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4595"/>
  </p:normalViewPr>
  <p:slideViewPr>
    <p:cSldViewPr snapToGrid="0">
      <p:cViewPr varScale="1">
        <p:scale>
          <a:sx n="89" d="100"/>
          <a:sy n="89" d="100"/>
        </p:scale>
        <p:origin x="9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AD5D-4FA7-D78F-BFA3-790AFF3AD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77976797-5E62-9DE5-40C1-5FC9597864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312597B7-1FD4-19A9-01F1-62AC90B3E63D}"/>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5" name="Footer Placeholder 4">
            <a:extLst>
              <a:ext uri="{FF2B5EF4-FFF2-40B4-BE49-F238E27FC236}">
                <a16:creationId xmlns:a16="http://schemas.microsoft.com/office/drawing/2014/main" id="{EEB0AC9A-8DA1-ACF1-B20B-C4D09B14D8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21086A9-F614-C3C4-34A8-F12B470BA2C9}"/>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375852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7170-2F83-DC19-BA44-C4B4FFE40828}"/>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88CC6FC-934C-F846-E15A-80AC365992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476078-A92F-BBD0-79E0-7C397F91D895}"/>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5" name="Footer Placeholder 4">
            <a:extLst>
              <a:ext uri="{FF2B5EF4-FFF2-40B4-BE49-F238E27FC236}">
                <a16:creationId xmlns:a16="http://schemas.microsoft.com/office/drawing/2014/main" id="{BBE81760-878D-966F-73A6-A7987974E41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2A91F40-E076-AD1F-E1A9-0822F9A00074}"/>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399663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AEB23-8205-3F8E-749B-0C49ECACD1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CCFFAFC-8A10-5438-8B0F-2AA992E1EE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60ACB3C9-2969-03F2-ECF9-A270E7964281}"/>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5" name="Footer Placeholder 4">
            <a:extLst>
              <a:ext uri="{FF2B5EF4-FFF2-40B4-BE49-F238E27FC236}">
                <a16:creationId xmlns:a16="http://schemas.microsoft.com/office/drawing/2014/main" id="{7A5DCAE3-3AA1-63D8-D7E2-ACC50DCEBD1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8587761-65E6-71AA-3CB9-AB779878C5C6}"/>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405111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AF6E-145F-511D-731C-8EF9FBE80EB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0A33F2A-F4C5-7365-EFAA-BECCC23FC7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AC8129D3-EFB4-B9A5-AF25-3123339711CD}"/>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5" name="Footer Placeholder 4">
            <a:extLst>
              <a:ext uri="{FF2B5EF4-FFF2-40B4-BE49-F238E27FC236}">
                <a16:creationId xmlns:a16="http://schemas.microsoft.com/office/drawing/2014/main" id="{D1DABC7A-6C0A-885B-83C1-64F874EB542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EA2E993-D9E3-F472-20E0-DD689D560904}"/>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317281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95C5-4FEA-E0DE-5ECE-B1A5736272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ED555FD0-E23E-EA20-DF69-F895D57663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55FE5-B599-CC40-BA21-4AB41CDBBCEE}"/>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5" name="Footer Placeholder 4">
            <a:extLst>
              <a:ext uri="{FF2B5EF4-FFF2-40B4-BE49-F238E27FC236}">
                <a16:creationId xmlns:a16="http://schemas.microsoft.com/office/drawing/2014/main" id="{0897AF78-46CA-27D1-7302-D4ADF9ADC21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8E788F6-E21E-6A66-AE92-2D610BCDA73F}"/>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427173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23E2-AB6A-2744-F697-03CA9A47EFC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9F796E73-7420-E0B5-897C-F85DF677CF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5CA33A4C-8DF0-1409-65F6-B3EA44A9B9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CE1040F4-B15A-49C9-75ED-FE73200D8F86}"/>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6" name="Footer Placeholder 5">
            <a:extLst>
              <a:ext uri="{FF2B5EF4-FFF2-40B4-BE49-F238E27FC236}">
                <a16:creationId xmlns:a16="http://schemas.microsoft.com/office/drawing/2014/main" id="{FF6B5ABF-DC03-A5CC-3C54-BA0BECCF15D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D53E93A-242A-35F1-608B-51A910DC162A}"/>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244016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CABB0-CC13-2413-EF92-DD4A03030E44}"/>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986BF2CA-D61D-C1B7-1CDD-F68D27846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213B7-E5A9-FA43-44C2-BB4398E383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F5C24B49-44B5-03AB-D675-AA3AEE170C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21C27-33F4-CD31-B89A-8431A1A13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0AC0DEBB-F2C2-B64E-F203-562231BA51BB}"/>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8" name="Footer Placeholder 7">
            <a:extLst>
              <a:ext uri="{FF2B5EF4-FFF2-40B4-BE49-F238E27FC236}">
                <a16:creationId xmlns:a16="http://schemas.microsoft.com/office/drawing/2014/main" id="{903DF9D3-E99F-C62C-6DCA-89164C4DBA4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0C809E48-3683-D173-C395-EF8781D8DC89}"/>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398024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FC3-E7D3-8913-3C1C-584970CE321F}"/>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C11C742C-C06C-2CDD-61D1-221791E84B81}"/>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4" name="Footer Placeholder 3">
            <a:extLst>
              <a:ext uri="{FF2B5EF4-FFF2-40B4-BE49-F238E27FC236}">
                <a16:creationId xmlns:a16="http://schemas.microsoft.com/office/drawing/2014/main" id="{8D5E3299-B6DA-920D-0045-5E63D6CE407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17911B40-7C9F-D524-C0D3-DEA93DD0D35A}"/>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218397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5AD56-42CB-8990-38B9-16A7E2A0CF08}"/>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3" name="Footer Placeholder 2">
            <a:extLst>
              <a:ext uri="{FF2B5EF4-FFF2-40B4-BE49-F238E27FC236}">
                <a16:creationId xmlns:a16="http://schemas.microsoft.com/office/drawing/2014/main" id="{6563F6E8-23F4-014A-A6EF-6A67AA51C3C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DAAAD7FC-8770-B020-9F32-7BD01AD235C3}"/>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176696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F992-3576-A492-4BF0-F291A18D0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520E927-0C82-6381-A8D3-8615EF52F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951349E9-35F0-FDE9-300D-FDEA269D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10A73-2859-8A5C-F32A-840BD34AF436}"/>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6" name="Footer Placeholder 5">
            <a:extLst>
              <a:ext uri="{FF2B5EF4-FFF2-40B4-BE49-F238E27FC236}">
                <a16:creationId xmlns:a16="http://schemas.microsoft.com/office/drawing/2014/main" id="{5C2445EE-A8E5-30D1-78B8-0F36C9E2A47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226DD6D-D6BE-7E1A-F858-623549CF4493}"/>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81278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4CF6-653B-9A78-50E8-534D589BA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FD22D44-AE5F-7E91-AADC-DAFAAFDA07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1AB6192D-B077-D8A5-2142-698E28503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14A67-1203-2458-3514-36F3BB11B6C8}"/>
              </a:ext>
            </a:extLst>
          </p:cNvPr>
          <p:cNvSpPr>
            <a:spLocks noGrp="1"/>
          </p:cNvSpPr>
          <p:nvPr>
            <p:ph type="dt" sz="half" idx="10"/>
          </p:nvPr>
        </p:nvSpPr>
        <p:spPr/>
        <p:txBody>
          <a:bodyPr/>
          <a:lstStyle/>
          <a:p>
            <a:fld id="{4B83F4C0-1340-4D38-8F5C-11E850BF0584}" type="datetimeFigureOut">
              <a:rPr lang="el-GR" smtClean="0"/>
              <a:t>15/1/25</a:t>
            </a:fld>
            <a:endParaRPr lang="el-GR"/>
          </a:p>
        </p:txBody>
      </p:sp>
      <p:sp>
        <p:nvSpPr>
          <p:cNvPr id="6" name="Footer Placeholder 5">
            <a:extLst>
              <a:ext uri="{FF2B5EF4-FFF2-40B4-BE49-F238E27FC236}">
                <a16:creationId xmlns:a16="http://schemas.microsoft.com/office/drawing/2014/main" id="{75448DD4-157E-C560-353F-F661C33C4D0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801286B-6468-620B-C5D3-0718A3B762B0}"/>
              </a:ext>
            </a:extLst>
          </p:cNvPr>
          <p:cNvSpPr>
            <a:spLocks noGrp="1"/>
          </p:cNvSpPr>
          <p:nvPr>
            <p:ph type="sldNum" sz="quarter" idx="12"/>
          </p:nvPr>
        </p:nvSpPr>
        <p:spPr/>
        <p:txBody>
          <a:bodyPr/>
          <a:lstStyle/>
          <a:p>
            <a:fld id="{1092EF4A-75AE-4468-8E5E-57F4DC35C5EC}" type="slidenum">
              <a:rPr lang="el-GR" smtClean="0"/>
              <a:t>‹#›</a:t>
            </a:fld>
            <a:endParaRPr lang="el-GR"/>
          </a:p>
        </p:txBody>
      </p:sp>
    </p:spTree>
    <p:extLst>
      <p:ext uri="{BB962C8B-B14F-4D97-AF65-F5344CB8AC3E}">
        <p14:creationId xmlns:p14="http://schemas.microsoft.com/office/powerpoint/2010/main" val="141960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972DF-91B2-488D-CB52-218BAC484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079D06A-7B5F-DE86-24C0-5D367E3C5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40958F0-B3F7-701B-89D5-F7B646D54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3F4C0-1340-4D38-8F5C-11E850BF0584}" type="datetimeFigureOut">
              <a:rPr lang="el-GR" smtClean="0"/>
              <a:t>15/1/25</a:t>
            </a:fld>
            <a:endParaRPr lang="el-GR"/>
          </a:p>
        </p:txBody>
      </p:sp>
      <p:sp>
        <p:nvSpPr>
          <p:cNvPr id="5" name="Footer Placeholder 4">
            <a:extLst>
              <a:ext uri="{FF2B5EF4-FFF2-40B4-BE49-F238E27FC236}">
                <a16:creationId xmlns:a16="http://schemas.microsoft.com/office/drawing/2014/main" id="{9645788E-1A05-4FA6-0BDA-A38C8DCDAD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6826223F-6CBD-969D-5361-177CCFB48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2EF4A-75AE-4468-8E5E-57F4DC35C5EC}" type="slidenum">
              <a:rPr lang="el-GR" smtClean="0"/>
              <a:t>‹#›</a:t>
            </a:fld>
            <a:endParaRPr lang="el-GR"/>
          </a:p>
        </p:txBody>
      </p:sp>
    </p:spTree>
    <p:extLst>
      <p:ext uri="{BB962C8B-B14F-4D97-AF65-F5344CB8AC3E}">
        <p14:creationId xmlns:p14="http://schemas.microsoft.com/office/powerpoint/2010/main" val="187751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stone building with a dome on top with Petra in the background&#10;&#10;Description automatically generated with medium confidence">
            <a:extLst>
              <a:ext uri="{FF2B5EF4-FFF2-40B4-BE49-F238E27FC236}">
                <a16:creationId xmlns:a16="http://schemas.microsoft.com/office/drawing/2014/main" id="{13694392-6659-DD79-FAF6-1F6E39801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98902"/>
          </a:xfrm>
          <a:prstGeom prst="rect">
            <a:avLst/>
          </a:prstGeom>
        </p:spPr>
      </p:pic>
      <p:sp>
        <p:nvSpPr>
          <p:cNvPr id="8" name="Rectangle 7">
            <a:extLst>
              <a:ext uri="{FF2B5EF4-FFF2-40B4-BE49-F238E27FC236}">
                <a16:creationId xmlns:a16="http://schemas.microsoft.com/office/drawing/2014/main" id="{77403563-1994-32AC-70DA-E290455B2B87}"/>
              </a:ext>
            </a:extLst>
          </p:cNvPr>
          <p:cNvSpPr/>
          <p:nvPr/>
        </p:nvSpPr>
        <p:spPr>
          <a:xfrm>
            <a:off x="0" y="0"/>
            <a:ext cx="12192000" cy="7298902"/>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A23787B9-6DB7-770C-1F33-263CD64CBA5D}"/>
              </a:ext>
            </a:extLst>
          </p:cNvPr>
          <p:cNvSpPr txBox="1"/>
          <p:nvPr/>
        </p:nvSpPr>
        <p:spPr>
          <a:xfrm>
            <a:off x="2428240" y="1259284"/>
            <a:ext cx="8199120" cy="1323439"/>
          </a:xfrm>
          <a:prstGeom prst="rect">
            <a:avLst/>
          </a:prstGeom>
          <a:noFill/>
        </p:spPr>
        <p:txBody>
          <a:bodyPr wrap="square" rtlCol="0">
            <a:spAutoFit/>
          </a:bodyPr>
          <a:lstStyle/>
          <a:p>
            <a:r>
              <a:rPr lang="en-US" sz="8000" dirty="0">
                <a:solidFill>
                  <a:schemeClr val="bg1"/>
                </a:solidFill>
                <a:latin typeface="Arial Black" panose="020B0A04020102020204" pitchFamily="34" charset="0"/>
              </a:rPr>
              <a:t>AL-KHAZNEH</a:t>
            </a:r>
            <a:endParaRPr lang="el-GR" sz="8000" dirty="0">
              <a:solidFill>
                <a:schemeClr val="bg1"/>
              </a:solidFill>
              <a:latin typeface="Arial Black" panose="020B0A04020102020204" pitchFamily="34" charset="0"/>
            </a:endParaRPr>
          </a:p>
        </p:txBody>
      </p:sp>
      <p:pic>
        <p:nvPicPr>
          <p:cNvPr id="11" name="Picture 10" descr="Camels with blankets on them in front of a building&#10;&#10;Description automatically generated">
            <a:extLst>
              <a:ext uri="{FF2B5EF4-FFF2-40B4-BE49-F238E27FC236}">
                <a16:creationId xmlns:a16="http://schemas.microsoft.com/office/drawing/2014/main" id="{456EB901-D20B-3D14-FB4A-30BFCDE3DC2B}"/>
              </a:ext>
            </a:extLst>
          </p:cNvPr>
          <p:cNvPicPr>
            <a:picLocks noChangeAspect="1"/>
          </p:cNvPicPr>
          <p:nvPr/>
        </p:nvPicPr>
        <p:blipFill>
          <a:blip r:embed="rId3">
            <a:extLst>
              <a:ext uri="{28A0092B-C50C-407E-A947-70E740481C1C}">
                <a14:useLocalDpi xmlns:a14="http://schemas.microsoft.com/office/drawing/2010/main" val="0"/>
              </a:ext>
            </a:extLst>
          </a:blip>
          <a:srcRect t="534" r="3851" b="1"/>
          <a:stretch/>
        </p:blipFill>
        <p:spPr>
          <a:xfrm>
            <a:off x="558800" y="4155440"/>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rock structure in the canyon&#10;&#10;Description automatically generated with medium confidence">
            <a:extLst>
              <a:ext uri="{FF2B5EF4-FFF2-40B4-BE49-F238E27FC236}">
                <a16:creationId xmlns:a16="http://schemas.microsoft.com/office/drawing/2014/main" id="{085BE260-0300-5CF0-D9F6-1A1CB966C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155441"/>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2F7D99D6-8E74-E97F-F46A-FD9B583369EC}"/>
              </a:ext>
            </a:extLst>
          </p:cNvPr>
          <p:cNvPicPr>
            <a:picLocks noChangeAspect="1"/>
          </p:cNvPicPr>
          <p:nvPr/>
        </p:nvPicPr>
        <p:blipFill>
          <a:blip r:embed="rId5"/>
          <a:stretch>
            <a:fillRect/>
          </a:stretch>
        </p:blipFill>
        <p:spPr>
          <a:xfrm>
            <a:off x="8544560" y="4155440"/>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3422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1D1A1-615A-C880-C471-9280FF6186E7}"/>
            </a:ext>
          </a:extLst>
        </p:cNvPr>
        <p:cNvGrpSpPr/>
        <p:nvPr/>
      </p:nvGrpSpPr>
      <p:grpSpPr>
        <a:xfrm>
          <a:off x="0" y="0"/>
          <a:ext cx="0" cy="0"/>
          <a:chOff x="0" y="0"/>
          <a:chExt cx="0" cy="0"/>
        </a:xfrm>
      </p:grpSpPr>
      <p:pic>
        <p:nvPicPr>
          <p:cNvPr id="7" name="Picture 6" descr="A large stone building with a dome on top with Petra in the background&#10;&#10;Description automatically generated with medium confidence">
            <a:extLst>
              <a:ext uri="{FF2B5EF4-FFF2-40B4-BE49-F238E27FC236}">
                <a16:creationId xmlns:a16="http://schemas.microsoft.com/office/drawing/2014/main" id="{A7ECCEDB-9C2B-F336-D154-471D14374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98902"/>
          </a:xfrm>
          <a:prstGeom prst="rect">
            <a:avLst/>
          </a:prstGeom>
        </p:spPr>
      </p:pic>
      <p:sp>
        <p:nvSpPr>
          <p:cNvPr id="8" name="Rectangle 7">
            <a:extLst>
              <a:ext uri="{FF2B5EF4-FFF2-40B4-BE49-F238E27FC236}">
                <a16:creationId xmlns:a16="http://schemas.microsoft.com/office/drawing/2014/main" id="{7557D348-F71C-6CF1-E2D4-0BBECEF59F93}"/>
              </a:ext>
            </a:extLst>
          </p:cNvPr>
          <p:cNvSpPr/>
          <p:nvPr/>
        </p:nvSpPr>
        <p:spPr>
          <a:xfrm>
            <a:off x="0" y="0"/>
            <a:ext cx="12192000" cy="7298902"/>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10" descr="Camels with blankets on them in front of a building&#10;&#10;Description automatically generated">
            <a:extLst>
              <a:ext uri="{FF2B5EF4-FFF2-40B4-BE49-F238E27FC236}">
                <a16:creationId xmlns:a16="http://schemas.microsoft.com/office/drawing/2014/main" id="{B0E0AF68-8A48-49B4-F260-FB0396654F5E}"/>
              </a:ext>
            </a:extLst>
          </p:cNvPr>
          <p:cNvPicPr>
            <a:picLocks noChangeAspect="1"/>
          </p:cNvPicPr>
          <p:nvPr/>
        </p:nvPicPr>
        <p:blipFill>
          <a:blip r:embed="rId3">
            <a:extLst>
              <a:ext uri="{28A0092B-C50C-407E-A947-70E740481C1C}">
                <a14:useLocalDpi xmlns:a14="http://schemas.microsoft.com/office/drawing/2010/main" val="0"/>
              </a:ext>
            </a:extLst>
          </a:blip>
          <a:srcRect t="534" r="3851" b="1"/>
          <a:stretch/>
        </p:blipFill>
        <p:spPr>
          <a:xfrm>
            <a:off x="477520" y="1921003"/>
            <a:ext cx="6791960" cy="3545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rock structure in the canyon&#10;&#10;Description automatically generated with medium confidence">
            <a:extLst>
              <a:ext uri="{FF2B5EF4-FFF2-40B4-BE49-F238E27FC236}">
                <a16:creationId xmlns:a16="http://schemas.microsoft.com/office/drawing/2014/main" id="{783DA9C4-ABA3-6498-F6F6-70AB128E7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20" y="-234443"/>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46A709E5-B7D8-95D6-A16B-589D60C85E97}"/>
              </a:ext>
            </a:extLst>
          </p:cNvPr>
          <p:cNvPicPr>
            <a:picLocks noChangeAspect="1"/>
          </p:cNvPicPr>
          <p:nvPr/>
        </p:nvPicPr>
        <p:blipFill>
          <a:blip r:embed="rId5"/>
          <a:stretch>
            <a:fillRect/>
          </a:stretch>
        </p:blipFill>
        <p:spPr>
          <a:xfrm>
            <a:off x="477520" y="-2467354"/>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6F470499-A01F-75C9-CA6B-D1958BE7AB57}"/>
              </a:ext>
            </a:extLst>
          </p:cNvPr>
          <p:cNvSpPr txBox="1"/>
          <p:nvPr/>
        </p:nvSpPr>
        <p:spPr>
          <a:xfrm>
            <a:off x="7475220" y="1616203"/>
            <a:ext cx="4511040" cy="4555093"/>
          </a:xfrm>
          <a:prstGeom prst="rect">
            <a:avLst/>
          </a:prstGeom>
          <a:noFill/>
        </p:spPr>
        <p:txBody>
          <a:bodyPr wrap="square" rtlCol="0">
            <a:spAutoFit/>
          </a:bodyPr>
          <a:lstStyle/>
          <a:p>
            <a:r>
              <a:rPr lang="en-US" sz="3200" b="1" u="sng" dirty="0">
                <a:solidFill>
                  <a:schemeClr val="bg1"/>
                </a:solidFill>
                <a:latin typeface="Arial Black" panose="020B0A04020102020204" pitchFamily="34" charset="0"/>
              </a:rPr>
              <a:t>Historical Context</a:t>
            </a:r>
          </a:p>
          <a:p>
            <a:endParaRPr lang="en-US" sz="2000" dirty="0">
              <a:solidFill>
                <a:schemeClr val="bg1"/>
              </a:solidFill>
              <a:latin typeface="Arial Black" panose="020B0A04020102020204" pitchFamily="34" charset="0"/>
            </a:endParaRPr>
          </a:p>
          <a:p>
            <a:r>
              <a:rPr lang="en-US" sz="2000" dirty="0">
                <a:solidFill>
                  <a:schemeClr val="bg1"/>
                </a:solidFill>
                <a:latin typeface="Arial Black" panose="020B0A04020102020204" pitchFamily="34" charset="0"/>
              </a:rPr>
              <a:t>Petra, founded by the Nabateans around the 4th century BCE, thrived as a trade hub. Al-</a:t>
            </a:r>
            <a:r>
              <a:rPr lang="en-US" sz="2000" dirty="0" err="1">
                <a:solidFill>
                  <a:schemeClr val="bg1"/>
                </a:solidFill>
                <a:latin typeface="Arial Black" panose="020B0A04020102020204" pitchFamily="34" charset="0"/>
              </a:rPr>
              <a:t>Khazneh</a:t>
            </a:r>
            <a:r>
              <a:rPr lang="en-US" sz="2000" dirty="0">
                <a:solidFill>
                  <a:schemeClr val="bg1"/>
                </a:solidFill>
                <a:latin typeface="Arial Black" panose="020B0A04020102020204" pitchFamily="34" charset="0"/>
              </a:rPr>
              <a:t>, built in the 1st century CE, is believed to have been a royal tomb or a ceremonial structure. Its name, "The Treasury," comes from a local legend about hidden treasures in the urn atop the monument.</a:t>
            </a:r>
          </a:p>
          <a:p>
            <a:endParaRPr lang="el-GR" dirty="0"/>
          </a:p>
        </p:txBody>
      </p:sp>
    </p:spTree>
    <p:extLst>
      <p:ext uri="{BB962C8B-B14F-4D97-AF65-F5344CB8AC3E}">
        <p14:creationId xmlns:p14="http://schemas.microsoft.com/office/powerpoint/2010/main" val="546319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92A3A-C157-5FF7-0CA9-626971162837}"/>
            </a:ext>
          </a:extLst>
        </p:cNvPr>
        <p:cNvGrpSpPr/>
        <p:nvPr/>
      </p:nvGrpSpPr>
      <p:grpSpPr>
        <a:xfrm>
          <a:off x="0" y="0"/>
          <a:ext cx="0" cy="0"/>
          <a:chOff x="0" y="0"/>
          <a:chExt cx="0" cy="0"/>
        </a:xfrm>
      </p:grpSpPr>
      <p:pic>
        <p:nvPicPr>
          <p:cNvPr id="7" name="Picture 6" descr="A large stone building with a dome on top with Petra in the background&#10;&#10;Description automatically generated with medium confidence">
            <a:extLst>
              <a:ext uri="{FF2B5EF4-FFF2-40B4-BE49-F238E27FC236}">
                <a16:creationId xmlns:a16="http://schemas.microsoft.com/office/drawing/2014/main" id="{B33899EB-E60C-69EA-D661-7281FE340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98902"/>
          </a:xfrm>
          <a:prstGeom prst="rect">
            <a:avLst/>
          </a:prstGeom>
        </p:spPr>
      </p:pic>
      <p:sp>
        <p:nvSpPr>
          <p:cNvPr id="8" name="Rectangle 7">
            <a:extLst>
              <a:ext uri="{FF2B5EF4-FFF2-40B4-BE49-F238E27FC236}">
                <a16:creationId xmlns:a16="http://schemas.microsoft.com/office/drawing/2014/main" id="{307E750A-ECFF-D625-147A-5FFCC30144AD}"/>
              </a:ext>
            </a:extLst>
          </p:cNvPr>
          <p:cNvSpPr/>
          <p:nvPr/>
        </p:nvSpPr>
        <p:spPr>
          <a:xfrm>
            <a:off x="0" y="0"/>
            <a:ext cx="12192000" cy="7298902"/>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10" descr="Camels with blankets on them in front of a building&#10;&#10;Description automatically generated">
            <a:extLst>
              <a:ext uri="{FF2B5EF4-FFF2-40B4-BE49-F238E27FC236}">
                <a16:creationId xmlns:a16="http://schemas.microsoft.com/office/drawing/2014/main" id="{34D0CEE3-2BC4-4571-A6A3-47EECF9B15B8}"/>
              </a:ext>
            </a:extLst>
          </p:cNvPr>
          <p:cNvPicPr>
            <a:picLocks noChangeAspect="1"/>
          </p:cNvPicPr>
          <p:nvPr/>
        </p:nvPicPr>
        <p:blipFill>
          <a:blip r:embed="rId3">
            <a:extLst>
              <a:ext uri="{28A0092B-C50C-407E-A947-70E740481C1C}">
                <a14:useLocalDpi xmlns:a14="http://schemas.microsoft.com/office/drawing/2010/main" val="0"/>
              </a:ext>
            </a:extLst>
          </a:blip>
          <a:srcRect t="534" r="3851" b="1"/>
          <a:stretch/>
        </p:blipFill>
        <p:spPr>
          <a:xfrm>
            <a:off x="614679" y="5317856"/>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rock structure in the canyon&#10;&#10;Description automatically generated with medium confidence">
            <a:extLst>
              <a:ext uri="{FF2B5EF4-FFF2-40B4-BE49-F238E27FC236}">
                <a16:creationId xmlns:a16="http://schemas.microsoft.com/office/drawing/2014/main" id="{6AB00812-6663-3BF4-CDE5-0E74745BD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79" y="1259394"/>
            <a:ext cx="6654801" cy="3474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3F78743E-A2D0-9800-6CEF-D3104BFA5320}"/>
              </a:ext>
            </a:extLst>
          </p:cNvPr>
          <p:cNvPicPr>
            <a:picLocks noChangeAspect="1"/>
          </p:cNvPicPr>
          <p:nvPr/>
        </p:nvPicPr>
        <p:blipFill>
          <a:blip r:embed="rId5"/>
          <a:stretch>
            <a:fillRect/>
          </a:stretch>
        </p:blipFill>
        <p:spPr>
          <a:xfrm>
            <a:off x="672591" y="-853440"/>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8AF92318-2BAB-10F7-0292-5CC912D5FF36}"/>
              </a:ext>
            </a:extLst>
          </p:cNvPr>
          <p:cNvSpPr txBox="1"/>
          <p:nvPr/>
        </p:nvSpPr>
        <p:spPr>
          <a:xfrm>
            <a:off x="7452360" y="853440"/>
            <a:ext cx="4739639" cy="5355312"/>
          </a:xfrm>
          <a:prstGeom prst="rect">
            <a:avLst/>
          </a:prstGeom>
          <a:noFill/>
        </p:spPr>
        <p:txBody>
          <a:bodyPr wrap="square" rtlCol="0">
            <a:spAutoFit/>
          </a:bodyPr>
          <a:lstStyle/>
          <a:p>
            <a:r>
              <a:rPr lang="en-US" sz="3600" b="1" u="sng" dirty="0">
                <a:solidFill>
                  <a:schemeClr val="bg1"/>
                </a:solidFill>
                <a:latin typeface="Arial Black" panose="020B0A04020102020204" pitchFamily="34" charset="0"/>
              </a:rPr>
              <a:t>Architectural Features</a:t>
            </a:r>
          </a:p>
          <a:p>
            <a:endParaRPr lang="en-US" sz="3600" u="sng" dirty="0">
              <a:solidFill>
                <a:schemeClr val="bg1"/>
              </a:solidFill>
              <a:latin typeface="Arial Black" panose="020B0A04020102020204" pitchFamily="34" charset="0"/>
            </a:endParaRPr>
          </a:p>
          <a:p>
            <a:r>
              <a:rPr lang="en-US" sz="2400" dirty="0">
                <a:solidFill>
                  <a:schemeClr val="bg1"/>
                </a:solidFill>
                <a:latin typeface="Arial Black" panose="020B0A04020102020204" pitchFamily="34" charset="0"/>
              </a:rPr>
              <a:t>Al-</a:t>
            </a:r>
            <a:r>
              <a:rPr lang="en-US" sz="2400" dirty="0" err="1">
                <a:solidFill>
                  <a:schemeClr val="bg1"/>
                </a:solidFill>
                <a:latin typeface="Arial Black" panose="020B0A04020102020204" pitchFamily="34" charset="0"/>
              </a:rPr>
              <a:t>Khazneh</a:t>
            </a:r>
            <a:r>
              <a:rPr lang="en-US" sz="2400" dirty="0">
                <a:solidFill>
                  <a:schemeClr val="bg1"/>
                </a:solidFill>
                <a:latin typeface="Arial Black" panose="020B0A04020102020204" pitchFamily="34" charset="0"/>
              </a:rPr>
              <a:t>, carved into Petra's cliffs, stands 40 meters tall. Its façade blends Hellenistic, Egyptian, and Eastern styles, featuring Corinthian columns and an urn at the top, reflecting Nabatean craftsmanship.</a:t>
            </a:r>
          </a:p>
          <a:p>
            <a:endParaRPr lang="el-GR" dirty="0"/>
          </a:p>
        </p:txBody>
      </p:sp>
    </p:spTree>
    <p:extLst>
      <p:ext uri="{BB962C8B-B14F-4D97-AF65-F5344CB8AC3E}">
        <p14:creationId xmlns:p14="http://schemas.microsoft.com/office/powerpoint/2010/main" val="1896145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779E-9F71-981A-64AF-F9F84230A57A}"/>
            </a:ext>
          </a:extLst>
        </p:cNvPr>
        <p:cNvGrpSpPr/>
        <p:nvPr/>
      </p:nvGrpSpPr>
      <p:grpSpPr>
        <a:xfrm>
          <a:off x="0" y="0"/>
          <a:ext cx="0" cy="0"/>
          <a:chOff x="0" y="0"/>
          <a:chExt cx="0" cy="0"/>
        </a:xfrm>
      </p:grpSpPr>
      <p:pic>
        <p:nvPicPr>
          <p:cNvPr id="7" name="Picture 6" descr="A large stone building with a dome on top with Petra in the background&#10;&#10;Description automatically generated with medium confidence">
            <a:extLst>
              <a:ext uri="{FF2B5EF4-FFF2-40B4-BE49-F238E27FC236}">
                <a16:creationId xmlns:a16="http://schemas.microsoft.com/office/drawing/2014/main" id="{0470C5D7-3985-08BA-3352-0E2782DDB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98902"/>
          </a:xfrm>
          <a:prstGeom prst="rect">
            <a:avLst/>
          </a:prstGeom>
        </p:spPr>
      </p:pic>
      <p:sp>
        <p:nvSpPr>
          <p:cNvPr id="8" name="Rectangle 7">
            <a:extLst>
              <a:ext uri="{FF2B5EF4-FFF2-40B4-BE49-F238E27FC236}">
                <a16:creationId xmlns:a16="http://schemas.microsoft.com/office/drawing/2014/main" id="{C3E4648B-983C-9C72-F9FB-2881EBD82BD7}"/>
              </a:ext>
            </a:extLst>
          </p:cNvPr>
          <p:cNvSpPr/>
          <p:nvPr/>
        </p:nvSpPr>
        <p:spPr>
          <a:xfrm>
            <a:off x="0" y="0"/>
            <a:ext cx="12192000" cy="7298902"/>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1" name="Picture 10" descr="Camels with blankets on them in front of a building&#10;&#10;Description automatically generated">
            <a:extLst>
              <a:ext uri="{FF2B5EF4-FFF2-40B4-BE49-F238E27FC236}">
                <a16:creationId xmlns:a16="http://schemas.microsoft.com/office/drawing/2014/main" id="{B77154DB-DE57-F2F7-0557-2795DC2CE242}"/>
              </a:ext>
            </a:extLst>
          </p:cNvPr>
          <p:cNvPicPr>
            <a:picLocks noChangeAspect="1"/>
          </p:cNvPicPr>
          <p:nvPr/>
        </p:nvPicPr>
        <p:blipFill>
          <a:blip r:embed="rId3">
            <a:extLst>
              <a:ext uri="{28A0092B-C50C-407E-A947-70E740481C1C}">
                <a14:useLocalDpi xmlns:a14="http://schemas.microsoft.com/office/drawing/2010/main" val="0"/>
              </a:ext>
            </a:extLst>
          </a:blip>
          <a:srcRect t="534" r="3851" b="1"/>
          <a:stretch/>
        </p:blipFill>
        <p:spPr>
          <a:xfrm>
            <a:off x="672591" y="7614318"/>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rock structure in the canyon&#10;&#10;Description automatically generated with medium confidence">
            <a:extLst>
              <a:ext uri="{FF2B5EF4-FFF2-40B4-BE49-F238E27FC236}">
                <a16:creationId xmlns:a16="http://schemas.microsoft.com/office/drawing/2014/main" id="{A51F6A9D-DD2F-D63C-4B40-67B7C21A9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591" y="5459485"/>
            <a:ext cx="3269488" cy="1706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F5059680-BB6D-78D4-538E-9040EF55E542}"/>
              </a:ext>
            </a:extLst>
          </p:cNvPr>
          <p:cNvPicPr>
            <a:picLocks noChangeAspect="1"/>
          </p:cNvPicPr>
          <p:nvPr/>
        </p:nvPicPr>
        <p:blipFill>
          <a:blip r:embed="rId5"/>
          <a:stretch>
            <a:fillRect/>
          </a:stretch>
        </p:blipFill>
        <p:spPr>
          <a:xfrm>
            <a:off x="672591" y="1450307"/>
            <a:ext cx="6772511" cy="3535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id="{33029A2D-C515-A57C-EF23-CB4FFF8E9D2D}"/>
              </a:ext>
            </a:extLst>
          </p:cNvPr>
          <p:cNvSpPr txBox="1"/>
          <p:nvPr/>
        </p:nvSpPr>
        <p:spPr>
          <a:xfrm>
            <a:off x="7860211" y="1133944"/>
            <a:ext cx="3916680" cy="6586418"/>
          </a:xfrm>
          <a:prstGeom prst="rect">
            <a:avLst/>
          </a:prstGeom>
          <a:noFill/>
        </p:spPr>
        <p:txBody>
          <a:bodyPr wrap="square" rtlCol="0">
            <a:spAutoFit/>
          </a:bodyPr>
          <a:lstStyle/>
          <a:p>
            <a:r>
              <a:rPr lang="en-US" sz="3200" b="1" u="sng" dirty="0">
                <a:solidFill>
                  <a:schemeClr val="bg1"/>
                </a:solidFill>
                <a:latin typeface="Arial Black" panose="020B0A04020102020204" pitchFamily="34" charset="0"/>
              </a:rPr>
              <a:t>Al-</a:t>
            </a:r>
            <a:r>
              <a:rPr lang="en-US" sz="3200" b="1" u="sng" dirty="0" err="1">
                <a:solidFill>
                  <a:schemeClr val="bg1"/>
                </a:solidFill>
                <a:latin typeface="Arial Black" panose="020B0A04020102020204" pitchFamily="34" charset="0"/>
              </a:rPr>
              <a:t>Khazneh</a:t>
            </a:r>
            <a:r>
              <a:rPr lang="en-US" sz="3200" b="1" u="sng" dirty="0">
                <a:solidFill>
                  <a:schemeClr val="bg1"/>
                </a:solidFill>
                <a:latin typeface="Arial Black" panose="020B0A04020102020204" pitchFamily="34" charset="0"/>
              </a:rPr>
              <a:t> Today</a:t>
            </a:r>
          </a:p>
          <a:p>
            <a:endParaRPr lang="en-US" sz="2800" u="sng" dirty="0">
              <a:solidFill>
                <a:schemeClr val="bg1"/>
              </a:solidFill>
              <a:latin typeface="Arial Black" panose="020B0A04020102020204" pitchFamily="34" charset="0"/>
            </a:endParaRPr>
          </a:p>
          <a:p>
            <a:r>
              <a:rPr lang="en-US" sz="2400" dirty="0">
                <a:solidFill>
                  <a:schemeClr val="bg1"/>
                </a:solidFill>
                <a:latin typeface="Arial Black" panose="020B0A04020102020204" pitchFamily="34" charset="0"/>
              </a:rPr>
              <a:t>Al-</a:t>
            </a:r>
            <a:r>
              <a:rPr lang="en-US" sz="2400" dirty="0" err="1">
                <a:solidFill>
                  <a:schemeClr val="bg1"/>
                </a:solidFill>
                <a:latin typeface="Arial Black" panose="020B0A04020102020204" pitchFamily="34" charset="0"/>
              </a:rPr>
              <a:t>Khazneh</a:t>
            </a:r>
            <a:r>
              <a:rPr lang="en-US" sz="2400" dirty="0">
                <a:solidFill>
                  <a:schemeClr val="bg1"/>
                </a:solidFill>
                <a:latin typeface="Arial Black" panose="020B0A04020102020204" pitchFamily="34" charset="0"/>
              </a:rPr>
              <a:t> is a UNESCO World Heritage site, attracting millions of tourists and scholars. Its dramatic beauty makes it one of Jordan's most photographed landmarks, continuing to inspire awe and research into the Nabatean civilization.</a:t>
            </a:r>
          </a:p>
          <a:p>
            <a:endParaRPr lang="el-GR" dirty="0"/>
          </a:p>
        </p:txBody>
      </p:sp>
    </p:spTree>
    <p:extLst>
      <p:ext uri="{BB962C8B-B14F-4D97-AF65-F5344CB8AC3E}">
        <p14:creationId xmlns:p14="http://schemas.microsoft.com/office/powerpoint/2010/main" val="1795600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DDAA-F175-970D-8969-7542742FEFE9}"/>
              </a:ext>
            </a:extLst>
          </p:cNvPr>
          <p:cNvSpPr>
            <a:spLocks noGrp="1"/>
          </p:cNvSpPr>
          <p:nvPr>
            <p:ph type="title"/>
          </p:nvPr>
        </p:nvSpPr>
        <p:spPr>
          <a:xfrm>
            <a:off x="3390900" y="349885"/>
            <a:ext cx="5410200" cy="1325563"/>
          </a:xfrm>
        </p:spPr>
        <p:txBody>
          <a:bodyPr>
            <a:normAutofit/>
          </a:bodyPr>
          <a:lstStyle/>
          <a:p>
            <a:r>
              <a:rPr lang="en-US" sz="7200" dirty="0">
                <a:latin typeface="Arial Black" panose="020B0A04020102020204" pitchFamily="34" charset="0"/>
              </a:rPr>
              <a:t>MADE BY</a:t>
            </a:r>
            <a:endParaRPr lang="el-GR" sz="720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A34A445-30EE-20E1-93C1-D57DCF9A6C69}"/>
              </a:ext>
            </a:extLst>
          </p:cNvPr>
          <p:cNvSpPr>
            <a:spLocks noGrp="1"/>
          </p:cNvSpPr>
          <p:nvPr>
            <p:ph idx="1"/>
          </p:nvPr>
        </p:nvSpPr>
        <p:spPr/>
        <p:txBody>
          <a:bodyPr>
            <a:normAutofit/>
          </a:bodyPr>
          <a:lstStyle/>
          <a:p>
            <a:pPr algn="ctr"/>
            <a:r>
              <a:rPr lang="en-US" sz="4800" dirty="0">
                <a:latin typeface="Arial Black" panose="020B0A04020102020204" pitchFamily="34" charset="0"/>
              </a:rPr>
              <a:t>AGGELOS PAPADHMHTRIOU</a:t>
            </a:r>
          </a:p>
          <a:p>
            <a:pPr algn="ctr"/>
            <a:r>
              <a:rPr lang="en-US" sz="4800" dirty="0">
                <a:latin typeface="Arial Black" panose="020B0A04020102020204" pitchFamily="34" charset="0"/>
              </a:rPr>
              <a:t>XARHS SIAMANTAS</a:t>
            </a:r>
            <a:endParaRPr lang="el-GR" sz="4800" dirty="0">
              <a:latin typeface="Arial Black" panose="020B0A04020102020204" pitchFamily="34" charset="0"/>
            </a:endParaRPr>
          </a:p>
        </p:txBody>
      </p:sp>
      <p:pic>
        <p:nvPicPr>
          <p:cNvPr id="5" name="Picture 4" descr="A flag with a red triangle and green stripe&#10;&#10;Description automatically generated">
            <a:extLst>
              <a:ext uri="{FF2B5EF4-FFF2-40B4-BE49-F238E27FC236}">
                <a16:creationId xmlns:a16="http://schemas.microsoft.com/office/drawing/2014/main" id="{9E150838-E589-33B4-AEF7-B75295BDC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855" y="3429000"/>
            <a:ext cx="4524586" cy="2545079"/>
          </a:xfrm>
          <a:prstGeom prst="rect">
            <a:avLst/>
          </a:prstGeom>
          <a:pattFill prst="diagBrick">
            <a:fgClr>
              <a:schemeClr val="tx1"/>
            </a:fgClr>
            <a:bgClr>
              <a:schemeClr val="bg1"/>
            </a:bgClr>
          </a:pattFill>
        </p:spPr>
      </p:pic>
    </p:spTree>
    <p:extLst>
      <p:ext uri="{BB962C8B-B14F-4D97-AF65-F5344CB8AC3E}">
        <p14:creationId xmlns:p14="http://schemas.microsoft.com/office/powerpoint/2010/main" val="1806223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150</Words>
  <Application>Microsoft Macintosh PowerPoint</Application>
  <PresentationFormat>Ευρεία οθόνη</PresentationFormat>
  <Paragraphs>13</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Aptos</vt:lpstr>
      <vt:lpstr>Aptos Display</vt:lpstr>
      <vt:lpstr>Arial</vt:lpstr>
      <vt:lpstr>Arial Black</vt:lpstr>
      <vt:lpstr>Office Theme</vt:lpstr>
      <vt:lpstr>Παρουσίαση του PowerPoint</vt:lpstr>
      <vt:lpstr>Παρουσίαση του PowerPoint</vt:lpstr>
      <vt:lpstr>Παρουσίαση του PowerPoint</vt:lpstr>
      <vt:lpstr>Παρουσίαση του PowerPoint</vt:lpstr>
      <vt:lpstr>MADE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 pap</dc:creator>
  <cp:lastModifiedBy>Βίκυ Καρανίκα</cp:lastModifiedBy>
  <cp:revision>1</cp:revision>
  <dcterms:created xsi:type="dcterms:W3CDTF">2025-01-15T15:21:55Z</dcterms:created>
  <dcterms:modified xsi:type="dcterms:W3CDTF">2025-01-15T18:22:26Z</dcterms:modified>
</cp:coreProperties>
</file>