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79"/>
    <a:srgbClr val="8FED98"/>
    <a:srgbClr val="D1F3FF"/>
    <a:srgbClr val="FFDDF6"/>
    <a:srgbClr val="FF33CC"/>
    <a:srgbClr val="FF3399"/>
    <a:srgbClr val="65D7FF"/>
    <a:srgbClr val="D5FFE8"/>
    <a:srgbClr val="FFFF65"/>
    <a:srgbClr val="FFF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ΣΙΑΠΠΑΣ ΘΩΜΑΣ" userId="ed911e70-a080-4e63-a51b-d86f98d84b3b" providerId="ADAL" clId="{D0AA3F0A-E08E-49FF-9DBD-4054707D29AB}"/>
    <pc:docChg chg="modSld">
      <pc:chgData name="ΣΙΑΠΠΑΣ ΘΩΜΑΣ" userId="ed911e70-a080-4e63-a51b-d86f98d84b3b" providerId="ADAL" clId="{D0AA3F0A-E08E-49FF-9DBD-4054707D29AB}" dt="2022-01-30T14:49:28.499" v="40" actId="20577"/>
      <pc:docMkLst>
        <pc:docMk/>
      </pc:docMkLst>
      <pc:sldChg chg="modSp mod">
        <pc:chgData name="ΣΙΑΠΠΑΣ ΘΩΜΑΣ" userId="ed911e70-a080-4e63-a51b-d86f98d84b3b" providerId="ADAL" clId="{D0AA3F0A-E08E-49FF-9DBD-4054707D29AB}" dt="2022-01-30T14:48:40.122" v="30" actId="20577"/>
        <pc:sldMkLst>
          <pc:docMk/>
          <pc:sldMk cId="2832406974" sldId="258"/>
        </pc:sldMkLst>
        <pc:spChg chg="mod">
          <ac:chgData name="ΣΙΑΠΠΑΣ ΘΩΜΑΣ" userId="ed911e70-a080-4e63-a51b-d86f98d84b3b" providerId="ADAL" clId="{D0AA3F0A-E08E-49FF-9DBD-4054707D29AB}" dt="2022-01-30T14:48:15.754" v="17" actId="14100"/>
          <ac:spMkLst>
            <pc:docMk/>
            <pc:sldMk cId="2832406974" sldId="258"/>
            <ac:spMk id="9" creationId="{6F1532AA-A81E-4B6C-BFE4-5E5499314697}"/>
          </ac:spMkLst>
        </pc:spChg>
        <pc:spChg chg="mod">
          <ac:chgData name="ΣΙΑΠΠΑΣ ΘΩΜΑΣ" userId="ed911e70-a080-4e63-a51b-d86f98d84b3b" providerId="ADAL" clId="{D0AA3F0A-E08E-49FF-9DBD-4054707D29AB}" dt="2022-01-30T14:48:13.110" v="16" actId="14100"/>
          <ac:spMkLst>
            <pc:docMk/>
            <pc:sldMk cId="2832406974" sldId="258"/>
            <ac:spMk id="10" creationId="{48754212-2D9A-42E7-9A57-05030C816D6D}"/>
          </ac:spMkLst>
        </pc:spChg>
        <pc:spChg chg="mod">
          <ac:chgData name="ΣΙΑΠΠΑΣ ΘΩΜΑΣ" userId="ed911e70-a080-4e63-a51b-d86f98d84b3b" providerId="ADAL" clId="{D0AA3F0A-E08E-49FF-9DBD-4054707D29AB}" dt="2022-01-30T14:48:40.122" v="30" actId="20577"/>
          <ac:spMkLst>
            <pc:docMk/>
            <pc:sldMk cId="2832406974" sldId="258"/>
            <ac:spMk id="13" creationId="{95EA119E-B565-41D0-86B5-8A691D15BBF6}"/>
          </ac:spMkLst>
        </pc:spChg>
      </pc:sldChg>
      <pc:sldChg chg="modSp mod">
        <pc:chgData name="ΣΙΑΠΠΑΣ ΘΩΜΑΣ" userId="ed911e70-a080-4e63-a51b-d86f98d84b3b" providerId="ADAL" clId="{D0AA3F0A-E08E-49FF-9DBD-4054707D29AB}" dt="2022-01-30T14:49:28.499" v="40" actId="20577"/>
        <pc:sldMkLst>
          <pc:docMk/>
          <pc:sldMk cId="2298314599" sldId="261"/>
        </pc:sldMkLst>
        <pc:spChg chg="mod">
          <ac:chgData name="ΣΙΑΠΠΑΣ ΘΩΜΑΣ" userId="ed911e70-a080-4e63-a51b-d86f98d84b3b" providerId="ADAL" clId="{D0AA3F0A-E08E-49FF-9DBD-4054707D29AB}" dt="2022-01-30T14:49:28.499" v="40" actId="20577"/>
          <ac:spMkLst>
            <pc:docMk/>
            <pc:sldMk cId="2298314599" sldId="261"/>
            <ac:spMk id="11" creationId="{D9861B44-B02B-4AFE-A163-77850AD86FF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EEFAB9-9211-44AF-B86A-5DC68B8544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B50DCE3-F813-4B61-AFB3-F4F0D6372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E89F314-4437-4FE9-B009-B631B7BEC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A32D6F1-D30B-43BA-83B5-D78C13B6F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AFDECAF-A787-4609-B2E5-DD29BEE1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6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202C62-E879-490B-A77A-DB3D830DB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C32C36A-81AF-4564-A639-5F8843662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99A129A-9714-4FF2-A19F-A23D97BD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18D1C0B-3A6B-4A60-8C88-AD917513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5383B74-A87F-4877-8283-47317228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28A585E-44E7-431F-B77A-5592E056BE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7A496B3-786F-467B-A997-6957D0819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0C22F3A-9098-440A-8419-0A24B3592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16F1D9D-888D-47FE-A5A8-B9C5A0762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5259FF-18A7-4C39-8755-D0548FF6E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2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0E9148-325C-45F2-ADFF-B9157D783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E137E2-4D08-4F60-B7EF-D936ABC36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3DF1D2-D93F-4E6E-A46E-41FF42E82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A866958-8141-4F2B-A45C-DADF28CE7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785824F-C948-4042-8498-B2FC01218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7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DE78B9-ADE0-4042-97C0-499720CA4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4FECC8E-2CBB-43CD-9155-902C48736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6B6E4A-BCEB-4365-B09A-5A7368572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CA5F729-026C-4328-908F-0E62C60D8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1424751-260F-48F4-9A5D-E3CE6A568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9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2654A0-71F6-49DC-8B07-B4F914317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038B33-71E4-4BA6-87AA-708DAE7FB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724906A-7B99-4DB5-97AE-3F491FD75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9A52788-451F-494C-A03A-6C223DE99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8239842-6482-48D5-ABD7-17CBD530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9A8D96D-DEE3-49A6-9E93-1AAB81269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9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0F80E5-ACA6-41E3-8CC0-BD256151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1CFDC2C-883F-4A1E-BC6A-96082D7D6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4CBFF79-0164-4140-B346-D88C5DDA7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3FB5822-43E4-4797-8C2C-0BC8206FE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D705F16-44D9-4D32-8651-96ABD9FC5C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688E0AF-289E-4341-BDAB-E91176711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B3B466C-DC21-49D9-BDD7-299C67073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0B12E44-8D25-461F-B1EB-6CB4C98F2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9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1263A8-D393-4D69-9DA1-1E591606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E6E16CA-048B-407D-ADD0-72A3B1113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5436163-E189-43CA-BF48-78ADCB24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BC1BCFB-44A3-4CF3-BD8E-AD7F447B2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9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2A189B4-6216-4ACF-8128-3EFE82D6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D68779A-38DB-4FF5-934E-0CB6F144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658EF5D-2C0A-4804-9228-D6CC36DF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5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EC936D-424C-4238-B4BC-19A807B10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58B650-7FFF-44CF-AE5C-3556EAF4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F439026-B397-4CBD-9E95-E65334252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0E6CB81-C983-4DB1-AD89-212372A55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D427930-9F2F-4B02-8B87-2982193AE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C0A714B-C1F7-49BE-BF72-B0DF953AB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3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ECE874-89CB-428B-8BE8-5CACBD48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5E9C-A4F2-49CD-9E82-641D88232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A4FC2F8-09F1-45D7-94A2-6E828DCA0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5ED11CE-9637-400A-8601-363C99388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6123042-9903-4CFE-8CBD-33C0103F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59064FA-AE95-4658-8452-D5B1FB4E4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6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FE7ABC3-A1D6-460E-8654-C343A528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1BBF60F-25BE-4930-B139-974B60C13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B4A9754-D687-4906-9283-992537EE9B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4A908-914E-4BD6-BBB1-156FF2DA509C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C6751E9-14CF-42BE-A475-99DEF5B7CD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D041C10-F4F9-4376-8727-67D6108EF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28D58-3C13-41C2-8D49-0B402BA76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6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427">
              <a:schemeClr val="accent4">
                <a:lumMod val="40000"/>
                <a:lumOff val="60000"/>
              </a:schemeClr>
            </a:gs>
            <a:gs pos="70000">
              <a:srgbClr val="92D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039894E0-19F5-4B0B-8C9D-309478CB6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89" y="1847247"/>
            <a:ext cx="1127181" cy="1902118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2570960-F1CD-44C3-80B4-1342BD30A5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295"/>
          <a:stretch/>
        </p:blipFill>
        <p:spPr>
          <a:xfrm>
            <a:off x="3132126" y="355599"/>
            <a:ext cx="1811792" cy="2304488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C060F8EA-523A-4AF1-97EA-5E1943A07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412" y="355599"/>
            <a:ext cx="1949661" cy="199461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706B5CE0-13CB-436C-BBA1-A777BA4A9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973" y="574317"/>
            <a:ext cx="1307354" cy="2304488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CB7B2DA-8BFD-46BD-BE49-61E208A851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649" y="4557344"/>
            <a:ext cx="1695628" cy="166363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B560DA2C-9ECC-4EF7-B2CB-0E75AF99CF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3568" y="4880349"/>
            <a:ext cx="1489865" cy="1977651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2D1B3A2-6F29-460C-B659-F9A534D98C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8282" y="4712269"/>
            <a:ext cx="1414781" cy="1977651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BC670C9F-B29A-4D4B-A376-61A50EA8C5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7696" y="3304149"/>
            <a:ext cx="1682642" cy="2085013"/>
          </a:xfrm>
          <a:prstGeom prst="rect">
            <a:avLst/>
          </a:prstGeom>
        </p:spPr>
      </p:pic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751F3E04-69F4-45BB-99AA-3757848879E8}"/>
              </a:ext>
            </a:extLst>
          </p:cNvPr>
          <p:cNvSpPr/>
          <p:nvPr/>
        </p:nvSpPr>
        <p:spPr>
          <a:xfrm>
            <a:off x="3061612" y="2756305"/>
            <a:ext cx="5677600" cy="16916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400" dirty="0">
                <a:latin typeface="Comic Sans MS" panose="030F0702030302020204" pitchFamily="66" charset="0"/>
              </a:rPr>
              <a:t>Μας αρέσουν πολύ τα σπορ. Θέλουμε να πάμε να αθληθούμε. Όμως έχουν γίνει κάποια μικρά μπερδέματα. Μπορείς να μας βοηθήσεις;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1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427">
              <a:schemeClr val="accent1">
                <a:lumMod val="20000"/>
                <a:lumOff val="80000"/>
              </a:schemeClr>
            </a:gs>
            <a:gs pos="70000">
              <a:srgbClr val="FFD96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D8C7941-7246-43D9-A60A-2C1C125F4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74" y="382587"/>
            <a:ext cx="4024573" cy="2170113"/>
          </a:xfrm>
          <a:prstGeom prst="rect">
            <a:avLst/>
          </a:prstGeom>
        </p:spPr>
      </p:pic>
      <p:sp>
        <p:nvSpPr>
          <p:cNvPr id="6" name="Φυσαλίδα ομιλίας: Έλλειψη 5">
            <a:extLst>
              <a:ext uri="{FF2B5EF4-FFF2-40B4-BE49-F238E27FC236}">
                <a16:creationId xmlns:a16="http://schemas.microsoft.com/office/drawing/2014/main" id="{EE934925-D6F7-4FCD-8261-9B97D0F9073F}"/>
              </a:ext>
            </a:extLst>
          </p:cNvPr>
          <p:cNvSpPr/>
          <p:nvPr/>
        </p:nvSpPr>
        <p:spPr>
          <a:xfrm>
            <a:off x="4737100" y="215899"/>
            <a:ext cx="5696857" cy="1890487"/>
          </a:xfrm>
          <a:prstGeom prst="wedgeEllipseCallout">
            <a:avLst>
              <a:gd name="adj1" fmla="val -67735"/>
              <a:gd name="adj2" fmla="val -7373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Έχω μια μικρή διαφωνία με τους φίλους μου. Θέλουμε να φωνάξουμε μερικά παιδιά ακόμα να παίξουν μαζί μας αγώνα μπάσκετ, αλλά δεν ξέρουμε πόσα</a:t>
            </a:r>
            <a:r>
              <a:rPr lang="el-GR" dirty="0"/>
              <a:t>.</a:t>
            </a:r>
            <a:endParaRPr lang="en-US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569545E3-FC43-4D54-8EBC-395C2DE3A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245" y="3864190"/>
            <a:ext cx="4023709" cy="2170364"/>
          </a:xfrm>
          <a:prstGeom prst="rect">
            <a:avLst/>
          </a:prstGeom>
        </p:spPr>
      </p:pic>
      <p:sp>
        <p:nvSpPr>
          <p:cNvPr id="8" name="Φυσαλίδα ομιλίας: Έλλειψη 7">
            <a:extLst>
              <a:ext uri="{FF2B5EF4-FFF2-40B4-BE49-F238E27FC236}">
                <a16:creationId xmlns:a16="http://schemas.microsoft.com/office/drawing/2014/main" id="{FDCA6377-B4ED-4211-A265-3ECD99E98DF9}"/>
              </a:ext>
            </a:extLst>
          </p:cNvPr>
          <p:cNvSpPr/>
          <p:nvPr/>
        </p:nvSpPr>
        <p:spPr>
          <a:xfrm>
            <a:off x="101599" y="2844800"/>
            <a:ext cx="2968171" cy="3721100"/>
          </a:xfrm>
          <a:prstGeom prst="wedgeEllipseCallout">
            <a:avLst>
              <a:gd name="adj1" fmla="val 59218"/>
              <a:gd name="adj2" fmla="val -758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Χμ, έχουμε και λέμε. Το μπάσκετ παίζεται με έντεκα παίκτες. Έντεκα και έντεκα είκοσι δύο. Μείον τρεις που είμαστε εμείς, θέλουμε άλλους δεκαοχτώ!!!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6F1532AA-A81E-4B6C-BFE4-5E5499314697}"/>
              </a:ext>
            </a:extLst>
          </p:cNvPr>
          <p:cNvSpPr/>
          <p:nvPr/>
        </p:nvSpPr>
        <p:spPr>
          <a:xfrm>
            <a:off x="206374" y="137778"/>
            <a:ext cx="965200" cy="2448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Πέτρος</a:t>
            </a:r>
            <a:endParaRPr lang="en-US" dirty="0"/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48754212-2D9A-42E7-9A57-05030C816D6D}"/>
              </a:ext>
            </a:extLst>
          </p:cNvPr>
          <p:cNvSpPr/>
          <p:nvPr/>
        </p:nvSpPr>
        <p:spPr>
          <a:xfrm>
            <a:off x="1367481" y="137777"/>
            <a:ext cx="1140827" cy="24480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Μηνάς</a:t>
            </a:r>
            <a:endParaRPr lang="en-US" dirty="0"/>
          </a:p>
        </p:txBody>
      </p:sp>
      <p:sp>
        <p:nvSpPr>
          <p:cNvPr id="11" name="Φυσαλίδα ομιλίας: Ορθογώνιο με στρογγυλεμένες γωνίες 10">
            <a:extLst>
              <a:ext uri="{FF2B5EF4-FFF2-40B4-BE49-F238E27FC236}">
                <a16:creationId xmlns:a16="http://schemas.microsoft.com/office/drawing/2014/main" id="{EC2DA6B9-09EA-4D08-8E12-704F52BA7EA2}"/>
              </a:ext>
            </a:extLst>
          </p:cNvPr>
          <p:cNvSpPr/>
          <p:nvPr/>
        </p:nvSpPr>
        <p:spPr>
          <a:xfrm>
            <a:off x="3657600" y="2416629"/>
            <a:ext cx="4303455" cy="1155461"/>
          </a:xfrm>
          <a:prstGeom prst="wedgeRoundRectCallout">
            <a:avLst>
              <a:gd name="adj1" fmla="val -21268"/>
              <a:gd name="adj2" fmla="val 78045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Σιγά μην θέλουμε και εκατό. Πέντε παίζουν σε μια ομάδα μπάσκετ. Πέντε και πέντε δέκα, μείον τρεις επτά. Θα φωνάξουμε άλλους επτά!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77C0E166-FDF2-4666-B4B9-E35527648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6943" y="3990127"/>
            <a:ext cx="1572485" cy="2651974"/>
          </a:xfrm>
          <a:prstGeom prst="rect">
            <a:avLst/>
          </a:prstGeom>
        </p:spPr>
      </p:pic>
      <p:sp>
        <p:nvSpPr>
          <p:cNvPr id="13" name="Φυσαλίδα ομιλίας: Έλλειψη 12">
            <a:extLst>
              <a:ext uri="{FF2B5EF4-FFF2-40B4-BE49-F238E27FC236}">
                <a16:creationId xmlns:a16="http://schemas.microsoft.com/office/drawing/2014/main" id="{95EA119E-B565-41D0-86B5-8A691D15BBF6}"/>
              </a:ext>
            </a:extLst>
          </p:cNvPr>
          <p:cNvSpPr/>
          <p:nvPr/>
        </p:nvSpPr>
        <p:spPr>
          <a:xfrm>
            <a:off x="9156513" y="2115457"/>
            <a:ext cx="2661557" cy="1757804"/>
          </a:xfrm>
          <a:prstGeom prst="wedgeEllipseCallout">
            <a:avLst>
              <a:gd name="adj1" fmla="val -31262"/>
              <a:gd name="adj2" fmla="val 61571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Παιδιά μπερδεύτηκα. Ποιος έχει δίκιο, ο Μηνάς, ή ο Πέτρος;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DC284C44-457F-4553-B40C-11CD5C6CBB8A}"/>
              </a:ext>
            </a:extLst>
          </p:cNvPr>
          <p:cNvSpPr/>
          <p:nvPr/>
        </p:nvSpPr>
        <p:spPr>
          <a:xfrm>
            <a:off x="2725245" y="123200"/>
            <a:ext cx="1301472" cy="2448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l-G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Νίκος</a:t>
            </a:r>
          </a:p>
        </p:txBody>
      </p:sp>
    </p:spTree>
    <p:extLst>
      <p:ext uri="{BB962C8B-B14F-4D97-AF65-F5344CB8AC3E}">
        <p14:creationId xmlns:p14="http://schemas.microsoft.com/office/powerpoint/2010/main" val="283240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3970DE2-B36C-42B9-84E2-902840EB4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75" y="0"/>
            <a:ext cx="12196473" cy="6858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08CF7833-4B29-4644-B389-AFBACD0F5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668" y="2285999"/>
            <a:ext cx="3491122" cy="197575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4165684-2BE4-4701-86C8-80275BFB7B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382" r="23871"/>
          <a:stretch/>
        </p:blipFill>
        <p:spPr>
          <a:xfrm>
            <a:off x="3376414" y="2095499"/>
            <a:ext cx="1518559" cy="2890157"/>
          </a:xfrm>
          <a:prstGeom prst="rect">
            <a:avLst/>
          </a:prstGeom>
        </p:spPr>
      </p:pic>
      <p:sp>
        <p:nvSpPr>
          <p:cNvPr id="8" name="Φυσαλίδα ομιλίας: Έλλειψη 7">
            <a:extLst>
              <a:ext uri="{FF2B5EF4-FFF2-40B4-BE49-F238E27FC236}">
                <a16:creationId xmlns:a16="http://schemas.microsoft.com/office/drawing/2014/main" id="{6342F76C-B5F9-4301-8B0E-A23C2661AE1E}"/>
              </a:ext>
            </a:extLst>
          </p:cNvPr>
          <p:cNvSpPr/>
          <p:nvPr/>
        </p:nvSpPr>
        <p:spPr>
          <a:xfrm>
            <a:off x="3479800" y="-1"/>
            <a:ext cx="6184900" cy="1079499"/>
          </a:xfrm>
          <a:prstGeom prst="wedgeEllipseCallout">
            <a:avLst>
              <a:gd name="adj1" fmla="val 28458"/>
              <a:gd name="adj2" fmla="val 15693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Ωραία! Αφού το λύσαμε αυτό το θέμα πάμε να παίξουμε! Αυτό το γήπεδο είναι φοβερό !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Φυσαλίδα ομιλίας: Έλλειψη 8">
            <a:extLst>
              <a:ext uri="{FF2B5EF4-FFF2-40B4-BE49-F238E27FC236}">
                <a16:creationId xmlns:a16="http://schemas.microsoft.com/office/drawing/2014/main" id="{3E2C25A9-69C5-4453-A0D8-2425F24BD567}"/>
              </a:ext>
            </a:extLst>
          </p:cNvPr>
          <p:cNvSpPr/>
          <p:nvPr/>
        </p:nvSpPr>
        <p:spPr>
          <a:xfrm>
            <a:off x="3276600" y="1016000"/>
            <a:ext cx="3491122" cy="787400"/>
          </a:xfrm>
          <a:prstGeom prst="wedgeEllipseCallout">
            <a:avLst>
              <a:gd name="adj1" fmla="val 66110"/>
              <a:gd name="adj2" fmla="val 9959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Μα, ποιος είναι αυτός ο κύριος;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Φυσαλίδα ομιλίας: Έλλειψη 9">
            <a:extLst>
              <a:ext uri="{FF2B5EF4-FFF2-40B4-BE49-F238E27FC236}">
                <a16:creationId xmlns:a16="http://schemas.microsoft.com/office/drawing/2014/main" id="{9CFFC4AE-97C9-4D65-852F-A346B2F64563}"/>
              </a:ext>
            </a:extLst>
          </p:cNvPr>
          <p:cNvSpPr/>
          <p:nvPr/>
        </p:nvSpPr>
        <p:spPr>
          <a:xfrm>
            <a:off x="5384800" y="4787900"/>
            <a:ext cx="5372100" cy="1054100"/>
          </a:xfrm>
          <a:prstGeom prst="wedgeEllipseCallout">
            <a:avLst>
              <a:gd name="adj1" fmla="val -58559"/>
              <a:gd name="adj2" fmla="val -9171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διαιτητής! Και για να παίξετε πρέπει πρώτα να απαντήσετε σε μερικές ερωτήσεις</a:t>
            </a:r>
            <a:r>
              <a:rPr lang="el-GR" dirty="0"/>
              <a:t>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69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D537994-4B84-437A-91C4-0722001ED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DA2909EE-98F2-4DBB-A8DD-8707A1A20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082" y="1323723"/>
            <a:ext cx="1518036" cy="2889754"/>
          </a:xfrm>
          <a:prstGeom prst="rect">
            <a:avLst/>
          </a:prstGeom>
        </p:spPr>
      </p:pic>
      <p:sp>
        <p:nvSpPr>
          <p:cNvPr id="6" name="Φυσαλίδα ομιλίας: Έλλειψη 5">
            <a:extLst>
              <a:ext uri="{FF2B5EF4-FFF2-40B4-BE49-F238E27FC236}">
                <a16:creationId xmlns:a16="http://schemas.microsoft.com/office/drawing/2014/main" id="{6083EBF9-26F3-46E9-8638-8DB2BC0EDBB0}"/>
              </a:ext>
            </a:extLst>
          </p:cNvPr>
          <p:cNvSpPr/>
          <p:nvPr/>
        </p:nvSpPr>
        <p:spPr>
          <a:xfrm>
            <a:off x="4257482" y="0"/>
            <a:ext cx="5242117" cy="5130800"/>
          </a:xfrm>
          <a:prstGeom prst="wedgeEllipseCallout">
            <a:avLst>
              <a:gd name="adj1" fmla="val -54230"/>
              <a:gd name="adj2" fmla="val 13087"/>
            </a:avLst>
          </a:prstGeom>
          <a:ln w="412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1)Πόσους πόντους μετράει ένα καλάθι;</a:t>
            </a:r>
          </a:p>
          <a:p>
            <a:pPr algn="ctr"/>
            <a:r>
              <a:rPr lang="el-GR" dirty="0">
                <a:solidFill>
                  <a:srgbClr val="FF0000"/>
                </a:solidFill>
                <a:latin typeface="Comic Sans MS" panose="030F0702030302020204" pitchFamily="66" charset="0"/>
              </a:rPr>
              <a:t>2)Μπορώ να χτυπήσω τη μπάλα με τα πόδια μου;</a:t>
            </a:r>
          </a:p>
          <a:p>
            <a:pPr algn="ctr"/>
            <a:r>
              <a:rPr lang="el-GR" dirty="0">
                <a:solidFill>
                  <a:srgbClr val="0070C0"/>
                </a:solidFill>
                <a:latin typeface="Comic Sans MS" panose="030F0702030302020204" pitchFamily="66" charset="0"/>
              </a:rPr>
              <a:t>3) Πώς λέγεται η παράβαση που κάνει κάποιος όταν τρέχει, ή περπατάει με τη μπάλα στα χέρια χωρίς να την σκάει;</a:t>
            </a:r>
          </a:p>
          <a:p>
            <a:pPr algn="ctr"/>
            <a:r>
              <a:rPr lang="el-GR" dirty="0">
                <a:solidFill>
                  <a:srgbClr val="00B050"/>
                </a:solidFill>
                <a:latin typeface="Comic Sans MS" panose="030F0702030302020204" pitchFamily="66" charset="0"/>
              </a:rPr>
              <a:t>4) Πώς λέγεται, αυτό κι αυτό;</a:t>
            </a:r>
          </a:p>
          <a:p>
            <a:pPr algn="ctr"/>
            <a:r>
              <a:rPr lang="el-GR" dirty="0">
                <a:solidFill>
                  <a:srgbClr val="FF3399"/>
                </a:solidFill>
                <a:latin typeface="Comic Sans MS" panose="030F0702030302020204" pitchFamily="66" charset="0"/>
              </a:rPr>
              <a:t>5)Και το τελευταίο. Πώς λέγεται όταν δίνει ο ένας παίκτης την μπάλα στον άλλο και πώς λέγεται όταν σκάμε την μπάλα στο έδαφος;</a:t>
            </a:r>
          </a:p>
          <a:p>
            <a:pPr algn="ctr"/>
            <a:endParaRPr lang="en-US" dirty="0"/>
          </a:p>
        </p:txBody>
      </p: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06832A08-27AF-41E4-AE8A-189A1012252B}"/>
              </a:ext>
            </a:extLst>
          </p:cNvPr>
          <p:cNvCxnSpPr>
            <a:cxnSpLocks/>
          </p:cNvCxnSpPr>
          <p:nvPr/>
        </p:nvCxnSpPr>
        <p:spPr>
          <a:xfrm flipV="1">
            <a:off x="7391400" y="2286000"/>
            <a:ext cx="2266563" cy="603754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>
            <a:extLst>
              <a:ext uri="{FF2B5EF4-FFF2-40B4-BE49-F238E27FC236}">
                <a16:creationId xmlns:a16="http://schemas.microsoft.com/office/drawing/2014/main" id="{D3A23927-302C-4F43-A319-E853958427E5}"/>
              </a:ext>
            </a:extLst>
          </p:cNvPr>
          <p:cNvCxnSpPr/>
          <p:nvPr/>
        </p:nvCxnSpPr>
        <p:spPr>
          <a:xfrm>
            <a:off x="8356600" y="3037317"/>
            <a:ext cx="1074056" cy="186186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07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427">
              <a:srgbClr val="FFCCFF"/>
            </a:gs>
            <a:gs pos="70000">
              <a:srgbClr val="85D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AA7E25B0-0D34-4D78-B714-4BD1A9467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834884"/>
            <a:ext cx="2498725" cy="2162874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C9F3F54-1CFC-4262-889B-EE506F4E6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87" y="4249672"/>
            <a:ext cx="2663825" cy="2305784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49009B5-F8F2-47F7-9F05-C337B6BEE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48" y="286905"/>
            <a:ext cx="1572904" cy="2651990"/>
          </a:xfrm>
          <a:prstGeom prst="rect">
            <a:avLst/>
          </a:prstGeom>
        </p:spPr>
      </p:pic>
      <p:sp>
        <p:nvSpPr>
          <p:cNvPr id="11" name="Φυσαλίδα ομιλίας: Έλλειψη 10">
            <a:extLst>
              <a:ext uri="{FF2B5EF4-FFF2-40B4-BE49-F238E27FC236}">
                <a16:creationId xmlns:a16="http://schemas.microsoft.com/office/drawing/2014/main" id="{D9861B44-B02B-4AFE-A163-77850AD86FF2}"/>
              </a:ext>
            </a:extLst>
          </p:cNvPr>
          <p:cNvSpPr/>
          <p:nvPr/>
        </p:nvSpPr>
        <p:spPr>
          <a:xfrm>
            <a:off x="2451100" y="86299"/>
            <a:ext cx="5181600" cy="1249797"/>
          </a:xfrm>
          <a:prstGeom prst="wedgeEllipseCallout">
            <a:avLst>
              <a:gd name="adj1" fmla="val -63447"/>
              <a:gd name="adj2" fmla="val 8209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Παιδιά, ποιος έχει δίκιο; Ο Μηνάς, ή ο Πέτρος; 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Κυκλώστε τη σωστή απάντηση.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2" name="Φυσαλίδα ομιλίας: Έλλειψη 11">
            <a:extLst>
              <a:ext uri="{FF2B5EF4-FFF2-40B4-BE49-F238E27FC236}">
                <a16:creationId xmlns:a16="http://schemas.microsoft.com/office/drawing/2014/main" id="{7999A09F-5131-4447-A83F-FE580F8CF9CD}"/>
              </a:ext>
            </a:extLst>
          </p:cNvPr>
          <p:cNvSpPr/>
          <p:nvPr/>
        </p:nvSpPr>
        <p:spPr>
          <a:xfrm>
            <a:off x="1904052" y="1999094"/>
            <a:ext cx="2312987" cy="1671205"/>
          </a:xfrm>
          <a:prstGeom prst="wedgeEllipseCallout">
            <a:avLst>
              <a:gd name="adj1" fmla="val 76902"/>
              <a:gd name="adj2" fmla="val 204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Ευκολάκι! Το κάθε καλάθι μετράει για τρεις πόντους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13" name="Φυσαλίδα ομιλίας: Έλλειψη 12">
            <a:extLst>
              <a:ext uri="{FF2B5EF4-FFF2-40B4-BE49-F238E27FC236}">
                <a16:creationId xmlns:a16="http://schemas.microsoft.com/office/drawing/2014/main" id="{694A92F0-7E08-44E1-9947-1D06CC674FA2}"/>
              </a:ext>
            </a:extLst>
          </p:cNvPr>
          <p:cNvSpPr/>
          <p:nvPr/>
        </p:nvSpPr>
        <p:spPr>
          <a:xfrm>
            <a:off x="7542212" y="1158296"/>
            <a:ext cx="4397375" cy="2247900"/>
          </a:xfrm>
          <a:prstGeom prst="wedgeEllipseCallout">
            <a:avLst>
              <a:gd name="adj1" fmla="val -53757"/>
              <a:gd name="adj2" fmla="val 2374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Λάθος! Το κάθε καλάθι μετράει για δύο πόντους. Εκτός αν ρίξουμε σουτ πίσω από τη γραμμή του τρίποντου. Τότε μόνο μετράει για τρεις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14" name="Φυσαλίδα ομιλίας: Έλλειψη 13">
            <a:extLst>
              <a:ext uri="{FF2B5EF4-FFF2-40B4-BE49-F238E27FC236}">
                <a16:creationId xmlns:a16="http://schemas.microsoft.com/office/drawing/2014/main" id="{B5D04AA6-944B-4F00-8C39-4FB7356CA4DE}"/>
              </a:ext>
            </a:extLst>
          </p:cNvPr>
          <p:cNvSpPr/>
          <p:nvPr/>
        </p:nvSpPr>
        <p:spPr>
          <a:xfrm>
            <a:off x="533400" y="4483100"/>
            <a:ext cx="3418196" cy="1968500"/>
          </a:xfrm>
          <a:prstGeom prst="wedgeEllipseCallout">
            <a:avLst>
              <a:gd name="adj1" fmla="val 75985"/>
              <a:gd name="adj2" fmla="val 3811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Δεν μπορώ να χτυπήσω την μπάλα με τα πόδια. Τότε θα το λέγαμε μπασκετοποδόσφαιρο!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5" name="Φυσαλίδα ομιλίας: Έλλειψη 14">
            <a:extLst>
              <a:ext uri="{FF2B5EF4-FFF2-40B4-BE49-F238E27FC236}">
                <a16:creationId xmlns:a16="http://schemas.microsoft.com/office/drawing/2014/main" id="{A49A7236-2D8B-4936-BBCC-03592C668B01}"/>
              </a:ext>
            </a:extLst>
          </p:cNvPr>
          <p:cNvSpPr/>
          <p:nvPr/>
        </p:nvSpPr>
        <p:spPr>
          <a:xfrm>
            <a:off x="7950200" y="3997758"/>
            <a:ext cx="3251200" cy="1701946"/>
          </a:xfrm>
          <a:prstGeom prst="wedgeEllipseCallout">
            <a:avLst>
              <a:gd name="adj1" fmla="val -63020"/>
              <a:gd name="adj2" fmla="val 2379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Εγώ λέω ότι μπορώ. Αν με βολεύει χτυπάω και με τα πόδια.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314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427">
              <a:srgbClr val="FFABAB"/>
            </a:gs>
            <a:gs pos="7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Φυσαλίδα ομιλίας: Ορθογώνιο 11">
            <a:extLst>
              <a:ext uri="{FF2B5EF4-FFF2-40B4-BE49-F238E27FC236}">
                <a16:creationId xmlns:a16="http://schemas.microsoft.com/office/drawing/2014/main" id="{DC302F94-CE97-4A36-A54E-C3581483A13A}"/>
              </a:ext>
            </a:extLst>
          </p:cNvPr>
          <p:cNvSpPr/>
          <p:nvPr/>
        </p:nvSpPr>
        <p:spPr>
          <a:xfrm>
            <a:off x="558800" y="2351314"/>
            <a:ext cx="2806700" cy="1077686"/>
          </a:xfrm>
          <a:prstGeom prst="wedgeRectCallout">
            <a:avLst>
              <a:gd name="adj1" fmla="val 67855"/>
              <a:gd name="adj2" fmla="val -9122"/>
            </a:avLst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           Αυτή είναι 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           η μπασκέτα</a:t>
            </a:r>
            <a:r>
              <a:rPr lang="el-GR" dirty="0"/>
              <a:t>!</a:t>
            </a:r>
            <a:endParaRPr lang="en-US" dirty="0"/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C2BA2A9F-FFCC-4204-8014-0BD2A94A3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2340428"/>
            <a:ext cx="830035" cy="1088571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D2C109E-E3BE-4030-AB4B-51B35BE35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675" y="2662237"/>
            <a:ext cx="1771650" cy="153352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650DDFA-C52E-4125-A61B-B0E78CEA2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675" y="681037"/>
            <a:ext cx="1771650" cy="153352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B7B06110-2A1A-4E86-9A6E-F24109152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675" y="4872037"/>
            <a:ext cx="1771650" cy="1533525"/>
          </a:xfrm>
          <a:prstGeom prst="rect">
            <a:avLst/>
          </a:prstGeom>
        </p:spPr>
      </p:pic>
      <p:sp>
        <p:nvSpPr>
          <p:cNvPr id="10" name="Φυσαλίδα ομιλίας: Έλλειψη 9">
            <a:extLst>
              <a:ext uri="{FF2B5EF4-FFF2-40B4-BE49-F238E27FC236}">
                <a16:creationId xmlns:a16="http://schemas.microsoft.com/office/drawing/2014/main" id="{A6A32634-773B-44A7-9A74-A1CA38828537}"/>
              </a:ext>
            </a:extLst>
          </p:cNvPr>
          <p:cNvSpPr/>
          <p:nvPr/>
        </p:nvSpPr>
        <p:spPr>
          <a:xfrm>
            <a:off x="558800" y="152400"/>
            <a:ext cx="2971800" cy="1803399"/>
          </a:xfrm>
          <a:prstGeom prst="wedgeEllipseCallout">
            <a:avLst>
              <a:gd name="adj1" fmla="val 56945"/>
              <a:gd name="adj2" fmla="val 5955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Όταν τρέχω με τη μπάλα στα χέρια χωρίς να την σκάω λέγεται ΒΗΜΑΤΑ!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1" name="Φυσαλίδα ομιλίας: Έλλειψη 10">
            <a:extLst>
              <a:ext uri="{FF2B5EF4-FFF2-40B4-BE49-F238E27FC236}">
                <a16:creationId xmlns:a16="http://schemas.microsoft.com/office/drawing/2014/main" id="{A04E3032-41E9-4641-AF78-8EB99C5C6618}"/>
              </a:ext>
            </a:extLst>
          </p:cNvPr>
          <p:cNvSpPr/>
          <p:nvPr/>
        </p:nvSpPr>
        <p:spPr>
          <a:xfrm>
            <a:off x="6337300" y="152400"/>
            <a:ext cx="3327400" cy="1651000"/>
          </a:xfrm>
          <a:prstGeom prst="wedgeEllipseCallout">
            <a:avLst>
              <a:gd name="adj1" fmla="val -59383"/>
              <a:gd name="adj2" fmla="val 4788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Σιγά μην λέγεται βήματα! Εγώ νομίζω ότι λέγεται ΠΑΤΗΜΑΤΑ!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5" name="Φυσαλίδα ομιλίας: Ορθογώνιο 14">
            <a:extLst>
              <a:ext uri="{FF2B5EF4-FFF2-40B4-BE49-F238E27FC236}">
                <a16:creationId xmlns:a16="http://schemas.microsoft.com/office/drawing/2014/main" id="{A65FF59A-EFD3-4EDB-AABB-8A4DE3861B5E}"/>
              </a:ext>
            </a:extLst>
          </p:cNvPr>
          <p:cNvSpPr/>
          <p:nvPr/>
        </p:nvSpPr>
        <p:spPr>
          <a:xfrm>
            <a:off x="278493" y="3580379"/>
            <a:ext cx="3367314" cy="1230766"/>
          </a:xfrm>
          <a:prstGeom prst="wedgeRectCallout">
            <a:avLst>
              <a:gd name="adj1" fmla="val 66530"/>
              <a:gd name="adj2" fmla="val -42309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                     Κι αυτή είναι 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                    η ρακέτα.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B4D3169E-ADF2-469D-A898-D4507166B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25" y="3786187"/>
            <a:ext cx="1704975" cy="819150"/>
          </a:xfrm>
          <a:prstGeom prst="rect">
            <a:avLst/>
          </a:prstGeom>
        </p:spPr>
      </p:pic>
      <p:sp>
        <p:nvSpPr>
          <p:cNvPr id="18" name="Φυσαλίδα ομιλίας: Ορθογώνιο 17">
            <a:extLst>
              <a:ext uri="{FF2B5EF4-FFF2-40B4-BE49-F238E27FC236}">
                <a16:creationId xmlns:a16="http://schemas.microsoft.com/office/drawing/2014/main" id="{CBAC06AA-0B0F-4E5B-BADB-BB513C3E3726}"/>
              </a:ext>
            </a:extLst>
          </p:cNvPr>
          <p:cNvSpPr/>
          <p:nvPr/>
        </p:nvSpPr>
        <p:spPr>
          <a:xfrm>
            <a:off x="6413500" y="2351314"/>
            <a:ext cx="4425043" cy="1498372"/>
          </a:xfrm>
          <a:prstGeom prst="wedgeRectCallout">
            <a:avLst>
              <a:gd name="adj1" fmla="val -61628"/>
              <a:gd name="adj2" fmla="val -1159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Σιγά μην είναι και η ρακέτα του τένις. Εντάξει, η πρώτη είναι η μπασκέτα, αλλά η δεύτερη είναι η κροκέτα!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0" name="Φυσαλίδα ομιλίας: Ορθογώνιο με στρογγυλεμένες γωνίες 19">
            <a:extLst>
              <a:ext uri="{FF2B5EF4-FFF2-40B4-BE49-F238E27FC236}">
                <a16:creationId xmlns:a16="http://schemas.microsoft.com/office/drawing/2014/main" id="{8442D3F8-997D-4FF4-B0B8-BFC0B8B85FF6}"/>
              </a:ext>
            </a:extLst>
          </p:cNvPr>
          <p:cNvSpPr/>
          <p:nvPr/>
        </p:nvSpPr>
        <p:spPr>
          <a:xfrm>
            <a:off x="278493" y="4965700"/>
            <a:ext cx="3367314" cy="1533525"/>
          </a:xfrm>
          <a:prstGeom prst="wedgeRoundRectCallout">
            <a:avLst>
              <a:gd name="adj1" fmla="val 59124"/>
              <a:gd name="adj2" fmla="val -2362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Λοιπόν, όταν δίνει ο ένας την μπάλα στον άλλο κάνει σουτ και όταν σκάμε την  μπάλα στο έδαφος λέγεται σκαστή πάσα!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1" name="Φυσαλίδα ομιλίας: Ορθογώνιο 20">
            <a:extLst>
              <a:ext uri="{FF2B5EF4-FFF2-40B4-BE49-F238E27FC236}">
                <a16:creationId xmlns:a16="http://schemas.microsoft.com/office/drawing/2014/main" id="{D40600D1-63E7-443B-A585-5DB7E69D81BF}"/>
              </a:ext>
            </a:extLst>
          </p:cNvPr>
          <p:cNvSpPr/>
          <p:nvPr/>
        </p:nvSpPr>
        <p:spPr>
          <a:xfrm>
            <a:off x="6096000" y="4605337"/>
            <a:ext cx="5168900" cy="1533525"/>
          </a:xfrm>
          <a:prstGeom prst="wedgeRectCallout">
            <a:avLst>
              <a:gd name="adj1" fmla="val -55962"/>
              <a:gd name="adj2" fmla="val -1037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Είσαι άμπαλος! Όταν δίνει ο ένας την μπάλα στον άλλο λέγεται πάσα φίλε μου, και όταν σκάμε την μπάλα στο έδαφος λέγεται ντρίμπλα!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928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76C5102B-E776-4A7C-B6A7-1BEC7E60A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"/>
            <a:ext cx="12192000" cy="685457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DB039AF-D38A-4719-9171-0485F1466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661" y="1399883"/>
            <a:ext cx="1518036" cy="288975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8D0D89D-1CA5-4639-B4BA-C29235816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028" y="2314362"/>
            <a:ext cx="3493311" cy="1975275"/>
          </a:xfrm>
          <a:prstGeom prst="rect">
            <a:avLst/>
          </a:prstGeom>
        </p:spPr>
      </p:pic>
      <p:sp>
        <p:nvSpPr>
          <p:cNvPr id="7" name="Φυσαλίδα ομιλίας: Ορθογώνιο με στρογγυλεμένες γωνίες 6">
            <a:extLst>
              <a:ext uri="{FF2B5EF4-FFF2-40B4-BE49-F238E27FC236}">
                <a16:creationId xmlns:a16="http://schemas.microsoft.com/office/drawing/2014/main" id="{58CE93C3-1352-4866-9D27-6AF5BFAD6B47}"/>
              </a:ext>
            </a:extLst>
          </p:cNvPr>
          <p:cNvSpPr/>
          <p:nvPr/>
        </p:nvSpPr>
        <p:spPr>
          <a:xfrm>
            <a:off x="5181600" y="342900"/>
            <a:ext cx="4775200" cy="1295400"/>
          </a:xfrm>
          <a:prstGeom prst="wedgeRoundRectCallout">
            <a:avLst>
              <a:gd name="adj1" fmla="val -62323"/>
              <a:gd name="adj2" fmla="val 9191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Παιδιά! Κανείς δεν είναι άμπαλος! Όλοι τώρα μαθαίνουμε το μπάσκετ. Φωνάξτε τώρα τους φίλους σας να παίξετε όλοι μαζί!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8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B8E15ADF-124A-46A8-9A09-CB2944B443CC}"/>
              </a:ext>
            </a:extLst>
          </p:cNvPr>
          <p:cNvSpPr/>
          <p:nvPr/>
        </p:nvSpPr>
        <p:spPr>
          <a:xfrm>
            <a:off x="9546670" y="3426037"/>
            <a:ext cx="2032000" cy="1143000"/>
          </a:xfrm>
          <a:prstGeom prst="wedgeRoundRectCallout">
            <a:avLst>
              <a:gd name="adj1" fmla="val -97708"/>
              <a:gd name="adj2" fmla="val -6174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Γιούπι!!!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Πάμε παιδιά.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8698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2027</TotalTime>
  <Words>472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ΣΙΑΠΠΑΣ ΘΩΜΑΣ</cp:lastModifiedBy>
  <cp:revision>30</cp:revision>
  <dcterms:created xsi:type="dcterms:W3CDTF">2021-03-19T08:35:30Z</dcterms:created>
  <dcterms:modified xsi:type="dcterms:W3CDTF">2022-01-30T14:49:34Z</dcterms:modified>
</cp:coreProperties>
</file>