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notesSlides/notesSlide30.xml" ContentType="application/vnd.openxmlformats-officedocument.presentationml.notesSlide+xml"/>
  <Override PartName="/ppt/notesSlides/_rels/notesSlide30.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_rels/slide53.xml.rels" ContentType="application/vnd.openxmlformats-package.relationships+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50.xml.rels" ContentType="application/vnd.openxmlformats-package.relationships+xml"/>
  <Override PartName="/ppt/slides/_rels/slide6.xml.rels" ContentType="application/vnd.openxmlformats-package.relationships+xml"/>
  <Override PartName="/ppt/slides/_rels/slide51.xml.rels" ContentType="application/vnd.openxmlformats-package.relationships+xml"/>
  <Override PartName="/ppt/slides/_rels/slide7.xml.rels" ContentType="application/vnd.openxmlformats-package.relationships+xml"/>
  <Override PartName="/ppt/slides/_rels/slide52.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56.xml.rels" ContentType="application/vnd.openxmlformats-package.relationships+xml"/>
  <Override PartName="/ppt/slides/_rels/slide57.xml.rels" ContentType="application/vnd.openxmlformats-package.relationships+xml"/>
  <Override PartName="/ppt/media/image9.jpeg" ContentType="image/jpeg"/>
  <Override PartName="/ppt/media/image1.jpeg" ContentType="image/jpeg"/>
  <Override PartName="/ppt/media/image53.jpeg" ContentType="image/jpeg"/>
  <Override PartName="/ppt/media/image58.png" ContentType="image/png"/>
  <Override PartName="/ppt/media/image4.jpeg" ContentType="image/jpeg"/>
  <Override PartName="/ppt/media/image2.png" ContentType="image/png"/>
  <Override PartName="/ppt/media/image56.jpeg" ContentType="image/jpeg"/>
  <Override PartName="/ppt/media/image3.jpeg" ContentType="image/jpeg"/>
  <Override PartName="/ppt/media/image55.jpeg" ContentType="image/jpeg"/>
  <Override PartName="/ppt/media/image5.jpeg" ContentType="image/jpeg"/>
  <Override PartName="/ppt/media/image57.jpeg" ContentType="image/jpeg"/>
  <Override PartName="/ppt/media/image6.jpeg" ContentType="image/jpeg"/>
  <Override PartName="/ppt/media/image7.jpeg" ContentType="image/jpeg"/>
  <Override PartName="/ppt/media/image59.jpeg" ContentType="image/jpeg"/>
  <Override PartName="/ppt/media/image8.jpeg" ContentType="image/jpeg"/>
  <Override PartName="/ppt/media/image10.jpeg" ContentType="image/jpeg"/>
  <Override PartName="/ppt/media/image11.jpeg" ContentType="image/jpeg"/>
  <Override PartName="/ppt/media/image12.jpeg" ContentType="image/jpeg"/>
  <Override PartName="/ppt/media/image46.jpeg" ContentType="image/jpeg"/>
  <Override PartName="/ppt/media/image13.png" ContentType="image/png"/>
  <Override PartName="/ppt/media/image14.jpeg" ContentType="image/jpeg"/>
  <Override PartName="/ppt/media/image39.png" ContentType="image/png"/>
  <Override PartName="/ppt/media/image15.jpeg" ContentType="image/jpeg"/>
  <Override PartName="/ppt/media/image16.jpeg" ContentType="image/jpeg"/>
  <Override PartName="/ppt/media/image17.jpeg" ContentType="image/jpeg"/>
  <Override PartName="/ppt/media/image18.jpeg" ContentType="image/jpeg"/>
  <Override PartName="/ppt/media/image19.png" ContentType="image/pn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40.jpeg" ContentType="image/jpeg"/>
  <Override PartName="/ppt/media/image41.jpeg" ContentType="image/jpeg"/>
  <Override PartName="/ppt/media/image42.jpeg" ContentType="image/jpeg"/>
  <Override PartName="/ppt/media/image43.gif" ContentType="image/gif"/>
  <Override PartName="/ppt/media/image44.jpeg" ContentType="image/jpeg"/>
  <Override PartName="/ppt/media/image45.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4.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60" Type="http://schemas.openxmlformats.org/officeDocument/2006/relationships/slide" Target="slides/slide56.xml"/><Relationship Id="rId61" Type="http://schemas.openxmlformats.org/officeDocument/2006/relationships/slide" Target="slides/slide57.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PlaceHolder 1"/>
          <p:cNvSpPr>
            <a:spLocks noGrp="1"/>
          </p:cNvSpPr>
          <p:nvPr>
            <p:ph type="sldImg"/>
          </p:nvPr>
        </p:nvSpPr>
        <p:spPr>
          <a:xfrm>
            <a:off x="216000" y="812520"/>
            <a:ext cx="7127280" cy="4008960"/>
          </a:xfrm>
          <a:prstGeom prst="rect">
            <a:avLst/>
          </a:prstGeom>
        </p:spPr>
        <p:txBody>
          <a:bodyPr lIns="0" rIns="0" tIns="0" bIns="0" anchor="ctr"/>
          <a:p>
            <a:r>
              <a:rPr b="0" lang="el-GR" sz="1800" spc="-1" strike="noStrike">
                <a:solidFill>
                  <a:srgbClr val="000000"/>
                </a:solidFill>
                <a:latin typeface="Calibri"/>
              </a:rPr>
              <a:t>Πατήστε για μετακίνηση της διαφάνειας</a:t>
            </a:r>
            <a:endParaRPr b="0" lang="el-GR" sz="1800" spc="-1" strike="noStrike">
              <a:solidFill>
                <a:srgbClr val="000000"/>
              </a:solidFill>
              <a:latin typeface="Calibri"/>
            </a:endParaRPr>
          </a:p>
        </p:txBody>
      </p:sp>
      <p:sp>
        <p:nvSpPr>
          <p:cNvPr id="83" name="PlaceHolder 2"/>
          <p:cNvSpPr>
            <a:spLocks noGrp="1"/>
          </p:cNvSpPr>
          <p:nvPr>
            <p:ph type="body"/>
          </p:nvPr>
        </p:nvSpPr>
        <p:spPr>
          <a:xfrm>
            <a:off x="756000" y="5078520"/>
            <a:ext cx="6047640" cy="4811040"/>
          </a:xfrm>
          <a:prstGeom prst="rect">
            <a:avLst/>
          </a:prstGeom>
        </p:spPr>
        <p:txBody>
          <a:bodyPr lIns="0" rIns="0" tIns="0" bIns="0"/>
          <a:p>
            <a:r>
              <a:rPr b="0" lang="el-GR" sz="2000" spc="-1" strike="noStrike">
                <a:latin typeface="Arial"/>
              </a:rPr>
              <a:t>Πατήστε για επεξεργασία της μορφής των σημειώσεων</a:t>
            </a:r>
            <a:endParaRPr b="0" lang="el-GR" sz="2000" spc="-1" strike="noStrike">
              <a:latin typeface="Arial"/>
            </a:endParaRPr>
          </a:p>
        </p:txBody>
      </p:sp>
      <p:sp>
        <p:nvSpPr>
          <p:cNvPr id="84" name="PlaceHolder 3"/>
          <p:cNvSpPr>
            <a:spLocks noGrp="1"/>
          </p:cNvSpPr>
          <p:nvPr>
            <p:ph type="hdr"/>
          </p:nvPr>
        </p:nvSpPr>
        <p:spPr>
          <a:xfrm>
            <a:off x="0" y="0"/>
            <a:ext cx="3280680" cy="534240"/>
          </a:xfrm>
          <a:prstGeom prst="rect">
            <a:avLst/>
          </a:prstGeom>
        </p:spPr>
        <p:txBody>
          <a:bodyPr lIns="0" rIns="0" tIns="0" bIns="0"/>
          <a:p>
            <a:r>
              <a:rPr b="0" lang="el-GR" sz="1400" spc="-1" strike="noStrike">
                <a:latin typeface="Times New Roman"/>
              </a:rPr>
              <a:t> </a:t>
            </a:r>
            <a:endParaRPr b="0" lang="el-GR" sz="1400" spc="-1" strike="noStrike">
              <a:latin typeface="Times New Roman"/>
            </a:endParaRPr>
          </a:p>
        </p:txBody>
      </p:sp>
      <p:sp>
        <p:nvSpPr>
          <p:cNvPr id="85" name="PlaceHolder 4"/>
          <p:cNvSpPr>
            <a:spLocks noGrp="1"/>
          </p:cNvSpPr>
          <p:nvPr>
            <p:ph type="dt"/>
          </p:nvPr>
        </p:nvSpPr>
        <p:spPr>
          <a:xfrm>
            <a:off x="4278960" y="0"/>
            <a:ext cx="3280680" cy="534240"/>
          </a:xfrm>
          <a:prstGeom prst="rect">
            <a:avLst/>
          </a:prstGeom>
        </p:spPr>
        <p:txBody>
          <a:bodyPr lIns="0" rIns="0" tIns="0" bIns="0"/>
          <a:p>
            <a:pPr algn="r"/>
            <a:r>
              <a:rPr b="0" lang="el-GR" sz="1400" spc="-1" strike="noStrike">
                <a:latin typeface="Times New Roman"/>
              </a:rPr>
              <a:t> </a:t>
            </a:r>
            <a:endParaRPr b="0" lang="el-GR" sz="1400" spc="-1" strike="noStrike">
              <a:latin typeface="Times New Roman"/>
            </a:endParaRPr>
          </a:p>
        </p:txBody>
      </p:sp>
      <p:sp>
        <p:nvSpPr>
          <p:cNvPr id="86" name="PlaceHolder 5"/>
          <p:cNvSpPr>
            <a:spLocks noGrp="1"/>
          </p:cNvSpPr>
          <p:nvPr>
            <p:ph type="ftr"/>
          </p:nvPr>
        </p:nvSpPr>
        <p:spPr>
          <a:xfrm>
            <a:off x="0" y="10157400"/>
            <a:ext cx="3280680" cy="534240"/>
          </a:xfrm>
          <a:prstGeom prst="rect">
            <a:avLst/>
          </a:prstGeom>
        </p:spPr>
        <p:txBody>
          <a:bodyPr lIns="0" rIns="0" tIns="0" bIns="0" anchor="b"/>
          <a:p>
            <a:r>
              <a:rPr b="0" lang="el-GR" sz="1400" spc="-1" strike="noStrike">
                <a:latin typeface="Times New Roman"/>
              </a:rPr>
              <a:t> </a:t>
            </a:r>
            <a:endParaRPr b="0" lang="el-GR" sz="1400" spc="-1" strike="noStrike">
              <a:latin typeface="Times New Roman"/>
            </a:endParaRPr>
          </a:p>
        </p:txBody>
      </p:sp>
      <p:sp>
        <p:nvSpPr>
          <p:cNvPr id="87" name="PlaceHolder 6"/>
          <p:cNvSpPr>
            <a:spLocks noGrp="1"/>
          </p:cNvSpPr>
          <p:nvPr>
            <p:ph type="sldNum"/>
          </p:nvPr>
        </p:nvSpPr>
        <p:spPr>
          <a:xfrm>
            <a:off x="4278960" y="10157400"/>
            <a:ext cx="3280680" cy="534240"/>
          </a:xfrm>
          <a:prstGeom prst="rect">
            <a:avLst/>
          </a:prstGeom>
        </p:spPr>
        <p:txBody>
          <a:bodyPr lIns="0" rIns="0" tIns="0" bIns="0" anchor="b"/>
          <a:p>
            <a:pPr algn="r"/>
            <a:fld id="{8ED81492-F1C2-4C54-A6A8-EC80BE1026E2}" type="slidenum">
              <a:rPr b="0" lang="el-GR" sz="1400" spc="-1" strike="noStrike">
                <a:latin typeface="Times New Roman"/>
              </a:rPr>
              <a:t>1</a:t>
            </a:fld>
            <a:endParaRPr b="0" lang="el-GR"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PlaceHolder 1"/>
          <p:cNvSpPr>
            <a:spLocks noGrp="1"/>
          </p:cNvSpPr>
          <p:nvPr>
            <p:ph type="sldImg"/>
          </p:nvPr>
        </p:nvSpPr>
        <p:spPr>
          <a:xfrm>
            <a:off x="685800" y="1143000"/>
            <a:ext cx="5486040" cy="3085920"/>
          </a:xfrm>
          <a:prstGeom prst="rect">
            <a:avLst/>
          </a:prstGeom>
        </p:spPr>
      </p:sp>
      <p:sp>
        <p:nvSpPr>
          <p:cNvPr id="266" name="PlaceHolder 2"/>
          <p:cNvSpPr>
            <a:spLocks noGrp="1"/>
          </p:cNvSpPr>
          <p:nvPr>
            <p:ph type="body"/>
          </p:nvPr>
        </p:nvSpPr>
        <p:spPr>
          <a:xfrm>
            <a:off x="685800" y="4400640"/>
            <a:ext cx="5486040" cy="3600000"/>
          </a:xfrm>
          <a:prstGeom prst="rect">
            <a:avLst/>
          </a:prstGeom>
        </p:spPr>
        <p:txBody>
          <a:bodyPr/>
          <a:p>
            <a:endParaRPr b="0" lang="el-GR" sz="2000" spc="-1" strike="noStrike">
              <a:latin typeface="Arial"/>
            </a:endParaRPr>
          </a:p>
        </p:txBody>
      </p:sp>
      <p:sp>
        <p:nvSpPr>
          <p:cNvPr id="267" name="TextShape 3"/>
          <p:cNvSpPr txBox="1"/>
          <p:nvPr/>
        </p:nvSpPr>
        <p:spPr>
          <a:xfrm>
            <a:off x="3884760" y="8685360"/>
            <a:ext cx="2971440" cy="458280"/>
          </a:xfrm>
          <a:prstGeom prst="rect">
            <a:avLst/>
          </a:prstGeom>
          <a:noFill/>
          <a:ln>
            <a:noFill/>
          </a:ln>
        </p:spPr>
        <p:txBody>
          <a:bodyPr anchor="b"/>
          <a:p>
            <a:pPr algn="r">
              <a:lnSpc>
                <a:spcPct val="100000"/>
              </a:lnSpc>
            </a:pPr>
            <a:fld id="{B765024F-0514-41FA-A875-B73E288D7E95}" type="slidenum">
              <a:rPr b="0" lang="el-GR" sz="1200" spc="-1" strike="noStrike">
                <a:latin typeface="Times New Roman"/>
              </a:rPr>
              <a:t>&lt;αριθμός&gt;</a:t>
            </a:fld>
            <a:endParaRPr b="0" lang="el-GR"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
        <p:nvSpPr>
          <p:cNvPr id="27" name="PlaceHolder 2"/>
          <p:cNvSpPr>
            <a:spLocks noGrp="1"/>
          </p:cNvSpPr>
          <p:nvPr>
            <p:ph type="body"/>
          </p:nvPr>
        </p:nvSpPr>
        <p:spPr>
          <a:xfrm>
            <a:off x="838080" y="1825560"/>
            <a:ext cx="1051524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28" name="PlaceHolder 3"/>
          <p:cNvSpPr>
            <a:spLocks noGrp="1"/>
          </p:cNvSpPr>
          <p:nvPr>
            <p:ph type="body"/>
          </p:nvPr>
        </p:nvSpPr>
        <p:spPr>
          <a:xfrm>
            <a:off x="838080" y="4098240"/>
            <a:ext cx="10515240" cy="207504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
        <p:nvSpPr>
          <p:cNvPr id="30" name="PlaceHolder 2"/>
          <p:cNvSpPr>
            <a:spLocks noGrp="1"/>
          </p:cNvSpPr>
          <p:nvPr>
            <p:ph type="body"/>
          </p:nvPr>
        </p:nvSpPr>
        <p:spPr>
          <a:xfrm>
            <a:off x="838080" y="182556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31" name="PlaceHolder 3"/>
          <p:cNvSpPr>
            <a:spLocks noGrp="1"/>
          </p:cNvSpPr>
          <p:nvPr>
            <p:ph type="body"/>
          </p:nvPr>
        </p:nvSpPr>
        <p:spPr>
          <a:xfrm>
            <a:off x="6226200" y="182556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32" name="PlaceHolder 4"/>
          <p:cNvSpPr>
            <a:spLocks noGrp="1"/>
          </p:cNvSpPr>
          <p:nvPr>
            <p:ph type="body"/>
          </p:nvPr>
        </p:nvSpPr>
        <p:spPr>
          <a:xfrm>
            <a:off x="838080" y="409824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33" name="PlaceHolder 5"/>
          <p:cNvSpPr>
            <a:spLocks noGrp="1"/>
          </p:cNvSpPr>
          <p:nvPr>
            <p:ph type="body"/>
          </p:nvPr>
        </p:nvSpPr>
        <p:spPr>
          <a:xfrm>
            <a:off x="6226200" y="409824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
        <p:nvSpPr>
          <p:cNvPr id="35" name="PlaceHolder 2"/>
          <p:cNvSpPr>
            <a:spLocks noGrp="1"/>
          </p:cNvSpPr>
          <p:nvPr>
            <p:ph type="body"/>
          </p:nvPr>
        </p:nvSpPr>
        <p:spPr>
          <a:xfrm>
            <a:off x="838080" y="1825560"/>
            <a:ext cx="338580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36" name="PlaceHolder 3"/>
          <p:cNvSpPr>
            <a:spLocks noGrp="1"/>
          </p:cNvSpPr>
          <p:nvPr>
            <p:ph type="body"/>
          </p:nvPr>
        </p:nvSpPr>
        <p:spPr>
          <a:xfrm>
            <a:off x="4393440" y="1825560"/>
            <a:ext cx="338580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37" name="PlaceHolder 4"/>
          <p:cNvSpPr>
            <a:spLocks noGrp="1"/>
          </p:cNvSpPr>
          <p:nvPr>
            <p:ph type="body"/>
          </p:nvPr>
        </p:nvSpPr>
        <p:spPr>
          <a:xfrm>
            <a:off x="7949160" y="1825560"/>
            <a:ext cx="338580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38" name="PlaceHolder 5"/>
          <p:cNvSpPr>
            <a:spLocks noGrp="1"/>
          </p:cNvSpPr>
          <p:nvPr>
            <p:ph type="body"/>
          </p:nvPr>
        </p:nvSpPr>
        <p:spPr>
          <a:xfrm>
            <a:off x="838080" y="4098240"/>
            <a:ext cx="338580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39" name="PlaceHolder 6"/>
          <p:cNvSpPr>
            <a:spLocks noGrp="1"/>
          </p:cNvSpPr>
          <p:nvPr>
            <p:ph type="body"/>
          </p:nvPr>
        </p:nvSpPr>
        <p:spPr>
          <a:xfrm>
            <a:off x="4393440" y="4098240"/>
            <a:ext cx="338580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40" name="PlaceHolder 7"/>
          <p:cNvSpPr>
            <a:spLocks noGrp="1"/>
          </p:cNvSpPr>
          <p:nvPr>
            <p:ph type="body"/>
          </p:nvPr>
        </p:nvSpPr>
        <p:spPr>
          <a:xfrm>
            <a:off x="7949160" y="4098240"/>
            <a:ext cx="3385800" cy="207504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
        <p:nvSpPr>
          <p:cNvPr id="47" name="PlaceHolder 2"/>
          <p:cNvSpPr>
            <a:spLocks noGrp="1"/>
          </p:cNvSpPr>
          <p:nvPr>
            <p:ph type="subTitle"/>
          </p:nvPr>
        </p:nvSpPr>
        <p:spPr>
          <a:xfrm>
            <a:off x="838080" y="1825560"/>
            <a:ext cx="10515240" cy="43509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
        <p:nvSpPr>
          <p:cNvPr id="49" name="PlaceHolder 2"/>
          <p:cNvSpPr>
            <a:spLocks noGrp="1"/>
          </p:cNvSpPr>
          <p:nvPr>
            <p:ph type="body"/>
          </p:nvPr>
        </p:nvSpPr>
        <p:spPr>
          <a:xfrm>
            <a:off x="838080" y="1825560"/>
            <a:ext cx="10515240" cy="435096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
        <p:nvSpPr>
          <p:cNvPr id="51" name="PlaceHolder 2"/>
          <p:cNvSpPr>
            <a:spLocks noGrp="1"/>
          </p:cNvSpPr>
          <p:nvPr>
            <p:ph type="body"/>
          </p:nvPr>
        </p:nvSpPr>
        <p:spPr>
          <a:xfrm>
            <a:off x="838080" y="1825560"/>
            <a:ext cx="5131080" cy="4350960"/>
          </a:xfrm>
          <a:prstGeom prst="rect">
            <a:avLst/>
          </a:prstGeom>
        </p:spPr>
        <p:txBody>
          <a:bodyPr lIns="0" rIns="0" tIns="0" bIns="0">
            <a:normAutofit/>
          </a:bodyPr>
          <a:p>
            <a:endParaRPr b="0" lang="el-GR" sz="2800" spc="-1" strike="noStrike">
              <a:solidFill>
                <a:srgbClr val="000000"/>
              </a:solidFill>
              <a:latin typeface="Calibri"/>
            </a:endParaRPr>
          </a:p>
        </p:txBody>
      </p:sp>
      <p:sp>
        <p:nvSpPr>
          <p:cNvPr id="52" name="PlaceHolder 3"/>
          <p:cNvSpPr>
            <a:spLocks noGrp="1"/>
          </p:cNvSpPr>
          <p:nvPr>
            <p:ph type="body"/>
          </p:nvPr>
        </p:nvSpPr>
        <p:spPr>
          <a:xfrm>
            <a:off x="6226200" y="1825560"/>
            <a:ext cx="5131080" cy="435096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5240" cy="614412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
        <p:nvSpPr>
          <p:cNvPr id="56" name="PlaceHolder 2"/>
          <p:cNvSpPr>
            <a:spLocks noGrp="1"/>
          </p:cNvSpPr>
          <p:nvPr>
            <p:ph type="body"/>
          </p:nvPr>
        </p:nvSpPr>
        <p:spPr>
          <a:xfrm>
            <a:off x="838080" y="182556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57" name="PlaceHolder 3"/>
          <p:cNvSpPr>
            <a:spLocks noGrp="1"/>
          </p:cNvSpPr>
          <p:nvPr>
            <p:ph type="body"/>
          </p:nvPr>
        </p:nvSpPr>
        <p:spPr>
          <a:xfrm>
            <a:off x="6226200" y="1825560"/>
            <a:ext cx="5131080" cy="4350960"/>
          </a:xfrm>
          <a:prstGeom prst="rect">
            <a:avLst/>
          </a:prstGeom>
        </p:spPr>
        <p:txBody>
          <a:bodyPr lIns="0" rIns="0" tIns="0" bIns="0">
            <a:normAutofit/>
          </a:bodyPr>
          <a:p>
            <a:endParaRPr b="0" lang="el-GR" sz="2800" spc="-1" strike="noStrike">
              <a:solidFill>
                <a:srgbClr val="000000"/>
              </a:solidFill>
              <a:latin typeface="Calibri"/>
            </a:endParaRPr>
          </a:p>
        </p:txBody>
      </p:sp>
      <p:sp>
        <p:nvSpPr>
          <p:cNvPr id="58" name="PlaceHolder 4"/>
          <p:cNvSpPr>
            <a:spLocks noGrp="1"/>
          </p:cNvSpPr>
          <p:nvPr>
            <p:ph type="body"/>
          </p:nvPr>
        </p:nvSpPr>
        <p:spPr>
          <a:xfrm>
            <a:off x="838080" y="409824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
        <p:nvSpPr>
          <p:cNvPr id="60" name="PlaceHolder 2"/>
          <p:cNvSpPr>
            <a:spLocks noGrp="1"/>
          </p:cNvSpPr>
          <p:nvPr>
            <p:ph type="body"/>
          </p:nvPr>
        </p:nvSpPr>
        <p:spPr>
          <a:xfrm>
            <a:off x="838080" y="1825560"/>
            <a:ext cx="5131080" cy="4350960"/>
          </a:xfrm>
          <a:prstGeom prst="rect">
            <a:avLst/>
          </a:prstGeom>
        </p:spPr>
        <p:txBody>
          <a:bodyPr lIns="0" rIns="0" tIns="0" bIns="0">
            <a:normAutofit/>
          </a:bodyPr>
          <a:p>
            <a:endParaRPr b="0" lang="el-GR" sz="2800" spc="-1" strike="noStrike">
              <a:solidFill>
                <a:srgbClr val="000000"/>
              </a:solidFill>
              <a:latin typeface="Calibri"/>
            </a:endParaRPr>
          </a:p>
        </p:txBody>
      </p:sp>
      <p:sp>
        <p:nvSpPr>
          <p:cNvPr id="61" name="PlaceHolder 3"/>
          <p:cNvSpPr>
            <a:spLocks noGrp="1"/>
          </p:cNvSpPr>
          <p:nvPr>
            <p:ph type="body"/>
          </p:nvPr>
        </p:nvSpPr>
        <p:spPr>
          <a:xfrm>
            <a:off x="6226200" y="182556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62" name="PlaceHolder 4"/>
          <p:cNvSpPr>
            <a:spLocks noGrp="1"/>
          </p:cNvSpPr>
          <p:nvPr>
            <p:ph type="body"/>
          </p:nvPr>
        </p:nvSpPr>
        <p:spPr>
          <a:xfrm>
            <a:off x="6226200" y="409824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
        <p:nvSpPr>
          <p:cNvPr id="64" name="PlaceHolder 2"/>
          <p:cNvSpPr>
            <a:spLocks noGrp="1"/>
          </p:cNvSpPr>
          <p:nvPr>
            <p:ph type="body"/>
          </p:nvPr>
        </p:nvSpPr>
        <p:spPr>
          <a:xfrm>
            <a:off x="838080" y="182556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65" name="PlaceHolder 3"/>
          <p:cNvSpPr>
            <a:spLocks noGrp="1"/>
          </p:cNvSpPr>
          <p:nvPr>
            <p:ph type="body"/>
          </p:nvPr>
        </p:nvSpPr>
        <p:spPr>
          <a:xfrm>
            <a:off x="6226200" y="182556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66" name="PlaceHolder 4"/>
          <p:cNvSpPr>
            <a:spLocks noGrp="1"/>
          </p:cNvSpPr>
          <p:nvPr>
            <p:ph type="body"/>
          </p:nvPr>
        </p:nvSpPr>
        <p:spPr>
          <a:xfrm>
            <a:off x="838080" y="4098240"/>
            <a:ext cx="10515240" cy="207504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
        <p:nvSpPr>
          <p:cNvPr id="68" name="PlaceHolder 2"/>
          <p:cNvSpPr>
            <a:spLocks noGrp="1"/>
          </p:cNvSpPr>
          <p:nvPr>
            <p:ph type="body"/>
          </p:nvPr>
        </p:nvSpPr>
        <p:spPr>
          <a:xfrm>
            <a:off x="838080" y="1825560"/>
            <a:ext cx="1051524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69" name="PlaceHolder 3"/>
          <p:cNvSpPr>
            <a:spLocks noGrp="1"/>
          </p:cNvSpPr>
          <p:nvPr>
            <p:ph type="body"/>
          </p:nvPr>
        </p:nvSpPr>
        <p:spPr>
          <a:xfrm>
            <a:off x="838080" y="4098240"/>
            <a:ext cx="10515240" cy="207504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
        <p:nvSpPr>
          <p:cNvPr id="71" name="PlaceHolder 2"/>
          <p:cNvSpPr>
            <a:spLocks noGrp="1"/>
          </p:cNvSpPr>
          <p:nvPr>
            <p:ph type="body"/>
          </p:nvPr>
        </p:nvSpPr>
        <p:spPr>
          <a:xfrm>
            <a:off x="838080" y="182556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72" name="PlaceHolder 3"/>
          <p:cNvSpPr>
            <a:spLocks noGrp="1"/>
          </p:cNvSpPr>
          <p:nvPr>
            <p:ph type="body"/>
          </p:nvPr>
        </p:nvSpPr>
        <p:spPr>
          <a:xfrm>
            <a:off x="6226200" y="182556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73" name="PlaceHolder 4"/>
          <p:cNvSpPr>
            <a:spLocks noGrp="1"/>
          </p:cNvSpPr>
          <p:nvPr>
            <p:ph type="body"/>
          </p:nvPr>
        </p:nvSpPr>
        <p:spPr>
          <a:xfrm>
            <a:off x="838080" y="409824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74" name="PlaceHolder 5"/>
          <p:cNvSpPr>
            <a:spLocks noGrp="1"/>
          </p:cNvSpPr>
          <p:nvPr>
            <p:ph type="body"/>
          </p:nvPr>
        </p:nvSpPr>
        <p:spPr>
          <a:xfrm>
            <a:off x="6226200" y="409824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
        <p:nvSpPr>
          <p:cNvPr id="76" name="PlaceHolder 2"/>
          <p:cNvSpPr>
            <a:spLocks noGrp="1"/>
          </p:cNvSpPr>
          <p:nvPr>
            <p:ph type="body"/>
          </p:nvPr>
        </p:nvSpPr>
        <p:spPr>
          <a:xfrm>
            <a:off x="838080" y="1825560"/>
            <a:ext cx="338580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77" name="PlaceHolder 3"/>
          <p:cNvSpPr>
            <a:spLocks noGrp="1"/>
          </p:cNvSpPr>
          <p:nvPr>
            <p:ph type="body"/>
          </p:nvPr>
        </p:nvSpPr>
        <p:spPr>
          <a:xfrm>
            <a:off x="4393440" y="1825560"/>
            <a:ext cx="338580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78" name="PlaceHolder 4"/>
          <p:cNvSpPr>
            <a:spLocks noGrp="1"/>
          </p:cNvSpPr>
          <p:nvPr>
            <p:ph type="body"/>
          </p:nvPr>
        </p:nvSpPr>
        <p:spPr>
          <a:xfrm>
            <a:off x="7949160" y="1825560"/>
            <a:ext cx="338580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79" name="PlaceHolder 5"/>
          <p:cNvSpPr>
            <a:spLocks noGrp="1"/>
          </p:cNvSpPr>
          <p:nvPr>
            <p:ph type="body"/>
          </p:nvPr>
        </p:nvSpPr>
        <p:spPr>
          <a:xfrm>
            <a:off x="838080" y="4098240"/>
            <a:ext cx="338580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80" name="PlaceHolder 6"/>
          <p:cNvSpPr>
            <a:spLocks noGrp="1"/>
          </p:cNvSpPr>
          <p:nvPr>
            <p:ph type="body"/>
          </p:nvPr>
        </p:nvSpPr>
        <p:spPr>
          <a:xfrm>
            <a:off x="4393440" y="4098240"/>
            <a:ext cx="338580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81" name="PlaceHolder 7"/>
          <p:cNvSpPr>
            <a:spLocks noGrp="1"/>
          </p:cNvSpPr>
          <p:nvPr>
            <p:ph type="body"/>
          </p:nvPr>
        </p:nvSpPr>
        <p:spPr>
          <a:xfrm>
            <a:off x="7949160" y="4098240"/>
            <a:ext cx="3385800" cy="207504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
        <p:nvSpPr>
          <p:cNvPr id="8" name="PlaceHolder 2"/>
          <p:cNvSpPr>
            <a:spLocks noGrp="1"/>
          </p:cNvSpPr>
          <p:nvPr>
            <p:ph type="body"/>
          </p:nvPr>
        </p:nvSpPr>
        <p:spPr>
          <a:xfrm>
            <a:off x="838080" y="1825560"/>
            <a:ext cx="10515240" cy="435096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
        <p:nvSpPr>
          <p:cNvPr id="10" name="PlaceHolder 2"/>
          <p:cNvSpPr>
            <a:spLocks noGrp="1"/>
          </p:cNvSpPr>
          <p:nvPr>
            <p:ph type="body"/>
          </p:nvPr>
        </p:nvSpPr>
        <p:spPr>
          <a:xfrm>
            <a:off x="838080" y="1825560"/>
            <a:ext cx="5131080" cy="4350960"/>
          </a:xfrm>
          <a:prstGeom prst="rect">
            <a:avLst/>
          </a:prstGeom>
        </p:spPr>
        <p:txBody>
          <a:bodyPr lIns="0" rIns="0" tIns="0" bIns="0">
            <a:normAutofit/>
          </a:bodyPr>
          <a:p>
            <a:endParaRPr b="0" lang="el-GR" sz="2800" spc="-1" strike="noStrike">
              <a:solidFill>
                <a:srgbClr val="000000"/>
              </a:solidFill>
              <a:latin typeface="Calibri"/>
            </a:endParaRPr>
          </a:p>
        </p:txBody>
      </p:sp>
      <p:sp>
        <p:nvSpPr>
          <p:cNvPr id="11" name="PlaceHolder 3"/>
          <p:cNvSpPr>
            <a:spLocks noGrp="1"/>
          </p:cNvSpPr>
          <p:nvPr>
            <p:ph type="body"/>
          </p:nvPr>
        </p:nvSpPr>
        <p:spPr>
          <a:xfrm>
            <a:off x="6226200" y="1825560"/>
            <a:ext cx="5131080" cy="435096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
        <p:nvSpPr>
          <p:cNvPr id="15" name="PlaceHolder 2"/>
          <p:cNvSpPr>
            <a:spLocks noGrp="1"/>
          </p:cNvSpPr>
          <p:nvPr>
            <p:ph type="body"/>
          </p:nvPr>
        </p:nvSpPr>
        <p:spPr>
          <a:xfrm>
            <a:off x="838080" y="182556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16" name="PlaceHolder 3"/>
          <p:cNvSpPr>
            <a:spLocks noGrp="1"/>
          </p:cNvSpPr>
          <p:nvPr>
            <p:ph type="body"/>
          </p:nvPr>
        </p:nvSpPr>
        <p:spPr>
          <a:xfrm>
            <a:off x="6226200" y="1825560"/>
            <a:ext cx="5131080" cy="4350960"/>
          </a:xfrm>
          <a:prstGeom prst="rect">
            <a:avLst/>
          </a:prstGeom>
        </p:spPr>
        <p:txBody>
          <a:bodyPr lIns="0" rIns="0" tIns="0" bIns="0">
            <a:normAutofit/>
          </a:bodyPr>
          <a:p>
            <a:endParaRPr b="0" lang="el-GR" sz="2800" spc="-1" strike="noStrike">
              <a:solidFill>
                <a:srgbClr val="000000"/>
              </a:solidFill>
              <a:latin typeface="Calibri"/>
            </a:endParaRPr>
          </a:p>
        </p:txBody>
      </p:sp>
      <p:sp>
        <p:nvSpPr>
          <p:cNvPr id="17" name="PlaceHolder 4"/>
          <p:cNvSpPr>
            <a:spLocks noGrp="1"/>
          </p:cNvSpPr>
          <p:nvPr>
            <p:ph type="body"/>
          </p:nvPr>
        </p:nvSpPr>
        <p:spPr>
          <a:xfrm>
            <a:off x="838080" y="409824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
        <p:nvSpPr>
          <p:cNvPr id="19" name="PlaceHolder 2"/>
          <p:cNvSpPr>
            <a:spLocks noGrp="1"/>
          </p:cNvSpPr>
          <p:nvPr>
            <p:ph type="body"/>
          </p:nvPr>
        </p:nvSpPr>
        <p:spPr>
          <a:xfrm>
            <a:off x="838080" y="1825560"/>
            <a:ext cx="5131080" cy="4350960"/>
          </a:xfrm>
          <a:prstGeom prst="rect">
            <a:avLst/>
          </a:prstGeom>
        </p:spPr>
        <p:txBody>
          <a:bodyPr lIns="0" rIns="0" tIns="0" bIns="0">
            <a:normAutofit/>
          </a:bodyPr>
          <a:p>
            <a:endParaRPr b="0" lang="el-GR" sz="2800" spc="-1" strike="noStrike">
              <a:solidFill>
                <a:srgbClr val="000000"/>
              </a:solidFill>
              <a:latin typeface="Calibri"/>
            </a:endParaRPr>
          </a:p>
        </p:txBody>
      </p:sp>
      <p:sp>
        <p:nvSpPr>
          <p:cNvPr id="20" name="PlaceHolder 3"/>
          <p:cNvSpPr>
            <a:spLocks noGrp="1"/>
          </p:cNvSpPr>
          <p:nvPr>
            <p:ph type="body"/>
          </p:nvPr>
        </p:nvSpPr>
        <p:spPr>
          <a:xfrm>
            <a:off x="6226200" y="182556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21" name="PlaceHolder 4"/>
          <p:cNvSpPr>
            <a:spLocks noGrp="1"/>
          </p:cNvSpPr>
          <p:nvPr>
            <p:ph type="body"/>
          </p:nvPr>
        </p:nvSpPr>
        <p:spPr>
          <a:xfrm>
            <a:off x="6226200" y="409824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p:spPr>
        <p:txBody>
          <a:bodyPr lIns="0" rIns="0" tIns="0" bIns="0" anchor="ctr"/>
          <a:p>
            <a:endParaRPr b="0" lang="el-GR" sz="1800" spc="-1" strike="noStrike">
              <a:solidFill>
                <a:srgbClr val="000000"/>
              </a:solidFill>
              <a:latin typeface="Calibri"/>
            </a:endParaRPr>
          </a:p>
        </p:txBody>
      </p:sp>
      <p:sp>
        <p:nvSpPr>
          <p:cNvPr id="23" name="PlaceHolder 2"/>
          <p:cNvSpPr>
            <a:spLocks noGrp="1"/>
          </p:cNvSpPr>
          <p:nvPr>
            <p:ph type="body"/>
          </p:nvPr>
        </p:nvSpPr>
        <p:spPr>
          <a:xfrm>
            <a:off x="838080" y="182556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24" name="PlaceHolder 3"/>
          <p:cNvSpPr>
            <a:spLocks noGrp="1"/>
          </p:cNvSpPr>
          <p:nvPr>
            <p:ph type="body"/>
          </p:nvPr>
        </p:nvSpPr>
        <p:spPr>
          <a:xfrm>
            <a:off x="6226200" y="1825560"/>
            <a:ext cx="513108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25" name="PlaceHolder 4"/>
          <p:cNvSpPr>
            <a:spLocks noGrp="1"/>
          </p:cNvSpPr>
          <p:nvPr>
            <p:ph type="body"/>
          </p:nvPr>
        </p:nvSpPr>
        <p:spPr>
          <a:xfrm>
            <a:off x="838080" y="4098240"/>
            <a:ext cx="10515240" cy="207504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838080" y="365040"/>
            <a:ext cx="10515240" cy="1325160"/>
          </a:xfrm>
          <a:prstGeom prst="rect">
            <a:avLst/>
          </a:prstGeom>
        </p:spPr>
        <p:txBody>
          <a:bodyPr anchor="ctr"/>
          <a:p>
            <a:pPr>
              <a:lnSpc>
                <a:spcPct val="90000"/>
              </a:lnSpc>
            </a:pPr>
            <a:r>
              <a:rPr b="0" lang="el-GR" sz="4400" spc="-1" strike="noStrike">
                <a:solidFill>
                  <a:srgbClr val="000000"/>
                </a:solidFill>
                <a:latin typeface="Calibri Light"/>
              </a:rPr>
              <a:t>Κάντε κλικ για να επεξεργαστείτε τον τίτλο υποδείγματος</a:t>
            </a:r>
            <a:endParaRPr b="0" lang="el-GR" sz="4400" spc="-1" strike="noStrike">
              <a:solidFill>
                <a:srgbClr val="000000"/>
              </a:solidFill>
              <a:latin typeface="Calibri"/>
            </a:endParaRPr>
          </a:p>
        </p:txBody>
      </p:sp>
      <p:sp>
        <p:nvSpPr>
          <p:cNvPr id="1" name="PlaceHolder 2"/>
          <p:cNvSpPr>
            <a:spLocks noGrp="1"/>
          </p:cNvSpPr>
          <p:nvPr>
            <p:ph type="body"/>
          </p:nvPr>
        </p:nvSpPr>
        <p:spPr>
          <a:xfrm>
            <a:off x="838080" y="1825560"/>
            <a:ext cx="10515240" cy="4350960"/>
          </a:xfrm>
          <a:prstGeom prst="rect">
            <a:avLst/>
          </a:prstGeom>
        </p:spPr>
        <p:txBody>
          <a:bodyPr/>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Στυλ κειμένου υποδείγματος</a:t>
            </a:r>
            <a:endParaRPr b="0" lang="el-GR" sz="28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el-GR" sz="2400" spc="-1" strike="noStrike">
                <a:solidFill>
                  <a:srgbClr val="000000"/>
                </a:solidFill>
                <a:latin typeface="Calibri"/>
              </a:rPr>
              <a:t>Δεύτερο επίπεδο</a:t>
            </a:r>
            <a:endParaRPr b="0" lang="el-GR" sz="2400" spc="-1" strike="noStrike">
              <a:solidFill>
                <a:srgbClr val="000000"/>
              </a:solidFill>
              <a:latin typeface="Calibri"/>
            </a:endParaRPr>
          </a:p>
          <a:p>
            <a:pPr lvl="2" marL="1143000" indent="-228240">
              <a:lnSpc>
                <a:spcPct val="90000"/>
              </a:lnSpc>
              <a:spcBef>
                <a:spcPts val="499"/>
              </a:spcBef>
              <a:buClr>
                <a:srgbClr val="000000"/>
              </a:buClr>
              <a:buFont typeface="Arial"/>
              <a:buChar char="•"/>
            </a:pPr>
            <a:r>
              <a:rPr b="0" lang="el-GR" sz="2000" spc="-1" strike="noStrike">
                <a:solidFill>
                  <a:srgbClr val="000000"/>
                </a:solidFill>
                <a:latin typeface="Calibri"/>
              </a:rPr>
              <a:t>Τρίτο επίπεδο</a:t>
            </a:r>
            <a:endParaRPr b="0" lang="el-GR" sz="2000" spc="-1" strike="noStrike">
              <a:solidFill>
                <a:srgbClr val="000000"/>
              </a:solidFill>
              <a:latin typeface="Calibri"/>
            </a:endParaRPr>
          </a:p>
          <a:p>
            <a:pPr lvl="3" marL="1600200" indent="-228240">
              <a:lnSpc>
                <a:spcPct val="90000"/>
              </a:lnSpc>
              <a:spcBef>
                <a:spcPts val="499"/>
              </a:spcBef>
              <a:buClr>
                <a:srgbClr val="000000"/>
              </a:buClr>
              <a:buFont typeface="Arial"/>
              <a:buChar char="•"/>
            </a:pPr>
            <a:r>
              <a:rPr b="0" lang="el-GR" sz="1800" spc="-1" strike="noStrike">
                <a:solidFill>
                  <a:srgbClr val="000000"/>
                </a:solidFill>
                <a:latin typeface="Calibri"/>
              </a:rPr>
              <a:t>Τέταρτο επίπεδο</a:t>
            </a:r>
            <a:endParaRPr b="0" lang="el-GR" sz="1800" spc="-1" strike="noStrike">
              <a:solidFill>
                <a:srgbClr val="000000"/>
              </a:solidFill>
              <a:latin typeface="Calibri"/>
            </a:endParaRPr>
          </a:p>
          <a:p>
            <a:pPr lvl="4" marL="2057400" indent="-228240">
              <a:lnSpc>
                <a:spcPct val="90000"/>
              </a:lnSpc>
              <a:spcBef>
                <a:spcPts val="499"/>
              </a:spcBef>
              <a:buClr>
                <a:srgbClr val="000000"/>
              </a:buClr>
              <a:buFont typeface="Arial"/>
              <a:buChar char="•"/>
            </a:pPr>
            <a:r>
              <a:rPr b="0" lang="el-GR" sz="1800" spc="-1" strike="noStrike">
                <a:solidFill>
                  <a:srgbClr val="000000"/>
                </a:solidFill>
                <a:latin typeface="Calibri"/>
              </a:rPr>
              <a:t>Πέμπτο επίπεδο</a:t>
            </a:r>
            <a:endParaRPr b="0" lang="el-GR" sz="1800" spc="-1" strike="noStrike">
              <a:solidFill>
                <a:srgbClr val="000000"/>
              </a:solidFill>
              <a:latin typeface="Calibri"/>
            </a:endParaRPr>
          </a:p>
        </p:txBody>
      </p:sp>
      <p:sp>
        <p:nvSpPr>
          <p:cNvPr id="2" name="PlaceHolder 3"/>
          <p:cNvSpPr>
            <a:spLocks noGrp="1"/>
          </p:cNvSpPr>
          <p:nvPr>
            <p:ph type="dt"/>
          </p:nvPr>
        </p:nvSpPr>
        <p:spPr>
          <a:xfrm>
            <a:off x="838080" y="6356520"/>
            <a:ext cx="2742840" cy="364680"/>
          </a:xfrm>
          <a:prstGeom prst="rect">
            <a:avLst/>
          </a:prstGeom>
        </p:spPr>
        <p:txBody>
          <a:bodyPr anchor="ctr"/>
          <a:p>
            <a:pPr>
              <a:lnSpc>
                <a:spcPct val="100000"/>
              </a:lnSpc>
            </a:pPr>
            <a:fld id="{2E2188F5-0C24-4BA4-9DC3-78B41D9943FB}" type="datetime">
              <a:rPr b="0" lang="el-GR" sz="1200" spc="-1" strike="noStrike">
                <a:solidFill>
                  <a:srgbClr val="8b8b8b"/>
                </a:solidFill>
                <a:latin typeface="Calibri"/>
              </a:rPr>
              <a:t>30/3/2025</a:t>
            </a:fld>
            <a:endParaRPr b="0" lang="el-GR" sz="1200" spc="-1" strike="noStrike">
              <a:latin typeface="Times New Roman"/>
            </a:endParaRPr>
          </a:p>
        </p:txBody>
      </p:sp>
      <p:sp>
        <p:nvSpPr>
          <p:cNvPr id="3" name="PlaceHolder 4"/>
          <p:cNvSpPr>
            <a:spLocks noGrp="1"/>
          </p:cNvSpPr>
          <p:nvPr>
            <p:ph type="ftr"/>
          </p:nvPr>
        </p:nvSpPr>
        <p:spPr>
          <a:xfrm>
            <a:off x="4038480" y="6356520"/>
            <a:ext cx="4114440" cy="364680"/>
          </a:xfrm>
          <a:prstGeom prst="rect">
            <a:avLst/>
          </a:prstGeom>
        </p:spPr>
        <p:txBody>
          <a:bodyPr anchor="ctr"/>
          <a:p>
            <a:endParaRPr b="0" lang="el-GR" sz="2400" spc="-1" strike="noStrike">
              <a:latin typeface="Times New Roman"/>
            </a:endParaRPr>
          </a:p>
        </p:txBody>
      </p:sp>
      <p:sp>
        <p:nvSpPr>
          <p:cNvPr id="4" name="PlaceHolder 5"/>
          <p:cNvSpPr>
            <a:spLocks noGrp="1"/>
          </p:cNvSpPr>
          <p:nvPr>
            <p:ph type="sldNum"/>
          </p:nvPr>
        </p:nvSpPr>
        <p:spPr>
          <a:xfrm>
            <a:off x="8610480" y="6356520"/>
            <a:ext cx="2742840" cy="364680"/>
          </a:xfrm>
          <a:prstGeom prst="rect">
            <a:avLst/>
          </a:prstGeom>
        </p:spPr>
        <p:txBody>
          <a:bodyPr anchor="ctr"/>
          <a:p>
            <a:pPr algn="r">
              <a:lnSpc>
                <a:spcPct val="100000"/>
              </a:lnSpc>
            </a:pPr>
            <a:fld id="{E7388D94-B3EA-4D26-85E1-8698BE668DA5}" type="slidenum">
              <a:rPr b="0" lang="el-GR" sz="1200" spc="-1" strike="noStrike">
                <a:solidFill>
                  <a:srgbClr val="8b8b8b"/>
                </a:solidFill>
                <a:latin typeface="Calibri"/>
              </a:rPr>
              <a:t>&lt;αριθμός&gt;</a:t>
            </a:fld>
            <a:endParaRPr b="0" lang="el-GR"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 name="PlaceHolder 1"/>
          <p:cNvSpPr>
            <a:spLocks noGrp="1"/>
          </p:cNvSpPr>
          <p:nvPr>
            <p:ph type="title"/>
          </p:nvPr>
        </p:nvSpPr>
        <p:spPr>
          <a:xfrm>
            <a:off x="1523880" y="1122480"/>
            <a:ext cx="9143640" cy="2387160"/>
          </a:xfrm>
          <a:prstGeom prst="rect">
            <a:avLst/>
          </a:prstGeom>
        </p:spPr>
        <p:txBody>
          <a:bodyPr anchor="b"/>
          <a:p>
            <a:pPr algn="ctr">
              <a:lnSpc>
                <a:spcPct val="90000"/>
              </a:lnSpc>
            </a:pPr>
            <a:r>
              <a:rPr b="0" lang="el-GR" sz="6000" spc="-1" strike="noStrike">
                <a:solidFill>
                  <a:srgbClr val="000000"/>
                </a:solidFill>
                <a:latin typeface="Calibri Light"/>
              </a:rPr>
              <a:t>Κάντε κλικ για να επεξεργαστείτε τον τίτλο υποδείγματος</a:t>
            </a:r>
            <a:endParaRPr b="0" lang="el-GR" sz="6000" spc="-1" strike="noStrike">
              <a:solidFill>
                <a:srgbClr val="000000"/>
              </a:solidFill>
              <a:latin typeface="Calibri"/>
            </a:endParaRPr>
          </a:p>
        </p:txBody>
      </p:sp>
      <p:sp>
        <p:nvSpPr>
          <p:cNvPr id="42" name="PlaceHolder 2"/>
          <p:cNvSpPr>
            <a:spLocks noGrp="1"/>
          </p:cNvSpPr>
          <p:nvPr>
            <p:ph type="dt"/>
          </p:nvPr>
        </p:nvSpPr>
        <p:spPr>
          <a:xfrm>
            <a:off x="838080" y="6356520"/>
            <a:ext cx="2742840" cy="364680"/>
          </a:xfrm>
          <a:prstGeom prst="rect">
            <a:avLst/>
          </a:prstGeom>
        </p:spPr>
        <p:txBody>
          <a:bodyPr anchor="ctr"/>
          <a:p>
            <a:pPr>
              <a:lnSpc>
                <a:spcPct val="100000"/>
              </a:lnSpc>
            </a:pPr>
            <a:fld id="{C7F0DE0D-0796-433C-BC14-25917B1C4611}" type="datetime">
              <a:rPr b="0" lang="el-GR" sz="1200" spc="-1" strike="noStrike">
                <a:solidFill>
                  <a:srgbClr val="8b8b8b"/>
                </a:solidFill>
                <a:latin typeface="Calibri"/>
              </a:rPr>
              <a:t>30/3/2025</a:t>
            </a:fld>
            <a:endParaRPr b="0" lang="el-GR" sz="1200" spc="-1" strike="noStrike">
              <a:latin typeface="Times New Roman"/>
            </a:endParaRPr>
          </a:p>
        </p:txBody>
      </p:sp>
      <p:sp>
        <p:nvSpPr>
          <p:cNvPr id="43" name="PlaceHolder 3"/>
          <p:cNvSpPr>
            <a:spLocks noGrp="1"/>
          </p:cNvSpPr>
          <p:nvPr>
            <p:ph type="ftr"/>
          </p:nvPr>
        </p:nvSpPr>
        <p:spPr>
          <a:xfrm>
            <a:off x="4038480" y="6356520"/>
            <a:ext cx="4114440" cy="364680"/>
          </a:xfrm>
          <a:prstGeom prst="rect">
            <a:avLst/>
          </a:prstGeom>
        </p:spPr>
        <p:txBody>
          <a:bodyPr anchor="ctr"/>
          <a:p>
            <a:endParaRPr b="0" lang="el-GR" sz="2400" spc="-1" strike="noStrike">
              <a:latin typeface="Times New Roman"/>
            </a:endParaRPr>
          </a:p>
        </p:txBody>
      </p:sp>
      <p:sp>
        <p:nvSpPr>
          <p:cNvPr id="44" name="PlaceHolder 4"/>
          <p:cNvSpPr>
            <a:spLocks noGrp="1"/>
          </p:cNvSpPr>
          <p:nvPr>
            <p:ph type="sldNum"/>
          </p:nvPr>
        </p:nvSpPr>
        <p:spPr>
          <a:xfrm>
            <a:off x="8610480" y="6356520"/>
            <a:ext cx="2742840" cy="364680"/>
          </a:xfrm>
          <a:prstGeom prst="rect">
            <a:avLst/>
          </a:prstGeom>
        </p:spPr>
        <p:txBody>
          <a:bodyPr anchor="ctr"/>
          <a:p>
            <a:pPr algn="r">
              <a:lnSpc>
                <a:spcPct val="100000"/>
              </a:lnSpc>
            </a:pPr>
            <a:fld id="{757F0B0B-A0EA-4D33-B7CD-CF0B40C6392F}" type="slidenum">
              <a:rPr b="0" lang="el-GR" sz="1200" spc="-1" strike="noStrike">
                <a:solidFill>
                  <a:srgbClr val="8b8b8b"/>
                </a:solidFill>
                <a:latin typeface="Calibri"/>
              </a:rPr>
              <a:t>1</a:t>
            </a:fld>
            <a:endParaRPr b="0" lang="el-GR" sz="1200" spc="-1" strike="noStrike">
              <a:latin typeface="Times New Roman"/>
            </a:endParaRPr>
          </a:p>
        </p:txBody>
      </p:sp>
      <p:sp>
        <p:nvSpPr>
          <p:cNvPr id="45"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2800" spc="-1" strike="noStrike">
                <a:solidFill>
                  <a:srgbClr val="000000"/>
                </a:solidFill>
                <a:latin typeface="Calibri"/>
              </a:rPr>
              <a:t>Πατήστε για επεξεργασία της μορφής κειμένου διάρθρωσης</a:t>
            </a:r>
            <a:endParaRPr b="0" lang="el-GR"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l-GR" sz="2000" spc="-1" strike="noStrike">
                <a:solidFill>
                  <a:srgbClr val="000000"/>
                </a:solidFill>
                <a:latin typeface="Calibri"/>
              </a:rPr>
              <a:t>Δεύτερο επίπεδο διάρθρωσης</a:t>
            </a:r>
            <a:endParaRPr b="0" lang="el-GR"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l-GR" sz="1800" spc="-1" strike="noStrike">
                <a:solidFill>
                  <a:srgbClr val="000000"/>
                </a:solidFill>
                <a:latin typeface="Calibri"/>
              </a:rPr>
              <a:t>Τρίτο επίπεδο διάρθρωσης</a:t>
            </a:r>
            <a:endParaRPr b="0" lang="el-GR"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l-GR" sz="1800" spc="-1" strike="noStrike">
                <a:solidFill>
                  <a:srgbClr val="000000"/>
                </a:solidFill>
                <a:latin typeface="Calibri"/>
              </a:rPr>
              <a:t>Τέταρτο επίπεδο διάρθρωσης</a:t>
            </a:r>
            <a:endParaRPr b="0" lang="el-GR"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l-GR" sz="2000" spc="-1" strike="noStrike">
                <a:solidFill>
                  <a:srgbClr val="000000"/>
                </a:solidFill>
                <a:latin typeface="Calibri"/>
              </a:rPr>
              <a:t>Πέμπτο επίπεδο διάρθρωσης</a:t>
            </a:r>
            <a:endParaRPr b="0" lang="el-GR"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l-GR" sz="2000" spc="-1" strike="noStrike">
                <a:solidFill>
                  <a:srgbClr val="000000"/>
                </a:solidFill>
                <a:latin typeface="Calibri"/>
              </a:rPr>
              <a:t>Έκτο επίπεδο διάρθρωσης</a:t>
            </a:r>
            <a:endParaRPr b="0" lang="el-GR"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l-GR" sz="2000" spc="-1" strike="noStrike">
                <a:solidFill>
                  <a:srgbClr val="000000"/>
                </a:solidFill>
                <a:latin typeface="Calibri"/>
              </a:rPr>
              <a:t>Έβδομο επίπεδο διάρθρωσης</a:t>
            </a:r>
            <a:endParaRPr b="0" lang="el-GR"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jpeg"/><Relationship Id="rId3"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jpeg"/><Relationship Id="rId3"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24.jpeg"/><Relationship Id="rId3" Type="http://schemas.openxmlformats.org/officeDocument/2006/relationships/image" Target="../media/image25.jpeg"/><Relationship Id="rId4"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34.jpeg"/><Relationship Id="rId3"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jpeg"/><Relationship Id="rId3"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image" Target="../media/image38.jpeg"/><Relationship Id="rId3" Type="http://schemas.openxmlformats.org/officeDocument/2006/relationships/slideLayout" Target="../slideLayouts/slideLayout1.xml"/><Relationship Id="rId4"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image" Target="../media/image41.jpeg"/><Relationship Id="rId3" Type="http://schemas.openxmlformats.org/officeDocument/2006/relationships/image" Target="../media/image42.jpeg"/><Relationship Id="rId4"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43.gif"/><Relationship Id="rId2"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14.xml"/>
</Relationships>
</file>

<file path=ppt/slides/_rels/slide35.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slideLayout" Target="../slideLayouts/slideLayout1.xml"/>
</Relationships>
</file>

<file path=ppt/slides/_rels/slide36.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image" Target="../media/image47.jpeg"/><Relationship Id="rId3" Type="http://schemas.openxmlformats.org/officeDocument/2006/relationships/image" Target="../media/image48.jpeg"/><Relationship Id="rId4" Type="http://schemas.openxmlformats.org/officeDocument/2006/relationships/slideLayout" Target="../slideLayouts/slideLayout1.xml"/>
</Relationships>
</file>

<file path=ppt/slides/_rels/slide37.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1.xml"/>
</Relationships>
</file>

<file path=ppt/slides/_rels/slide38.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slideLayout" Target="../slideLayouts/slideLayout1.xml"/>
</Relationships>
</file>

<file path=ppt/slides/_rels/slide39.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jpeg"/><Relationship Id="rId3" Type="http://schemas.openxmlformats.org/officeDocument/2006/relationships/slideLayout" Target="../slideLayouts/slideLayout1.xml"/>
</Relationships>
</file>

<file path=ppt/slides/_rels/slide40.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slideLayout" Target="../slideLayouts/slideLayout1.xml"/>
</Relationships>
</file>

<file path=ppt/slides/_rels/slide41.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slideLayout" Target="../slideLayouts/slideLayout1.xml"/>
</Relationships>
</file>

<file path=ppt/slides/_rels/slide42.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slideLayout" Target="../slideLayouts/slideLayout1.xml"/>
</Relationships>
</file>

<file path=ppt/slides/_rels/slide43.xml.rels><?xml version="1.0" encoding="UTF-8"?>
<Relationships xmlns="http://schemas.openxmlformats.org/package/2006/relationships"><Relationship Id="rId1" Type="http://schemas.openxmlformats.org/officeDocument/2006/relationships/image" Target="../media/image55.jpeg"/><Relationship Id="rId2" Type="http://schemas.openxmlformats.org/officeDocument/2006/relationships/image" Target="../media/image56.jpeg"/><Relationship Id="rId3" Type="http://schemas.openxmlformats.org/officeDocument/2006/relationships/image" Target="../media/image57.jpeg"/><Relationship Id="rId4" Type="http://schemas.openxmlformats.org/officeDocument/2006/relationships/image" Target="../media/image58.png"/><Relationship Id="rId5" Type="http://schemas.openxmlformats.org/officeDocument/2006/relationships/slideLayout" Target="../slideLayouts/slideLayout1.xml"/>
</Relationships>
</file>

<file path=ppt/slides/_rels/slide44.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slideLayout" Target="../slideLayouts/slideLayout1.xml"/>
</Relationships>
</file>

<file path=ppt/slides/_rels/slide45.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slideLayout" Target="../slideLayouts/slideLayout1.xml"/>
</Relationships>
</file>

<file path=ppt/slides/_rels/slide46.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slideLayout" Target="../slideLayouts/slideLayout1.xml"/>
</Relationships>
</file>

<file path=ppt/slides/_rels/slide47.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slideLayout" Target="../slideLayouts/slideLayout1.xml"/>
</Relationships>
</file>

<file path=ppt/slides/_rels/slide48.xml.rels><?xml version="1.0" encoding="UTF-8"?>
<Relationships xmlns="http://schemas.openxmlformats.org/package/2006/relationships"><Relationship Id="rId1" Type="http://schemas.openxmlformats.org/officeDocument/2006/relationships/image" Target="../media/image63.jpeg"/><Relationship Id="rId2" Type="http://schemas.openxmlformats.org/officeDocument/2006/relationships/image" Target="../media/image64.jpeg"/><Relationship Id="rId3" Type="http://schemas.openxmlformats.org/officeDocument/2006/relationships/image" Target="../media/image65.jpeg"/><Relationship Id="rId4" Type="http://schemas.openxmlformats.org/officeDocument/2006/relationships/slideLayout" Target="../slideLayouts/slideLayout1.xml"/>
</Relationships>
</file>

<file path=ppt/slides/_rels/slide49.xml.rels><?xml version="1.0" encoding="UTF-8"?>
<Relationships xmlns="http://schemas.openxmlformats.org/package/2006/relationships"><Relationship Id="rId1" Type="http://schemas.openxmlformats.org/officeDocument/2006/relationships/image" Target="../media/image66.jpe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xml"/>
</Relationships>
</file>

<file path=ppt/slides/_rels/slide50.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slideLayout" Target="../slideLayouts/slideLayout1.xml"/>
</Relationships>
</file>

<file path=ppt/slides/_rels/slide51.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slideLayout" Target="../slideLayouts/slideLayout1.xml"/>
</Relationships>
</file>

<file path=ppt/slides/_rels/slide52.xml.rels><?xml version="1.0" encoding="UTF-8"?>
<Relationships xmlns="http://schemas.openxmlformats.org/package/2006/relationships"><Relationship Id="rId1" Type="http://schemas.openxmlformats.org/officeDocument/2006/relationships/image" Target="../media/image69.jpeg"/><Relationship Id="rId2" Type="http://schemas.openxmlformats.org/officeDocument/2006/relationships/image" Target="../media/image70.jpeg"/><Relationship Id="rId3" Type="http://schemas.openxmlformats.org/officeDocument/2006/relationships/slideLayout" Target="../slideLayouts/slideLayout1.xml"/>
</Relationships>
</file>

<file path=ppt/slides/_rels/slide53.xml.rels><?xml version="1.0" encoding="UTF-8"?>
<Relationships xmlns="http://schemas.openxmlformats.org/package/2006/relationships"><Relationship Id="rId1" Type="http://schemas.openxmlformats.org/officeDocument/2006/relationships/image" Target="../media/image71.jpeg"/><Relationship Id="rId2" Type="http://schemas.openxmlformats.org/officeDocument/2006/relationships/slideLayout" Target="../slideLayouts/slideLayout1.xml"/>
</Relationships>
</file>

<file path=ppt/slides/_rels/slide54.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slideLayout" Target="../slideLayouts/slideLayout1.xml"/>
</Relationships>
</file>

<file path=ppt/slides/_rels/slide55.xml.rels><?xml version="1.0" encoding="UTF-8"?>
<Relationships xmlns="http://schemas.openxmlformats.org/package/2006/relationships"><Relationship Id="rId1" Type="http://schemas.openxmlformats.org/officeDocument/2006/relationships/image" Target="../media/image73.jpeg"/><Relationship Id="rId2" Type="http://schemas.openxmlformats.org/officeDocument/2006/relationships/slideLayout" Target="../slideLayouts/slideLayout1.xml"/>
</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7.xml.rels><?xml version="1.0" encoding="UTF-8"?>
<Relationships xmlns="http://schemas.openxmlformats.org/package/2006/relationships"><Relationship Id="rId1" Type="http://schemas.openxmlformats.org/officeDocument/2006/relationships/image" Target="../media/image74.jpe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 name="TextShape 1"/>
          <p:cNvSpPr txBox="1"/>
          <p:nvPr/>
        </p:nvSpPr>
        <p:spPr>
          <a:xfrm>
            <a:off x="838080" y="365040"/>
            <a:ext cx="10515240" cy="1325160"/>
          </a:xfrm>
          <a:prstGeom prst="rect">
            <a:avLst/>
          </a:prstGeom>
          <a:noFill/>
          <a:ln>
            <a:noFill/>
          </a:ln>
        </p:spPr>
        <p:txBody>
          <a:bodyPr anchor="ctr"/>
          <a:p>
            <a:pPr>
              <a:lnSpc>
                <a:spcPct val="90000"/>
              </a:lnSpc>
            </a:pPr>
            <a:r>
              <a:rPr b="0" lang="el-GR" sz="4400" spc="-1" strike="noStrike">
                <a:solidFill>
                  <a:srgbClr val="000000"/>
                </a:solidFill>
                <a:latin typeface="Calibri Light"/>
              </a:rPr>
              <a:t>Η ιστορία της Ρώμης σε 30 διαφάνειες !!</a:t>
            </a:r>
            <a:br/>
            <a:endParaRPr b="0" lang="el-GR" sz="4400" spc="-1" strike="noStrike">
              <a:solidFill>
                <a:srgbClr val="000000"/>
              </a:solidFill>
              <a:latin typeface="Calibri"/>
            </a:endParaRPr>
          </a:p>
        </p:txBody>
      </p:sp>
      <p:pic>
        <p:nvPicPr>
          <p:cNvPr id="89" name="Picture 2" descr=""/>
          <p:cNvPicPr/>
          <p:nvPr/>
        </p:nvPicPr>
        <p:blipFill>
          <a:blip r:embed="rId1"/>
          <a:stretch/>
        </p:blipFill>
        <p:spPr>
          <a:xfrm>
            <a:off x="1154160" y="1027800"/>
            <a:ext cx="7598880" cy="5684400"/>
          </a:xfrm>
          <a:prstGeom prst="rect">
            <a:avLst/>
          </a:prstGeom>
          <a:ln>
            <a:noFill/>
          </a:ln>
        </p:spPr>
      </p:pic>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TextShape 1"/>
          <p:cNvSpPr txBox="1"/>
          <p:nvPr/>
        </p:nvSpPr>
        <p:spPr>
          <a:xfrm>
            <a:off x="838080" y="365040"/>
            <a:ext cx="10515240" cy="1325160"/>
          </a:xfrm>
          <a:prstGeom prst="rect">
            <a:avLst/>
          </a:prstGeom>
          <a:noFill/>
          <a:ln>
            <a:noFill/>
          </a:ln>
        </p:spPr>
        <p:txBody>
          <a:bodyPr anchor="ctr">
            <a:normAutofit/>
          </a:bodyPr>
          <a:p>
            <a:pPr>
              <a:lnSpc>
                <a:spcPct val="90000"/>
              </a:lnSpc>
            </a:pPr>
            <a:r>
              <a:rPr b="0" lang="el-GR" sz="4000" spc="-1" strike="noStrike">
                <a:solidFill>
                  <a:srgbClr val="000000"/>
                </a:solidFill>
                <a:latin typeface="Calibri Light"/>
              </a:rPr>
              <a:t>Οι άρχοντες στην εποχή της res publica</a:t>
            </a:r>
            <a:br/>
            <a:endParaRPr b="0" lang="el-GR" sz="4000" spc="-1" strike="noStrike">
              <a:solidFill>
                <a:srgbClr val="000000"/>
              </a:solidFill>
              <a:latin typeface="Calibri"/>
            </a:endParaRPr>
          </a:p>
        </p:txBody>
      </p:sp>
      <p:sp>
        <p:nvSpPr>
          <p:cNvPr id="113" name="TextShape 2"/>
          <p:cNvSpPr txBox="1"/>
          <p:nvPr/>
        </p:nvSpPr>
        <p:spPr>
          <a:xfrm>
            <a:off x="1038600" y="950040"/>
            <a:ext cx="10314720" cy="214812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a:t>
            </a:r>
            <a:r>
              <a:rPr b="0" lang="el-GR" sz="2800" spc="-1" strike="noStrike" u="sng">
                <a:solidFill>
                  <a:srgbClr val="000000"/>
                </a:solidFill>
                <a:uFillTx/>
                <a:latin typeface="Calibri"/>
              </a:rPr>
              <a:t>οι 2 ύπατοι </a:t>
            </a:r>
            <a:r>
              <a:rPr b="0" lang="el-GR" sz="2800" spc="-1" strike="noStrike">
                <a:solidFill>
                  <a:srgbClr val="000000"/>
                </a:solidFill>
                <a:latin typeface="Calibri"/>
              </a:rPr>
              <a:t>:εκλέγονταν για ένα χρόνο. Συγκέντρωναν τις εξουσίες που πριν είχε ο βασιλιάς. </a:t>
            </a:r>
            <a:endParaRPr b="0" lang="el-G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-Σε κρίσιμες εποχές όλες οι εξουσίες μεταβιβάζονταν για 6 μήνες σε έναν αιρετό άρχοντα που αποκαλούνταν </a:t>
            </a:r>
            <a:r>
              <a:rPr b="0" lang="el-GR" sz="2800" spc="-1" strike="noStrike" u="sng">
                <a:solidFill>
                  <a:srgbClr val="000000"/>
                </a:solidFill>
                <a:uFillTx/>
                <a:latin typeface="Calibri"/>
              </a:rPr>
              <a:t>dictator</a:t>
            </a:r>
            <a:r>
              <a:rPr b="0" lang="el-GR" sz="2800" spc="-1" strike="noStrike">
                <a:solidFill>
                  <a:srgbClr val="000000"/>
                </a:solidFill>
                <a:latin typeface="Calibri"/>
              </a:rPr>
              <a:t> , δικτάτορας.</a:t>
            </a:r>
            <a:endParaRPr b="0" lang="el-G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 </a:t>
            </a:r>
            <a:r>
              <a:rPr b="0" lang="el-GR" sz="2800" spc="-1" strike="noStrike" u="sng">
                <a:solidFill>
                  <a:srgbClr val="000000"/>
                </a:solidFill>
                <a:uFillTx/>
                <a:latin typeface="Calibri"/>
              </a:rPr>
              <a:t>Οι 2 τιμητές</a:t>
            </a:r>
            <a:r>
              <a:rPr b="0" lang="el-GR" sz="2800" spc="-1" strike="noStrike">
                <a:solidFill>
                  <a:srgbClr val="000000"/>
                </a:solidFill>
                <a:latin typeface="Calibri"/>
              </a:rPr>
              <a:t>: εκτιμούσαν τις φορολογικές υποχρεώσεις των πολιτών, αλλά και επέβλεπαν τα ήθη.</a:t>
            </a:r>
            <a:endParaRPr b="0" lang="el-G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a:t>
            </a:r>
            <a:r>
              <a:rPr b="0" lang="el-GR" sz="2800" spc="-1" strike="noStrike" u="sng">
                <a:solidFill>
                  <a:srgbClr val="000000"/>
                </a:solidFill>
                <a:uFillTx/>
                <a:latin typeface="Calibri"/>
              </a:rPr>
              <a:t>οι δήμαρχοι</a:t>
            </a:r>
            <a:endParaRPr b="0" lang="el-G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-οι ανθύπατοι και λοιπά άλλα αξιώματα. </a:t>
            </a:r>
            <a:endParaRPr b="0" lang="el-GR" sz="2800" spc="-1" strike="noStrike">
              <a:solidFill>
                <a:srgbClr val="000000"/>
              </a:solidFill>
              <a:latin typeface="Calibri"/>
            </a:endParaRPr>
          </a:p>
        </p:txBody>
      </p:sp>
      <p:pic>
        <p:nvPicPr>
          <p:cNvPr id="114" name="Picture 2" descr=""/>
          <p:cNvPicPr/>
          <p:nvPr/>
        </p:nvPicPr>
        <p:blipFill>
          <a:blip r:embed="rId1"/>
          <a:stretch/>
        </p:blipFill>
        <p:spPr>
          <a:xfrm>
            <a:off x="6381360" y="3231360"/>
            <a:ext cx="5694840" cy="3562920"/>
          </a:xfrm>
          <a:prstGeom prst="rect">
            <a:avLst/>
          </a:prstGeom>
          <a:ln>
            <a:noFill/>
          </a:ln>
        </p:spPr>
      </p:pic>
      <p:pic>
        <p:nvPicPr>
          <p:cNvPr id="115" name="Picture 4" descr=""/>
          <p:cNvPicPr/>
          <p:nvPr/>
        </p:nvPicPr>
        <p:blipFill>
          <a:blip r:embed="rId2"/>
          <a:stretch/>
        </p:blipFill>
        <p:spPr>
          <a:xfrm>
            <a:off x="183960" y="2973960"/>
            <a:ext cx="2085120" cy="3762720"/>
          </a:xfrm>
          <a:prstGeom prst="rect">
            <a:avLst/>
          </a:prstGeom>
          <a:ln>
            <a:noFill/>
          </a:ln>
        </p:spPr>
      </p:pic>
    </p:spTree>
  </p:cSld>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TextShape 1"/>
          <p:cNvSpPr txBox="1"/>
          <p:nvPr/>
        </p:nvSpPr>
        <p:spPr>
          <a:xfrm>
            <a:off x="994320" y="365040"/>
            <a:ext cx="10359000" cy="584280"/>
          </a:xfrm>
          <a:prstGeom prst="rect">
            <a:avLst/>
          </a:prstGeom>
          <a:noFill/>
          <a:ln>
            <a:noFill/>
          </a:ln>
        </p:spPr>
        <p:txBody>
          <a:bodyPr anchor="ctr">
            <a:normAutofit/>
          </a:bodyPr>
          <a:p>
            <a:pPr>
              <a:lnSpc>
                <a:spcPct val="90000"/>
              </a:lnSpc>
            </a:pPr>
            <a:r>
              <a:rPr b="0" lang="el-GR" sz="3200" spc="-1" strike="noStrike" u="sng">
                <a:solidFill>
                  <a:srgbClr val="000000"/>
                </a:solidFill>
                <a:uFillTx/>
                <a:latin typeface="Calibri Light"/>
              </a:rPr>
              <a:t>Οι κατακτητικοί πόλεμοι </a:t>
            </a:r>
            <a:r>
              <a:rPr b="0" lang="el-GR" sz="3200" spc="-1" strike="noStrike">
                <a:solidFill>
                  <a:srgbClr val="000000"/>
                </a:solidFill>
                <a:latin typeface="Calibri Light"/>
              </a:rPr>
              <a:t>:η μεγάλη εξάπλωση (5</a:t>
            </a:r>
            <a:r>
              <a:rPr b="0" lang="el-GR" sz="3200" spc="-1" strike="noStrike" baseline="30000">
                <a:solidFill>
                  <a:srgbClr val="000000"/>
                </a:solidFill>
                <a:latin typeface="Calibri Light"/>
              </a:rPr>
              <a:t>ος</a:t>
            </a:r>
            <a:r>
              <a:rPr b="0" lang="el-GR" sz="3200" spc="-1" strike="noStrike">
                <a:solidFill>
                  <a:srgbClr val="000000"/>
                </a:solidFill>
                <a:latin typeface="Calibri Light"/>
              </a:rPr>
              <a:t>-3</a:t>
            </a:r>
            <a:r>
              <a:rPr b="0" lang="el-GR" sz="3200" spc="-1" strike="noStrike" baseline="30000">
                <a:solidFill>
                  <a:srgbClr val="000000"/>
                </a:solidFill>
                <a:latin typeface="Calibri Light"/>
              </a:rPr>
              <a:t>ος</a:t>
            </a:r>
            <a:r>
              <a:rPr b="0" lang="el-GR" sz="3200" spc="-1" strike="noStrike">
                <a:solidFill>
                  <a:srgbClr val="000000"/>
                </a:solidFill>
                <a:latin typeface="Calibri Light"/>
              </a:rPr>
              <a:t> αι.π.Χ.)</a:t>
            </a:r>
            <a:br/>
            <a:endParaRPr b="0" lang="el-GR" sz="3200" spc="-1" strike="noStrike">
              <a:solidFill>
                <a:srgbClr val="000000"/>
              </a:solidFill>
              <a:latin typeface="Calibri"/>
            </a:endParaRPr>
          </a:p>
        </p:txBody>
      </p:sp>
      <p:sp>
        <p:nvSpPr>
          <p:cNvPr id="117" name="TextShape 2"/>
          <p:cNvSpPr txBox="1"/>
          <p:nvPr/>
        </p:nvSpPr>
        <p:spPr>
          <a:xfrm>
            <a:off x="745560" y="745560"/>
            <a:ext cx="10607760" cy="543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Από το 500 ως το 200 περίπου π.Χ. οι Ρωμαίοι επιχειρούν μια σειρά ασταμάτητων κατακτητικών πολέμων. Αν και δε σημειώνουν μόνο νίκες, επιμένουν ακατάβλητοι και πειθαρχημένοι. Επιβάλλονται έτσι σταδιακά σε όλη την Ιταλική χερσόνησο κατατροπώνοντας τους άλλους λαούς της: Ετρούσκους, Σαμνίτες, Λατίνους, Σαβίνους κλπ.  Καταλαμβάνουν επίσης τις ελληνικές πόλεις της Κάτω Ιταλίας. </a:t>
            </a:r>
            <a:endParaRPr b="0" lang="el-GR" sz="2800" spc="-1" strike="noStrike">
              <a:solidFill>
                <a:srgbClr val="000000"/>
              </a:solidFill>
              <a:latin typeface="Calibri"/>
            </a:endParaRPr>
          </a:p>
          <a:p>
            <a:pPr>
              <a:lnSpc>
                <a:spcPct val="90000"/>
              </a:lnSpc>
              <a:spcBef>
                <a:spcPts val="1001"/>
              </a:spcBef>
            </a:pPr>
            <a:endParaRPr b="0" lang="el-GR" sz="2800" spc="-1" strike="noStrike">
              <a:solidFill>
                <a:srgbClr val="000000"/>
              </a:solidFill>
              <a:latin typeface="Calibri"/>
            </a:endParaRPr>
          </a:p>
        </p:txBody>
      </p:sp>
      <p:pic>
        <p:nvPicPr>
          <p:cNvPr id="118" name="Picture 2" descr=""/>
          <p:cNvPicPr/>
          <p:nvPr/>
        </p:nvPicPr>
        <p:blipFill>
          <a:blip r:embed="rId1"/>
          <a:stretch/>
        </p:blipFill>
        <p:spPr>
          <a:xfrm>
            <a:off x="745560" y="3103560"/>
            <a:ext cx="3173040" cy="3593880"/>
          </a:xfrm>
          <a:prstGeom prst="rect">
            <a:avLst/>
          </a:prstGeom>
          <a:ln>
            <a:noFill/>
          </a:ln>
        </p:spPr>
      </p:pic>
    </p:spTree>
  </p:cSld>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TextShape 1"/>
          <p:cNvSpPr txBox="1"/>
          <p:nvPr/>
        </p:nvSpPr>
        <p:spPr>
          <a:xfrm>
            <a:off x="506160" y="230760"/>
            <a:ext cx="10611360" cy="290268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Η μεγαλύτερη όμως επιτυχία τους ήταν όταν συνέτριψαν την ισχυρότατη Καρχηδόνα , πλούσια αποικία των Φοινίκων στην Β. Αφρική. Κάνοντας 3 Καρχηδονιακούς πολέμους επικρατούν τελικά  έναντι του ισχυρού αντιπάλου τους. Μνημειώδης είναι η αναμέτρηση της Ρώμης με την Καρχηδόνα,  ειδικά όταν ο στρατηγός των Καρχηδονίων Αννίβας μετέφερε τον πόλεμο στην Ιταλία (218-201π.Χ.).  Στο τέλος οι Ρωμαίοι ισοπεδώνουν την ένδοξη φοινικική πόλη και απαγορεύουν την ανοικοδόμηση των ερειπίων ( 146 π.Χ.).</a:t>
            </a:r>
            <a:endParaRPr b="0" lang="el-GR" sz="2800" spc="-1" strike="noStrike">
              <a:solidFill>
                <a:srgbClr val="000000"/>
              </a:solidFill>
              <a:latin typeface="Calibri"/>
            </a:endParaRPr>
          </a:p>
        </p:txBody>
      </p:sp>
      <p:pic>
        <p:nvPicPr>
          <p:cNvPr id="120" name="Picture 2" descr=""/>
          <p:cNvPicPr/>
          <p:nvPr/>
        </p:nvPicPr>
        <p:blipFill>
          <a:blip r:embed="rId1"/>
          <a:stretch/>
        </p:blipFill>
        <p:spPr>
          <a:xfrm>
            <a:off x="6696000" y="2996280"/>
            <a:ext cx="4842000" cy="3483720"/>
          </a:xfrm>
          <a:prstGeom prst="rect">
            <a:avLst/>
          </a:prstGeom>
          <a:ln>
            <a:noFill/>
          </a:ln>
        </p:spPr>
      </p:pic>
      <p:pic>
        <p:nvPicPr>
          <p:cNvPr id="121" name="Picture 4" descr=""/>
          <p:cNvPicPr/>
          <p:nvPr/>
        </p:nvPicPr>
        <p:blipFill>
          <a:blip r:embed="rId2"/>
          <a:stretch/>
        </p:blipFill>
        <p:spPr>
          <a:xfrm>
            <a:off x="1154160" y="3335400"/>
            <a:ext cx="4479840" cy="2322720"/>
          </a:xfrm>
          <a:prstGeom prst="rect">
            <a:avLst/>
          </a:prstGeom>
          <a:ln>
            <a:noFill/>
          </a:ln>
        </p:spPr>
      </p:pic>
    </p:spTree>
  </p:cSld>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TextShape 1"/>
          <p:cNvSpPr txBox="1"/>
          <p:nvPr/>
        </p:nvSpPr>
        <p:spPr>
          <a:xfrm>
            <a:off x="932040" y="331200"/>
            <a:ext cx="10403640" cy="1204200"/>
          </a:xfrm>
          <a:prstGeom prst="rect">
            <a:avLst/>
          </a:prstGeom>
          <a:noFill/>
          <a:ln>
            <a:noFill/>
          </a:ln>
        </p:spPr>
        <p:txBody>
          <a:bodyPr anchor="ctr">
            <a:normAutofit/>
          </a:bodyPr>
          <a:p>
            <a:pPr>
              <a:lnSpc>
                <a:spcPct val="90000"/>
              </a:lnSpc>
            </a:pPr>
            <a:r>
              <a:rPr b="0" lang="el-GR" sz="2400" spc="-1" strike="noStrike">
                <a:solidFill>
                  <a:srgbClr val="000000"/>
                </a:solidFill>
                <a:latin typeface="Calibri Light"/>
              </a:rPr>
              <a:t>Δείτε στους χάρτες τη θεαματική πορεία της ρωμαϊκής επέκτασης. Μετά το Β Καρχηδονιακό πόλεμο (περ.2οοπ.Χ.)  η Ρώμη έχει στην ουσία επικρατήσει και ελέγχει τα εδάφη της Ανατολικής Μεσογείου που πριν έλεγχε η Καρχηδόνα. </a:t>
            </a:r>
            <a:endParaRPr b="0" lang="el-GR" sz="2400" spc="-1" strike="noStrike">
              <a:solidFill>
                <a:srgbClr val="000000"/>
              </a:solidFill>
              <a:latin typeface="Calibri"/>
            </a:endParaRPr>
          </a:p>
        </p:txBody>
      </p:sp>
      <p:pic>
        <p:nvPicPr>
          <p:cNvPr id="123" name="Picture 2" descr=""/>
          <p:cNvPicPr/>
          <p:nvPr/>
        </p:nvPicPr>
        <p:blipFill>
          <a:blip r:embed="rId1"/>
          <a:stretch/>
        </p:blipFill>
        <p:spPr>
          <a:xfrm>
            <a:off x="38520" y="1535760"/>
            <a:ext cx="6095160" cy="3895200"/>
          </a:xfrm>
          <a:prstGeom prst="rect">
            <a:avLst/>
          </a:prstGeom>
          <a:ln>
            <a:noFill/>
          </a:ln>
        </p:spPr>
      </p:pic>
      <p:pic>
        <p:nvPicPr>
          <p:cNvPr id="124" name="Picture 2" descr=""/>
          <p:cNvPicPr/>
          <p:nvPr/>
        </p:nvPicPr>
        <p:blipFill>
          <a:blip r:embed="rId2"/>
          <a:stretch/>
        </p:blipFill>
        <p:spPr>
          <a:xfrm>
            <a:off x="6365520" y="2121840"/>
            <a:ext cx="5826240" cy="3723480"/>
          </a:xfrm>
          <a:prstGeom prst="rect">
            <a:avLst/>
          </a:prstGeom>
          <a:ln>
            <a:noFill/>
          </a:ln>
        </p:spPr>
      </p:pic>
    </p:spTree>
  </p:cSld>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TextShape 1"/>
          <p:cNvSpPr txBox="1"/>
          <p:nvPr/>
        </p:nvSpPr>
        <p:spPr>
          <a:xfrm>
            <a:off x="1003320" y="150840"/>
            <a:ext cx="10350360" cy="905040"/>
          </a:xfrm>
          <a:prstGeom prst="rect">
            <a:avLst/>
          </a:prstGeom>
          <a:noFill/>
          <a:ln>
            <a:noFill/>
          </a:ln>
        </p:spPr>
        <p:txBody>
          <a:bodyPr anchor="ctr">
            <a:normAutofit/>
          </a:bodyPr>
          <a:p>
            <a:pPr>
              <a:lnSpc>
                <a:spcPct val="90000"/>
              </a:lnSpc>
            </a:pPr>
            <a:r>
              <a:rPr b="0" lang="el-GR" sz="2000" spc="-1" strike="noStrike">
                <a:solidFill>
                  <a:srgbClr val="000000"/>
                </a:solidFill>
                <a:latin typeface="Calibri Light"/>
              </a:rPr>
              <a:t>Και άλλες κατακτήσεις στη Δύση</a:t>
            </a:r>
            <a:endParaRPr b="0" lang="el-GR" sz="2000" spc="-1" strike="noStrike">
              <a:solidFill>
                <a:srgbClr val="000000"/>
              </a:solidFill>
              <a:latin typeface="Calibri"/>
            </a:endParaRPr>
          </a:p>
        </p:txBody>
      </p:sp>
      <p:sp>
        <p:nvSpPr>
          <p:cNvPr id="126" name="TextShape 2"/>
          <p:cNvSpPr txBox="1"/>
          <p:nvPr/>
        </p:nvSpPr>
        <p:spPr>
          <a:xfrm>
            <a:off x="655200" y="785520"/>
            <a:ext cx="10384560" cy="508500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1600" spc="-1" strike="noStrike">
                <a:solidFill>
                  <a:srgbClr val="000000"/>
                </a:solidFill>
                <a:latin typeface="Calibri Light"/>
              </a:rPr>
              <a:t>Ο Σκιπίων Αιμιλιανός – αυτός που ονομάστηκε Αφρικανός , επειδή νίκησε τον Αννίβα στον Β´ Καρχηδονιακό πόλεμο και συνέντριψε  την Καρχηδόνα, υπέταξε και το μεγαλύτερο τμήμα της Ιβηρικής χερσονήσου (Hispania), που έγινε η πλουσιότερη επαρχία των Ρωμαίων στην Δύση.</a:t>
            </a:r>
            <a:endParaRPr b="0" lang="el-GR" sz="1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600" spc="-1" strike="noStrike">
                <a:solidFill>
                  <a:srgbClr val="000000"/>
                </a:solidFill>
                <a:latin typeface="Calibri Light"/>
              </a:rPr>
              <a:t>Τον ίδιο αιώνα ( 2</a:t>
            </a:r>
            <a:r>
              <a:rPr b="0" lang="el-GR" sz="1600" spc="-1" strike="noStrike" baseline="30000">
                <a:solidFill>
                  <a:srgbClr val="000000"/>
                </a:solidFill>
                <a:latin typeface="Calibri Light"/>
              </a:rPr>
              <a:t>ος</a:t>
            </a:r>
            <a:r>
              <a:rPr b="0" lang="el-GR" sz="1600" spc="-1" strike="noStrike">
                <a:solidFill>
                  <a:srgbClr val="000000"/>
                </a:solidFill>
                <a:latin typeface="Calibri Light"/>
              </a:rPr>
              <a:t> π.Χ.) οι Ρωμαίοι υπέταξαν τη σημερινή Βόρεια Ιταλία , που την αποκαλούσαν «Εντεύθεν των Άλπεων Γαλατία» και τη νότια Γαλατία ( σημερινή Ν. Γαλλία), που την αποκαλούσαν «Πέραν ή Εκείθεν των Άλπεων Γαλατία» *. </a:t>
            </a:r>
            <a:endParaRPr b="0" lang="el-GR" sz="1600" spc="-1" strike="noStrike">
              <a:solidFill>
                <a:srgbClr val="000000"/>
              </a:solidFill>
              <a:latin typeface="Calibri"/>
            </a:endParaRPr>
          </a:p>
          <a:p>
            <a:pPr>
              <a:lnSpc>
                <a:spcPct val="90000"/>
              </a:lnSpc>
              <a:spcBef>
                <a:spcPts val="1001"/>
              </a:spcBef>
            </a:pPr>
            <a:endParaRPr b="0" lang="el-GR" sz="1600" spc="-1" strike="noStrike">
              <a:solidFill>
                <a:srgbClr val="000000"/>
              </a:solidFill>
              <a:latin typeface="Calibri"/>
            </a:endParaRPr>
          </a:p>
          <a:p>
            <a:pPr>
              <a:lnSpc>
                <a:spcPct val="90000"/>
              </a:lnSpc>
              <a:spcBef>
                <a:spcPts val="1001"/>
              </a:spcBef>
            </a:pPr>
            <a:endParaRPr b="0" lang="el-GR" sz="1600" spc="-1" strike="noStrike">
              <a:solidFill>
                <a:srgbClr val="000000"/>
              </a:solidFill>
              <a:latin typeface="Calibri"/>
            </a:endParaRPr>
          </a:p>
          <a:p>
            <a:pPr>
              <a:lnSpc>
                <a:spcPct val="90000"/>
              </a:lnSpc>
              <a:spcBef>
                <a:spcPts val="1001"/>
              </a:spcBef>
            </a:pPr>
            <a:endParaRPr b="0" lang="el-GR" sz="1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600" spc="-1" strike="noStrike">
                <a:solidFill>
                  <a:srgbClr val="000000"/>
                </a:solidFill>
                <a:latin typeface="Calibri Light"/>
              </a:rPr>
              <a:t>                                                                                                                              </a:t>
            </a:r>
            <a:r>
              <a:rPr b="0" lang="el-GR" sz="1600" spc="-1" strike="noStrike">
                <a:solidFill>
                  <a:srgbClr val="000000"/>
                </a:solidFill>
                <a:latin typeface="Calibri Light"/>
              </a:rPr>
              <a:t>Οι Άλπεις , η μεγαλύτερη οροσειρά της Ευρώπης</a:t>
            </a:r>
            <a:endParaRPr b="0" lang="el-GR" sz="1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600" spc="-1" strike="noStrike">
                <a:solidFill>
                  <a:srgbClr val="000000"/>
                </a:solidFill>
                <a:latin typeface="Calibri Light"/>
              </a:rPr>
              <a:t>                                                                                                                             </a:t>
            </a:r>
            <a:r>
              <a:rPr b="0" lang="el-GR" sz="1600" spc="-1" strike="noStrike">
                <a:solidFill>
                  <a:srgbClr val="000000"/>
                </a:solidFill>
                <a:latin typeface="Calibri Light"/>
              </a:rPr>
              <a:t>καλύπτουν ένα μεγάλο μέρος των Γαλλο-ιταλικών </a:t>
            </a:r>
            <a:endParaRPr b="0" lang="el-GR" sz="1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600" spc="-1" strike="noStrike">
                <a:solidFill>
                  <a:srgbClr val="000000"/>
                </a:solidFill>
                <a:latin typeface="Calibri Light"/>
              </a:rPr>
              <a:t>                                                                                                                             </a:t>
            </a:r>
            <a:r>
              <a:rPr b="0" lang="el-GR" sz="1600" spc="-1" strike="noStrike">
                <a:solidFill>
                  <a:srgbClr val="000000"/>
                </a:solidFill>
                <a:latin typeface="Calibri Light"/>
              </a:rPr>
              <a:t>συνόρων</a:t>
            </a:r>
            <a:endParaRPr b="0" lang="el-GR" sz="1600" spc="-1" strike="noStrike">
              <a:solidFill>
                <a:srgbClr val="000000"/>
              </a:solidFill>
              <a:latin typeface="Calibri"/>
            </a:endParaRPr>
          </a:p>
          <a:p>
            <a:pPr>
              <a:lnSpc>
                <a:spcPct val="90000"/>
              </a:lnSpc>
              <a:spcBef>
                <a:spcPts val="1001"/>
              </a:spcBef>
            </a:pPr>
            <a:endParaRPr b="0" lang="el-GR" sz="1600" spc="-1" strike="noStrike">
              <a:solidFill>
                <a:srgbClr val="000000"/>
              </a:solidFill>
              <a:latin typeface="Calibri"/>
            </a:endParaRPr>
          </a:p>
          <a:p>
            <a:pPr>
              <a:lnSpc>
                <a:spcPct val="90000"/>
              </a:lnSpc>
              <a:spcBef>
                <a:spcPts val="1001"/>
              </a:spcBef>
            </a:pPr>
            <a:endParaRPr b="0" lang="el-GR" sz="1600" spc="-1" strike="noStrike">
              <a:solidFill>
                <a:srgbClr val="000000"/>
              </a:solidFill>
              <a:latin typeface="Calibri"/>
            </a:endParaRPr>
          </a:p>
          <a:p>
            <a:pPr>
              <a:lnSpc>
                <a:spcPct val="90000"/>
              </a:lnSpc>
              <a:spcBef>
                <a:spcPts val="1001"/>
              </a:spcBef>
            </a:pPr>
            <a:endParaRPr b="0" lang="el-GR" sz="1600" spc="-1" strike="noStrike">
              <a:solidFill>
                <a:srgbClr val="000000"/>
              </a:solidFill>
              <a:latin typeface="Calibri"/>
            </a:endParaRPr>
          </a:p>
          <a:p>
            <a:pPr>
              <a:lnSpc>
                <a:spcPct val="90000"/>
              </a:lnSpc>
              <a:spcBef>
                <a:spcPts val="1001"/>
              </a:spcBef>
            </a:pPr>
            <a:endParaRPr b="0" lang="el-GR" sz="1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600" spc="-1" strike="noStrike">
                <a:solidFill>
                  <a:srgbClr val="000000"/>
                </a:solidFill>
                <a:latin typeface="Calibri Light"/>
              </a:rPr>
              <a:t>                                                                                                                                 </a:t>
            </a:r>
            <a:r>
              <a:rPr b="0" lang="el-GR" sz="1600" spc="-1" strike="noStrike">
                <a:solidFill>
                  <a:srgbClr val="000000"/>
                </a:solidFill>
                <a:latin typeface="Calibri Light"/>
              </a:rPr>
              <a:t>Ο Σκιπίων συναντά τον Αννίβα</a:t>
            </a:r>
            <a:endParaRPr b="0" lang="el-GR" sz="1600" spc="-1" strike="noStrike">
              <a:solidFill>
                <a:srgbClr val="000000"/>
              </a:solidFill>
              <a:latin typeface="Calibri"/>
            </a:endParaRPr>
          </a:p>
          <a:p>
            <a:pPr>
              <a:lnSpc>
                <a:spcPct val="90000"/>
              </a:lnSpc>
              <a:spcBef>
                <a:spcPts val="1001"/>
              </a:spcBef>
            </a:pPr>
            <a:r>
              <a:rPr b="0" lang="el-GR" sz="1600" spc="-1" strike="noStrike">
                <a:solidFill>
                  <a:srgbClr val="000000"/>
                </a:solidFill>
                <a:latin typeface="Calibri Light"/>
              </a:rPr>
              <a:t> </a:t>
            </a:r>
            <a:endParaRPr b="0" lang="el-GR" sz="1600" spc="-1" strike="noStrike">
              <a:solidFill>
                <a:srgbClr val="000000"/>
              </a:solidFill>
              <a:latin typeface="Calibri"/>
            </a:endParaRPr>
          </a:p>
        </p:txBody>
      </p:sp>
      <p:sp>
        <p:nvSpPr>
          <p:cNvPr id="127" name="CustomShape 3"/>
          <p:cNvSpPr/>
          <p:nvPr/>
        </p:nvSpPr>
        <p:spPr>
          <a:xfrm rot="5400000">
            <a:off x="7976880" y="2250360"/>
            <a:ext cx="1109520" cy="62100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pic>
        <p:nvPicPr>
          <p:cNvPr id="128" name="Picture 2" descr=""/>
          <p:cNvPicPr/>
          <p:nvPr/>
        </p:nvPicPr>
        <p:blipFill>
          <a:blip r:embed="rId1"/>
          <a:stretch/>
        </p:blipFill>
        <p:spPr>
          <a:xfrm>
            <a:off x="341640" y="2441520"/>
            <a:ext cx="5374080" cy="3337560"/>
          </a:xfrm>
          <a:prstGeom prst="rect">
            <a:avLst/>
          </a:prstGeom>
          <a:ln>
            <a:noFill/>
          </a:ln>
        </p:spPr>
      </p:pic>
      <p:sp>
        <p:nvSpPr>
          <p:cNvPr id="129" name="CustomShape 4"/>
          <p:cNvSpPr/>
          <p:nvPr/>
        </p:nvSpPr>
        <p:spPr>
          <a:xfrm>
            <a:off x="5847840" y="4483080"/>
            <a:ext cx="969840" cy="47916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spTree>
  </p:cSld>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TextShape 1"/>
          <p:cNvSpPr txBox="1"/>
          <p:nvPr/>
        </p:nvSpPr>
        <p:spPr>
          <a:xfrm>
            <a:off x="1145160" y="365040"/>
            <a:ext cx="10208160" cy="708840"/>
          </a:xfrm>
          <a:prstGeom prst="rect">
            <a:avLst/>
          </a:prstGeom>
          <a:noFill/>
          <a:ln>
            <a:noFill/>
          </a:ln>
        </p:spPr>
        <p:txBody>
          <a:bodyPr anchor="ctr">
            <a:normAutofit/>
          </a:bodyPr>
          <a:p>
            <a:pPr>
              <a:lnSpc>
                <a:spcPct val="90000"/>
              </a:lnSpc>
            </a:pPr>
            <a:r>
              <a:rPr b="1" lang="el-GR" sz="1800" spc="-1" strike="noStrike">
                <a:solidFill>
                  <a:srgbClr val="000000"/>
                </a:solidFill>
                <a:latin typeface="Calibri Light"/>
              </a:rPr>
              <a:t>Η επέκταση της Ρώμης και στην Ανατολή (2</a:t>
            </a:r>
            <a:r>
              <a:rPr b="1" lang="el-GR" sz="1800" spc="-1" strike="noStrike" baseline="30000">
                <a:solidFill>
                  <a:srgbClr val="000000"/>
                </a:solidFill>
                <a:latin typeface="Calibri Light"/>
              </a:rPr>
              <a:t>ος</a:t>
            </a:r>
            <a:r>
              <a:rPr b="1" lang="el-GR" sz="1800" spc="-1" strike="noStrike">
                <a:solidFill>
                  <a:srgbClr val="000000"/>
                </a:solidFill>
                <a:latin typeface="Calibri Light"/>
              </a:rPr>
              <a:t> π.Χ. αιώνας</a:t>
            </a:r>
            <a:r>
              <a:rPr b="0" lang="el-GR" sz="1600" spc="-1" strike="noStrike">
                <a:solidFill>
                  <a:srgbClr val="000000"/>
                </a:solidFill>
                <a:latin typeface="Calibri Light"/>
              </a:rPr>
              <a:t>) </a:t>
            </a:r>
            <a:endParaRPr b="0" lang="el-GR" sz="1600" spc="-1" strike="noStrike">
              <a:solidFill>
                <a:srgbClr val="000000"/>
              </a:solidFill>
              <a:latin typeface="Calibri"/>
            </a:endParaRPr>
          </a:p>
        </p:txBody>
      </p:sp>
      <p:sp>
        <p:nvSpPr>
          <p:cNvPr id="131" name="TextShape 2"/>
          <p:cNvSpPr txBox="1"/>
          <p:nvPr/>
        </p:nvSpPr>
        <p:spPr>
          <a:xfrm>
            <a:off x="838080" y="976680"/>
            <a:ext cx="10515240" cy="520020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Light"/>
              </a:rPr>
              <a:t>Αφού είχε επικρατήσει έναντι της μεγάλης της αντιπάλου, της Καρχηδόνας, το ενδιαφέρον της Ρώμης επικεντρώθηκε στην Ανατολή. Σκοπός της να συντρίψει και τα ελληνιστικά βασίλεια. Οι αδιάκοπες έριδες των βασιλείων αυτών την διευκόλυνε. </a:t>
            </a:r>
            <a:endParaRPr b="0" lang="el-GR" sz="20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Light"/>
              </a:rPr>
              <a:t>Στην αρχή διείσδυσε δια της διπλωματικής οδού συνάπτοντας συμμαχίες πότε με τον ένα και πότε με τον άλλο ( πολιτική του: διαίρει και βασίλευε –</a:t>
            </a:r>
            <a:r>
              <a:rPr b="1" lang="el-GR" sz="2000" spc="-1" strike="noStrike" u="sng">
                <a:solidFill>
                  <a:srgbClr val="000000"/>
                </a:solidFill>
                <a:uFillTx/>
                <a:latin typeface="Calibri Light"/>
              </a:rPr>
              <a:t>divide et impera</a:t>
            </a:r>
            <a:r>
              <a:rPr b="0" lang="el-GR" sz="2000" spc="-1" strike="noStrike">
                <a:solidFill>
                  <a:srgbClr val="000000"/>
                </a:solidFill>
                <a:latin typeface="Calibri Light"/>
              </a:rPr>
              <a:t>), για να περάσει σύντομα στα πεδία της μάχης. </a:t>
            </a:r>
            <a:endParaRPr b="0" lang="el-GR" sz="20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Light"/>
              </a:rPr>
              <a:t>Ειδικά με το βασίλειο της Μακεδονίας η Ρώμη συγκρούστηκε 4 φορές ( 4 μακεδονικοί πόλεμοι) </a:t>
            </a:r>
            <a:endParaRPr b="0" lang="el-GR" sz="20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Light"/>
              </a:rPr>
              <a:t>Οι Έλληνες και οι άλλοι λαοί αντιστέκονται, αλλά τα βασίλεια , η αχαϊκή και η αιτωλική συμπολιτεία, οι πόλεις αναγκάζονται να υπογράψουν αργά ή γρήγορα ταπεινωτικές συνθήκες. Οι Ρωμαίοι εμφανίζονται μερικές φορές με την λεοντή του ελευθερωτή. Π.χ. Ο ύπατος Φλαμινίνος νίκησε το βασιλιά της Μακεδονίας Φίλιππο Ε´ και αμέσως μετά , το 196 π.Χ., κήρυξε στους αγώνες των Ισθμίων την Ανεξαρτησία των ελληνικών πόλεων ! </a:t>
            </a:r>
            <a:endParaRPr b="0" lang="el-GR" sz="2000" spc="-1" strike="noStrike">
              <a:solidFill>
                <a:srgbClr val="000000"/>
              </a:solidFill>
              <a:latin typeface="Calibri"/>
            </a:endParaRPr>
          </a:p>
          <a:p>
            <a:pPr>
              <a:lnSpc>
                <a:spcPct val="90000"/>
              </a:lnSpc>
              <a:spcBef>
                <a:spcPts val="1001"/>
              </a:spcBef>
            </a:pPr>
            <a:endParaRPr b="0" lang="el-GR" sz="2000" spc="-1" strike="noStrike">
              <a:solidFill>
                <a:srgbClr val="000000"/>
              </a:solidFill>
              <a:latin typeface="Calibri"/>
            </a:endParaRPr>
          </a:p>
          <a:p>
            <a:pPr>
              <a:lnSpc>
                <a:spcPct val="90000"/>
              </a:lnSpc>
              <a:spcBef>
                <a:spcPts val="1001"/>
              </a:spcBef>
            </a:pPr>
            <a:endParaRPr b="0" lang="el-GR" sz="2000" spc="-1" strike="noStrike">
              <a:solidFill>
                <a:srgbClr val="000000"/>
              </a:solidFill>
              <a:latin typeface="Calibri"/>
            </a:endParaRPr>
          </a:p>
          <a:p>
            <a:pPr>
              <a:lnSpc>
                <a:spcPct val="90000"/>
              </a:lnSpc>
              <a:spcBef>
                <a:spcPts val="1001"/>
              </a:spcBef>
            </a:pPr>
            <a:endParaRPr b="0" lang="el-GR" sz="2000" spc="-1" strike="noStrike">
              <a:solidFill>
                <a:srgbClr val="000000"/>
              </a:solidFill>
              <a:latin typeface="Calibri"/>
            </a:endParaRPr>
          </a:p>
        </p:txBody>
      </p:sp>
      <p:pic>
        <p:nvPicPr>
          <p:cNvPr id="132" name="Picture 4" descr=""/>
          <p:cNvPicPr/>
          <p:nvPr/>
        </p:nvPicPr>
        <p:blipFill>
          <a:blip r:embed="rId1"/>
          <a:stretch/>
        </p:blipFill>
        <p:spPr>
          <a:xfrm>
            <a:off x="630360" y="4740480"/>
            <a:ext cx="1999800" cy="2047680"/>
          </a:xfrm>
          <a:prstGeom prst="rect">
            <a:avLst/>
          </a:prstGeom>
          <a:ln>
            <a:noFill/>
          </a:ln>
        </p:spPr>
      </p:pic>
    </p:spTree>
  </p:cSld>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3" name="Picture 2" descr=""/>
          <p:cNvPicPr/>
          <p:nvPr/>
        </p:nvPicPr>
        <p:blipFill>
          <a:blip r:embed="rId1"/>
          <a:stretch/>
        </p:blipFill>
        <p:spPr>
          <a:xfrm>
            <a:off x="763560" y="232920"/>
            <a:ext cx="7989480" cy="6391440"/>
          </a:xfrm>
          <a:prstGeom prst="rect">
            <a:avLst/>
          </a:prstGeom>
          <a:ln>
            <a:noFill/>
          </a:ln>
        </p:spPr>
      </p:pic>
    </p:spTree>
  </p:cSld>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TextShape 1"/>
          <p:cNvSpPr txBox="1"/>
          <p:nvPr/>
        </p:nvSpPr>
        <p:spPr>
          <a:xfrm>
            <a:off x="718920" y="479520"/>
            <a:ext cx="10190520" cy="603360"/>
          </a:xfrm>
          <a:prstGeom prst="rect">
            <a:avLst/>
          </a:prstGeom>
          <a:noFill/>
          <a:ln>
            <a:noFill/>
          </a:ln>
        </p:spPr>
        <p:txBody>
          <a:bodyPr anchor="ctr">
            <a:normAutofit/>
          </a:bodyPr>
          <a:p>
            <a:pPr>
              <a:lnSpc>
                <a:spcPct val="90000"/>
              </a:lnSpc>
            </a:pPr>
            <a:r>
              <a:rPr b="1" lang="el-GR" sz="2000" spc="-1" strike="noStrike">
                <a:solidFill>
                  <a:srgbClr val="000000"/>
                </a:solidFill>
                <a:latin typeface="Calibri Light"/>
              </a:rPr>
              <a:t>Η Ελλάδα «Ρωμαϊκή επαρχία»</a:t>
            </a:r>
            <a:endParaRPr b="0" lang="el-GR" sz="2000" spc="-1" strike="noStrike">
              <a:solidFill>
                <a:srgbClr val="000000"/>
              </a:solidFill>
              <a:latin typeface="Calibri"/>
            </a:endParaRPr>
          </a:p>
        </p:txBody>
      </p:sp>
      <p:sp>
        <p:nvSpPr>
          <p:cNvPr id="135" name="TextShape 2"/>
          <p:cNvSpPr txBox="1"/>
          <p:nvPr/>
        </p:nvSpPr>
        <p:spPr>
          <a:xfrm>
            <a:off x="506160" y="932040"/>
            <a:ext cx="10510920" cy="4110120"/>
          </a:xfrm>
          <a:prstGeom prst="rect">
            <a:avLst/>
          </a:prstGeom>
          <a:noFill/>
          <a:ln>
            <a:noFill/>
          </a:ln>
        </p:spPr>
        <p:txBody>
          <a:bodyPr>
            <a:normAutofit/>
          </a:bodyPr>
          <a:p>
            <a:pPr marL="228600" indent="-228240" algn="just">
              <a:lnSpc>
                <a:spcPct val="90000"/>
              </a:lnSpc>
              <a:spcBef>
                <a:spcPts val="1001"/>
              </a:spcBef>
              <a:buClr>
                <a:srgbClr val="000000"/>
              </a:buClr>
              <a:buFont typeface="Arial"/>
              <a:buChar char="•"/>
            </a:pPr>
            <a:r>
              <a:rPr b="0" lang="el-GR" sz="2400" spc="-1" strike="noStrike">
                <a:solidFill>
                  <a:srgbClr val="000000"/>
                </a:solidFill>
                <a:latin typeface="Calibri Light"/>
              </a:rPr>
              <a:t>Το 168π.Χ. η Μακεδονία γίνεται πια ρωμαϊκή επαρχία. Η Ήπειρος που είχε βοηθήσει τον τελευταίο υπερασπιστή της βασιλιά Περσέα υπέστη μεγάλα αντίποινα :70 πόλεις της ισοπεδώθηκαν και περί τους 150.000 άνθρωποι αιχμαλωτίστηκαν και πουλήθηκαν στο δουλεμπόριο.</a:t>
            </a:r>
            <a:endParaRPr b="0" lang="el-GR" sz="2400" spc="-1" strike="noStrike">
              <a:solidFill>
                <a:srgbClr val="000000"/>
              </a:solidFill>
              <a:latin typeface="Calibri"/>
            </a:endParaRPr>
          </a:p>
          <a:p>
            <a:pPr marL="228600" indent="-228240" algn="just">
              <a:lnSpc>
                <a:spcPct val="90000"/>
              </a:lnSpc>
              <a:spcBef>
                <a:spcPts val="1001"/>
              </a:spcBef>
              <a:buClr>
                <a:srgbClr val="000000"/>
              </a:buClr>
              <a:buFont typeface="Arial"/>
              <a:buChar char="•"/>
            </a:pPr>
            <a:r>
              <a:rPr b="0" lang="el-GR" sz="2400" spc="-1" strike="noStrike">
                <a:solidFill>
                  <a:srgbClr val="000000"/>
                </a:solidFill>
                <a:latin typeface="Calibri Light"/>
              </a:rPr>
              <a:t>Το 146π.Χ. γράφτηκε και ο επίλογος της Νότιας Ελλάδας, όταν συνετρίβη η αντίσταση της Αχαϊκής συμπολιτείας. Η Κόρινθος ισοπεδώθηκε ( την ίδια χρονιά με την Καρχηδόνα) και η Ελλάδα είναι πια ρωμαϊκή επαρχία</a:t>
            </a:r>
            <a:r>
              <a:rPr b="0" lang="el-GR" sz="2800" spc="-1" strike="noStrike">
                <a:solidFill>
                  <a:srgbClr val="000000"/>
                </a:solidFill>
                <a:latin typeface="Calibri"/>
              </a:rPr>
              <a:t>. </a:t>
            </a:r>
            <a:endParaRPr b="0" lang="el-GR" sz="2800" spc="-1" strike="noStrike">
              <a:solidFill>
                <a:srgbClr val="000000"/>
              </a:solidFill>
              <a:latin typeface="Calibri"/>
            </a:endParaRPr>
          </a:p>
          <a:p>
            <a:pPr algn="just">
              <a:lnSpc>
                <a:spcPct val="90000"/>
              </a:lnSpc>
              <a:spcBef>
                <a:spcPts val="1001"/>
              </a:spcBef>
            </a:pPr>
            <a:endParaRPr b="0" lang="el-GR" sz="2800" spc="-1" strike="noStrike">
              <a:solidFill>
                <a:srgbClr val="000000"/>
              </a:solidFill>
              <a:latin typeface="Calibri"/>
            </a:endParaRPr>
          </a:p>
          <a:p>
            <a:pPr marL="228600" indent="-228240" algn="just">
              <a:lnSpc>
                <a:spcPct val="90000"/>
              </a:lnSpc>
              <a:spcBef>
                <a:spcPts val="1001"/>
              </a:spcBef>
              <a:buClr>
                <a:srgbClr val="000000"/>
              </a:buClr>
              <a:buFont typeface="Arial"/>
              <a:buChar char="•"/>
            </a:pPr>
            <a:r>
              <a:rPr b="0" lang="el-GR" sz="2800" spc="-1" strike="noStrike">
                <a:solidFill>
                  <a:srgbClr val="000000"/>
                </a:solidFill>
                <a:latin typeface="Calibri"/>
              </a:rPr>
              <a:t>                   </a:t>
            </a:r>
            <a:r>
              <a:rPr b="0" lang="el-GR" sz="1600" spc="-1" strike="noStrike">
                <a:solidFill>
                  <a:srgbClr val="000000"/>
                </a:solidFill>
                <a:latin typeface="Calibri Light"/>
              </a:rPr>
              <a:t>Αρχαία Κόρινθος</a:t>
            </a:r>
            <a:r>
              <a:rPr b="0" lang="el-GR" sz="2800" spc="-1" strike="noStrike">
                <a:solidFill>
                  <a:srgbClr val="000000"/>
                </a:solidFill>
                <a:latin typeface="Calibri"/>
              </a:rPr>
              <a:t> </a:t>
            </a:r>
            <a:r>
              <a:rPr b="0" lang="el-GR" sz="1600" spc="-1" strike="noStrike">
                <a:solidFill>
                  <a:srgbClr val="000000"/>
                </a:solidFill>
                <a:latin typeface="Calibri Light"/>
              </a:rPr>
              <a:t>, ναός  του Απόλλωνα</a:t>
            </a:r>
            <a:r>
              <a:rPr b="0" lang="el-GR" sz="2800" spc="-1" strike="noStrike">
                <a:solidFill>
                  <a:srgbClr val="000000"/>
                </a:solidFill>
                <a:latin typeface="Calibri"/>
              </a:rPr>
              <a:t>      </a:t>
            </a:r>
            <a:endParaRPr b="0" lang="el-GR" sz="2800" spc="-1" strike="noStrike">
              <a:solidFill>
                <a:srgbClr val="000000"/>
              </a:solidFill>
              <a:latin typeface="Calibri"/>
            </a:endParaRPr>
          </a:p>
        </p:txBody>
      </p:sp>
      <p:pic>
        <p:nvPicPr>
          <p:cNvPr id="136" name="Picture 2" descr=""/>
          <p:cNvPicPr/>
          <p:nvPr/>
        </p:nvPicPr>
        <p:blipFill>
          <a:blip r:embed="rId1"/>
          <a:stretch/>
        </p:blipFill>
        <p:spPr>
          <a:xfrm>
            <a:off x="6461280" y="3723840"/>
            <a:ext cx="5224320" cy="2938320"/>
          </a:xfrm>
          <a:prstGeom prst="rect">
            <a:avLst/>
          </a:prstGeom>
          <a:ln>
            <a:noFill/>
          </a:ln>
        </p:spPr>
      </p:pic>
      <p:sp>
        <p:nvSpPr>
          <p:cNvPr id="137" name="CustomShape 3"/>
          <p:cNvSpPr/>
          <p:nvPr/>
        </p:nvSpPr>
        <p:spPr>
          <a:xfrm>
            <a:off x="4829400" y="4039200"/>
            <a:ext cx="984600" cy="80748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spTree>
  </p:cSld>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TextShape 1"/>
          <p:cNvSpPr txBox="1"/>
          <p:nvPr/>
        </p:nvSpPr>
        <p:spPr>
          <a:xfrm>
            <a:off x="914400" y="365040"/>
            <a:ext cx="10438920" cy="788760"/>
          </a:xfrm>
          <a:prstGeom prst="rect">
            <a:avLst/>
          </a:prstGeom>
          <a:noFill/>
          <a:ln>
            <a:noFill/>
          </a:ln>
        </p:spPr>
        <p:txBody>
          <a:bodyPr anchor="ctr">
            <a:normAutofit/>
          </a:bodyPr>
          <a:p>
            <a:pPr>
              <a:lnSpc>
                <a:spcPct val="90000"/>
              </a:lnSpc>
            </a:pPr>
            <a:r>
              <a:rPr b="1" lang="el-GR" sz="2800" spc="-1" strike="noStrike">
                <a:solidFill>
                  <a:srgbClr val="000000"/>
                </a:solidFill>
                <a:latin typeface="Calibri Light"/>
              </a:rPr>
              <a:t>Η ολοκλήρωση των κατακτήσεων στην Ανατολή τον 1</a:t>
            </a:r>
            <a:r>
              <a:rPr b="1" lang="el-GR" sz="2800" spc="-1" strike="noStrike" baseline="30000">
                <a:solidFill>
                  <a:srgbClr val="000000"/>
                </a:solidFill>
                <a:latin typeface="Calibri Light"/>
              </a:rPr>
              <a:t>ο</a:t>
            </a:r>
            <a:r>
              <a:rPr b="1" lang="el-GR" sz="2800" spc="-1" strike="noStrike">
                <a:solidFill>
                  <a:srgbClr val="000000"/>
                </a:solidFill>
                <a:latin typeface="Calibri Light"/>
              </a:rPr>
              <a:t> αι. π.Χ.</a:t>
            </a:r>
            <a:endParaRPr b="0" lang="el-GR" sz="2800" spc="-1" strike="noStrike">
              <a:solidFill>
                <a:srgbClr val="000000"/>
              </a:solidFill>
              <a:latin typeface="Calibri"/>
            </a:endParaRPr>
          </a:p>
        </p:txBody>
      </p:sp>
      <p:sp>
        <p:nvSpPr>
          <p:cNvPr id="139" name="TextShape 2"/>
          <p:cNvSpPr txBox="1"/>
          <p:nvPr/>
        </p:nvSpPr>
        <p:spPr>
          <a:xfrm>
            <a:off x="838080" y="958680"/>
            <a:ext cx="10515240" cy="304452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2400" spc="-1" strike="noStrike">
                <a:solidFill>
                  <a:srgbClr val="000000"/>
                </a:solidFill>
                <a:latin typeface="Calibri Light"/>
              </a:rPr>
              <a:t>Καθώς η Ρώμη είχε πια εδραιωθεί ως πανίσχυρη δύναμη σε Δύση και Ανατολή και καθώς δεν έχανε ευκαιρία να επιδείξει την ισχύ της, η κατάληψη των υπόλοιπων ελεύθερων ζωνών στην Ανατολή ήταν θέμα χρόνου.</a:t>
            </a:r>
            <a:endParaRPr b="0" lang="el-GR"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400" spc="-1" strike="noStrike">
                <a:solidFill>
                  <a:srgbClr val="000000"/>
                </a:solidFill>
                <a:latin typeface="Calibri Light"/>
              </a:rPr>
              <a:t>Χαρακτηριστικό της εποχής είναι ο βασιλιάς της Περγάμου στη Μικρά Ασία Άτταλος Γ´, κληροδότησε το βασίλειό του στη Ρώμη. Έτσι με το θάνατό του το 133π.Χ. η Ρώμη δημιουργεί μια νέα επαρχία στην Μικρά Ασία.</a:t>
            </a:r>
            <a:endParaRPr b="0" lang="el-GR"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400" spc="-1" strike="noStrike">
                <a:solidFill>
                  <a:srgbClr val="000000"/>
                </a:solidFill>
                <a:latin typeface="Calibri Light"/>
              </a:rPr>
              <a:t>Το βασίλειο των Σελευκιδών καταρρέει επίσης.</a:t>
            </a:r>
            <a:endParaRPr b="0" lang="el-GR"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400" spc="-1" strike="noStrike">
                <a:solidFill>
                  <a:srgbClr val="000000"/>
                </a:solidFill>
                <a:latin typeface="Calibri Light"/>
              </a:rPr>
              <a:t>Τελευταία γίνεται Ρωμαϊκή επαρχία η Πτολεμαϊκή Αίγυπτος, το 31π.Χ. </a:t>
            </a:r>
            <a:endParaRPr b="0" lang="el-GR" sz="2400" spc="-1" strike="noStrike">
              <a:solidFill>
                <a:srgbClr val="000000"/>
              </a:solidFill>
              <a:latin typeface="Calibri"/>
            </a:endParaRPr>
          </a:p>
        </p:txBody>
      </p:sp>
      <p:pic>
        <p:nvPicPr>
          <p:cNvPr id="140" name="Picture 2" descr=""/>
          <p:cNvPicPr/>
          <p:nvPr/>
        </p:nvPicPr>
        <p:blipFill>
          <a:blip r:embed="rId1"/>
          <a:stretch/>
        </p:blipFill>
        <p:spPr>
          <a:xfrm>
            <a:off x="4536360" y="3839400"/>
            <a:ext cx="5094000" cy="2737800"/>
          </a:xfrm>
          <a:prstGeom prst="rect">
            <a:avLst/>
          </a:prstGeom>
          <a:ln>
            <a:noFill/>
          </a:ln>
        </p:spPr>
      </p:pic>
    </p:spTree>
  </p:cSld>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1" name="Picture 2" descr=""/>
          <p:cNvPicPr/>
          <p:nvPr/>
        </p:nvPicPr>
        <p:blipFill>
          <a:blip r:embed="rId1"/>
          <a:stretch/>
        </p:blipFill>
        <p:spPr>
          <a:xfrm>
            <a:off x="1662120" y="595440"/>
            <a:ext cx="8867520" cy="5667120"/>
          </a:xfrm>
          <a:prstGeom prst="rect">
            <a:avLst/>
          </a:prstGeom>
          <a:ln>
            <a:noFill/>
          </a:ln>
        </p:spPr>
      </p:pic>
    </p:spTree>
  </p:cSld>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 name="TextShape 1"/>
          <p:cNvSpPr txBox="1"/>
          <p:nvPr/>
        </p:nvSpPr>
        <p:spPr>
          <a:xfrm>
            <a:off x="772200" y="639360"/>
            <a:ext cx="11575440" cy="472068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Η πόλη της Ρώμης ιδρύθηκε το 753 π.Χ. Φαίνεται ότι στην κοιλάδα του Λατίου * , όπου βρίσκεται, υπήρχαν ήδη μικροί συνοικισμοί που μάλλον συνενώθηκαν σε μία πόλη, όπως έγινε και με την Αθήνα.</a:t>
            </a:r>
            <a:endParaRPr b="0" lang="el-GR" sz="2800" spc="-1" strike="noStrike">
              <a:solidFill>
                <a:srgbClr val="000000"/>
              </a:solidFill>
              <a:latin typeface="Calibri"/>
            </a:endParaRPr>
          </a:p>
          <a:p>
            <a:pPr>
              <a:lnSpc>
                <a:spcPct val="90000"/>
              </a:lnSpc>
              <a:spcBef>
                <a:spcPts val="1001"/>
              </a:spcBef>
            </a:pPr>
            <a:endParaRPr b="0" lang="el-GR" sz="2800" spc="-1" strike="noStrike">
              <a:solidFill>
                <a:srgbClr val="000000"/>
              </a:solidFill>
              <a:latin typeface="Calibri"/>
            </a:endParaRPr>
          </a:p>
          <a:p>
            <a:pPr>
              <a:lnSpc>
                <a:spcPct val="90000"/>
              </a:lnSpc>
              <a:spcBef>
                <a:spcPts val="1001"/>
              </a:spcBef>
            </a:pPr>
            <a:endParaRPr b="0" lang="el-GR" sz="2800" spc="-1" strike="noStrike">
              <a:solidFill>
                <a:srgbClr val="000000"/>
              </a:solidFill>
              <a:latin typeface="Calibri"/>
            </a:endParaRPr>
          </a:p>
          <a:p>
            <a:pPr>
              <a:lnSpc>
                <a:spcPct val="90000"/>
              </a:lnSpc>
              <a:spcBef>
                <a:spcPts val="1001"/>
              </a:spcBef>
            </a:pPr>
            <a:endParaRPr b="0" lang="el-GR" sz="2800" spc="-1" strike="noStrike">
              <a:solidFill>
                <a:srgbClr val="000000"/>
              </a:solidFill>
              <a:latin typeface="Calibri"/>
            </a:endParaRPr>
          </a:p>
          <a:p>
            <a:pPr>
              <a:lnSpc>
                <a:spcPct val="90000"/>
              </a:lnSpc>
              <a:spcBef>
                <a:spcPts val="1001"/>
              </a:spcBef>
            </a:pPr>
            <a:endParaRPr b="0" lang="el-G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                                             </a:t>
            </a:r>
            <a:r>
              <a:rPr b="0" lang="el-GR" sz="2000" spc="-1" strike="noStrike">
                <a:solidFill>
                  <a:srgbClr val="000000"/>
                </a:solidFill>
                <a:latin typeface="Calibri"/>
              </a:rPr>
              <a:t>Το Λάτιο είναι και σήμερα περιοχή της Ιταλίας. Η λέξη ίσως σημαίνει</a:t>
            </a:r>
            <a:endParaRPr b="0" lang="el-GR" sz="20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a:rPr>
              <a:t>                                                                </a:t>
            </a:r>
            <a:r>
              <a:rPr b="0" lang="el-GR" sz="2000" spc="-1" strike="noStrike">
                <a:solidFill>
                  <a:srgbClr val="000000"/>
                </a:solidFill>
                <a:latin typeface="Calibri"/>
              </a:rPr>
              <a:t>«πλατιά, εύφορη γη». Από την περιοχή ονομάστηκαν και οι κάτοικοι</a:t>
            </a:r>
            <a:endParaRPr b="0" lang="el-GR" sz="20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a:rPr>
              <a:t>                                                                </a:t>
            </a:r>
            <a:r>
              <a:rPr b="0" lang="el-GR" sz="2000" spc="-1" strike="noStrike">
                <a:solidFill>
                  <a:srgbClr val="000000"/>
                </a:solidFill>
                <a:latin typeface="Calibri"/>
              </a:rPr>
              <a:t>Λατίνοι και η γλώσσα Λατινική.  </a:t>
            </a:r>
            <a:endParaRPr b="0" lang="el-GR" sz="2000" spc="-1" strike="noStrike">
              <a:solidFill>
                <a:srgbClr val="000000"/>
              </a:solidFill>
              <a:latin typeface="Calibri"/>
            </a:endParaRPr>
          </a:p>
        </p:txBody>
      </p:sp>
      <p:pic>
        <p:nvPicPr>
          <p:cNvPr id="91" name="Picture 4" descr=""/>
          <p:cNvPicPr/>
          <p:nvPr/>
        </p:nvPicPr>
        <p:blipFill>
          <a:blip r:embed="rId1"/>
          <a:stretch/>
        </p:blipFill>
        <p:spPr>
          <a:xfrm>
            <a:off x="1126440" y="2287080"/>
            <a:ext cx="3259080" cy="4098960"/>
          </a:xfrm>
          <a:prstGeom prst="rect">
            <a:avLst/>
          </a:prstGeom>
          <a:ln>
            <a:noFill/>
          </a:ln>
        </p:spPr>
      </p:pic>
      <p:sp>
        <p:nvSpPr>
          <p:cNvPr id="92" name="CustomShape 2"/>
          <p:cNvSpPr/>
          <p:nvPr/>
        </p:nvSpPr>
        <p:spPr>
          <a:xfrm rot="5400000">
            <a:off x="4177440" y="3297960"/>
            <a:ext cx="1766160" cy="44352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TextShape 1"/>
          <p:cNvSpPr txBox="1"/>
          <p:nvPr/>
        </p:nvSpPr>
        <p:spPr>
          <a:xfrm>
            <a:off x="5504040" y="230760"/>
            <a:ext cx="5849280" cy="505800"/>
          </a:xfrm>
          <a:prstGeom prst="rect">
            <a:avLst/>
          </a:prstGeom>
          <a:noFill/>
          <a:ln>
            <a:noFill/>
          </a:ln>
        </p:spPr>
        <p:txBody>
          <a:bodyPr anchor="ctr">
            <a:normAutofit/>
          </a:bodyPr>
          <a:p>
            <a:pPr>
              <a:lnSpc>
                <a:spcPct val="90000"/>
              </a:lnSpc>
            </a:pPr>
            <a:r>
              <a:rPr b="1" lang="el-GR" sz="2400" spc="-1" strike="noStrike">
                <a:solidFill>
                  <a:srgbClr val="000000"/>
                </a:solidFill>
                <a:latin typeface="Calibri Light"/>
              </a:rPr>
              <a:t>31π.Χ. – ένα σπουδαίο ορόσημο</a:t>
            </a:r>
            <a:br/>
            <a:endParaRPr b="0" lang="el-GR" sz="2400" spc="-1" strike="noStrike">
              <a:solidFill>
                <a:srgbClr val="000000"/>
              </a:solidFill>
              <a:latin typeface="Calibri"/>
            </a:endParaRPr>
          </a:p>
        </p:txBody>
      </p:sp>
      <p:sp>
        <p:nvSpPr>
          <p:cNvPr id="143" name="TextShape 2"/>
          <p:cNvSpPr txBox="1"/>
          <p:nvPr/>
        </p:nvSpPr>
        <p:spPr>
          <a:xfrm>
            <a:off x="727920" y="497160"/>
            <a:ext cx="10664640" cy="364824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1900" spc="-1" strike="noStrike">
                <a:solidFill>
                  <a:srgbClr val="000000"/>
                </a:solidFill>
                <a:latin typeface="Calibri"/>
              </a:rPr>
              <a:t>Η τελευταία υπερασπίστρια της Πτολεμαϊκής Αιγύπτου είναι η διάσημη Κλεοπάτρα η Ζ´. Σε μια εποχή όπου οι Ρωμαίοι έχουν κατακτήσει τα πάντα ολόγυρα, η Κλεοπάτρα αγωνίζεται να περισώσει ό,τι μπορεί με όποια μέσα διαθέτει. Η ομορφιά και η ευφυΐα της έχουν μείνει μνημειώδη. Δύο σπουδαίοι Ρωμαίοι την ερωτεύονται :πρώτα ο Ιούλιος Καίσαρ και αργότερα ο Μάρκος Αντώνιος.</a:t>
            </a:r>
            <a:endParaRPr b="0" lang="el-GR" sz="19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900" spc="-1" strike="noStrike">
                <a:solidFill>
                  <a:srgbClr val="000000"/>
                </a:solidFill>
                <a:latin typeface="Calibri"/>
              </a:rPr>
              <a:t>Στην τελική μάχη που έκρινε την τύχη της Αιγύπτου , στο ακρωτήριο Άκτιο κοντά στην Πρέβεζα, το 31π.Χ. τα ρωμαϊκά καράβια με επικεφαλής τον Οκταβιανό αντιμετώπισαν τα αιγυπτιακά, επικεφαλής των οποίων ήταν η Κλεοπάτρα και ο Αντώνιος. Η σύγκρουση μεταξύ των δύο φιλόδοξων στρατηγών τους έφερε αντιμέτωπους. </a:t>
            </a:r>
            <a:endParaRPr b="0" lang="el-GR" sz="19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900" spc="-1" strike="noStrike">
                <a:solidFill>
                  <a:srgbClr val="000000"/>
                </a:solidFill>
                <a:latin typeface="Calibri"/>
              </a:rPr>
              <a:t>Η νίκη της Ρώμης σήμανε την κυριαρχία και στην Αίγυπτο. Έτσι η Ρώμη μπορεί να καυχιέται ότι ελέγχει όλες οι περιοχές γύρω από τη Μεσόγειο θάλασσα. Η θάλασσα αυτή είναι δική μας, έλεγαν οι Ρωμαίοι ( </a:t>
            </a:r>
            <a:r>
              <a:rPr b="0" lang="el-GR" sz="1900" spc="-1" strike="noStrike" u="sng">
                <a:solidFill>
                  <a:srgbClr val="000000"/>
                </a:solidFill>
                <a:uFillTx/>
                <a:latin typeface="Calibri"/>
              </a:rPr>
              <a:t>mare nostrum</a:t>
            </a:r>
            <a:r>
              <a:rPr b="0" lang="el-GR" sz="1900" spc="-1" strike="noStrike">
                <a:solidFill>
                  <a:srgbClr val="000000"/>
                </a:solidFill>
                <a:latin typeface="Calibri"/>
              </a:rPr>
              <a:t>).</a:t>
            </a:r>
            <a:endParaRPr b="0" lang="el-GR" sz="19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900" spc="-1" strike="noStrike">
                <a:solidFill>
                  <a:srgbClr val="000000"/>
                </a:solidFill>
                <a:latin typeface="Calibri"/>
              </a:rPr>
              <a:t>Ταυτόχρονα η νίκη του Οκταβιανού σηματοδοτε</a:t>
            </a:r>
            <a:r>
              <a:rPr b="0" lang="el-GR" sz="2000" spc="-1" strike="noStrike">
                <a:solidFill>
                  <a:srgbClr val="000000"/>
                </a:solidFill>
                <a:latin typeface="Calibri"/>
              </a:rPr>
              <a:t>ί μια νέα πολιτική περίοδο της Ρώμης: την περίοδο του i</a:t>
            </a:r>
            <a:r>
              <a:rPr b="1" lang="el-GR" sz="2000" spc="-1" strike="noStrike" u="sng">
                <a:solidFill>
                  <a:srgbClr val="000000"/>
                </a:solidFill>
                <a:uFillTx/>
                <a:latin typeface="Calibri Light"/>
              </a:rPr>
              <a:t>mperium</a:t>
            </a:r>
            <a:r>
              <a:rPr b="0" lang="el-GR" sz="2000" spc="-1" strike="noStrike">
                <a:solidFill>
                  <a:srgbClr val="000000"/>
                </a:solidFill>
                <a:latin typeface="Calibri"/>
              </a:rPr>
              <a:t>, της αυτοκρατορίας. </a:t>
            </a:r>
            <a:endParaRPr b="0" lang="el-GR" sz="2000" spc="-1" strike="noStrike">
              <a:solidFill>
                <a:srgbClr val="000000"/>
              </a:solidFill>
              <a:latin typeface="Calibri"/>
            </a:endParaRPr>
          </a:p>
        </p:txBody>
      </p:sp>
      <p:pic>
        <p:nvPicPr>
          <p:cNvPr id="144" name="Picture 2" descr=""/>
          <p:cNvPicPr/>
          <p:nvPr/>
        </p:nvPicPr>
        <p:blipFill>
          <a:blip r:embed="rId1"/>
          <a:stretch/>
        </p:blipFill>
        <p:spPr>
          <a:xfrm>
            <a:off x="5782320" y="4016160"/>
            <a:ext cx="1958400" cy="2781360"/>
          </a:xfrm>
          <a:prstGeom prst="rect">
            <a:avLst/>
          </a:prstGeom>
          <a:ln>
            <a:noFill/>
          </a:ln>
        </p:spPr>
      </p:pic>
      <p:pic>
        <p:nvPicPr>
          <p:cNvPr id="145" name="Picture 4" descr=""/>
          <p:cNvPicPr/>
          <p:nvPr/>
        </p:nvPicPr>
        <p:blipFill>
          <a:blip r:embed="rId2"/>
          <a:stretch/>
        </p:blipFill>
        <p:spPr>
          <a:xfrm>
            <a:off x="8429040" y="3828960"/>
            <a:ext cx="3660120" cy="3102480"/>
          </a:xfrm>
          <a:prstGeom prst="rect">
            <a:avLst/>
          </a:prstGeom>
          <a:ln>
            <a:noFill/>
          </a:ln>
        </p:spPr>
      </p:pic>
      <p:pic>
        <p:nvPicPr>
          <p:cNvPr id="146" name="Picture 2" descr=""/>
          <p:cNvPicPr/>
          <p:nvPr/>
        </p:nvPicPr>
        <p:blipFill>
          <a:blip r:embed="rId3"/>
          <a:stretch/>
        </p:blipFill>
        <p:spPr>
          <a:xfrm>
            <a:off x="1151640" y="4030920"/>
            <a:ext cx="3426480" cy="2410560"/>
          </a:xfrm>
          <a:prstGeom prst="rect">
            <a:avLst/>
          </a:prstGeom>
          <a:ln>
            <a:noFill/>
          </a:ln>
        </p:spPr>
      </p:pic>
    </p:spTree>
  </p:cSld>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TextShape 1"/>
          <p:cNvSpPr txBox="1"/>
          <p:nvPr/>
        </p:nvSpPr>
        <p:spPr>
          <a:xfrm>
            <a:off x="1447200" y="310680"/>
            <a:ext cx="9906480" cy="370080"/>
          </a:xfrm>
          <a:prstGeom prst="rect">
            <a:avLst/>
          </a:prstGeom>
          <a:noFill/>
          <a:ln>
            <a:noFill/>
          </a:ln>
        </p:spPr>
        <p:txBody>
          <a:bodyPr anchor="ctr">
            <a:normAutofit/>
          </a:bodyPr>
          <a:p>
            <a:pPr>
              <a:lnSpc>
                <a:spcPct val="90000"/>
              </a:lnSpc>
            </a:pPr>
            <a:r>
              <a:rPr b="0" lang="el-GR" sz="2400" spc="-1" strike="noStrike">
                <a:solidFill>
                  <a:srgbClr val="000000"/>
                </a:solidFill>
                <a:latin typeface="Calibri Light"/>
              </a:rPr>
              <a:t>Mare nostrum =η θάλασσά μας ! </a:t>
            </a:r>
            <a:endParaRPr b="0" lang="el-GR" sz="2400" spc="-1" strike="noStrike">
              <a:solidFill>
                <a:srgbClr val="000000"/>
              </a:solidFill>
              <a:latin typeface="Calibri"/>
            </a:endParaRPr>
          </a:p>
        </p:txBody>
      </p:sp>
      <p:sp>
        <p:nvSpPr>
          <p:cNvPr id="148" name="TextShape 2"/>
          <p:cNvSpPr txBox="1"/>
          <p:nvPr/>
        </p:nvSpPr>
        <p:spPr>
          <a:xfrm>
            <a:off x="838080" y="1825560"/>
            <a:ext cx="10515240" cy="4350960"/>
          </a:xfrm>
          <a:prstGeom prst="rect">
            <a:avLst/>
          </a:prstGeom>
          <a:noFill/>
          <a:ln>
            <a:noFill/>
          </a:ln>
        </p:spPr>
        <p:txBody>
          <a:bodyPr/>
          <a:p>
            <a:endParaRPr b="0" lang="el-GR" sz="2800" spc="-1" strike="noStrike">
              <a:solidFill>
                <a:srgbClr val="000000"/>
              </a:solidFill>
              <a:latin typeface="Calibri"/>
            </a:endParaRPr>
          </a:p>
        </p:txBody>
      </p:sp>
      <p:pic>
        <p:nvPicPr>
          <p:cNvPr id="149" name="Picture 2" descr=""/>
          <p:cNvPicPr/>
          <p:nvPr/>
        </p:nvPicPr>
        <p:blipFill>
          <a:blip r:embed="rId1"/>
          <a:stretch/>
        </p:blipFill>
        <p:spPr>
          <a:xfrm>
            <a:off x="838080" y="681120"/>
            <a:ext cx="9508680" cy="6076800"/>
          </a:xfrm>
          <a:prstGeom prst="rect">
            <a:avLst/>
          </a:prstGeom>
          <a:ln>
            <a:noFill/>
          </a:ln>
        </p:spPr>
      </p:pic>
    </p:spTree>
  </p:cSld>
  <p:timing>
    <p:tnLst>
      <p:par>
        <p:cTn id="41" dur="indefinite" restart="never" nodeType="tmRoot">
          <p:childTnLst>
            <p:seq>
              <p:cTn id="42"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TextShape 1"/>
          <p:cNvSpPr txBox="1"/>
          <p:nvPr/>
        </p:nvSpPr>
        <p:spPr>
          <a:xfrm>
            <a:off x="1207440" y="64800"/>
            <a:ext cx="10323720" cy="574200"/>
          </a:xfrm>
          <a:prstGeom prst="rect">
            <a:avLst/>
          </a:prstGeom>
          <a:noFill/>
          <a:ln>
            <a:noFill/>
          </a:ln>
        </p:spPr>
        <p:txBody>
          <a:bodyPr anchor="ctr">
            <a:normAutofit/>
          </a:bodyPr>
          <a:p>
            <a:pPr>
              <a:lnSpc>
                <a:spcPct val="90000"/>
              </a:lnSpc>
            </a:pPr>
            <a:r>
              <a:rPr b="1" lang="el-GR" sz="2400" spc="-1" strike="noStrike">
                <a:solidFill>
                  <a:srgbClr val="000000"/>
                </a:solidFill>
                <a:latin typeface="Calibri Light"/>
              </a:rPr>
              <a:t>Το νέο αχανές κράτος –μια οικουμένη</a:t>
            </a:r>
            <a:endParaRPr b="0" lang="el-GR" sz="2400" spc="-1" strike="noStrike">
              <a:solidFill>
                <a:srgbClr val="000000"/>
              </a:solidFill>
              <a:latin typeface="Calibri"/>
            </a:endParaRPr>
          </a:p>
        </p:txBody>
      </p:sp>
      <p:sp>
        <p:nvSpPr>
          <p:cNvPr id="151" name="TextShape 2"/>
          <p:cNvSpPr txBox="1"/>
          <p:nvPr/>
        </p:nvSpPr>
        <p:spPr>
          <a:xfrm>
            <a:off x="1207440" y="639360"/>
            <a:ext cx="10323720" cy="23457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Light"/>
              </a:rPr>
              <a:t>Η Ρώμη πια από μια ασήμαντη πόλη- κράτος στην Ιταλική χερσόνησο γίνεται η πρωτεύουσα ενός αχανούς και πανίσχυρου πολυεθνικού κράτους: από το Γιβραλτάρ ως τον Ευφράτη, από τον Ρήνο ως τον Δούναβη. </a:t>
            </a:r>
            <a:endParaRPr b="0" lang="el-G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Light"/>
              </a:rPr>
              <a:t>Η διοίκηση του κράτους αυτού αποτελεί ένα διαρκές πρόβλημα. Οι περισσότερες κατακτημένες ζώνες γίνονται ρωμαϊκές επαρχίες. Κάποιες περιοχές παραμένουν αυτόνομες, αλλά φόρου υποτελείς.</a:t>
            </a:r>
            <a:endParaRPr b="0" lang="el-G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Light"/>
              </a:rPr>
              <a:t>Για να έχουν γρήγορη πρόσβαση στα εδάφη τους οι Ρωμαίοι χαράσσουν οδικά δίκτυα.                                     </a:t>
            </a:r>
            <a:endParaRPr b="0" lang="el-GR" sz="2800" spc="-1" strike="noStrike">
              <a:solidFill>
                <a:srgbClr val="000000"/>
              </a:solidFill>
              <a:latin typeface="Calibri"/>
            </a:endParaRPr>
          </a:p>
          <a:p>
            <a:pPr>
              <a:lnSpc>
                <a:spcPct val="90000"/>
              </a:lnSpc>
              <a:spcBef>
                <a:spcPts val="1001"/>
              </a:spcBef>
            </a:pPr>
            <a:r>
              <a:rPr b="0" lang="el-GR" sz="2800" spc="-1" strike="noStrike">
                <a:solidFill>
                  <a:srgbClr val="000000"/>
                </a:solidFill>
                <a:latin typeface="Calibri Light"/>
              </a:rPr>
              <a:t>                                                                                          </a:t>
            </a:r>
            <a:r>
              <a:rPr b="0" lang="el-GR" sz="2800" spc="-1" strike="noStrike">
                <a:solidFill>
                  <a:srgbClr val="000000"/>
                </a:solidFill>
                <a:latin typeface="Calibri Light"/>
              </a:rPr>
              <a:t>«</a:t>
            </a:r>
            <a:r>
              <a:rPr b="1" lang="el-GR" sz="2800" spc="-1" strike="noStrike" u="sng">
                <a:solidFill>
                  <a:srgbClr val="000000"/>
                </a:solidFill>
                <a:uFillTx/>
                <a:latin typeface="Calibri Light"/>
              </a:rPr>
              <a:t>Όλοι οι δρόμοι οδηγούν στην Ρώμη</a:t>
            </a:r>
            <a:r>
              <a:rPr b="0" lang="el-GR" sz="2800" spc="-1" strike="noStrike">
                <a:solidFill>
                  <a:srgbClr val="000000"/>
                </a:solidFill>
                <a:latin typeface="Calibri Light"/>
              </a:rPr>
              <a:t>»  </a:t>
            </a:r>
            <a:endParaRPr b="0" lang="el-GR" sz="2800" spc="-1" strike="noStrike">
              <a:solidFill>
                <a:srgbClr val="000000"/>
              </a:solidFill>
              <a:latin typeface="Calibri"/>
            </a:endParaRPr>
          </a:p>
        </p:txBody>
      </p:sp>
      <p:pic>
        <p:nvPicPr>
          <p:cNvPr id="152" name="Picture 2" descr=""/>
          <p:cNvPicPr/>
          <p:nvPr/>
        </p:nvPicPr>
        <p:blipFill>
          <a:blip r:embed="rId1"/>
          <a:stretch/>
        </p:blipFill>
        <p:spPr>
          <a:xfrm>
            <a:off x="727920" y="2985120"/>
            <a:ext cx="5071680" cy="3807720"/>
          </a:xfrm>
          <a:prstGeom prst="rect">
            <a:avLst/>
          </a:prstGeom>
          <a:ln>
            <a:noFill/>
          </a:ln>
        </p:spPr>
      </p:pic>
      <p:sp>
        <p:nvSpPr>
          <p:cNvPr id="153" name="CustomShape 3"/>
          <p:cNvSpPr/>
          <p:nvPr/>
        </p:nvSpPr>
        <p:spPr>
          <a:xfrm rot="5400000">
            <a:off x="6118560" y="2788920"/>
            <a:ext cx="976320" cy="65340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spTree>
  </p:cSld>
  <p:timing>
    <p:tnLst>
      <p:par>
        <p:cTn id="43" dur="indefinite" restart="never" nodeType="tmRoot">
          <p:childTnLst>
            <p:seq>
              <p:cTn id="44"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TextShape 1"/>
          <p:cNvSpPr txBox="1"/>
          <p:nvPr/>
        </p:nvSpPr>
        <p:spPr>
          <a:xfrm>
            <a:off x="985320" y="365040"/>
            <a:ext cx="10368000" cy="495720"/>
          </a:xfrm>
          <a:prstGeom prst="rect">
            <a:avLst/>
          </a:prstGeom>
          <a:noFill/>
          <a:ln>
            <a:noFill/>
          </a:ln>
        </p:spPr>
        <p:txBody>
          <a:bodyPr anchor="ctr">
            <a:normAutofit/>
          </a:bodyPr>
          <a:p>
            <a:pPr>
              <a:lnSpc>
                <a:spcPct val="90000"/>
              </a:lnSpc>
            </a:pPr>
            <a:r>
              <a:rPr b="1" lang="el-GR" sz="2400" spc="-1" strike="noStrike">
                <a:solidFill>
                  <a:srgbClr val="000000"/>
                </a:solidFill>
                <a:latin typeface="Calibri Light"/>
              </a:rPr>
              <a:t>Οι συνέπειες των κατακτήσεων </a:t>
            </a:r>
            <a:endParaRPr b="0" lang="el-GR" sz="2400" spc="-1" strike="noStrike">
              <a:solidFill>
                <a:srgbClr val="000000"/>
              </a:solidFill>
              <a:latin typeface="Calibri"/>
            </a:endParaRPr>
          </a:p>
        </p:txBody>
      </p:sp>
      <p:sp>
        <p:nvSpPr>
          <p:cNvPr id="155" name="TextShape 2"/>
          <p:cNvSpPr txBox="1"/>
          <p:nvPr/>
        </p:nvSpPr>
        <p:spPr>
          <a:xfrm>
            <a:off x="337320" y="923400"/>
            <a:ext cx="10297080" cy="531720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Light"/>
              </a:rPr>
              <a:t>Οι κατακτήσεις έφεραν αμύθητα πλούτη. Τα πλούτη αυτά όμως τα καρπώθηκαν οι ισχυρότερες τάξεις των συγκλητικών και των ιππέων.</a:t>
            </a:r>
            <a:endParaRPr b="0" lang="el-GR" sz="20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Light"/>
              </a:rPr>
              <a:t>Οι φτωχοί έγιναν φτωχότεροι . Γιατί ; </a:t>
            </a:r>
            <a:r>
              <a:rPr b="1" lang="el-GR" sz="2000" spc="-1" strike="noStrike">
                <a:solidFill>
                  <a:srgbClr val="000000"/>
                </a:solidFill>
                <a:latin typeface="Calibri Light"/>
              </a:rPr>
              <a:t>1.</a:t>
            </a:r>
            <a:r>
              <a:rPr b="0" lang="el-GR" sz="2000" spc="-1" strike="noStrike">
                <a:solidFill>
                  <a:srgbClr val="000000"/>
                </a:solidFill>
                <a:latin typeface="Calibri Light"/>
              </a:rPr>
              <a:t>- γιατί οι μεγάλες κατακτήσεις προκάλεσαν μεγάλη ανάπτυξη της δουλείας. Κατά χιλιάδες οι κάτοικοι των κατακτημένων πόλεων αιχμαλωτίζονταν και παραδίδονταν στους δουλεμπόρους. Σε όλα τα μεγάλα λιμάνια της Μεσογείου αγοράζονταν και πωλιούνταν δούλοι. Αφού λοιπόν υπήρχε τόση προσφορά σε δούλους, οι φτωχοί ελεύθεροι έχαναν την εργασία τους.</a:t>
            </a:r>
            <a:endParaRPr b="0" lang="el-GR" sz="2000" spc="-1" strike="noStrike">
              <a:solidFill>
                <a:srgbClr val="000000"/>
              </a:solidFill>
              <a:latin typeface="Calibri"/>
            </a:endParaRPr>
          </a:p>
          <a:p>
            <a:pPr marL="228600" indent="-228240" algn="ctr">
              <a:lnSpc>
                <a:spcPct val="90000"/>
              </a:lnSpc>
              <a:spcBef>
                <a:spcPts val="1001"/>
              </a:spcBef>
              <a:buClr>
                <a:srgbClr val="000000"/>
              </a:buClr>
              <a:buFont typeface="Arial"/>
              <a:buChar char="•"/>
            </a:pPr>
            <a:r>
              <a:rPr b="0" lang="el-GR" sz="1400" spc="-1" strike="noStrike">
                <a:solidFill>
                  <a:srgbClr val="000000"/>
                </a:solidFill>
                <a:latin typeface="Calibri Light"/>
              </a:rPr>
              <a:t>                                                                                                        </a:t>
            </a:r>
            <a:r>
              <a:rPr b="0" lang="el-GR" sz="1400" spc="-1" strike="noStrike">
                <a:solidFill>
                  <a:srgbClr val="000000"/>
                </a:solidFill>
                <a:latin typeface="Calibri Light"/>
              </a:rPr>
              <a:t>Οι δούλοι αντιμετωπίζονταν με σκληρότητα συχνά. Είναι χαρακτηριστικό ότι το διάστημα 73-71π.Χ. ο Σπάρτακος , δούλος από την Θράκη  ηγήθηκε μιας μαζικής εξέγερσης δούλων και καταπιεσμένων</a:t>
            </a:r>
            <a:r>
              <a:rPr b="0" lang="el-GR" sz="1600" spc="-1" strike="noStrike">
                <a:solidFill>
                  <a:srgbClr val="000000"/>
                </a:solidFill>
                <a:latin typeface="Calibri Light"/>
              </a:rPr>
              <a:t>. </a:t>
            </a:r>
            <a:endParaRPr b="0" lang="el-GR" sz="1600" spc="-1" strike="noStrike">
              <a:solidFill>
                <a:srgbClr val="000000"/>
              </a:solidFill>
              <a:latin typeface="Calibri"/>
            </a:endParaRPr>
          </a:p>
          <a:p>
            <a:pPr algn="r">
              <a:lnSpc>
                <a:spcPct val="90000"/>
              </a:lnSpc>
              <a:spcBef>
                <a:spcPts val="1001"/>
              </a:spcBef>
            </a:pPr>
            <a:endParaRPr b="0" lang="el-GR" sz="1600" spc="-1" strike="noStrike">
              <a:solidFill>
                <a:srgbClr val="000000"/>
              </a:solidFill>
              <a:latin typeface="Calibri"/>
            </a:endParaRPr>
          </a:p>
          <a:p>
            <a:pPr algn="r">
              <a:lnSpc>
                <a:spcPct val="90000"/>
              </a:lnSpc>
              <a:spcBef>
                <a:spcPts val="1001"/>
              </a:spcBef>
            </a:pPr>
            <a:endParaRPr b="0" lang="el-GR" sz="1600" spc="-1" strike="noStrike">
              <a:solidFill>
                <a:srgbClr val="000000"/>
              </a:solidFill>
              <a:latin typeface="Calibri"/>
            </a:endParaRPr>
          </a:p>
        </p:txBody>
      </p:sp>
      <p:pic>
        <p:nvPicPr>
          <p:cNvPr id="156" name="Picture 2" descr=""/>
          <p:cNvPicPr/>
          <p:nvPr/>
        </p:nvPicPr>
        <p:blipFill>
          <a:blip r:embed="rId1"/>
          <a:stretch/>
        </p:blipFill>
        <p:spPr>
          <a:xfrm>
            <a:off x="337320" y="3706560"/>
            <a:ext cx="4827960" cy="2272320"/>
          </a:xfrm>
          <a:prstGeom prst="rect">
            <a:avLst/>
          </a:prstGeom>
          <a:ln>
            <a:noFill/>
          </a:ln>
        </p:spPr>
      </p:pic>
      <p:sp>
        <p:nvSpPr>
          <p:cNvPr id="157" name="CustomShape 3"/>
          <p:cNvSpPr/>
          <p:nvPr/>
        </p:nvSpPr>
        <p:spPr>
          <a:xfrm flipH="1">
            <a:off x="5547960" y="3196080"/>
            <a:ext cx="621000" cy="771840"/>
          </a:xfrm>
          <a:custGeom>
            <a:avLst/>
            <a:gdLst/>
            <a:ahLst/>
            <a:rect l="l" t="t" r="r" b="b"/>
            <a:pathLst>
              <a:path w="21600" h="21600">
                <a:moveTo>
                  <a:pt x="0" y="0"/>
                </a:moveTo>
                <a:lnTo>
                  <a:pt x="21600" y="21600"/>
                </a:lnTo>
              </a:path>
            </a:pathLst>
          </a:custGeom>
          <a:noFill/>
          <a:ln>
            <a:tailEnd len="med" type="triangle" w="med"/>
          </a:ln>
        </p:spPr>
        <p:style>
          <a:lnRef idx="1">
            <a:schemeClr val="accent1"/>
          </a:lnRef>
          <a:fillRef idx="0">
            <a:schemeClr val="accent1"/>
          </a:fillRef>
          <a:effectRef idx="0">
            <a:schemeClr val="accent1"/>
          </a:effectRef>
          <a:fontRef idx="minor"/>
        </p:style>
      </p:sp>
    </p:spTree>
  </p:cSld>
  <p:timing>
    <p:tnLst>
      <p:par>
        <p:cTn id="45" dur="indefinite" restart="never" nodeType="tmRoot">
          <p:childTnLst>
            <p:seq>
              <p:cTn id="46" dur="indefinite"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TextShape 1"/>
          <p:cNvSpPr txBox="1"/>
          <p:nvPr/>
        </p:nvSpPr>
        <p:spPr>
          <a:xfrm>
            <a:off x="3861720" y="391320"/>
            <a:ext cx="9879840" cy="496080"/>
          </a:xfrm>
          <a:prstGeom prst="rect">
            <a:avLst/>
          </a:prstGeom>
          <a:noFill/>
          <a:ln>
            <a:noFill/>
          </a:ln>
        </p:spPr>
        <p:txBody>
          <a:bodyPr anchor="ctr">
            <a:normAutofit/>
          </a:bodyPr>
          <a:p>
            <a:pPr>
              <a:lnSpc>
                <a:spcPct val="90000"/>
              </a:lnSpc>
            </a:pPr>
            <a:r>
              <a:rPr b="1" lang="el-GR" sz="2400" spc="-1" strike="noStrike">
                <a:solidFill>
                  <a:srgbClr val="000000"/>
                </a:solidFill>
                <a:latin typeface="Calibri Light"/>
              </a:rPr>
              <a:t>Άρτος και θεάματα </a:t>
            </a:r>
            <a:r>
              <a:rPr b="1" lang="el-GR" sz="1800" spc="-1" strike="noStrike">
                <a:solidFill>
                  <a:srgbClr val="000000"/>
                </a:solidFill>
                <a:latin typeface="Calibri Light"/>
              </a:rPr>
              <a:t>(</a:t>
            </a:r>
            <a:r>
              <a:rPr b="0" i="1" lang="el-GR" sz="1600" spc="-1" strike="noStrike">
                <a:solidFill>
                  <a:srgbClr val="202122"/>
                </a:solidFill>
                <a:latin typeface="Calibri"/>
              </a:rPr>
              <a:t>panem et circenses</a:t>
            </a:r>
            <a:r>
              <a:rPr b="0" lang="el-GR" sz="900" spc="-1" strike="noStrike">
                <a:solidFill>
                  <a:srgbClr val="202122"/>
                </a:solidFill>
                <a:latin typeface="Arial"/>
              </a:rPr>
              <a:t>.</a:t>
            </a:r>
            <a:r>
              <a:rPr b="0" lang="el-GR" sz="1600" spc="-1" strike="noStrike">
                <a:solidFill>
                  <a:srgbClr val="202122"/>
                </a:solidFill>
                <a:latin typeface="Arial"/>
              </a:rPr>
              <a:t>)</a:t>
            </a:r>
            <a:r>
              <a:rPr b="1" lang="el-GR" sz="1800" spc="-1" strike="noStrike">
                <a:solidFill>
                  <a:srgbClr val="000000"/>
                </a:solidFill>
                <a:latin typeface="Calibri Light"/>
              </a:rPr>
              <a:t> </a:t>
            </a:r>
            <a:endParaRPr b="0" lang="el-GR" sz="1800" spc="-1" strike="noStrike">
              <a:solidFill>
                <a:srgbClr val="000000"/>
              </a:solidFill>
              <a:latin typeface="Calibri"/>
            </a:endParaRPr>
          </a:p>
        </p:txBody>
      </p:sp>
      <p:sp>
        <p:nvSpPr>
          <p:cNvPr id="159" name="TextShape 2"/>
          <p:cNvSpPr txBox="1"/>
          <p:nvPr/>
        </p:nvSpPr>
        <p:spPr>
          <a:xfrm>
            <a:off x="417240" y="887760"/>
            <a:ext cx="10545480" cy="2982240"/>
          </a:xfrm>
          <a:prstGeom prst="rect">
            <a:avLst/>
          </a:prstGeom>
          <a:noFill/>
          <a:ln>
            <a:noFill/>
          </a:ln>
        </p:spPr>
        <p:txBody>
          <a:bodyPr>
            <a:normAutofit/>
          </a:bodyPr>
          <a:p>
            <a:pPr>
              <a:lnSpc>
                <a:spcPct val="90000"/>
              </a:lnSpc>
              <a:spcBef>
                <a:spcPts val="1001"/>
              </a:spcBef>
            </a:pPr>
            <a:r>
              <a:rPr b="0" lang="el-GR" sz="1800" spc="-1" strike="noStrike">
                <a:solidFill>
                  <a:srgbClr val="000000"/>
                </a:solidFill>
                <a:latin typeface="Calibri"/>
              </a:rPr>
              <a:t>2.-Γιατί με τις κατακτήσεις αλλάζει η κλίμακα όλων των παραγωγικών δραστηριοτήτων. Στην μικρή αγροτική Ρώμη λειτουργούσε ένα σύστημα κλειστής αγροτικής οικονομίας. Στην αυτοκρατορία που γέννησαν οι κατακτήσεις αναπτύσσεται το παγκόσμιο εμπόριο, η βιοτεχνία των μεγάλων εργαστηρίων, οι μεγάλες γαιοκτησίες. Τα μικρά κτήματα και τα μικρά εργαστήρια εξαφανίζονται .</a:t>
            </a:r>
            <a:endParaRPr b="0" lang="el-GR" sz="1800" spc="-1" strike="noStrike">
              <a:solidFill>
                <a:srgbClr val="000000"/>
              </a:solidFill>
              <a:latin typeface="Calibri"/>
            </a:endParaRPr>
          </a:p>
          <a:p>
            <a:pPr>
              <a:lnSpc>
                <a:spcPct val="90000"/>
              </a:lnSpc>
              <a:spcBef>
                <a:spcPts val="1001"/>
              </a:spcBef>
            </a:pPr>
            <a:r>
              <a:rPr b="0" lang="el-GR" sz="1800" spc="-1" strike="noStrike">
                <a:solidFill>
                  <a:srgbClr val="000000"/>
                </a:solidFill>
                <a:latin typeface="Calibri"/>
              </a:rPr>
              <a:t> </a:t>
            </a:r>
            <a:r>
              <a:rPr b="0" lang="el-GR" sz="1800" spc="-1" strike="noStrike">
                <a:solidFill>
                  <a:srgbClr val="000000"/>
                </a:solidFill>
                <a:latin typeface="Calibri"/>
              </a:rPr>
              <a:t>Όλοι αυτοί οι φτωχοί συγκεντρώνονται στη Ρώμη αναζητώντας κάποια ευκαιρία. Μην έχοντας πόρους πουλούν την ψήφο τους στους πλούσιους και ισχυρούς. Η εξουσία προσπαθεί να κρατά ευχαριστημένο τον ρωμαϊκό όχλο με πολιτικές παροχών. Τι τους παρέχουν ; «Άρτον και θεάματα»! Στον Μέγα Ιππόδρομο (Circus Maximus) παρουσιάζονταν αγώνες και παίγνια :αθλητικές δραστηριότητες, ιπποδρομίες, αρματοδρομίες, θεατρικά έργα…Τον 1</a:t>
            </a:r>
            <a:r>
              <a:rPr b="0" lang="el-GR" sz="1800" spc="-1" strike="noStrike" baseline="30000">
                <a:solidFill>
                  <a:srgbClr val="000000"/>
                </a:solidFill>
                <a:latin typeface="Calibri"/>
              </a:rPr>
              <a:t>ο</a:t>
            </a:r>
            <a:r>
              <a:rPr b="0" lang="el-GR" sz="1800" spc="-1" strike="noStrike">
                <a:solidFill>
                  <a:srgbClr val="000000"/>
                </a:solidFill>
                <a:latin typeface="Calibri"/>
              </a:rPr>
              <a:t> μ.Χ. χτίζεται το αμφιθεάτρο Κολοσσαίο ,όπου 65.000 κόσμος παρακολουθεί δωρεάν αιμοσταγή θεάματα . </a:t>
            </a:r>
            <a:endParaRPr b="0" lang="el-GR" sz="1800" spc="-1" strike="noStrike">
              <a:solidFill>
                <a:srgbClr val="000000"/>
              </a:solidFill>
              <a:latin typeface="Calibri"/>
            </a:endParaRPr>
          </a:p>
          <a:p>
            <a:pPr>
              <a:lnSpc>
                <a:spcPct val="90000"/>
              </a:lnSpc>
              <a:spcBef>
                <a:spcPts val="1001"/>
              </a:spcBef>
            </a:pPr>
            <a:endParaRPr b="0" lang="el-GR" sz="1800" spc="-1" strike="noStrike">
              <a:solidFill>
                <a:srgbClr val="000000"/>
              </a:solidFill>
              <a:latin typeface="Calibri"/>
            </a:endParaRPr>
          </a:p>
        </p:txBody>
      </p:sp>
      <p:pic>
        <p:nvPicPr>
          <p:cNvPr id="160" name="Picture 6" descr=""/>
          <p:cNvPicPr/>
          <p:nvPr/>
        </p:nvPicPr>
        <p:blipFill>
          <a:blip r:embed="rId1"/>
          <a:stretch/>
        </p:blipFill>
        <p:spPr>
          <a:xfrm>
            <a:off x="790200" y="3859560"/>
            <a:ext cx="3884760" cy="2913480"/>
          </a:xfrm>
          <a:prstGeom prst="rect">
            <a:avLst/>
          </a:prstGeom>
          <a:ln>
            <a:noFill/>
          </a:ln>
        </p:spPr>
      </p:pic>
      <p:pic>
        <p:nvPicPr>
          <p:cNvPr id="161" name="Picture 8" descr=""/>
          <p:cNvPicPr/>
          <p:nvPr/>
        </p:nvPicPr>
        <p:blipFill>
          <a:blip r:embed="rId2"/>
          <a:stretch/>
        </p:blipFill>
        <p:spPr>
          <a:xfrm>
            <a:off x="7927920" y="3302280"/>
            <a:ext cx="4018680" cy="3344760"/>
          </a:xfrm>
          <a:prstGeom prst="rect">
            <a:avLst/>
          </a:prstGeom>
          <a:ln>
            <a:noFill/>
          </a:ln>
        </p:spPr>
      </p:pic>
    </p:spTree>
  </p:cSld>
  <p:timing>
    <p:tnLst>
      <p:par>
        <p:cTn id="47" dur="indefinite" restart="never" nodeType="tmRoot">
          <p:childTnLst>
            <p:seq>
              <p:cTn id="48" dur="indefinite"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TextShape 1"/>
          <p:cNvSpPr txBox="1"/>
          <p:nvPr/>
        </p:nvSpPr>
        <p:spPr>
          <a:xfrm>
            <a:off x="1020960" y="365040"/>
            <a:ext cx="10332360" cy="655560"/>
          </a:xfrm>
          <a:prstGeom prst="rect">
            <a:avLst/>
          </a:prstGeom>
          <a:noFill/>
          <a:ln>
            <a:noFill/>
          </a:ln>
        </p:spPr>
        <p:txBody>
          <a:bodyPr anchor="ctr">
            <a:normAutofit/>
          </a:bodyPr>
          <a:p>
            <a:pPr algn="ctr">
              <a:lnSpc>
                <a:spcPct val="90000"/>
              </a:lnSpc>
            </a:pPr>
            <a:r>
              <a:rPr b="1" lang="el-GR" sz="2400" spc="-1" strike="noStrike">
                <a:solidFill>
                  <a:srgbClr val="000000"/>
                </a:solidFill>
                <a:latin typeface="Calibri Light"/>
              </a:rPr>
              <a:t>Συνέπειες στα ήθη και τις συνήθειες</a:t>
            </a:r>
            <a:endParaRPr b="0" lang="el-GR" sz="2400" spc="-1" strike="noStrike">
              <a:solidFill>
                <a:srgbClr val="000000"/>
              </a:solidFill>
              <a:latin typeface="Calibri"/>
            </a:endParaRPr>
          </a:p>
        </p:txBody>
      </p:sp>
      <p:sp>
        <p:nvSpPr>
          <p:cNvPr id="163" name="TextShape 2"/>
          <p:cNvSpPr txBox="1"/>
          <p:nvPr/>
        </p:nvSpPr>
        <p:spPr>
          <a:xfrm>
            <a:off x="568080" y="914400"/>
            <a:ext cx="10785240" cy="526212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1600" spc="-1" strike="noStrike">
                <a:solidFill>
                  <a:srgbClr val="000000"/>
                </a:solidFill>
                <a:latin typeface="Calibri"/>
              </a:rPr>
              <a:t>Μέχρι τα τέλη του 3</a:t>
            </a:r>
            <a:r>
              <a:rPr b="0" lang="el-GR" sz="1600" spc="-1" strike="noStrike" baseline="30000">
                <a:solidFill>
                  <a:srgbClr val="000000"/>
                </a:solidFill>
                <a:latin typeface="Calibri"/>
              </a:rPr>
              <a:t>ου</a:t>
            </a:r>
            <a:r>
              <a:rPr b="0" lang="el-GR" sz="1600" spc="-1" strike="noStrike">
                <a:solidFill>
                  <a:srgbClr val="000000"/>
                </a:solidFill>
                <a:latin typeface="Calibri"/>
              </a:rPr>
              <a:t> αι. π.Χ. η ρωμαϊκή κοινωνία ήταν μια κλειστή αγροτική κοινωνία με αυστηρά ήθη, σεβασμό στις προγονικές παραδόσεις και ευσέβεια προς τους θεούς. Οι Ρωμαίοι ήταν αφοσιωμένοι στην πατρίδα, υπάκουοι στους νόμους, ζούσαν λιτά και μεγάλωναν με αυστηρότητα τα παιδιά τους. </a:t>
            </a:r>
            <a:endParaRPr b="0" lang="el-GR" sz="1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600" spc="-1" strike="noStrike">
                <a:solidFill>
                  <a:srgbClr val="000000"/>
                </a:solidFill>
                <a:latin typeface="Calibri"/>
              </a:rPr>
              <a:t>Οι μεγάλες κατακτήσεις όμως τους άλλαζαν ριζικά.  Ο πλούτος που εισέρρευσε αλλά και τα νέα αισθητικά πρότυπα που γνώρισαν στα ελληνιστικά βασίλεια της ανατολής τους έκαναν να αγαπήσουν την πολυτέλεια μέχρι υπερβολής στο φαγητό, στην ενδυμασία, στη διασκέδαση κλ. Η Ρωμαϊκή λιτότητα και αυτοπειθαρχία έδωσε τη θέση της στον άμετρο εντυπωσιασμό. </a:t>
            </a:r>
            <a:endParaRPr b="0" lang="el-GR" sz="1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600" spc="-1" strike="noStrike">
                <a:solidFill>
                  <a:srgbClr val="000000"/>
                </a:solidFill>
                <a:latin typeface="Calibri"/>
              </a:rPr>
              <a:t>Διέκριναν ωστόσο οι Ρωμαίοι την ελληνική πνευματική υπεροχή στις τέχνες και τα γράμματα και επωφελήθηκαν από αυτήν. Διάλεξαν μορφωμένους Έλληνες αιχμαλώτους για να διδάξουν στα παιδιά τους γράμματα, στόλισαν τις επαύλεις τους , αλλά και δημόσιους χώρους με ελληνικά γλυπτά που κουβαλούσαν σωρηδόν από τις λεηλατημένες πόλεις, έστησαν εργαστήρια αντιγράφων . Στους κύκλους των μορφωμένων Ρωμαίων έγινε μόδα να γνωρίζει κανείς την ελληνική γλώσσα και να διδάσκεται φιλοσοφία, ρητορική, μουσική. Η γραμματεία τους ξεκίνησε με βάση το ελληνικό πρότυπο. </a:t>
            </a:r>
            <a:endParaRPr b="0" lang="el-GR" sz="1600" spc="-1" strike="noStrike">
              <a:solidFill>
                <a:srgbClr val="000000"/>
              </a:solidFill>
              <a:latin typeface="Calibri"/>
            </a:endParaRPr>
          </a:p>
          <a:p>
            <a:pPr>
              <a:lnSpc>
                <a:spcPct val="90000"/>
              </a:lnSpc>
              <a:spcBef>
                <a:spcPts val="1001"/>
              </a:spcBef>
            </a:pPr>
            <a:endParaRPr b="0" lang="el-GR" sz="1600" spc="-1" strike="noStrike">
              <a:solidFill>
                <a:srgbClr val="000000"/>
              </a:solidFill>
              <a:latin typeface="Calibri"/>
            </a:endParaRPr>
          </a:p>
          <a:p>
            <a:pPr algn="r">
              <a:lnSpc>
                <a:spcPct val="90000"/>
              </a:lnSpc>
              <a:spcBef>
                <a:spcPts val="1001"/>
              </a:spcBef>
            </a:pPr>
            <a:r>
              <a:rPr b="1" lang="el-GR" sz="1600" spc="-1" strike="noStrike">
                <a:solidFill>
                  <a:srgbClr val="000000"/>
                </a:solidFill>
                <a:latin typeface="Calibri"/>
              </a:rPr>
              <a:t>                                                                        </a:t>
            </a:r>
            <a:r>
              <a:rPr b="0" lang="el-GR" sz="1600" spc="-1" strike="noStrike" u="sng">
                <a:solidFill>
                  <a:srgbClr val="000000"/>
                </a:solidFill>
                <a:uFillTx/>
                <a:latin typeface="Calibri"/>
              </a:rPr>
              <a:t> </a:t>
            </a:r>
            <a:r>
              <a:rPr b="0" lang="el-GR" sz="1600" spc="-1" strike="noStrike" u="sng">
                <a:solidFill>
                  <a:srgbClr val="000000"/>
                </a:solidFill>
                <a:uFillTx/>
                <a:latin typeface="Calibri"/>
              </a:rPr>
              <a:t>«Η ηττημένη Ελλάδα κατέκτησε τον σκληρό νικητή και έφερε τις τέχνες και τα </a:t>
            </a:r>
            <a:endParaRPr b="0" lang="el-GR" sz="1600" spc="-1" strike="noStrike">
              <a:solidFill>
                <a:srgbClr val="000000"/>
              </a:solidFill>
              <a:latin typeface="Calibri"/>
            </a:endParaRPr>
          </a:p>
          <a:p>
            <a:pPr algn="r">
              <a:lnSpc>
                <a:spcPct val="90000"/>
              </a:lnSpc>
              <a:spcBef>
                <a:spcPts val="1001"/>
              </a:spcBef>
            </a:pPr>
            <a:r>
              <a:rPr b="0" lang="el-GR" sz="1600" spc="-1" strike="noStrike" u="sng">
                <a:solidFill>
                  <a:srgbClr val="000000"/>
                </a:solidFill>
                <a:uFillTx/>
                <a:latin typeface="Calibri"/>
              </a:rPr>
              <a:t>γράμματα στο αγροτικό Λάτιο</a:t>
            </a:r>
            <a:r>
              <a:rPr b="0" lang="el-GR" sz="1600" spc="-1" strike="noStrike">
                <a:solidFill>
                  <a:srgbClr val="000000"/>
                </a:solidFill>
                <a:latin typeface="Calibri"/>
              </a:rPr>
              <a:t>» ΟΡΑΤΙΟΣ</a:t>
            </a:r>
            <a:endParaRPr b="0" lang="el-GR" sz="1600" spc="-1" strike="noStrike">
              <a:solidFill>
                <a:srgbClr val="000000"/>
              </a:solidFill>
              <a:latin typeface="Calibri"/>
            </a:endParaRPr>
          </a:p>
        </p:txBody>
      </p:sp>
      <p:pic>
        <p:nvPicPr>
          <p:cNvPr id="164" name="Picture 2" descr=""/>
          <p:cNvPicPr/>
          <p:nvPr/>
        </p:nvPicPr>
        <p:blipFill>
          <a:blip r:embed="rId1"/>
          <a:stretch/>
        </p:blipFill>
        <p:spPr>
          <a:xfrm>
            <a:off x="683640" y="4323240"/>
            <a:ext cx="3856320" cy="2169000"/>
          </a:xfrm>
          <a:prstGeom prst="rect">
            <a:avLst/>
          </a:prstGeom>
          <a:ln>
            <a:noFill/>
          </a:ln>
        </p:spPr>
      </p:pic>
    </p:spTree>
  </p:cSld>
  <p:timing>
    <p:tnLst>
      <p:par>
        <p:cTn id="49" dur="indefinite" restart="never" nodeType="tmRoot">
          <p:childTnLst>
            <p:seq>
              <p:cTn id="50" dur="indefinite"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TextShape 1"/>
          <p:cNvSpPr txBox="1"/>
          <p:nvPr/>
        </p:nvSpPr>
        <p:spPr>
          <a:xfrm>
            <a:off x="3053880" y="365040"/>
            <a:ext cx="8299440" cy="424800"/>
          </a:xfrm>
          <a:prstGeom prst="rect">
            <a:avLst/>
          </a:prstGeom>
          <a:noFill/>
          <a:ln>
            <a:noFill/>
          </a:ln>
        </p:spPr>
        <p:txBody>
          <a:bodyPr anchor="ctr">
            <a:normAutofit/>
          </a:bodyPr>
          <a:p>
            <a:pPr>
              <a:lnSpc>
                <a:spcPct val="90000"/>
              </a:lnSpc>
            </a:pPr>
            <a:r>
              <a:rPr b="1" lang="el-GR" sz="2400" spc="-1" strike="noStrike">
                <a:solidFill>
                  <a:srgbClr val="000000"/>
                </a:solidFill>
                <a:latin typeface="Calibri Light"/>
              </a:rPr>
              <a:t>Αντίδραση στις αλλαγές –Μεταρρυθμιστικές προσπάθειες</a:t>
            </a:r>
            <a:endParaRPr b="0" lang="el-GR" sz="2400" spc="-1" strike="noStrike">
              <a:solidFill>
                <a:srgbClr val="000000"/>
              </a:solidFill>
              <a:latin typeface="Calibri"/>
            </a:endParaRPr>
          </a:p>
        </p:txBody>
      </p:sp>
      <p:sp>
        <p:nvSpPr>
          <p:cNvPr id="166" name="TextShape 2"/>
          <p:cNvSpPr txBox="1"/>
          <p:nvPr/>
        </p:nvSpPr>
        <p:spPr>
          <a:xfrm>
            <a:off x="443880" y="710280"/>
            <a:ext cx="10909440" cy="2955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a:rPr>
              <a:t>Η αλλοίωση των ηθών, η ραγδαία απομάκρυνση από τις παλιές αξίες , η υιοθέτηση των ελληνικών συνηθειών βρήκαν ασφαλώς και αρκετούς πολέμιους που έκαναν απόπειρες διάσωσης της κοινωνίας.</a:t>
            </a:r>
            <a:endParaRPr b="0" lang="el-GR" sz="20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a:rPr>
              <a:t>1. </a:t>
            </a:r>
            <a:r>
              <a:rPr b="0" lang="el-GR" sz="2000" spc="-1" strike="noStrike" u="sng">
                <a:solidFill>
                  <a:srgbClr val="000000"/>
                </a:solidFill>
                <a:uFillTx/>
                <a:latin typeface="Calibri"/>
              </a:rPr>
              <a:t>Ο Κάτων ο τιμητής </a:t>
            </a:r>
            <a:r>
              <a:rPr b="0" lang="el-GR" sz="2000" spc="-1" strike="noStrike">
                <a:solidFill>
                  <a:srgbClr val="000000"/>
                </a:solidFill>
                <a:latin typeface="Calibri"/>
              </a:rPr>
              <a:t>:αντιστεκόταν στις ελληνικές συνήθειες τις οποίες εγκαλούσε για διαφθορά των ηθών. Από το αξίωμα του τιμητή προσπάθησε να καταπολεμήσει την πλεονεξία και την ανηθικότητα των ανώτερων τάξεων.</a:t>
            </a:r>
            <a:endParaRPr b="0" lang="el-GR" sz="20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a:rPr>
              <a:t>2. </a:t>
            </a:r>
            <a:r>
              <a:rPr b="0" lang="el-GR" sz="2000" spc="-1" strike="noStrike" u="sng">
                <a:solidFill>
                  <a:srgbClr val="000000"/>
                </a:solidFill>
                <a:uFillTx/>
                <a:latin typeface="Calibri"/>
              </a:rPr>
              <a:t>Ο Τιβέριος και ο Γάιος Γράκχος</a:t>
            </a:r>
            <a:r>
              <a:rPr b="0" lang="el-GR" sz="2000" spc="-1" strike="noStrike">
                <a:solidFill>
                  <a:srgbClr val="000000"/>
                </a:solidFill>
                <a:latin typeface="Calibri"/>
              </a:rPr>
              <a:t>: από το αξίωμα του δημάρχου πρώτα ο Τιβέριος και 10 χρόνια αργότερα ο Γάιος επιχειρούν να ανακόψουν την συγκέντρωση της γης στα χέρια λίγων και να στηρίξουν τους μικροκαλλιεργητές και τους ακτήμονες. Η αντίδραση των ισχυρών τάξεων είναι άμεση :ο Τιβέριος δολοφονείται και ο Γάιος εξοντώνεται. </a:t>
            </a:r>
            <a:endParaRPr b="0" lang="el-GR" sz="2000" spc="-1" strike="noStrike">
              <a:solidFill>
                <a:srgbClr val="000000"/>
              </a:solidFill>
              <a:latin typeface="Calibri"/>
            </a:endParaRPr>
          </a:p>
        </p:txBody>
      </p:sp>
      <p:pic>
        <p:nvPicPr>
          <p:cNvPr id="167" name="Picture 4" descr=""/>
          <p:cNvPicPr/>
          <p:nvPr/>
        </p:nvPicPr>
        <p:blipFill>
          <a:blip r:embed="rId1"/>
          <a:stretch/>
        </p:blipFill>
        <p:spPr>
          <a:xfrm>
            <a:off x="786600" y="3781800"/>
            <a:ext cx="5421600" cy="2710800"/>
          </a:xfrm>
          <a:prstGeom prst="rect">
            <a:avLst/>
          </a:prstGeom>
          <a:ln>
            <a:noFill/>
          </a:ln>
        </p:spPr>
      </p:pic>
    </p:spTree>
  </p:cSld>
  <p:timing>
    <p:tnLst>
      <p:par>
        <p:cTn id="51" dur="indefinite" restart="never" nodeType="tmRoot">
          <p:childTnLst>
            <p:seq>
              <p:cTn id="52" dur="indefinite"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TextShape 1"/>
          <p:cNvSpPr txBox="1"/>
          <p:nvPr/>
        </p:nvSpPr>
        <p:spPr>
          <a:xfrm>
            <a:off x="5086800" y="142200"/>
            <a:ext cx="6071400" cy="434520"/>
          </a:xfrm>
          <a:prstGeom prst="rect">
            <a:avLst/>
          </a:prstGeom>
          <a:noFill/>
          <a:ln>
            <a:noFill/>
          </a:ln>
        </p:spPr>
        <p:txBody>
          <a:bodyPr anchor="ctr">
            <a:normAutofit/>
          </a:bodyPr>
          <a:p>
            <a:pPr>
              <a:lnSpc>
                <a:spcPct val="90000"/>
              </a:lnSpc>
            </a:pPr>
            <a:r>
              <a:rPr b="1" lang="el-GR" sz="1800" spc="-1" strike="noStrike">
                <a:solidFill>
                  <a:srgbClr val="000000"/>
                </a:solidFill>
                <a:latin typeface="Calibri Light"/>
              </a:rPr>
              <a:t>Πολιτικές συγκρούσεις τον 1</a:t>
            </a:r>
            <a:r>
              <a:rPr b="1" lang="el-GR" sz="1800" spc="-1" strike="noStrike" baseline="30000">
                <a:solidFill>
                  <a:srgbClr val="000000"/>
                </a:solidFill>
                <a:latin typeface="Calibri Light"/>
              </a:rPr>
              <a:t>ο</a:t>
            </a:r>
            <a:r>
              <a:rPr b="1" lang="el-GR" sz="1800" spc="-1" strike="noStrike">
                <a:solidFill>
                  <a:srgbClr val="000000"/>
                </a:solidFill>
                <a:latin typeface="Calibri Light"/>
              </a:rPr>
              <a:t> αι. π.Χ.</a:t>
            </a:r>
            <a:endParaRPr b="0" lang="el-GR" sz="1800" spc="-1" strike="noStrike">
              <a:solidFill>
                <a:srgbClr val="000000"/>
              </a:solidFill>
              <a:latin typeface="Calibri"/>
            </a:endParaRPr>
          </a:p>
        </p:txBody>
      </p:sp>
      <p:sp>
        <p:nvSpPr>
          <p:cNvPr id="169" name="TextShape 2"/>
          <p:cNvSpPr txBox="1"/>
          <p:nvPr/>
        </p:nvSpPr>
        <p:spPr>
          <a:xfrm>
            <a:off x="408240" y="577080"/>
            <a:ext cx="10945080" cy="3569760"/>
          </a:xfrm>
          <a:prstGeom prst="rect">
            <a:avLst/>
          </a:prstGeom>
          <a:noFill/>
          <a:ln>
            <a:noFill/>
          </a:ln>
        </p:spPr>
        <p:txBody>
          <a:bodyPr>
            <a:normAutofit/>
          </a:bodyPr>
          <a:p>
            <a:pPr marL="228600" indent="-228240" algn="just">
              <a:lnSpc>
                <a:spcPct val="90000"/>
              </a:lnSpc>
              <a:spcBef>
                <a:spcPts val="1001"/>
              </a:spcBef>
              <a:buClr>
                <a:srgbClr val="000000"/>
              </a:buClr>
              <a:buFont typeface="Arial"/>
              <a:buChar char="•"/>
            </a:pPr>
            <a:r>
              <a:rPr b="0" lang="el-GR" sz="1400" spc="-1" strike="noStrike">
                <a:solidFill>
                  <a:srgbClr val="000000"/>
                </a:solidFill>
                <a:latin typeface="Calibri"/>
              </a:rPr>
              <a:t>Οι μεγάλες κατακτήσεις έδωσαν δύναμη στα χέρια των στρατηγών και τους άνοιξαν την όρεξη για την εξουσία. Έτσι ο στρατός γίνεται συχνά όργανο πίεσης και εξυπηρέτησης προσωπικών σχεδίων. Ο 1</a:t>
            </a:r>
            <a:r>
              <a:rPr b="0" lang="el-GR" sz="1400" spc="-1" strike="noStrike" baseline="30000">
                <a:solidFill>
                  <a:srgbClr val="000000"/>
                </a:solidFill>
                <a:latin typeface="Calibri"/>
              </a:rPr>
              <a:t>ος</a:t>
            </a:r>
            <a:r>
              <a:rPr b="0" lang="el-GR" sz="1400" spc="-1" strike="noStrike">
                <a:solidFill>
                  <a:srgbClr val="000000"/>
                </a:solidFill>
                <a:latin typeface="Calibri"/>
              </a:rPr>
              <a:t> αι.π.Χ. καθορίζεται από 3 μεγάλες εμφύλιες συγκρούσεις που διεξήχθησαν όχι μόνο σε πολιτικό αλλά και σε στρατιωτικό επίπεδο. Δύο κάθε φορά στρατηγοί επιδιώκουν τη συγκέντρωση της εξουσίας στα χέρια τους και εύλογα συγκρούονται. Οι εμφύλιες αυτές συγκρούσεις πληγώνουν ανεπανόρθωτα όση δημοκρατία είχε απομείνει στην Ρώμη. Στο τέλος τους η respublica έχει καταντήσει άδειο κέλυφος. </a:t>
            </a:r>
            <a:endParaRPr b="0" lang="el-GR" sz="1400" spc="-1" strike="noStrike">
              <a:solidFill>
                <a:srgbClr val="000000"/>
              </a:solidFill>
              <a:latin typeface="Calibri"/>
            </a:endParaRPr>
          </a:p>
          <a:p>
            <a:pPr marL="228600" indent="-228240" algn="just">
              <a:lnSpc>
                <a:spcPct val="90000"/>
              </a:lnSpc>
              <a:spcBef>
                <a:spcPts val="1001"/>
              </a:spcBef>
              <a:buClr>
                <a:srgbClr val="000000"/>
              </a:buClr>
              <a:buFont typeface="Arial"/>
              <a:buChar char="•"/>
            </a:pPr>
            <a:r>
              <a:rPr b="1" lang="el-GR" sz="1400" spc="-1" strike="noStrike">
                <a:solidFill>
                  <a:srgbClr val="000000"/>
                </a:solidFill>
                <a:latin typeface="Calibri"/>
              </a:rPr>
              <a:t>Μάριος –Σύλλας </a:t>
            </a:r>
            <a:r>
              <a:rPr b="0" lang="el-GR" sz="1400" spc="-1" strike="noStrike">
                <a:solidFill>
                  <a:srgbClr val="000000"/>
                </a:solidFill>
                <a:latin typeface="Calibri"/>
              </a:rPr>
              <a:t>(85 -79π.Χ.) :όταν επικράτησε ο Σύλλας , «ψηφίστηκε» dictator , δικτάτορας, άρχοντας με απόλυτη πληρεξουσιότητα. Παρέμεινε στο σπάνιο αυτό αξίωμα που προβλεπόταν ως τότε μόνο σε έκτακτες συνθήκες για 6 μήνες , ως το θάνατό του, για 3 χρόνια, δημιουργώντας ένα προηγούμενο για την κατάλυση της δημοκρατίας που βρήκε γρήγορα συνεχιστές. </a:t>
            </a:r>
            <a:endParaRPr b="0" lang="el-GR" sz="1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1" lang="el-GR" sz="1400" spc="-1" strike="noStrike">
                <a:solidFill>
                  <a:srgbClr val="000000"/>
                </a:solidFill>
                <a:latin typeface="Calibri"/>
              </a:rPr>
              <a:t>Πομπήιος –Ιούλιος Καίσαρ </a:t>
            </a:r>
            <a:r>
              <a:rPr b="0" lang="el-GR" sz="1400" spc="-1" strike="noStrike">
                <a:solidFill>
                  <a:srgbClr val="000000"/>
                </a:solidFill>
                <a:latin typeface="Calibri"/>
              </a:rPr>
              <a:t>( 60-44π.Χ.) : έχοντας δημιουργήσει έναν αφοσιωμένο στρατό στις νικηφόρες επιχειρήσεις του από το Ρήνο ως τα Πυρηναία, ο Ιούλιος Καίσαρ «διέβη τον Ρουβίκωνα», βάδισε με στρατό εναντίον της Ρώμης και επέβαλε την εξουσία του παίρνοντας τη θέση του ισόβιου δικτάτορα. Δολοφονήθηκε στις 15 Μαρτίου του 44π.Χ. από τον Μάρκο Βρούτο και τον Κάσσιο Λογγίνο. </a:t>
            </a:r>
            <a:endParaRPr b="0" lang="el-GR" sz="1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1" lang="el-GR" sz="1400" spc="-1" strike="noStrike">
                <a:solidFill>
                  <a:srgbClr val="000000"/>
                </a:solidFill>
                <a:latin typeface="Calibri"/>
              </a:rPr>
              <a:t>Μάρκος Αντώνιος –Οκταβιανός </a:t>
            </a:r>
            <a:r>
              <a:rPr b="0" lang="el-GR" sz="1400" spc="-1" strike="noStrike">
                <a:solidFill>
                  <a:srgbClr val="000000"/>
                </a:solidFill>
                <a:latin typeface="Calibri"/>
              </a:rPr>
              <a:t>( 44-31π.Χ.) :ενώ οι δυο άνδρες συνεργάστηκαν αρχικά για να τιμωρήσουν τους δολοφόνους του Καίσαρα, σύντομα οδηγήθηκαν σε ρήξη. Η τελευταία τους σύγκρουση έγινε στο ακρωτήριο Άκτιο το 31π.Χ. Στο πλευρό του Αντώνιου η Κλεοπάτρα.</a:t>
            </a:r>
            <a:endParaRPr b="0" lang="el-GR" sz="1400" spc="-1" strike="noStrike">
              <a:solidFill>
                <a:srgbClr val="000000"/>
              </a:solidFill>
              <a:latin typeface="Calibri"/>
            </a:endParaRPr>
          </a:p>
          <a:p>
            <a:pPr marL="228600" indent="-228240" algn="just">
              <a:lnSpc>
                <a:spcPct val="90000"/>
              </a:lnSpc>
              <a:spcBef>
                <a:spcPts val="1001"/>
              </a:spcBef>
              <a:buClr>
                <a:srgbClr val="000000"/>
              </a:buClr>
              <a:buFont typeface="Arial"/>
              <a:buChar char="•"/>
            </a:pPr>
            <a:r>
              <a:rPr b="0" lang="el-GR" sz="1400" spc="-1" strike="noStrike">
                <a:solidFill>
                  <a:srgbClr val="000000"/>
                </a:solidFill>
                <a:latin typeface="Calibri"/>
              </a:rPr>
              <a:t>Νικητής αναδείχθηκε ο Οκταβιανός και σε αυτόν ανήκει η νέα εποχή . Το 31π.Χ. είναι ορόσημο : σημαίνει το τέλος των ελληνιστικών χρόνων (γιατί καταλύεται και το τελευταίο ελληνιστικό βασίλειο, η Πτολεμαϊκή Αίγυπτος), αλλά και το τέλος της ρωμαϊκής res publica . Ο Οκταβιανός –χωρίς να καταλύσει τυπικά την δημοκρατία –εγκαθιδρύει το Principatus, την ηγεμονία. </a:t>
            </a:r>
            <a:endParaRPr b="0" lang="el-GR" sz="1400" spc="-1" strike="noStrike">
              <a:solidFill>
                <a:srgbClr val="000000"/>
              </a:solidFill>
              <a:latin typeface="Calibri"/>
            </a:endParaRPr>
          </a:p>
        </p:txBody>
      </p:sp>
      <p:pic>
        <p:nvPicPr>
          <p:cNvPr id="170" name="Picture 6" descr=""/>
          <p:cNvPicPr/>
          <p:nvPr/>
        </p:nvPicPr>
        <p:blipFill>
          <a:blip r:embed="rId1"/>
          <a:stretch/>
        </p:blipFill>
        <p:spPr>
          <a:xfrm>
            <a:off x="9827640" y="4147200"/>
            <a:ext cx="1874520" cy="2568240"/>
          </a:xfrm>
          <a:prstGeom prst="rect">
            <a:avLst/>
          </a:prstGeom>
          <a:ln>
            <a:noFill/>
          </a:ln>
        </p:spPr>
      </p:pic>
      <p:pic>
        <p:nvPicPr>
          <p:cNvPr id="171" name="Picture 8" descr=""/>
          <p:cNvPicPr/>
          <p:nvPr/>
        </p:nvPicPr>
        <p:blipFill>
          <a:blip r:embed="rId2"/>
          <a:stretch/>
        </p:blipFill>
        <p:spPr>
          <a:xfrm>
            <a:off x="194760" y="4115160"/>
            <a:ext cx="1821240" cy="2600280"/>
          </a:xfrm>
          <a:prstGeom prst="rect">
            <a:avLst/>
          </a:prstGeom>
          <a:ln>
            <a:noFill/>
          </a:ln>
        </p:spPr>
      </p:pic>
    </p:spTree>
  </p:cSld>
  <p:timing>
    <p:tnLst>
      <p:par>
        <p:cTn id="53" dur="indefinite" restart="never" nodeType="tmRoot">
          <p:childTnLst>
            <p:seq>
              <p:cTn id="54" dur="indefinite"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2" name="CustomShape 1"/>
          <p:cNvSpPr/>
          <p:nvPr/>
        </p:nvSpPr>
        <p:spPr>
          <a:xfrm>
            <a:off x="1440" y="0"/>
            <a:ext cx="12188520" cy="6857640"/>
          </a:xfrm>
          <a:prstGeom prst="rect">
            <a:avLst/>
          </a:prstGeom>
          <a:noFill/>
          <a:ln>
            <a:noFill/>
          </a:ln>
        </p:spPr>
        <p:style>
          <a:lnRef idx="2">
            <a:schemeClr val="accent1">
              <a:shade val="50000"/>
            </a:schemeClr>
          </a:lnRef>
          <a:fillRef idx="1">
            <a:schemeClr val="accent1"/>
          </a:fillRef>
          <a:effectRef idx="0">
            <a:schemeClr val="accent1"/>
          </a:effectRef>
          <a:fontRef idx="minor"/>
        </p:style>
      </p:sp>
      <p:pic>
        <p:nvPicPr>
          <p:cNvPr id="173" name="Picture 2" descr=""/>
          <p:cNvPicPr/>
          <p:nvPr/>
        </p:nvPicPr>
        <p:blipFill>
          <a:blip r:embed="rId1"/>
          <a:srcRect l="0" t="11431" r="0" b="53424"/>
          <a:stretch/>
        </p:blipFill>
        <p:spPr>
          <a:xfrm>
            <a:off x="0" y="262440"/>
            <a:ext cx="12191760" cy="6856200"/>
          </a:xfrm>
          <a:prstGeom prst="rect">
            <a:avLst/>
          </a:prstGeom>
          <a:ln>
            <a:noFill/>
          </a:ln>
        </p:spPr>
      </p:pic>
    </p:spTree>
  </p:cSld>
  <p:timing>
    <p:tnLst>
      <p:par>
        <p:cTn id="55" dur="indefinite" restart="never" nodeType="tmRoot">
          <p:childTnLst>
            <p:seq>
              <p:cTn id="56" dur="indefinite"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4" name="Picture 2" descr=""/>
          <p:cNvPicPr/>
          <p:nvPr/>
        </p:nvPicPr>
        <p:blipFill>
          <a:blip r:embed="rId1"/>
          <a:stretch/>
        </p:blipFill>
        <p:spPr>
          <a:xfrm>
            <a:off x="578520" y="-27720"/>
            <a:ext cx="4320360" cy="6912720"/>
          </a:xfrm>
          <a:prstGeom prst="rect">
            <a:avLst/>
          </a:prstGeom>
          <a:ln>
            <a:noFill/>
          </a:ln>
        </p:spPr>
      </p:pic>
    </p:spTree>
  </p:cSld>
  <p:timing>
    <p:tnLst>
      <p:par>
        <p:cTn id="57" dur="indefinite" restart="never" nodeType="tmRoot">
          <p:childTnLst>
            <p:seq>
              <p:cTn id="58"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TextShape 1"/>
          <p:cNvSpPr txBox="1"/>
          <p:nvPr/>
        </p:nvSpPr>
        <p:spPr>
          <a:xfrm>
            <a:off x="7652520" y="3604320"/>
            <a:ext cx="3780720" cy="2343240"/>
          </a:xfrm>
          <a:prstGeom prst="rect">
            <a:avLst/>
          </a:prstGeom>
          <a:noFill/>
          <a:ln>
            <a:noFill/>
          </a:ln>
        </p:spPr>
        <p:txBody>
          <a:bodyPr anchor="ctr">
            <a:normAutofit/>
          </a:bodyPr>
          <a:p>
            <a:pPr>
              <a:lnSpc>
                <a:spcPct val="90000"/>
              </a:lnSpc>
            </a:pPr>
            <a:r>
              <a:rPr b="0" lang="el-GR" sz="1600" spc="-1" strike="noStrike">
                <a:solidFill>
                  <a:srgbClr val="000000"/>
                </a:solidFill>
                <a:latin typeface="Calibri Light"/>
              </a:rPr>
              <a:t>Δείγματα της λαμπρής ετρουσκικής τέχνης –Η σαρκοφάγος των συζύγων</a:t>
            </a:r>
            <a:br/>
            <a:r>
              <a:rPr b="0" lang="el-GR" sz="1600" spc="-1" strike="noStrike">
                <a:solidFill>
                  <a:srgbClr val="000000"/>
                </a:solidFill>
                <a:latin typeface="Calibri Light"/>
              </a:rPr>
              <a:t>Αμφορέας</a:t>
            </a:r>
            <a:endParaRPr b="0" lang="el-GR" sz="1600" spc="-1" strike="noStrike">
              <a:solidFill>
                <a:srgbClr val="000000"/>
              </a:solidFill>
              <a:latin typeface="Calibri"/>
            </a:endParaRPr>
          </a:p>
        </p:txBody>
      </p:sp>
      <p:sp>
        <p:nvSpPr>
          <p:cNvPr id="94" name="TextShape 2"/>
          <p:cNvSpPr txBox="1"/>
          <p:nvPr/>
        </p:nvSpPr>
        <p:spPr>
          <a:xfrm>
            <a:off x="648000" y="72000"/>
            <a:ext cx="11304000" cy="6264000"/>
          </a:xfrm>
          <a:prstGeom prst="rect">
            <a:avLst/>
          </a:prstGeom>
          <a:noFill/>
          <a:ln>
            <a:noFill/>
          </a:ln>
        </p:spPr>
        <p:txBody>
          <a:bodyPr/>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Η ίδρυση της Ρώμης αποδίδεται στο λαό των Ετρούσκων, έναν από τους πιο δημιουργικούς  λαούς που κατοικούσαν τα χρόνια εκείνα στην Ιταλική χερσόνησο. Οι Έλληνες που την ίδια περίπου εποχή ιδρύουν αποικίες στην Νότια Ιταλία και Σικελία,  αποκαλούσαν τους Ετρούσκους  «Τυρρηνούς». Οι δυο λαοί ανέπτυξαν επαφές, εμπορικές και πολιτιστικές. </a:t>
            </a:r>
            <a:endParaRPr b="0" lang="el-GR" sz="2800" spc="-1" strike="noStrike">
              <a:solidFill>
                <a:srgbClr val="000000"/>
              </a:solidFill>
              <a:latin typeface="Calibri"/>
            </a:endParaRPr>
          </a:p>
        </p:txBody>
      </p:sp>
      <p:pic>
        <p:nvPicPr>
          <p:cNvPr id="95" name="Picture 2" descr=""/>
          <p:cNvPicPr/>
          <p:nvPr/>
        </p:nvPicPr>
        <p:blipFill>
          <a:blip r:embed="rId1"/>
          <a:stretch/>
        </p:blipFill>
        <p:spPr>
          <a:xfrm>
            <a:off x="758160" y="3142080"/>
            <a:ext cx="4735800" cy="3267360"/>
          </a:xfrm>
          <a:prstGeom prst="rect">
            <a:avLst/>
          </a:prstGeom>
          <a:ln>
            <a:noFill/>
          </a:ln>
        </p:spPr>
      </p:pic>
      <p:pic>
        <p:nvPicPr>
          <p:cNvPr id="96" name="Picture 4" descr=""/>
          <p:cNvPicPr/>
          <p:nvPr/>
        </p:nvPicPr>
        <p:blipFill>
          <a:blip r:embed="rId2"/>
          <a:stretch/>
        </p:blipFill>
        <p:spPr>
          <a:xfrm>
            <a:off x="5770800" y="4015800"/>
            <a:ext cx="1853640" cy="2556720"/>
          </a:xfrm>
          <a:prstGeom prst="rect">
            <a:avLst/>
          </a:prstGeom>
          <a:ln>
            <a:noFill/>
          </a:ln>
        </p:spPr>
      </p:pic>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TextShape 1"/>
          <p:cNvSpPr txBox="1"/>
          <p:nvPr/>
        </p:nvSpPr>
        <p:spPr>
          <a:xfrm>
            <a:off x="1651320" y="365040"/>
            <a:ext cx="9702360" cy="506160"/>
          </a:xfrm>
          <a:prstGeom prst="rect">
            <a:avLst/>
          </a:prstGeom>
          <a:noFill/>
          <a:ln>
            <a:noFill/>
          </a:ln>
        </p:spPr>
        <p:txBody>
          <a:bodyPr anchor="ctr">
            <a:normAutofit/>
          </a:bodyPr>
          <a:p>
            <a:pPr>
              <a:lnSpc>
                <a:spcPct val="90000"/>
              </a:lnSpc>
            </a:pPr>
            <a:r>
              <a:rPr b="0" lang="el-GR" sz="2400" spc="-1" strike="noStrike">
                <a:solidFill>
                  <a:srgbClr val="000000"/>
                </a:solidFill>
                <a:latin typeface="Calibri Light"/>
              </a:rPr>
              <a:t>3. Η Ρωμαϊκή αυτοκρατορία  -το imperium (31π.Χ. -3</a:t>
            </a:r>
            <a:r>
              <a:rPr b="0" lang="el-GR" sz="2400" spc="-1" strike="noStrike" baseline="30000">
                <a:solidFill>
                  <a:srgbClr val="000000"/>
                </a:solidFill>
                <a:latin typeface="Calibri Light"/>
              </a:rPr>
              <a:t>ο</a:t>
            </a:r>
            <a:r>
              <a:rPr b="0" lang="el-GR" sz="2400" spc="-1" strike="noStrike">
                <a:solidFill>
                  <a:srgbClr val="000000"/>
                </a:solidFill>
                <a:latin typeface="Calibri Light"/>
              </a:rPr>
              <a:t> αι. μ.Χ.)</a:t>
            </a:r>
            <a:endParaRPr b="0" lang="el-GR" sz="2400" spc="-1" strike="noStrike">
              <a:solidFill>
                <a:srgbClr val="000000"/>
              </a:solidFill>
              <a:latin typeface="Calibri"/>
            </a:endParaRPr>
          </a:p>
        </p:txBody>
      </p:sp>
      <p:sp>
        <p:nvSpPr>
          <p:cNvPr id="176" name="TextShape 2"/>
          <p:cNvSpPr txBox="1"/>
          <p:nvPr/>
        </p:nvSpPr>
        <p:spPr>
          <a:xfrm>
            <a:off x="239760" y="871920"/>
            <a:ext cx="9898200" cy="51663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1600" spc="-1" strike="noStrike">
                <a:solidFill>
                  <a:srgbClr val="000000"/>
                </a:solidFill>
                <a:latin typeface="Calibri"/>
              </a:rPr>
              <a:t>Μετά την ναυμαχία στο Άκτιο ο Οκταβιανός-33 ετών τότε- όχι μόνο επικρατεί στην πολιτική σκηνή της Ρώμης μέχρι τον θάνατό του το 14 μ.Χ., αλλά βάζει τη σφραγίδα του στα πάντα διαμορφώνοντας ουσιαστικά το μέλλον του κράτους σε βάθος χρόνου. </a:t>
            </a:r>
            <a:endParaRPr b="0" lang="el-GR" sz="1600" spc="-1" strike="noStrike">
              <a:solidFill>
                <a:srgbClr val="000000"/>
              </a:solidFill>
              <a:latin typeface="Calibri"/>
            </a:endParaRPr>
          </a:p>
          <a:p>
            <a:pPr marL="228600" indent="-228240" algn="just">
              <a:lnSpc>
                <a:spcPct val="90000"/>
              </a:lnSpc>
              <a:spcBef>
                <a:spcPts val="1001"/>
              </a:spcBef>
              <a:buClr>
                <a:srgbClr val="000000"/>
              </a:buClr>
              <a:buFont typeface="Arial"/>
              <a:buChar char="•"/>
            </a:pPr>
            <a:r>
              <a:rPr b="0" lang="el-GR" sz="1600" spc="-1" strike="noStrike">
                <a:solidFill>
                  <a:srgbClr val="000000"/>
                </a:solidFill>
                <a:latin typeface="Calibri"/>
              </a:rPr>
              <a:t>Κολακεύοντας τα αισθήματα των Ρωμαίων με αξιοσημείωτη μαεστρία δεν καταλύει την respublica,  αλλά την ακυρώνει στην πράξη συγκεντρώνοντας βαθμιαία όλες τις εξουσίες στα χέρια του (ύπατος, ανθύπατος, δἠμαρχος, ανώτατος στρατιωτικός αρχηγός, ανώτατος θρησκευτικός άρχοντας, πρώτος πολίτης) και εγκαθιδρύοντας έναν τύπο μοναρχικού καθεστώτος. Το καθεστώς αυτό ονομάστηκε Principatus και ο ίδιος princeps. Η Σύγκλητος εξακολουθεί να συνεδριάζει και να παίζει σοβαρό ρόλο στα πολιτικά πράγματα. Το καθεστώς αυτό λειτούργησε όσο ζούσε ο Οκταβιανός, αλλά η έλλειψη σαφώς θεσμοθετημένων ρόλων δημιουργεί μια προβληματική δυαρχία. </a:t>
            </a:r>
            <a:endParaRPr b="0" lang="el-GR" sz="1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600" spc="-1" strike="noStrike">
                <a:solidFill>
                  <a:srgbClr val="000000"/>
                </a:solidFill>
                <a:latin typeface="Calibri"/>
              </a:rPr>
              <a:t>Ο Οκταβιανός γνώριζε και αξιοποίησε έντεχνα την δύναμη της προπαγάνδας φροντίζοντας όσο λίγοι το πλάσιμο της δημόσιας εικόνας του. Τα πολυάριθμα μνημεία του που τοποθετούνταν σε όλα τα σημεία της οικουμένης μετέδιδαν εύγλωττα το μήνυμα της παντοδυναμίας του. Γεμάτη επίσης «θεατρινισμούς» ήταν η πολιτική του στάση .Π.χ. το 27π.Χ. προσποιείται ότι θέλει να αποχωρήσει, σύντομα όμως υποχωρεί στα παρακάλια της Συγκλήτου  που τον αναγορεύει σε «Αύγουστο»  (σεβαστό). Ο έκτος μήνας μετονομάζεται για χάρη του.</a:t>
            </a:r>
            <a:endParaRPr b="0" lang="el-GR" sz="1600" spc="-1" strike="noStrike">
              <a:solidFill>
                <a:srgbClr val="000000"/>
              </a:solidFill>
              <a:latin typeface="Calibri"/>
            </a:endParaRPr>
          </a:p>
        </p:txBody>
      </p:sp>
      <p:pic>
        <p:nvPicPr>
          <p:cNvPr id="177" name="Picture 4" descr=""/>
          <p:cNvPicPr/>
          <p:nvPr/>
        </p:nvPicPr>
        <p:blipFill>
          <a:blip r:embed="rId1"/>
          <a:stretch/>
        </p:blipFill>
        <p:spPr>
          <a:xfrm>
            <a:off x="9668160" y="3746520"/>
            <a:ext cx="2073960" cy="3111120"/>
          </a:xfrm>
          <a:prstGeom prst="rect">
            <a:avLst/>
          </a:prstGeom>
          <a:ln>
            <a:noFill/>
          </a:ln>
        </p:spPr>
      </p:pic>
      <p:pic>
        <p:nvPicPr>
          <p:cNvPr id="178" name="Picture 6" descr=""/>
          <p:cNvPicPr/>
          <p:nvPr/>
        </p:nvPicPr>
        <p:blipFill>
          <a:blip r:embed="rId2"/>
          <a:stretch/>
        </p:blipFill>
        <p:spPr>
          <a:xfrm>
            <a:off x="79920" y="5736240"/>
            <a:ext cx="2152440" cy="1054440"/>
          </a:xfrm>
          <a:prstGeom prst="rect">
            <a:avLst/>
          </a:prstGeom>
          <a:ln>
            <a:noFill/>
          </a:ln>
        </p:spPr>
      </p:pic>
    </p:spTree>
  </p:cSld>
  <p:timing>
    <p:tnLst>
      <p:par>
        <p:cTn id="59" dur="indefinite" restart="never" nodeType="tmRoot">
          <p:childTnLst>
            <p:seq>
              <p:cTn id="60" dur="indefinite"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TextShape 1"/>
          <p:cNvSpPr txBox="1"/>
          <p:nvPr/>
        </p:nvSpPr>
        <p:spPr>
          <a:xfrm>
            <a:off x="3701880" y="365040"/>
            <a:ext cx="7651440" cy="406800"/>
          </a:xfrm>
          <a:prstGeom prst="rect">
            <a:avLst/>
          </a:prstGeom>
          <a:noFill/>
          <a:ln>
            <a:noFill/>
          </a:ln>
        </p:spPr>
        <p:txBody>
          <a:bodyPr anchor="ctr">
            <a:normAutofit/>
          </a:bodyPr>
          <a:p>
            <a:pPr>
              <a:lnSpc>
                <a:spcPct val="90000"/>
              </a:lnSpc>
            </a:pPr>
            <a:r>
              <a:rPr b="1" lang="el-GR" sz="2800" spc="-1" strike="noStrike">
                <a:solidFill>
                  <a:srgbClr val="000000"/>
                </a:solidFill>
                <a:latin typeface="Calibri Light"/>
              </a:rPr>
              <a:t>Pax Romana</a:t>
            </a:r>
            <a:endParaRPr b="0" lang="el-GR" sz="2800" spc="-1" strike="noStrike">
              <a:solidFill>
                <a:srgbClr val="000000"/>
              </a:solidFill>
              <a:latin typeface="Calibri"/>
            </a:endParaRPr>
          </a:p>
        </p:txBody>
      </p:sp>
      <p:sp>
        <p:nvSpPr>
          <p:cNvPr id="180" name="TextShape 2"/>
          <p:cNvSpPr txBox="1"/>
          <p:nvPr/>
        </p:nvSpPr>
        <p:spPr>
          <a:xfrm>
            <a:off x="838080" y="772200"/>
            <a:ext cx="10515240" cy="940680"/>
          </a:xfrm>
          <a:prstGeom prst="rect">
            <a:avLst/>
          </a:prstGeom>
          <a:noFill/>
          <a:ln>
            <a:noFill/>
          </a:ln>
        </p:spPr>
        <p:txBody>
          <a:bodyPr>
            <a:normAutofit/>
          </a:bodyPr>
          <a:p>
            <a:pPr>
              <a:lnSpc>
                <a:spcPct val="90000"/>
              </a:lnSpc>
              <a:spcBef>
                <a:spcPts val="1001"/>
              </a:spcBef>
            </a:pPr>
            <a:r>
              <a:rPr b="0" lang="el-GR" sz="6000" spc="-1" strike="noStrike">
                <a:solidFill>
                  <a:srgbClr val="000000"/>
                </a:solidFill>
                <a:latin typeface="Calibri"/>
              </a:rPr>
              <a:t>Την εδραίωση του μοναρχικού καθεστώτος ακολούθησε μια περίοδος δύο περίπου αιώνων ειρήνης. Ο Οκταβιανός ενδιαφέρθηκε ιδιαίτερα για την εσωτερική οργάνωση της αυτοκρατορίας που στα χρόνια του έφτανε από τον Ευφράτη στον Ατλαντικό και από το Ρήνο στον Δούναβη</a:t>
            </a:r>
            <a:r>
              <a:rPr b="0" lang="el-GR" sz="2800" spc="-1" strike="noStrike">
                <a:solidFill>
                  <a:srgbClr val="000000"/>
                </a:solidFill>
                <a:latin typeface="Calibri"/>
              </a:rPr>
              <a:t>.</a:t>
            </a:r>
            <a:r>
              <a:rPr b="0" lang="el-GR" sz="1400" spc="-1" strike="noStrike">
                <a:solidFill>
                  <a:srgbClr val="000000"/>
                </a:solidFill>
                <a:latin typeface="Calibri"/>
              </a:rPr>
              <a:t> </a:t>
            </a:r>
            <a:r>
              <a:rPr b="0" lang="el-GR" sz="2800" spc="-1" strike="noStrike">
                <a:solidFill>
                  <a:srgbClr val="000000"/>
                </a:solidFill>
                <a:latin typeface="Calibri"/>
              </a:rPr>
              <a:t> </a:t>
            </a:r>
            <a:endParaRPr b="0" lang="el-GR" sz="2800" spc="-1" strike="noStrike">
              <a:solidFill>
                <a:srgbClr val="000000"/>
              </a:solidFill>
              <a:latin typeface="Calibri"/>
            </a:endParaRPr>
          </a:p>
        </p:txBody>
      </p:sp>
      <p:pic>
        <p:nvPicPr>
          <p:cNvPr id="181" name="Picture 2" descr=""/>
          <p:cNvPicPr/>
          <p:nvPr/>
        </p:nvPicPr>
        <p:blipFill>
          <a:blip r:embed="rId1"/>
          <a:stretch/>
        </p:blipFill>
        <p:spPr>
          <a:xfrm>
            <a:off x="2598840" y="1872000"/>
            <a:ext cx="7121160" cy="4536000"/>
          </a:xfrm>
          <a:prstGeom prst="rect">
            <a:avLst/>
          </a:prstGeom>
          <a:ln>
            <a:noFill/>
          </a:ln>
        </p:spPr>
      </p:pic>
    </p:spTree>
  </p:cSld>
  <p:timing>
    <p:tnLst>
      <p:par>
        <p:cTn id="61" dur="indefinite" restart="never" nodeType="tmRoot">
          <p:childTnLst>
            <p:seq>
              <p:cTn id="62" dur="indefinite" nodeType="mainSeq"/>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TextShape 1"/>
          <p:cNvSpPr txBox="1"/>
          <p:nvPr/>
        </p:nvSpPr>
        <p:spPr>
          <a:xfrm>
            <a:off x="2059560" y="264960"/>
            <a:ext cx="10270440" cy="514440"/>
          </a:xfrm>
          <a:prstGeom prst="rect">
            <a:avLst/>
          </a:prstGeom>
          <a:noFill/>
          <a:ln>
            <a:noFill/>
          </a:ln>
        </p:spPr>
        <p:txBody>
          <a:bodyPr anchor="ctr">
            <a:normAutofit/>
          </a:bodyPr>
          <a:p>
            <a:pPr>
              <a:lnSpc>
                <a:spcPct val="90000"/>
              </a:lnSpc>
            </a:pPr>
            <a:r>
              <a:rPr b="1" lang="el-GR" sz="2400" spc="-1" strike="noStrike">
                <a:solidFill>
                  <a:srgbClr val="000000"/>
                </a:solidFill>
                <a:latin typeface="Calibri Light"/>
              </a:rPr>
              <a:t>Οι αυτοκρατορικοί χρόνοι του 1</a:t>
            </a:r>
            <a:r>
              <a:rPr b="1" lang="el-GR" sz="2400" spc="-1" strike="noStrike" baseline="30000">
                <a:solidFill>
                  <a:srgbClr val="000000"/>
                </a:solidFill>
                <a:latin typeface="Calibri Light"/>
              </a:rPr>
              <a:t>ου</a:t>
            </a:r>
            <a:r>
              <a:rPr b="1" lang="el-GR" sz="2400" spc="-1" strike="noStrike">
                <a:solidFill>
                  <a:srgbClr val="000000"/>
                </a:solidFill>
                <a:latin typeface="Calibri Light"/>
              </a:rPr>
              <a:t> και 2</a:t>
            </a:r>
            <a:r>
              <a:rPr b="1" lang="el-GR" sz="2400" spc="-1" strike="noStrike" baseline="30000">
                <a:solidFill>
                  <a:srgbClr val="000000"/>
                </a:solidFill>
                <a:latin typeface="Calibri Light"/>
              </a:rPr>
              <a:t>ου</a:t>
            </a:r>
            <a:r>
              <a:rPr b="1" lang="el-GR" sz="2400" spc="-1" strike="noStrike">
                <a:solidFill>
                  <a:srgbClr val="000000"/>
                </a:solidFill>
                <a:latin typeface="Calibri Light"/>
              </a:rPr>
              <a:t> αιώνα</a:t>
            </a:r>
            <a:br/>
            <a:endParaRPr b="0" lang="el-GR" sz="2400" spc="-1" strike="noStrike">
              <a:solidFill>
                <a:srgbClr val="000000"/>
              </a:solidFill>
              <a:latin typeface="Calibri"/>
            </a:endParaRPr>
          </a:p>
        </p:txBody>
      </p:sp>
      <p:sp>
        <p:nvSpPr>
          <p:cNvPr id="183" name="TextShape 2"/>
          <p:cNvSpPr txBox="1"/>
          <p:nvPr/>
        </p:nvSpPr>
        <p:spPr>
          <a:xfrm>
            <a:off x="452880" y="621360"/>
            <a:ext cx="10794240" cy="363060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a:rPr>
              <a:t>Μετά τον θάνατο του Αυγούστου (14μ.Χ.)και ως τα τέλη του 2</a:t>
            </a:r>
            <a:r>
              <a:rPr b="0" lang="el-GR" sz="2000" spc="-1" strike="noStrike" baseline="30000">
                <a:solidFill>
                  <a:srgbClr val="000000"/>
                </a:solidFill>
                <a:latin typeface="Calibri"/>
              </a:rPr>
              <a:t>ου</a:t>
            </a:r>
            <a:r>
              <a:rPr b="0" lang="el-GR" sz="2000" spc="-1" strike="noStrike">
                <a:solidFill>
                  <a:srgbClr val="000000"/>
                </a:solidFill>
                <a:latin typeface="Calibri"/>
              </a:rPr>
              <a:t> αι. κυβέρνησαν 3 δυναστείες αυτοκρατόρων, αν και το ζήτημα της κληρονομικής διαδοχής δεν είχε ρυθμιστεί νομοθετικά.</a:t>
            </a:r>
            <a:endParaRPr b="0" lang="el-GR" sz="20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a:rPr>
              <a:t>1. Οι αυτοκράτορες της πρώτης δυναστείας (14-68 μ.Χ.) συνδέονται με δεσμούς αίματος ή με υιοθεσίες με τον Αύγουστο και κατάγονται από την Ρώμη (Τιβέριος, Καλιγούλας, Κλαύδιος, Νέρων…)</a:t>
            </a:r>
            <a:endParaRPr b="0" lang="el-GR" sz="20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a:rPr>
              <a:t>2.Στην δυναστεία των Φλαβίων (69-96μ.Χ.) ανήκουν αυτοκράτορες που κατάγονται από τις ιταλικές πόλεις (Βεσπασιανός, Τίτος, Δομιτιανός)</a:t>
            </a:r>
            <a:endParaRPr b="0" lang="el-GR" sz="20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a:rPr>
              <a:t>3. Οι Αντωνίνοι (96-192 μ.Χ.) προέρχονται από επαρχίες . Στα χρόνια τους η Ρώμη φτάνει στο απόγειο της ακμής της. Στη δυναστεία αυτή ανήκουν μερικοί από τους καλύτερους αυτοκράτορες, όπως ο Τραϊανός,  ο φιλέλληνας Αδριανός και ο στωικός φιλόσοφος Μάρκος Αυρήλιος. </a:t>
            </a:r>
            <a:endParaRPr b="0" lang="el-GR" sz="2000" spc="-1" strike="noStrike">
              <a:solidFill>
                <a:srgbClr val="000000"/>
              </a:solidFill>
              <a:latin typeface="Calibri"/>
            </a:endParaRPr>
          </a:p>
        </p:txBody>
      </p:sp>
      <p:pic>
        <p:nvPicPr>
          <p:cNvPr id="184" name="Picture 4" descr=""/>
          <p:cNvPicPr/>
          <p:nvPr/>
        </p:nvPicPr>
        <p:blipFill>
          <a:blip r:embed="rId1"/>
          <a:stretch/>
        </p:blipFill>
        <p:spPr>
          <a:xfrm>
            <a:off x="9106560" y="3768120"/>
            <a:ext cx="2140560" cy="2787840"/>
          </a:xfrm>
          <a:prstGeom prst="rect">
            <a:avLst/>
          </a:prstGeom>
          <a:ln>
            <a:noFill/>
          </a:ln>
        </p:spPr>
      </p:pic>
      <p:sp>
        <p:nvSpPr>
          <p:cNvPr id="185" name="CustomShape 3"/>
          <p:cNvSpPr/>
          <p:nvPr/>
        </p:nvSpPr>
        <p:spPr>
          <a:xfrm flipH="1" rot="16200000">
            <a:off x="10718640" y="3531960"/>
            <a:ext cx="338760" cy="132840"/>
          </a:xfrm>
          <a:prstGeom prst="bentConnector3">
            <a:avLst>
              <a:gd name="adj1" fmla="val 50000"/>
            </a:avLst>
          </a:prstGeom>
          <a:noFill/>
          <a:ln/>
        </p:spPr>
        <p:style>
          <a:lnRef idx="1">
            <a:schemeClr val="accent1"/>
          </a:lnRef>
          <a:fillRef idx="0">
            <a:schemeClr val="accent1"/>
          </a:fillRef>
          <a:effectRef idx="0">
            <a:schemeClr val="accent1"/>
          </a:effectRef>
          <a:fontRef idx="minor"/>
        </p:style>
      </p:sp>
      <p:pic>
        <p:nvPicPr>
          <p:cNvPr id="186" name="Picture 6" descr=""/>
          <p:cNvPicPr/>
          <p:nvPr/>
        </p:nvPicPr>
        <p:blipFill>
          <a:blip r:embed="rId2"/>
          <a:stretch/>
        </p:blipFill>
        <p:spPr>
          <a:xfrm>
            <a:off x="133200" y="4224960"/>
            <a:ext cx="3373200" cy="1901880"/>
          </a:xfrm>
          <a:prstGeom prst="rect">
            <a:avLst/>
          </a:prstGeom>
          <a:ln>
            <a:noFill/>
          </a:ln>
        </p:spPr>
      </p:pic>
      <p:sp>
        <p:nvSpPr>
          <p:cNvPr id="187" name="CustomShape 4"/>
          <p:cNvSpPr/>
          <p:nvPr/>
        </p:nvSpPr>
        <p:spPr>
          <a:xfrm flipV="1" rot="10800000">
            <a:off x="2965320" y="4137120"/>
            <a:ext cx="763200" cy="36864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pic>
        <p:nvPicPr>
          <p:cNvPr id="188" name="Picture 10" descr=""/>
          <p:cNvPicPr/>
          <p:nvPr/>
        </p:nvPicPr>
        <p:blipFill>
          <a:blip r:embed="rId3"/>
          <a:stretch/>
        </p:blipFill>
        <p:spPr>
          <a:xfrm>
            <a:off x="4674600" y="4449960"/>
            <a:ext cx="2350080" cy="2363040"/>
          </a:xfrm>
          <a:prstGeom prst="rect">
            <a:avLst/>
          </a:prstGeom>
          <a:ln>
            <a:noFill/>
          </a:ln>
        </p:spPr>
      </p:pic>
      <p:sp>
        <p:nvSpPr>
          <p:cNvPr id="189" name="CustomShape 5"/>
          <p:cNvSpPr/>
          <p:nvPr/>
        </p:nvSpPr>
        <p:spPr>
          <a:xfrm flipV="1" rot="10800000">
            <a:off x="7608240" y="4367160"/>
            <a:ext cx="1064880" cy="59940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spTree>
  </p:cSld>
  <p:timing>
    <p:tnLst>
      <p:par>
        <p:cTn id="63" dur="indefinite" restart="never" nodeType="tmRoot">
          <p:childTnLst>
            <p:seq>
              <p:cTn id="64" dur="indefinite" nodeType="mainSeq"/>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TextShape 1"/>
          <p:cNvSpPr txBox="1"/>
          <p:nvPr/>
        </p:nvSpPr>
        <p:spPr>
          <a:xfrm>
            <a:off x="967680" y="319680"/>
            <a:ext cx="10652040" cy="873720"/>
          </a:xfrm>
          <a:prstGeom prst="rect">
            <a:avLst/>
          </a:prstGeom>
          <a:noFill/>
          <a:ln>
            <a:noFill/>
          </a:ln>
        </p:spPr>
        <p:txBody>
          <a:bodyPr anchor="ctr">
            <a:normAutofit/>
          </a:bodyPr>
          <a:p>
            <a:pPr>
              <a:lnSpc>
                <a:spcPct val="90000"/>
              </a:lnSpc>
            </a:pPr>
            <a:r>
              <a:rPr b="1" lang="el-GR" sz="2000" spc="-1" strike="noStrike">
                <a:solidFill>
                  <a:srgbClr val="000000"/>
                </a:solidFill>
                <a:latin typeface="Calibri Light"/>
              </a:rPr>
              <a:t>Το διάταγμα του Καρακάλλα ( 212)</a:t>
            </a:r>
            <a:endParaRPr b="0" lang="el-GR" sz="2000" spc="-1" strike="noStrike">
              <a:solidFill>
                <a:srgbClr val="000000"/>
              </a:solidFill>
              <a:latin typeface="Calibri"/>
            </a:endParaRPr>
          </a:p>
        </p:txBody>
      </p:sp>
      <p:sp>
        <p:nvSpPr>
          <p:cNvPr id="191" name="TextShape 2"/>
          <p:cNvSpPr txBox="1"/>
          <p:nvPr/>
        </p:nvSpPr>
        <p:spPr>
          <a:xfrm>
            <a:off x="967680" y="1269360"/>
            <a:ext cx="10385640" cy="49071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a:rPr>
              <a:t>Στην αρχή η απόσταση ανάμεσα αφενός στην Ρώμη και τα παλαιά ρωμαϊκά γένη και αφετέρου στις επαρχίες ήταν τεράστια. Βαθμιαία όμως ο πρωταγωνιστικός ρόλος της Ρώμης μειώθηκε και επήλθε ώσμωση μεταξύ κέντρου και περιφέρειας. Επαρχιώτες αξιωματούχοι έγιναν συγκλητικοί ή και αυτοκράτορες, πολλοί Ρωμαίοι στρατιώτες εγκαταστάθηκαν σε περιοχές που παλιά βρίσκονταν σε ημιβάρβαρη κατάσταση, στρατόπεδα εξελίχθηκαν σε πολυάνθρωπες πόλεις όπου συνοικούσαν γηγενείς και έποικοι… Σε όλο και περισσότερους μη Ρωμαίους και μη Ιταλιώτες παραχωρείτο το δικαίωμα του Ρωμαίου πολίτη, ώσπου τελικά το 212 το διάταγμα του Καρακάλλα κλείνει το ζήτημα :όλοι οι ελεύθεροι κάτοικοι της αυτοκρατορίας αναγνωρίζονται ως Ρωμαίοι πολίτες. Έως και αυτοί…</a:t>
            </a:r>
            <a:endParaRPr b="0" lang="el-GR" sz="2000" spc="-1" strike="noStrike">
              <a:solidFill>
                <a:srgbClr val="000000"/>
              </a:solidFill>
              <a:latin typeface="Calibri"/>
            </a:endParaRPr>
          </a:p>
        </p:txBody>
      </p:sp>
      <p:pic>
        <p:nvPicPr>
          <p:cNvPr id="192" name="Picture 2" descr=""/>
          <p:cNvPicPr/>
          <p:nvPr/>
        </p:nvPicPr>
        <p:blipFill>
          <a:blip r:embed="rId1"/>
          <a:stretch/>
        </p:blipFill>
        <p:spPr>
          <a:xfrm>
            <a:off x="4598640" y="3820680"/>
            <a:ext cx="2708640" cy="2604600"/>
          </a:xfrm>
          <a:prstGeom prst="rect">
            <a:avLst/>
          </a:prstGeom>
          <a:ln>
            <a:noFill/>
          </a:ln>
        </p:spPr>
      </p:pic>
      <p:sp>
        <p:nvSpPr>
          <p:cNvPr id="193" name="CustomShape 3"/>
          <p:cNvSpPr/>
          <p:nvPr/>
        </p:nvSpPr>
        <p:spPr>
          <a:xfrm flipH="1" rot="16200000">
            <a:off x="3914640" y="4110120"/>
            <a:ext cx="727560" cy="37260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spTree>
  </p:cSld>
  <p:timing>
    <p:tnLst>
      <p:par>
        <p:cTn id="65" dur="indefinite" restart="never" nodeType="tmRoot">
          <p:childTnLst>
            <p:seq>
              <p:cTn id="66" dur="indefinite" nodeType="mainSeq"/>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4" name="TextShape 1"/>
          <p:cNvSpPr txBox="1"/>
          <p:nvPr/>
        </p:nvSpPr>
        <p:spPr>
          <a:xfrm>
            <a:off x="5267160" y="552600"/>
            <a:ext cx="5105160" cy="4752720"/>
          </a:xfrm>
          <a:prstGeom prst="rect">
            <a:avLst/>
          </a:prstGeom>
          <a:noFill/>
          <a:ln>
            <a:noFill/>
          </a:ln>
        </p:spPr>
        <p:txBody>
          <a:bodyPr/>
          <a:p>
            <a:pPr algn="ctr">
              <a:lnSpc>
                <a:spcPct val="90000"/>
              </a:lnSpc>
              <a:spcBef>
                <a:spcPts val="1001"/>
              </a:spcBef>
            </a:pPr>
            <a:r>
              <a:rPr b="0" lang="el-GR" sz="2400" spc="-1" strike="noStrike">
                <a:solidFill>
                  <a:srgbClr val="000000"/>
                </a:solidFill>
                <a:latin typeface="Calibri"/>
              </a:rPr>
              <a:t>Τιβέριος Κλαύδιος Αττικός Ηρώδης </a:t>
            </a:r>
            <a:endParaRPr b="0" lang="el-GR" sz="2400" spc="-1" strike="noStrike">
              <a:latin typeface="Arial"/>
            </a:endParaRPr>
          </a:p>
          <a:p>
            <a:pPr algn="ctr">
              <a:lnSpc>
                <a:spcPct val="90000"/>
              </a:lnSpc>
              <a:spcBef>
                <a:spcPts val="1001"/>
              </a:spcBef>
            </a:pPr>
            <a:r>
              <a:rPr b="0" lang="el-GR" sz="2400" spc="-1" strike="noStrike">
                <a:solidFill>
                  <a:srgbClr val="000000"/>
                </a:solidFill>
                <a:latin typeface="Calibri"/>
              </a:rPr>
              <a:t>( Μαραθώνας 101 – 177)</a:t>
            </a:r>
            <a:endParaRPr b="0" lang="el-GR" sz="2400" spc="-1" strike="noStrike">
              <a:latin typeface="Arial"/>
            </a:endParaRPr>
          </a:p>
          <a:p>
            <a:pPr algn="ctr">
              <a:lnSpc>
                <a:spcPct val="90000"/>
              </a:lnSpc>
              <a:spcBef>
                <a:spcPts val="1001"/>
              </a:spcBef>
            </a:pPr>
            <a:r>
              <a:rPr b="0" lang="el-GR" sz="2400" spc="-1" strike="noStrike">
                <a:solidFill>
                  <a:srgbClr val="000000"/>
                </a:solidFill>
                <a:latin typeface="Calibri"/>
              </a:rPr>
              <a:t>Αθηναίος ρήτορας και σοφιστής, γόνος αριστοκρατικής οικογένειας η οποία είχε αποκτήσει επί Νέρωνα το αξίωμα του Ρωμαίου πολίτη. Επί Αδριανού έγινε συγκλητικός και λίγο αργότερα ο πρώτος ύπατος με ελληνική καταγωγή.</a:t>
            </a:r>
            <a:endParaRPr b="0" lang="el-GR" sz="2400" spc="-1" strike="noStrike">
              <a:latin typeface="Arial"/>
            </a:endParaRPr>
          </a:p>
        </p:txBody>
      </p:sp>
      <p:pic>
        <p:nvPicPr>
          <p:cNvPr id="195" name="Picture 2" descr=""/>
          <p:cNvPicPr/>
          <p:nvPr/>
        </p:nvPicPr>
        <p:blipFill>
          <a:blip r:embed="rId1"/>
          <a:stretch/>
        </p:blipFill>
        <p:spPr>
          <a:xfrm>
            <a:off x="152280" y="-95400"/>
            <a:ext cx="4768560" cy="6866640"/>
          </a:xfrm>
          <a:prstGeom prst="rect">
            <a:avLst/>
          </a:prstGeom>
          <a:ln>
            <a:noFill/>
          </a:ln>
        </p:spPr>
      </p:pic>
    </p:spTree>
  </p:cSld>
  <p:timing>
    <p:tnLst>
      <p:par>
        <p:cTn id="67" dur="indefinite" restart="never" nodeType="tmRoot">
          <p:childTnLst>
            <p:seq>
              <p:cTn id="68" dur="indefinite" nodeType="mainSeq"/>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TextShape 1"/>
          <p:cNvSpPr txBox="1"/>
          <p:nvPr/>
        </p:nvSpPr>
        <p:spPr>
          <a:xfrm>
            <a:off x="5324400" y="762120"/>
            <a:ext cx="6495840" cy="5009760"/>
          </a:xfrm>
          <a:prstGeom prst="rect">
            <a:avLst/>
          </a:prstGeom>
          <a:noFill/>
          <a:ln>
            <a:noFill/>
          </a:ln>
        </p:spPr>
        <p:txBody>
          <a:bodyPr anchor="ctr">
            <a:normAutofit/>
          </a:bodyPr>
          <a:p>
            <a:pPr>
              <a:lnSpc>
                <a:spcPct val="90000"/>
              </a:lnSpc>
            </a:pPr>
            <a:r>
              <a:rPr b="1" lang="el-GR" sz="3200" spc="-1" strike="noStrike">
                <a:solidFill>
                  <a:srgbClr val="000000"/>
                </a:solidFill>
                <a:latin typeface="Calibri Light"/>
              </a:rPr>
              <a:t>Πλούταρχος Χαιρωνεύς </a:t>
            </a:r>
            <a:r>
              <a:rPr b="0" lang="el-GR" sz="3200" spc="-1" strike="noStrike">
                <a:solidFill>
                  <a:srgbClr val="000000"/>
                </a:solidFill>
                <a:latin typeface="Calibri Light"/>
              </a:rPr>
              <a:t>(44-120) – ιστορικός, βιογράφος, φιλόσοφος. Είχε φίλους Ρωμαίους, ταξίδεψε στην Ρώμη, απέκτησε την ιδιότητα του Ρωμαίου πολίτη. Προς το τέλος της ζωής του ορίστηκε επίτροπος της Ελλάδας. Το έργο «</a:t>
            </a:r>
            <a:r>
              <a:rPr b="1" lang="el-GR" sz="3200" spc="-1" strike="noStrike">
                <a:solidFill>
                  <a:srgbClr val="000000"/>
                </a:solidFill>
                <a:latin typeface="Calibri Light"/>
              </a:rPr>
              <a:t>Βίοι Παράλληλοι</a:t>
            </a:r>
            <a:r>
              <a:rPr b="0" lang="el-GR" sz="3200" spc="-1" strike="noStrike">
                <a:solidFill>
                  <a:srgbClr val="000000"/>
                </a:solidFill>
                <a:latin typeface="Calibri Light"/>
              </a:rPr>
              <a:t>» περιλαμβάνει 23 ζεύγη βιογραφιών, ενός Έλληνα και ενός Ρωμαίου. </a:t>
            </a:r>
            <a:endParaRPr b="0" lang="el-GR" sz="3200" spc="-1" strike="noStrike">
              <a:solidFill>
                <a:srgbClr val="000000"/>
              </a:solidFill>
              <a:latin typeface="Calibri"/>
            </a:endParaRPr>
          </a:p>
        </p:txBody>
      </p:sp>
      <p:pic>
        <p:nvPicPr>
          <p:cNvPr id="197" name="Picture 2" descr=""/>
          <p:cNvPicPr/>
          <p:nvPr/>
        </p:nvPicPr>
        <p:blipFill>
          <a:blip r:embed="rId1"/>
          <a:stretch/>
        </p:blipFill>
        <p:spPr>
          <a:xfrm>
            <a:off x="371520" y="625320"/>
            <a:ext cx="4357440" cy="5607000"/>
          </a:xfrm>
          <a:prstGeom prst="rect">
            <a:avLst/>
          </a:prstGeom>
          <a:ln>
            <a:noFill/>
          </a:ln>
        </p:spPr>
      </p:pic>
    </p:spTree>
  </p:cSld>
  <p:timing>
    <p:tnLst>
      <p:par>
        <p:cTn id="69" dur="indefinite" restart="never" nodeType="tmRoot">
          <p:childTnLst>
            <p:seq>
              <p:cTn id="70" dur="indefinite" nodeType="mainSeq"/>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TextShape 1"/>
          <p:cNvSpPr txBox="1"/>
          <p:nvPr/>
        </p:nvSpPr>
        <p:spPr>
          <a:xfrm>
            <a:off x="2263680" y="365040"/>
            <a:ext cx="9089640" cy="378000"/>
          </a:xfrm>
          <a:prstGeom prst="rect">
            <a:avLst/>
          </a:prstGeom>
          <a:noFill/>
          <a:ln>
            <a:noFill/>
          </a:ln>
        </p:spPr>
        <p:txBody>
          <a:bodyPr anchor="ctr">
            <a:normAutofit/>
          </a:bodyPr>
          <a:p>
            <a:pPr>
              <a:lnSpc>
                <a:spcPct val="90000"/>
              </a:lnSpc>
            </a:pPr>
            <a:r>
              <a:rPr b="1" lang="el-GR" sz="2800" spc="-1" strike="noStrike">
                <a:solidFill>
                  <a:srgbClr val="000000"/>
                </a:solidFill>
                <a:latin typeface="Calibri Light"/>
              </a:rPr>
              <a:t>Ρωμαϊκή τ</a:t>
            </a:r>
            <a:r>
              <a:rPr b="0" lang="el-GR" sz="2800" spc="-1" strike="noStrike">
                <a:solidFill>
                  <a:srgbClr val="000000"/>
                </a:solidFill>
                <a:latin typeface="Calibri Light"/>
              </a:rPr>
              <a:t>έχνη</a:t>
            </a:r>
            <a:endParaRPr b="0" lang="el-GR" sz="2800" spc="-1" strike="noStrike">
              <a:solidFill>
                <a:srgbClr val="000000"/>
              </a:solidFill>
              <a:latin typeface="Calibri"/>
            </a:endParaRPr>
          </a:p>
        </p:txBody>
      </p:sp>
      <p:sp>
        <p:nvSpPr>
          <p:cNvPr id="199" name="TextShape 2"/>
          <p:cNvSpPr txBox="1"/>
          <p:nvPr/>
        </p:nvSpPr>
        <p:spPr>
          <a:xfrm>
            <a:off x="541440" y="950040"/>
            <a:ext cx="11024280" cy="318888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1800" spc="-1" strike="noStrike">
                <a:solidFill>
                  <a:srgbClr val="000000"/>
                </a:solidFill>
                <a:latin typeface="Calibri"/>
              </a:rPr>
              <a:t>Και</a:t>
            </a:r>
            <a:r>
              <a:rPr b="0" i="1" lang="el-GR" sz="1800" spc="-1" strike="noStrike">
                <a:solidFill>
                  <a:srgbClr val="000000"/>
                </a:solidFill>
                <a:latin typeface="Calibri"/>
              </a:rPr>
              <a:t> </a:t>
            </a:r>
            <a:r>
              <a:rPr b="0" lang="el-GR" sz="1800" spc="-1" strike="noStrike">
                <a:solidFill>
                  <a:srgbClr val="000000"/>
                </a:solidFill>
                <a:latin typeface="Calibri"/>
              </a:rPr>
              <a:t>στην τέχνη , όπως και στα γράμματα, οι Ρωμαίοι μιμούνται ελληνικά πρότυπα. Διαθέτουν όμως εύλογα τα διακριτικά τους γνωρίσματα .</a:t>
            </a:r>
            <a:endParaRPr b="0" lang="el-GR" sz="1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1" lang="el-GR" sz="1800" spc="-1" strike="noStrike">
                <a:solidFill>
                  <a:srgbClr val="000000"/>
                </a:solidFill>
                <a:latin typeface="Calibri"/>
              </a:rPr>
              <a:t>Στην αρχιτεκτονική </a:t>
            </a:r>
            <a:r>
              <a:rPr b="0" lang="el-GR" sz="1800" spc="-1" strike="noStrike">
                <a:solidFill>
                  <a:srgbClr val="000000"/>
                </a:solidFill>
                <a:latin typeface="Calibri"/>
              </a:rPr>
              <a:t>:αγαπούν το μνημειώδες, το μεγαλεπήβολο αλλά και το πρακτικό. Κατασκεύασαν έργα μεγάλων διαστάσεων, για να προβάλλουν το μεγαλείο τους, αλλά και έργα που εξυπηρέτησαν πρακτικές ανάγκες ( υδραγωγεία, γέφυρες, νυμφαία, θέρμες, αγορές).</a:t>
            </a:r>
            <a:endParaRPr b="0" lang="el-GR" sz="1800" spc="-1" strike="noStrike">
              <a:solidFill>
                <a:srgbClr val="000000"/>
              </a:solidFill>
              <a:latin typeface="Calibri"/>
            </a:endParaRPr>
          </a:p>
          <a:p>
            <a:pPr marL="228600" indent="-228240" algn="r">
              <a:lnSpc>
                <a:spcPct val="90000"/>
              </a:lnSpc>
              <a:spcBef>
                <a:spcPts val="1001"/>
              </a:spcBef>
              <a:buClr>
                <a:srgbClr val="000000"/>
              </a:buClr>
              <a:buFont typeface="Arial"/>
              <a:buChar char="•"/>
            </a:pPr>
            <a:r>
              <a:rPr b="0" lang="el-GR" sz="1800" spc="-1" strike="noStrike">
                <a:solidFill>
                  <a:srgbClr val="000000"/>
                </a:solidFill>
                <a:latin typeface="Calibri"/>
              </a:rPr>
              <a:t>                                                                                                                               </a:t>
            </a:r>
            <a:r>
              <a:rPr b="0" lang="el-GR" sz="1400" spc="-1" strike="noStrike">
                <a:solidFill>
                  <a:srgbClr val="000000"/>
                </a:solidFill>
                <a:latin typeface="Calibri"/>
              </a:rPr>
              <a:t>Το Πάνθεον , ναός με θόλο, κατασκευάστηκε από τον Αδριανό </a:t>
            </a:r>
            <a:endParaRPr b="0" lang="el-GR" sz="1400" spc="-1" strike="noStrike">
              <a:solidFill>
                <a:srgbClr val="000000"/>
              </a:solidFill>
              <a:latin typeface="Calibri"/>
            </a:endParaRPr>
          </a:p>
          <a:p>
            <a:pPr>
              <a:lnSpc>
                <a:spcPct val="90000"/>
              </a:lnSpc>
              <a:spcBef>
                <a:spcPts val="1001"/>
              </a:spcBef>
            </a:pPr>
            <a:endParaRPr b="0" lang="el-GR" sz="1400" spc="-1" strike="noStrike">
              <a:solidFill>
                <a:srgbClr val="000000"/>
              </a:solidFill>
              <a:latin typeface="Calibri"/>
            </a:endParaRPr>
          </a:p>
          <a:p>
            <a:pPr>
              <a:lnSpc>
                <a:spcPct val="90000"/>
              </a:lnSpc>
              <a:spcBef>
                <a:spcPts val="1001"/>
              </a:spcBef>
            </a:pPr>
            <a:endParaRPr b="0" lang="el-GR" sz="1400" spc="-1" strike="noStrike">
              <a:solidFill>
                <a:srgbClr val="000000"/>
              </a:solidFill>
              <a:latin typeface="Calibri"/>
            </a:endParaRPr>
          </a:p>
          <a:p>
            <a:pPr algn="r">
              <a:lnSpc>
                <a:spcPct val="90000"/>
              </a:lnSpc>
              <a:spcBef>
                <a:spcPts val="1001"/>
              </a:spcBef>
            </a:pPr>
            <a:endParaRPr b="0" lang="el-GR" sz="1400" spc="-1" strike="noStrike">
              <a:solidFill>
                <a:srgbClr val="000000"/>
              </a:solidFill>
              <a:latin typeface="Calibri"/>
            </a:endParaRPr>
          </a:p>
          <a:p>
            <a:pPr marL="228600" indent="-228240" algn="r">
              <a:lnSpc>
                <a:spcPct val="90000"/>
              </a:lnSpc>
              <a:spcBef>
                <a:spcPts val="1001"/>
              </a:spcBef>
              <a:buClr>
                <a:srgbClr val="000000"/>
              </a:buClr>
              <a:buFont typeface="Arial"/>
              <a:buChar char="•"/>
            </a:pPr>
            <a:r>
              <a:rPr b="0" lang="el-GR" sz="1200" spc="-1" strike="noStrike">
                <a:solidFill>
                  <a:srgbClr val="000000"/>
                </a:solidFill>
                <a:latin typeface="Calibri"/>
              </a:rPr>
              <a:t>Ναός της Fortuna Primigenia στo Praenestre,80</a:t>
            </a:r>
            <a:endParaRPr b="0" lang="el-GR" sz="1200" spc="-1" strike="noStrike">
              <a:solidFill>
                <a:srgbClr val="000000"/>
              </a:solidFill>
              <a:latin typeface="Calibri"/>
            </a:endParaRPr>
          </a:p>
          <a:p>
            <a:pPr>
              <a:lnSpc>
                <a:spcPct val="90000"/>
              </a:lnSpc>
              <a:spcBef>
                <a:spcPts val="1001"/>
              </a:spcBef>
            </a:pPr>
            <a:endParaRPr b="0" lang="el-GR" sz="1200" spc="-1" strike="noStrike">
              <a:solidFill>
                <a:srgbClr val="000000"/>
              </a:solidFill>
              <a:latin typeface="Calibri"/>
            </a:endParaRPr>
          </a:p>
          <a:p>
            <a:pPr>
              <a:lnSpc>
                <a:spcPct val="90000"/>
              </a:lnSpc>
              <a:spcBef>
                <a:spcPts val="1001"/>
              </a:spcBef>
            </a:pPr>
            <a:endParaRPr b="0" lang="el-GR" sz="1200" spc="-1" strike="noStrike">
              <a:solidFill>
                <a:srgbClr val="000000"/>
              </a:solidFill>
              <a:latin typeface="Calibri"/>
            </a:endParaRPr>
          </a:p>
          <a:p>
            <a:pPr>
              <a:lnSpc>
                <a:spcPct val="90000"/>
              </a:lnSpc>
              <a:spcBef>
                <a:spcPts val="1001"/>
              </a:spcBef>
            </a:pPr>
            <a:endParaRPr b="0" lang="el-GR" sz="1200" spc="-1" strike="noStrike">
              <a:solidFill>
                <a:srgbClr val="000000"/>
              </a:solidFill>
              <a:latin typeface="Calibri"/>
            </a:endParaRPr>
          </a:p>
          <a:p>
            <a:pPr>
              <a:lnSpc>
                <a:spcPct val="90000"/>
              </a:lnSpc>
              <a:spcBef>
                <a:spcPts val="1001"/>
              </a:spcBef>
            </a:pPr>
            <a:endParaRPr b="0" lang="el-GR" sz="1200" spc="-1" strike="noStrike">
              <a:solidFill>
                <a:srgbClr val="000000"/>
              </a:solidFill>
              <a:latin typeface="Calibri"/>
            </a:endParaRPr>
          </a:p>
        </p:txBody>
      </p:sp>
      <p:pic>
        <p:nvPicPr>
          <p:cNvPr id="200" name="Picture 2" descr=""/>
          <p:cNvPicPr/>
          <p:nvPr/>
        </p:nvPicPr>
        <p:blipFill>
          <a:blip r:embed="rId1"/>
          <a:stretch/>
        </p:blipFill>
        <p:spPr>
          <a:xfrm>
            <a:off x="541440" y="2370240"/>
            <a:ext cx="2797920" cy="1861560"/>
          </a:xfrm>
          <a:prstGeom prst="rect">
            <a:avLst/>
          </a:prstGeom>
          <a:ln>
            <a:noFill/>
          </a:ln>
        </p:spPr>
      </p:pic>
      <p:pic>
        <p:nvPicPr>
          <p:cNvPr id="201" name="Picture 4" descr=""/>
          <p:cNvPicPr/>
          <p:nvPr/>
        </p:nvPicPr>
        <p:blipFill>
          <a:blip r:embed="rId2"/>
          <a:stretch/>
        </p:blipFill>
        <p:spPr>
          <a:xfrm>
            <a:off x="4092480" y="2512440"/>
            <a:ext cx="3408840" cy="2154600"/>
          </a:xfrm>
          <a:prstGeom prst="rect">
            <a:avLst/>
          </a:prstGeom>
          <a:ln>
            <a:noFill/>
          </a:ln>
        </p:spPr>
      </p:pic>
      <p:sp>
        <p:nvSpPr>
          <p:cNvPr id="202" name="CustomShape 3"/>
          <p:cNvSpPr/>
          <p:nvPr/>
        </p:nvSpPr>
        <p:spPr>
          <a:xfrm flipV="1" rot="10800000">
            <a:off x="7404120" y="2512440"/>
            <a:ext cx="683280" cy="14184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pic>
        <p:nvPicPr>
          <p:cNvPr id="203" name="Picture 6" descr=""/>
          <p:cNvPicPr/>
          <p:nvPr/>
        </p:nvPicPr>
        <p:blipFill>
          <a:blip r:embed="rId3"/>
          <a:stretch/>
        </p:blipFill>
        <p:spPr>
          <a:xfrm>
            <a:off x="7896240" y="4138920"/>
            <a:ext cx="3573360" cy="2347560"/>
          </a:xfrm>
          <a:prstGeom prst="rect">
            <a:avLst/>
          </a:prstGeom>
          <a:ln>
            <a:noFill/>
          </a:ln>
        </p:spPr>
      </p:pic>
    </p:spTree>
  </p:cSld>
  <p:timing>
    <p:tnLst>
      <p:par>
        <p:cTn id="71" dur="indefinite" restart="never" nodeType="tmRoot">
          <p:childTnLst>
            <p:seq>
              <p:cTn id="72" dur="indefinite" nodeType="mainSeq"/>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TextShape 1"/>
          <p:cNvSpPr txBox="1"/>
          <p:nvPr/>
        </p:nvSpPr>
        <p:spPr>
          <a:xfrm>
            <a:off x="634320" y="365040"/>
            <a:ext cx="10719000" cy="577080"/>
          </a:xfrm>
          <a:prstGeom prst="rect">
            <a:avLst/>
          </a:prstGeom>
          <a:noFill/>
          <a:ln>
            <a:noFill/>
          </a:ln>
        </p:spPr>
        <p:txBody>
          <a:bodyPr anchor="ctr">
            <a:normAutofit/>
          </a:bodyPr>
          <a:p>
            <a:pPr>
              <a:lnSpc>
                <a:spcPct val="90000"/>
              </a:lnSpc>
            </a:pPr>
            <a:r>
              <a:rPr b="0" lang="el-GR" sz="2800" spc="-1" strike="noStrike">
                <a:solidFill>
                  <a:srgbClr val="000000"/>
                </a:solidFill>
                <a:latin typeface="Calibri Light"/>
              </a:rPr>
              <a:t>Το Κολοσσαίο, αμφιθέατρο στη Ρώμη. Χτίστηκε γύρω στο 80 της εποχή των Φλαβίων αυτοκρατόρων. Στους 4 ορόφους του χωρούσε 55.000 θεατές.</a:t>
            </a:r>
            <a:endParaRPr b="0" lang="el-GR" sz="2800" spc="-1" strike="noStrike">
              <a:solidFill>
                <a:srgbClr val="000000"/>
              </a:solidFill>
              <a:latin typeface="Calibri"/>
            </a:endParaRPr>
          </a:p>
        </p:txBody>
      </p:sp>
      <p:pic>
        <p:nvPicPr>
          <p:cNvPr id="205" name="Picture 2" descr=""/>
          <p:cNvPicPr/>
          <p:nvPr/>
        </p:nvPicPr>
        <p:blipFill>
          <a:blip r:embed="rId1"/>
          <a:stretch/>
        </p:blipFill>
        <p:spPr>
          <a:xfrm>
            <a:off x="186480" y="1446480"/>
            <a:ext cx="8118720" cy="5335200"/>
          </a:xfrm>
          <a:prstGeom prst="rect">
            <a:avLst/>
          </a:prstGeom>
          <a:ln>
            <a:noFill/>
          </a:ln>
        </p:spPr>
      </p:pic>
    </p:spTree>
  </p:cSld>
  <p:timing>
    <p:tnLst>
      <p:par>
        <p:cTn id="73" dur="indefinite" restart="never" nodeType="tmRoot">
          <p:childTnLst>
            <p:seq>
              <p:cTn id="74" dur="indefinite" nodeType="mainSeq"/>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TextShape 1"/>
          <p:cNvSpPr txBox="1"/>
          <p:nvPr/>
        </p:nvSpPr>
        <p:spPr>
          <a:xfrm>
            <a:off x="457200" y="365040"/>
            <a:ext cx="10896120" cy="763560"/>
          </a:xfrm>
          <a:prstGeom prst="rect">
            <a:avLst/>
          </a:prstGeom>
          <a:noFill/>
          <a:ln>
            <a:noFill/>
          </a:ln>
        </p:spPr>
        <p:txBody>
          <a:bodyPr anchor="ctr">
            <a:normAutofit/>
          </a:bodyPr>
          <a:p>
            <a:pPr>
              <a:lnSpc>
                <a:spcPct val="90000"/>
              </a:lnSpc>
            </a:pPr>
            <a:r>
              <a:rPr b="0" lang="el-GR" sz="1800" spc="-1" strike="noStrike">
                <a:solidFill>
                  <a:srgbClr val="000000"/>
                </a:solidFill>
                <a:latin typeface="Calibri Light"/>
              </a:rPr>
              <a:t>Το Πάνθεον, ναός για όλους τους θεούς της παγανιστικής Ρώμης. Ολοκληρώθηκε την εποχή του Αδριανού γύρω στα 120. Από τους πιο καλοδιατηρημένους ναούς της αρχαιότητας. Το πιο εντυπωσιακό αρχιτεκτονικό στοιχείο του είναι ο στρογγυλός θόλος του, ο μεγαλύτερος της αρχαιότητας ( 43μ. Διάμετρος). </a:t>
            </a:r>
            <a:endParaRPr b="0" lang="el-GR" sz="1800" spc="-1" strike="noStrike">
              <a:solidFill>
                <a:srgbClr val="000000"/>
              </a:solidFill>
              <a:latin typeface="Calibri"/>
            </a:endParaRPr>
          </a:p>
        </p:txBody>
      </p:sp>
      <p:pic>
        <p:nvPicPr>
          <p:cNvPr id="207" name="Picture 2" descr=""/>
          <p:cNvPicPr/>
          <p:nvPr/>
        </p:nvPicPr>
        <p:blipFill>
          <a:blip r:embed="rId1"/>
          <a:stretch/>
        </p:blipFill>
        <p:spPr>
          <a:xfrm>
            <a:off x="363960" y="1292400"/>
            <a:ext cx="7798680" cy="5418360"/>
          </a:xfrm>
          <a:prstGeom prst="rect">
            <a:avLst/>
          </a:prstGeom>
          <a:ln>
            <a:noFill/>
          </a:ln>
        </p:spPr>
      </p:pic>
    </p:spTree>
  </p:cSld>
  <p:timing>
    <p:tnLst>
      <p:par>
        <p:cTn id="75" dur="indefinite" restart="never" nodeType="tmRoot">
          <p:childTnLst>
            <p:seq>
              <p:cTn id="76" dur="indefinite" nodeType="mainSeq"/>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TextShape 1"/>
          <p:cNvSpPr txBox="1"/>
          <p:nvPr/>
        </p:nvSpPr>
        <p:spPr>
          <a:xfrm>
            <a:off x="494640" y="365040"/>
            <a:ext cx="10859040" cy="689040"/>
          </a:xfrm>
          <a:prstGeom prst="rect">
            <a:avLst/>
          </a:prstGeom>
          <a:noFill/>
          <a:ln>
            <a:noFill/>
          </a:ln>
        </p:spPr>
        <p:txBody>
          <a:bodyPr anchor="ctr">
            <a:normAutofit/>
          </a:bodyPr>
          <a:p>
            <a:pPr>
              <a:lnSpc>
                <a:spcPct val="90000"/>
              </a:lnSpc>
            </a:pPr>
            <a:r>
              <a:rPr b="0" lang="el-GR" sz="2000" spc="-1" strike="noStrike">
                <a:solidFill>
                  <a:srgbClr val="000000"/>
                </a:solidFill>
                <a:latin typeface="Calibri Light"/>
              </a:rPr>
              <a:t>Το εσωτερικό του Πάνθεου και ο oculus. </a:t>
            </a:r>
            <a:endParaRPr b="0" lang="el-GR" sz="2000" spc="-1" strike="noStrike">
              <a:solidFill>
                <a:srgbClr val="000000"/>
              </a:solidFill>
              <a:latin typeface="Calibri"/>
            </a:endParaRPr>
          </a:p>
        </p:txBody>
      </p:sp>
      <p:pic>
        <p:nvPicPr>
          <p:cNvPr id="209" name="Picture 2" descr=""/>
          <p:cNvPicPr/>
          <p:nvPr/>
        </p:nvPicPr>
        <p:blipFill>
          <a:blip r:embed="rId1"/>
          <a:stretch/>
        </p:blipFill>
        <p:spPr>
          <a:xfrm>
            <a:off x="407880" y="1287720"/>
            <a:ext cx="8211240" cy="5491080"/>
          </a:xfrm>
          <a:prstGeom prst="rect">
            <a:avLst/>
          </a:prstGeom>
          <a:ln>
            <a:noFill/>
          </a:ln>
        </p:spPr>
      </p:pic>
    </p:spTree>
  </p:cSld>
  <p:timing>
    <p:tnLst>
      <p:par>
        <p:cTn id="77" dur="indefinite" restart="never" nodeType="tmRoot">
          <p:childTnLst>
            <p:seq>
              <p:cTn id="78"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 name="TextShape 1"/>
          <p:cNvSpPr txBox="1"/>
          <p:nvPr/>
        </p:nvSpPr>
        <p:spPr>
          <a:xfrm>
            <a:off x="249120" y="79200"/>
            <a:ext cx="10632960" cy="5262840"/>
          </a:xfrm>
          <a:prstGeom prst="rect">
            <a:avLst/>
          </a:prstGeom>
          <a:noFill/>
          <a:ln>
            <a:noFill/>
          </a:ln>
        </p:spPr>
        <p:txBody>
          <a:bodyPr/>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Φαίνεται ότι οι Ετρούσκοι κυριάρχησαν στην περιοχή του Λατίου, ίδρυσαν την Ρώμη και πραγματοποίησαν σπουδαία τεχνικά έργα: αποξήραναν τα έλη της περιοχής, δημιούργησαν κανάλια άρδευσης, αποχέτευση, οχύρωσαν την επτάλοφη πόλη. </a:t>
            </a:r>
            <a:endParaRPr b="0" lang="el-G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Κυβέρνησαν στην Ρώμη από τον 8ο αι. ως το 509 π.Χ., οπότε μια εξέγερση ανέτρεψε τον τελευταίο Ετρούσκο βασιλιά, Ταρκύνιο τον Υπερήφανο.  </a:t>
            </a:r>
            <a:endParaRPr b="0" lang="el-GR" sz="2800" spc="-1" strike="noStrike">
              <a:solidFill>
                <a:srgbClr val="000000"/>
              </a:solidFill>
              <a:latin typeface="Calibri"/>
            </a:endParaRPr>
          </a:p>
        </p:txBody>
      </p:sp>
      <p:pic>
        <p:nvPicPr>
          <p:cNvPr id="98" name="Picture 2" descr=""/>
          <p:cNvPicPr/>
          <p:nvPr/>
        </p:nvPicPr>
        <p:blipFill>
          <a:blip r:embed="rId1"/>
          <a:stretch/>
        </p:blipFill>
        <p:spPr>
          <a:xfrm>
            <a:off x="8282880" y="2820600"/>
            <a:ext cx="2599200" cy="3753000"/>
          </a:xfrm>
          <a:prstGeom prst="rect">
            <a:avLst/>
          </a:prstGeom>
          <a:ln>
            <a:noFill/>
          </a:ln>
        </p:spPr>
      </p:pic>
      <p:pic>
        <p:nvPicPr>
          <p:cNvPr id="99" name="Picture 4" descr=""/>
          <p:cNvPicPr/>
          <p:nvPr/>
        </p:nvPicPr>
        <p:blipFill>
          <a:blip r:embed="rId2"/>
          <a:stretch/>
        </p:blipFill>
        <p:spPr>
          <a:xfrm>
            <a:off x="1652760" y="3006360"/>
            <a:ext cx="4957560" cy="3566880"/>
          </a:xfrm>
          <a:prstGeom prst="rect">
            <a:avLst/>
          </a:prstGeom>
          <a:ln>
            <a:noFill/>
          </a:ln>
        </p:spPr>
      </p:pic>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TextShape 1"/>
          <p:cNvSpPr txBox="1"/>
          <p:nvPr/>
        </p:nvSpPr>
        <p:spPr>
          <a:xfrm>
            <a:off x="314280" y="365040"/>
            <a:ext cx="11039040" cy="863280"/>
          </a:xfrm>
          <a:prstGeom prst="rect">
            <a:avLst/>
          </a:prstGeom>
          <a:noFill/>
          <a:ln>
            <a:noFill/>
          </a:ln>
        </p:spPr>
        <p:txBody>
          <a:bodyPr anchor="ctr">
            <a:normAutofit/>
          </a:bodyPr>
          <a:p>
            <a:pPr>
              <a:lnSpc>
                <a:spcPct val="90000"/>
              </a:lnSpc>
            </a:pPr>
            <a:r>
              <a:rPr b="0" lang="el-GR" sz="2000" spc="-1" strike="noStrike">
                <a:solidFill>
                  <a:srgbClr val="000000"/>
                </a:solidFill>
                <a:latin typeface="Calibri Light"/>
              </a:rPr>
              <a:t>Η Ρωμαϊκή αγορά ( forum ). Στις αγορές που έφτιαξε ο Αύγουστος προστέθηκαν οι αγορές του Βεσπασιανού, του Δομιτιανού, του Νέρβα και τέλος του Τραϊανού. Ήταν για αιώνες το κέντρο της εμπορικής και δημόσιας ζωής της αρχαίας Ρώμης. Εδώ επίσης τιμούνταν με ναούς, αψίδες και αγάλματα θεοί και ήρωες. </a:t>
            </a:r>
            <a:endParaRPr b="0" lang="el-GR" sz="2000" spc="-1" strike="noStrike">
              <a:solidFill>
                <a:srgbClr val="000000"/>
              </a:solidFill>
              <a:latin typeface="Calibri"/>
            </a:endParaRPr>
          </a:p>
        </p:txBody>
      </p:sp>
      <p:pic>
        <p:nvPicPr>
          <p:cNvPr id="211" name="Picture 2" descr=""/>
          <p:cNvPicPr/>
          <p:nvPr/>
        </p:nvPicPr>
        <p:blipFill>
          <a:blip r:embed="rId1"/>
          <a:stretch/>
        </p:blipFill>
        <p:spPr>
          <a:xfrm>
            <a:off x="314280" y="2019600"/>
            <a:ext cx="11739960" cy="3356640"/>
          </a:xfrm>
          <a:prstGeom prst="rect">
            <a:avLst/>
          </a:prstGeom>
          <a:ln>
            <a:noFill/>
          </a:ln>
        </p:spPr>
      </p:pic>
    </p:spTree>
  </p:cSld>
  <p:timing>
    <p:tnLst>
      <p:par>
        <p:cTn id="79" dur="indefinite" restart="never" nodeType="tmRoot">
          <p:childTnLst>
            <p:seq>
              <p:cTn id="80" dur="indefinite" nodeType="mainSeq"/>
              <p:prevCondLst>
                <p:cond delay="0" evt="onPrev">
                  <p:tgtEl>
                    <p:sldTgt/>
                  </p:tgtEl>
                </p:cond>
              </p:prevCondLst>
              <p:nextCondLst>
                <p:cond delay="0"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TextShape 1"/>
          <p:cNvSpPr txBox="1"/>
          <p:nvPr/>
        </p:nvSpPr>
        <p:spPr>
          <a:xfrm>
            <a:off x="552600" y="171360"/>
            <a:ext cx="10801080" cy="771120"/>
          </a:xfrm>
          <a:prstGeom prst="rect">
            <a:avLst/>
          </a:prstGeom>
          <a:noFill/>
          <a:ln>
            <a:noFill/>
          </a:ln>
        </p:spPr>
        <p:txBody>
          <a:bodyPr anchor="ctr">
            <a:normAutofit/>
          </a:bodyPr>
          <a:p>
            <a:pPr>
              <a:lnSpc>
                <a:spcPct val="90000"/>
              </a:lnSpc>
            </a:pPr>
            <a:r>
              <a:rPr b="0" lang="el-GR" sz="2000" spc="-1" strike="noStrike">
                <a:solidFill>
                  <a:srgbClr val="000000"/>
                </a:solidFill>
                <a:latin typeface="Calibri Light"/>
              </a:rPr>
              <a:t>Η αψίδα του Σεπτίμιου Σεβήρου στην αγορά της Ρώμης. Στήθηκε προς τιμήν των 10 χρόνων βασιλείας του και για να τιμήσει τις νίκες του αυτοκράτορα στην Παρθία. </a:t>
            </a:r>
            <a:endParaRPr b="0" lang="el-GR" sz="2000" spc="-1" strike="noStrike">
              <a:solidFill>
                <a:srgbClr val="000000"/>
              </a:solidFill>
              <a:latin typeface="Calibri"/>
            </a:endParaRPr>
          </a:p>
        </p:txBody>
      </p:sp>
      <p:pic>
        <p:nvPicPr>
          <p:cNvPr id="213" name="Picture 4" descr=""/>
          <p:cNvPicPr/>
          <p:nvPr/>
        </p:nvPicPr>
        <p:blipFill>
          <a:blip r:embed="rId1"/>
          <a:stretch/>
        </p:blipFill>
        <p:spPr>
          <a:xfrm>
            <a:off x="380880" y="853560"/>
            <a:ext cx="6847200" cy="5904360"/>
          </a:xfrm>
          <a:prstGeom prst="rect">
            <a:avLst/>
          </a:prstGeom>
          <a:ln>
            <a:noFill/>
          </a:ln>
        </p:spPr>
      </p:pic>
    </p:spTree>
  </p:cSld>
  <p:timing>
    <p:tnLst>
      <p:par>
        <p:cTn id="81" dur="indefinite" restart="never" nodeType="tmRoot">
          <p:childTnLst>
            <p:seq>
              <p:cTn id="82" dur="indefinite" nodeType="mainSeq"/>
              <p:prevCondLst>
                <p:cond delay="0" evt="onPrev">
                  <p:tgtEl>
                    <p:sldTgt/>
                  </p:tgtEl>
                </p:cond>
              </p:prevCondLst>
              <p:nextCondLst>
                <p:cond delay="0"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TextShape 1"/>
          <p:cNvSpPr txBox="1"/>
          <p:nvPr/>
        </p:nvSpPr>
        <p:spPr>
          <a:xfrm>
            <a:off x="542880" y="168840"/>
            <a:ext cx="10810440" cy="788040"/>
          </a:xfrm>
          <a:prstGeom prst="rect">
            <a:avLst/>
          </a:prstGeom>
          <a:noFill/>
          <a:ln>
            <a:noFill/>
          </a:ln>
        </p:spPr>
        <p:txBody>
          <a:bodyPr anchor="ctr">
            <a:normAutofit/>
          </a:bodyPr>
          <a:p>
            <a:pPr>
              <a:lnSpc>
                <a:spcPct val="90000"/>
              </a:lnSpc>
            </a:pPr>
            <a:r>
              <a:rPr b="0" lang="el-GR" sz="2400" spc="-1" strike="noStrike">
                <a:solidFill>
                  <a:srgbClr val="000000"/>
                </a:solidFill>
                <a:latin typeface="Calibri Light"/>
              </a:rPr>
              <a:t>Θριαμβική αψίδα του Κωνσταντίνου στην Ρώμη. Στήθηκε από την Σύγκλητο για να τιμηθεί η νίκη του Κωνσταντίνου επί του Μαξεντίου το 312.  </a:t>
            </a:r>
            <a:endParaRPr b="0" lang="el-GR" sz="2400" spc="-1" strike="noStrike">
              <a:solidFill>
                <a:srgbClr val="000000"/>
              </a:solidFill>
              <a:latin typeface="Calibri"/>
            </a:endParaRPr>
          </a:p>
        </p:txBody>
      </p:sp>
      <p:pic>
        <p:nvPicPr>
          <p:cNvPr id="215" name="Picture 4" descr=""/>
          <p:cNvPicPr/>
          <p:nvPr/>
        </p:nvPicPr>
        <p:blipFill>
          <a:blip r:embed="rId1"/>
          <a:stretch/>
        </p:blipFill>
        <p:spPr>
          <a:xfrm>
            <a:off x="680400" y="957240"/>
            <a:ext cx="6921360" cy="5731560"/>
          </a:xfrm>
          <a:prstGeom prst="rect">
            <a:avLst/>
          </a:prstGeom>
          <a:ln>
            <a:noFill/>
          </a:ln>
        </p:spPr>
      </p:pic>
    </p:spTree>
  </p:cSld>
  <p:timing>
    <p:tnLst>
      <p:par>
        <p:cTn id="83" dur="indefinite" restart="never" nodeType="tmRoot">
          <p:childTnLst>
            <p:seq>
              <p:cTn id="84" dur="indefinite" nodeType="mainSeq"/>
              <p:prevCondLst>
                <p:cond delay="0" evt="onPrev">
                  <p:tgtEl>
                    <p:sldTgt/>
                  </p:tgtEl>
                </p:cond>
              </p:prevCondLst>
              <p:nextCondLst>
                <p:cond delay="0"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TextShape 1"/>
          <p:cNvSpPr txBox="1"/>
          <p:nvPr/>
        </p:nvSpPr>
        <p:spPr>
          <a:xfrm>
            <a:off x="1393920" y="365040"/>
            <a:ext cx="9959760" cy="207000"/>
          </a:xfrm>
          <a:prstGeom prst="rect">
            <a:avLst/>
          </a:prstGeom>
          <a:noFill/>
          <a:ln>
            <a:noFill/>
          </a:ln>
        </p:spPr>
        <p:txBody>
          <a:bodyPr anchor="ctr"/>
          <a:p>
            <a:pPr>
              <a:lnSpc>
                <a:spcPct val="90000"/>
              </a:lnSpc>
            </a:pPr>
            <a:r>
              <a:rPr b="0" lang="el-GR" sz="1200" spc="-1" strike="noStrike">
                <a:solidFill>
                  <a:srgbClr val="000000"/>
                </a:solidFill>
                <a:latin typeface="Calibri Light"/>
              </a:rPr>
              <a:t>ρωμαϊκό θέατρο</a:t>
            </a:r>
            <a:endParaRPr b="0" lang="el-GR" sz="1200" spc="-1" strike="noStrike">
              <a:solidFill>
                <a:srgbClr val="000000"/>
              </a:solidFill>
              <a:latin typeface="Calibri"/>
            </a:endParaRPr>
          </a:p>
        </p:txBody>
      </p:sp>
      <p:pic>
        <p:nvPicPr>
          <p:cNvPr id="217" name="Picture 2" descr=""/>
          <p:cNvPicPr/>
          <p:nvPr/>
        </p:nvPicPr>
        <p:blipFill>
          <a:blip r:embed="rId1"/>
          <a:stretch/>
        </p:blipFill>
        <p:spPr>
          <a:xfrm>
            <a:off x="328320" y="4162320"/>
            <a:ext cx="3621600" cy="2716200"/>
          </a:xfrm>
          <a:prstGeom prst="rect">
            <a:avLst/>
          </a:prstGeom>
          <a:ln>
            <a:noFill/>
          </a:ln>
        </p:spPr>
      </p:pic>
      <p:sp>
        <p:nvSpPr>
          <p:cNvPr id="218" name="CustomShape 2"/>
          <p:cNvSpPr/>
          <p:nvPr/>
        </p:nvSpPr>
        <p:spPr>
          <a:xfrm flipV="1" rot="10800000">
            <a:off x="1393920" y="4003920"/>
            <a:ext cx="363600" cy="23040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sp>
        <p:nvSpPr>
          <p:cNvPr id="219" name="TextShape 3"/>
          <p:cNvSpPr txBox="1"/>
          <p:nvPr/>
        </p:nvSpPr>
        <p:spPr>
          <a:xfrm>
            <a:off x="328320" y="1825560"/>
            <a:ext cx="10120320" cy="2266560"/>
          </a:xfrm>
          <a:prstGeom prst="rect">
            <a:avLst/>
          </a:prstGeom>
          <a:noFill/>
          <a:ln>
            <a:noFill/>
          </a:ln>
        </p:spPr>
        <p:txBody>
          <a:bodyPr/>
          <a:p>
            <a:pPr>
              <a:lnSpc>
                <a:spcPct val="90000"/>
              </a:lnSpc>
              <a:spcBef>
                <a:spcPts val="1001"/>
              </a:spcBef>
            </a:pPr>
            <a:endParaRPr b="0" lang="el-GR" sz="2800" spc="-1" strike="noStrike">
              <a:solidFill>
                <a:srgbClr val="000000"/>
              </a:solidFill>
              <a:latin typeface="Calibri"/>
            </a:endParaRPr>
          </a:p>
          <a:p>
            <a:pPr>
              <a:lnSpc>
                <a:spcPct val="90000"/>
              </a:lnSpc>
              <a:spcBef>
                <a:spcPts val="1001"/>
              </a:spcBef>
            </a:pPr>
            <a:endParaRPr b="0" lang="el-GR" sz="2800" spc="-1" strike="noStrike">
              <a:solidFill>
                <a:srgbClr val="000000"/>
              </a:solidFill>
              <a:latin typeface="Calibri"/>
            </a:endParaRPr>
          </a:p>
          <a:p>
            <a:pPr>
              <a:lnSpc>
                <a:spcPct val="90000"/>
              </a:lnSpc>
              <a:spcBef>
                <a:spcPts val="1001"/>
              </a:spcBef>
            </a:pPr>
            <a:endParaRPr b="0" lang="el-G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200" spc="-1" strike="noStrike">
                <a:solidFill>
                  <a:srgbClr val="000000"/>
                </a:solidFill>
                <a:latin typeface="Calibri"/>
              </a:rPr>
              <a:t>Το υδραγωγείο της ισπανικής Σεγκόβια ( 1</a:t>
            </a:r>
            <a:r>
              <a:rPr b="0" lang="el-GR" sz="1200" spc="-1" strike="noStrike" baseline="30000">
                <a:solidFill>
                  <a:srgbClr val="000000"/>
                </a:solidFill>
                <a:latin typeface="Calibri"/>
              </a:rPr>
              <a:t>ος</a:t>
            </a:r>
            <a:r>
              <a:rPr b="0" lang="el-GR" sz="1200" spc="-1" strike="noStrike">
                <a:solidFill>
                  <a:srgbClr val="000000"/>
                </a:solidFill>
                <a:latin typeface="Calibri"/>
              </a:rPr>
              <a:t> )                             οι θέρμες του Τραϊανού στην Ρώμη                            </a:t>
            </a:r>
            <a:endParaRPr b="0" lang="el-GR" sz="1200" spc="-1" strike="noStrike">
              <a:solidFill>
                <a:srgbClr val="000000"/>
              </a:solidFill>
              <a:latin typeface="Calibri"/>
            </a:endParaRPr>
          </a:p>
          <a:p>
            <a:pPr>
              <a:lnSpc>
                <a:spcPct val="90000"/>
              </a:lnSpc>
              <a:spcBef>
                <a:spcPts val="1001"/>
              </a:spcBef>
            </a:pPr>
            <a:r>
              <a:rPr b="0" lang="el-GR" sz="1200" spc="-1" strike="noStrike">
                <a:solidFill>
                  <a:srgbClr val="000000"/>
                </a:solidFill>
                <a:latin typeface="Calibri"/>
              </a:rPr>
              <a:t>υδροδοτούσε την πόλη ως τον 19 ο αι.</a:t>
            </a:r>
            <a:endParaRPr b="0" lang="el-GR" sz="1200" spc="-1" strike="noStrike">
              <a:solidFill>
                <a:srgbClr val="000000"/>
              </a:solidFill>
              <a:latin typeface="Calibri"/>
            </a:endParaRPr>
          </a:p>
        </p:txBody>
      </p:sp>
      <p:pic>
        <p:nvPicPr>
          <p:cNvPr id="220" name="Picture 8" descr=""/>
          <p:cNvPicPr/>
          <p:nvPr/>
        </p:nvPicPr>
        <p:blipFill>
          <a:blip r:embed="rId2"/>
          <a:stretch/>
        </p:blipFill>
        <p:spPr>
          <a:xfrm>
            <a:off x="6126480" y="239760"/>
            <a:ext cx="3746520" cy="2503080"/>
          </a:xfrm>
          <a:prstGeom prst="rect">
            <a:avLst/>
          </a:prstGeom>
          <a:ln>
            <a:noFill/>
          </a:ln>
        </p:spPr>
      </p:pic>
      <p:pic>
        <p:nvPicPr>
          <p:cNvPr id="221" name="Picture 12" descr=""/>
          <p:cNvPicPr/>
          <p:nvPr/>
        </p:nvPicPr>
        <p:blipFill>
          <a:blip r:embed="rId3"/>
          <a:stretch/>
        </p:blipFill>
        <p:spPr>
          <a:xfrm>
            <a:off x="932040" y="642240"/>
            <a:ext cx="3522960" cy="2503080"/>
          </a:xfrm>
          <a:prstGeom prst="rect">
            <a:avLst/>
          </a:prstGeom>
          <a:ln>
            <a:noFill/>
          </a:ln>
        </p:spPr>
      </p:pic>
      <p:pic>
        <p:nvPicPr>
          <p:cNvPr id="222" name="Picture 14" descr=""/>
          <p:cNvPicPr/>
          <p:nvPr/>
        </p:nvPicPr>
        <p:blipFill>
          <a:blip r:embed="rId4"/>
          <a:stretch/>
        </p:blipFill>
        <p:spPr>
          <a:xfrm>
            <a:off x="4838400" y="4000680"/>
            <a:ext cx="2809440" cy="2857320"/>
          </a:xfrm>
          <a:prstGeom prst="rect">
            <a:avLst/>
          </a:prstGeom>
          <a:ln>
            <a:noFill/>
          </a:ln>
        </p:spPr>
      </p:pic>
      <p:sp>
        <p:nvSpPr>
          <p:cNvPr id="223" name="CustomShape 4"/>
          <p:cNvSpPr/>
          <p:nvPr/>
        </p:nvSpPr>
        <p:spPr>
          <a:xfrm flipH="1" flipV="1" rot="5400000">
            <a:off x="5121720" y="2797560"/>
            <a:ext cx="685440" cy="57672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spTree>
  </p:cSld>
  <p:timing>
    <p:tnLst>
      <p:par>
        <p:cTn id="85" dur="indefinite" restart="never" nodeType="tmRoot">
          <p:childTnLst>
            <p:seq>
              <p:cTn id="86" dur="indefinite" nodeType="mainSeq"/>
              <p:prevCondLst>
                <p:cond delay="0" evt="onPrev">
                  <p:tgtEl>
                    <p:sldTgt/>
                  </p:tgtEl>
                </p:cond>
              </p:prevCondLst>
              <p:nextCondLst>
                <p:cond delay="0"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TextShape 1"/>
          <p:cNvSpPr txBox="1"/>
          <p:nvPr/>
        </p:nvSpPr>
        <p:spPr>
          <a:xfrm>
            <a:off x="533520" y="365040"/>
            <a:ext cx="10820160" cy="711000"/>
          </a:xfrm>
          <a:prstGeom prst="rect">
            <a:avLst/>
          </a:prstGeom>
          <a:noFill/>
          <a:ln>
            <a:noFill/>
          </a:ln>
        </p:spPr>
        <p:txBody>
          <a:bodyPr anchor="ctr">
            <a:normAutofit/>
          </a:bodyPr>
          <a:p>
            <a:pPr>
              <a:lnSpc>
                <a:spcPct val="90000"/>
              </a:lnSpc>
            </a:pPr>
            <a:r>
              <a:rPr b="0" lang="el-GR" sz="2000" spc="-1" strike="noStrike">
                <a:solidFill>
                  <a:srgbClr val="000000"/>
                </a:solidFill>
                <a:latin typeface="Calibri Light"/>
              </a:rPr>
              <a:t>Το ρωμαϊκό υδραγωγείο της ισπανικής πόλης Σεγκόβια, από τα καλύτερα διατηρημένα. Το υδραγωγείο μεταφέρει νερό από τα βουνά στην πόλη. Το νερό κάνει μια διαδρομή 30 περίπου χιλιομέτρων. Είναι έργο του 1</a:t>
            </a:r>
            <a:r>
              <a:rPr b="0" lang="el-GR" sz="2000" spc="-1" strike="noStrike" baseline="30000">
                <a:solidFill>
                  <a:srgbClr val="000000"/>
                </a:solidFill>
                <a:latin typeface="Calibri Light"/>
              </a:rPr>
              <a:t>ου</a:t>
            </a:r>
            <a:r>
              <a:rPr b="0" lang="el-GR" sz="2000" spc="-1" strike="noStrike">
                <a:solidFill>
                  <a:srgbClr val="000000"/>
                </a:solidFill>
                <a:latin typeface="Calibri Light"/>
              </a:rPr>
              <a:t> αι.</a:t>
            </a:r>
            <a:endParaRPr b="0" lang="el-GR" sz="2000" spc="-1" strike="noStrike">
              <a:solidFill>
                <a:srgbClr val="000000"/>
              </a:solidFill>
              <a:latin typeface="Calibri"/>
            </a:endParaRPr>
          </a:p>
        </p:txBody>
      </p:sp>
      <p:pic>
        <p:nvPicPr>
          <p:cNvPr id="225" name="Picture 2" descr=""/>
          <p:cNvPicPr/>
          <p:nvPr/>
        </p:nvPicPr>
        <p:blipFill>
          <a:blip r:embed="rId1"/>
          <a:stretch/>
        </p:blipFill>
        <p:spPr>
          <a:xfrm>
            <a:off x="383760" y="1291680"/>
            <a:ext cx="7421400" cy="5565960"/>
          </a:xfrm>
          <a:prstGeom prst="rect">
            <a:avLst/>
          </a:prstGeom>
          <a:ln>
            <a:noFill/>
          </a:ln>
        </p:spPr>
      </p:pic>
    </p:spTree>
  </p:cSld>
  <p:timing>
    <p:tnLst>
      <p:par>
        <p:cTn id="87" dur="indefinite" restart="never" nodeType="tmRoot">
          <p:childTnLst>
            <p:seq>
              <p:cTn id="88" dur="indefinite" nodeType="mainSeq"/>
              <p:prevCondLst>
                <p:cond delay="0" evt="onPrev">
                  <p:tgtEl>
                    <p:sldTgt/>
                  </p:tgtEl>
                </p:cond>
              </p:prevCondLst>
              <p:nextCondLst>
                <p:cond delay="0" evt="onNext">
                  <p:tgtEl>
                    <p:sldTgt/>
                  </p:tgtEl>
                </p:cond>
              </p:nextCondLst>
            </p:seq>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TextShape 1"/>
          <p:cNvSpPr txBox="1"/>
          <p:nvPr/>
        </p:nvSpPr>
        <p:spPr>
          <a:xfrm>
            <a:off x="838080" y="365040"/>
            <a:ext cx="10515240" cy="1325160"/>
          </a:xfrm>
          <a:prstGeom prst="rect">
            <a:avLst/>
          </a:prstGeom>
          <a:noFill/>
          <a:ln>
            <a:noFill/>
          </a:ln>
        </p:spPr>
        <p:txBody>
          <a:bodyPr anchor="ctr">
            <a:normAutofit/>
          </a:bodyPr>
          <a:p>
            <a:pPr>
              <a:lnSpc>
                <a:spcPct val="90000"/>
              </a:lnSpc>
            </a:pPr>
            <a:r>
              <a:rPr b="0" lang="el-GR" sz="2400" spc="-1" strike="noStrike">
                <a:solidFill>
                  <a:srgbClr val="000000"/>
                </a:solidFill>
                <a:latin typeface="Calibri Light"/>
              </a:rPr>
              <a:t>Οι Ρωμαίοι ενδιαφέρθηκαν πολύ για την οδοποιΐα κατασκευάζοντας εκατοντάδες χιλιόμετρα πλακόστρωτων δρόμων, η χάραξη πολλών από τους οποίους διατηρείται και ως σήμερα. </a:t>
            </a:r>
            <a:endParaRPr b="0" lang="el-GR" sz="2400" spc="-1" strike="noStrike">
              <a:solidFill>
                <a:srgbClr val="000000"/>
              </a:solidFill>
              <a:latin typeface="Calibri"/>
            </a:endParaRPr>
          </a:p>
        </p:txBody>
      </p:sp>
      <p:pic>
        <p:nvPicPr>
          <p:cNvPr id="227" name="Picture 2" descr=""/>
          <p:cNvPicPr/>
          <p:nvPr/>
        </p:nvPicPr>
        <p:blipFill>
          <a:blip r:embed="rId1"/>
          <a:stretch/>
        </p:blipFill>
        <p:spPr>
          <a:xfrm>
            <a:off x="361800" y="2098440"/>
            <a:ext cx="8286480" cy="4650480"/>
          </a:xfrm>
          <a:prstGeom prst="rect">
            <a:avLst/>
          </a:prstGeom>
          <a:ln>
            <a:noFill/>
          </a:ln>
        </p:spPr>
      </p:pic>
    </p:spTree>
  </p:cSld>
  <p:timing>
    <p:tnLst>
      <p:par>
        <p:cTn id="89" dur="indefinite" restart="never" nodeType="tmRoot">
          <p:childTnLst>
            <p:seq>
              <p:cTn id="90" dur="indefinite" nodeType="mainSeq"/>
              <p:prevCondLst>
                <p:cond delay="0" evt="onPrev">
                  <p:tgtEl>
                    <p:sldTgt/>
                  </p:tgtEl>
                </p:cond>
              </p:prevCondLst>
              <p:nextCondLst>
                <p:cond delay="0" evt="onNext">
                  <p:tgtEl>
                    <p:sldTgt/>
                  </p:tgtEl>
                </p:cond>
              </p:nextCondLst>
            </p:seq>
          </p:childTnLst>
        </p:cTn>
      </p:par>
    </p:tnLst>
  </p:timing>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8" name="Picture 2" descr=""/>
          <p:cNvPicPr/>
          <p:nvPr/>
        </p:nvPicPr>
        <p:blipFill>
          <a:blip r:embed="rId1"/>
          <a:stretch/>
        </p:blipFill>
        <p:spPr>
          <a:xfrm>
            <a:off x="981000" y="232560"/>
            <a:ext cx="7811280" cy="6392160"/>
          </a:xfrm>
          <a:prstGeom prst="rect">
            <a:avLst/>
          </a:prstGeom>
          <a:ln>
            <a:noFill/>
          </a:ln>
        </p:spPr>
      </p:pic>
    </p:spTree>
  </p:cSld>
  <p:timing>
    <p:tnLst>
      <p:par>
        <p:cTn id="91" dur="indefinite" restart="never" nodeType="tmRoot">
          <p:childTnLst>
            <p:seq>
              <p:cTn id="92" dur="indefinite" nodeType="mainSeq"/>
              <p:prevCondLst>
                <p:cond delay="0" evt="onPrev">
                  <p:tgtEl>
                    <p:sldTgt/>
                  </p:tgtEl>
                </p:cond>
              </p:prevCondLst>
              <p:nextCondLst>
                <p:cond delay="0" evt="onNext">
                  <p:tgtEl>
                    <p:sldTgt/>
                  </p:tgtEl>
                </p:cond>
              </p:nextCondLst>
            </p:seq>
          </p:childTnLst>
        </p:cTn>
      </p:par>
    </p:tnLst>
  </p:timing>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 name="TextShape 1"/>
          <p:cNvSpPr txBox="1"/>
          <p:nvPr/>
        </p:nvSpPr>
        <p:spPr>
          <a:xfrm>
            <a:off x="838080" y="365040"/>
            <a:ext cx="10515240" cy="1325160"/>
          </a:xfrm>
          <a:prstGeom prst="rect">
            <a:avLst/>
          </a:prstGeom>
          <a:noFill/>
          <a:ln>
            <a:noFill/>
          </a:ln>
        </p:spPr>
        <p:txBody>
          <a:bodyPr anchor="ctr">
            <a:normAutofit/>
          </a:bodyPr>
          <a:p>
            <a:pPr>
              <a:lnSpc>
                <a:spcPct val="90000"/>
              </a:lnSpc>
            </a:pPr>
            <a:r>
              <a:rPr b="0" lang="el-GR" sz="2800" spc="-1" strike="noStrike">
                <a:solidFill>
                  <a:srgbClr val="000000"/>
                </a:solidFill>
                <a:latin typeface="Calibri Light"/>
              </a:rPr>
              <a:t>Η Αππία οδός ήταν ο πιο μακρύς δρόμος που κατασκεύασαν οι Ρωμαίοι στην ιταλική χερσόνησο. Ξεκινούσε από την Ρώμη και κατέβαινε ως το Βρινδήσιον.</a:t>
            </a:r>
            <a:endParaRPr b="0" lang="el-GR" sz="2800" spc="-1" strike="noStrike">
              <a:solidFill>
                <a:srgbClr val="000000"/>
              </a:solidFill>
              <a:latin typeface="Calibri"/>
            </a:endParaRPr>
          </a:p>
        </p:txBody>
      </p:sp>
      <p:pic>
        <p:nvPicPr>
          <p:cNvPr id="230" name="Picture 4" descr=""/>
          <p:cNvPicPr/>
          <p:nvPr/>
        </p:nvPicPr>
        <p:blipFill>
          <a:blip r:embed="rId1"/>
          <a:stretch/>
        </p:blipFill>
        <p:spPr>
          <a:xfrm>
            <a:off x="571680" y="1690560"/>
            <a:ext cx="8471520" cy="5072760"/>
          </a:xfrm>
          <a:prstGeom prst="rect">
            <a:avLst/>
          </a:prstGeom>
          <a:ln>
            <a:noFill/>
          </a:ln>
        </p:spPr>
      </p:pic>
    </p:spTree>
  </p:cSld>
  <p:timing>
    <p:tnLst>
      <p:par>
        <p:cTn id="93" dur="indefinite" restart="never" nodeType="tmRoot">
          <p:childTnLst>
            <p:seq>
              <p:cTn id="94" dur="indefinite" nodeType="mainSeq"/>
              <p:prevCondLst>
                <p:cond delay="0" evt="onPrev">
                  <p:tgtEl>
                    <p:sldTgt/>
                  </p:tgtEl>
                </p:cond>
              </p:prevCondLst>
              <p:nextCondLst>
                <p:cond delay="0" evt="onNext">
                  <p:tgtEl>
                    <p:sldTgt/>
                  </p:tgtEl>
                </p:cond>
              </p:nextCondLst>
            </p:seq>
          </p:childTnLst>
        </p:cTn>
      </p:par>
    </p:tnLst>
  </p:timing>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TextShape 1"/>
          <p:cNvSpPr txBox="1"/>
          <p:nvPr/>
        </p:nvSpPr>
        <p:spPr>
          <a:xfrm>
            <a:off x="541800" y="168840"/>
            <a:ext cx="8679960" cy="5565960"/>
          </a:xfrm>
          <a:prstGeom prst="rect">
            <a:avLst/>
          </a:prstGeom>
          <a:noFill/>
          <a:ln>
            <a:noFill/>
          </a:ln>
        </p:spPr>
        <p:txBody>
          <a:bodyPr anchor="ctr">
            <a:normAutofit/>
          </a:bodyPr>
          <a:p>
            <a:pPr>
              <a:lnSpc>
                <a:spcPct val="90000"/>
              </a:lnSpc>
            </a:pPr>
            <a:r>
              <a:rPr b="1" lang="el-GR" sz="1600" spc="-1" strike="noStrike">
                <a:solidFill>
                  <a:srgbClr val="000000"/>
                </a:solidFill>
                <a:latin typeface="Calibri Light"/>
              </a:rPr>
              <a:t>Ρωμαϊκά μνημεία στην Αθήνα                                                           </a:t>
            </a:r>
            <a:r>
              <a:rPr b="0" lang="el-GR" sz="1600" spc="-1" strike="noStrike">
                <a:solidFill>
                  <a:srgbClr val="000000"/>
                </a:solidFill>
                <a:latin typeface="Calibri Light"/>
              </a:rPr>
              <a:t>η Πύλη του Αδριανού</a:t>
            </a:r>
            <a:br/>
            <a:r>
              <a:rPr b="0" lang="el-GR" sz="1600" spc="-1" strike="noStrike">
                <a:solidFill>
                  <a:srgbClr val="000000"/>
                </a:solidFill>
                <a:latin typeface="Calibri Light"/>
              </a:rPr>
              <a:t>                                                                                                                            </a:t>
            </a:r>
            <a:br/>
            <a:br/>
            <a:br/>
            <a:r>
              <a:rPr b="0" lang="el-GR" sz="1600" spc="-1" strike="noStrike">
                <a:solidFill>
                  <a:srgbClr val="000000"/>
                </a:solidFill>
                <a:latin typeface="Calibri Light"/>
              </a:rPr>
              <a:t>η ρωμαϊκή αγορά ( forum )                                                            </a:t>
            </a:r>
            <a:br/>
            <a:br/>
            <a:br/>
            <a:br/>
            <a:r>
              <a:rPr b="0" lang="el-GR" sz="1600" spc="-1" strike="noStrike">
                <a:solidFill>
                  <a:srgbClr val="000000"/>
                </a:solidFill>
                <a:latin typeface="Calibri Light"/>
              </a:rPr>
              <a:t>                                                                                                                        η βιβλιοθήκη</a:t>
            </a:r>
            <a:br/>
            <a:r>
              <a:rPr b="0" lang="el-GR" sz="1600" spc="-1" strike="noStrike">
                <a:solidFill>
                  <a:srgbClr val="000000"/>
                </a:solidFill>
                <a:latin typeface="Calibri Light"/>
              </a:rPr>
              <a:t>                                                                                                                        του</a:t>
            </a:r>
            <a:br/>
            <a:r>
              <a:rPr b="0" lang="el-GR" sz="1600" spc="-1" strike="noStrike">
                <a:solidFill>
                  <a:srgbClr val="000000"/>
                </a:solidFill>
                <a:latin typeface="Calibri Light"/>
              </a:rPr>
              <a:t>                                                                                                                        Αδριανού</a:t>
            </a:r>
            <a:endParaRPr b="0" lang="el-GR" sz="1600" spc="-1" strike="noStrike">
              <a:solidFill>
                <a:srgbClr val="000000"/>
              </a:solidFill>
              <a:latin typeface="Calibri"/>
            </a:endParaRPr>
          </a:p>
        </p:txBody>
      </p:sp>
      <p:pic>
        <p:nvPicPr>
          <p:cNvPr id="232" name="Picture 2" descr=""/>
          <p:cNvPicPr/>
          <p:nvPr/>
        </p:nvPicPr>
        <p:blipFill>
          <a:blip r:embed="rId1"/>
          <a:stretch/>
        </p:blipFill>
        <p:spPr>
          <a:xfrm>
            <a:off x="7856640" y="417240"/>
            <a:ext cx="2996280" cy="2219040"/>
          </a:xfrm>
          <a:prstGeom prst="rect">
            <a:avLst/>
          </a:prstGeom>
          <a:ln>
            <a:noFill/>
          </a:ln>
        </p:spPr>
      </p:pic>
      <p:sp>
        <p:nvSpPr>
          <p:cNvPr id="233" name="CustomShape 2"/>
          <p:cNvSpPr/>
          <p:nvPr/>
        </p:nvSpPr>
        <p:spPr>
          <a:xfrm flipV="1">
            <a:off x="7261920" y="1562760"/>
            <a:ext cx="594360" cy="36360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pic>
        <p:nvPicPr>
          <p:cNvPr id="234" name="Picture 4" descr=""/>
          <p:cNvPicPr/>
          <p:nvPr/>
        </p:nvPicPr>
        <p:blipFill>
          <a:blip r:embed="rId2"/>
          <a:stretch/>
        </p:blipFill>
        <p:spPr>
          <a:xfrm>
            <a:off x="7315920" y="3142800"/>
            <a:ext cx="4242960" cy="2385360"/>
          </a:xfrm>
          <a:prstGeom prst="rect">
            <a:avLst/>
          </a:prstGeom>
          <a:ln>
            <a:noFill/>
          </a:ln>
        </p:spPr>
      </p:pic>
      <p:pic>
        <p:nvPicPr>
          <p:cNvPr id="235" name="Picture 8" descr=""/>
          <p:cNvPicPr/>
          <p:nvPr/>
        </p:nvPicPr>
        <p:blipFill>
          <a:blip r:embed="rId3"/>
          <a:stretch/>
        </p:blipFill>
        <p:spPr>
          <a:xfrm>
            <a:off x="541800" y="3331080"/>
            <a:ext cx="5553720" cy="3121920"/>
          </a:xfrm>
          <a:prstGeom prst="rect">
            <a:avLst/>
          </a:prstGeom>
          <a:ln>
            <a:noFill/>
          </a:ln>
        </p:spPr>
      </p:pic>
      <p:sp>
        <p:nvSpPr>
          <p:cNvPr id="236" name="CustomShape 3"/>
          <p:cNvSpPr/>
          <p:nvPr/>
        </p:nvSpPr>
        <p:spPr>
          <a:xfrm>
            <a:off x="6516360" y="4221360"/>
            <a:ext cx="559080" cy="37692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sp>
        <p:nvSpPr>
          <p:cNvPr id="237" name="CustomShape 4"/>
          <p:cNvSpPr/>
          <p:nvPr/>
        </p:nvSpPr>
        <p:spPr>
          <a:xfrm flipV="1" rot="10800000">
            <a:off x="2903040" y="3142800"/>
            <a:ext cx="745200" cy="41688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spTree>
  </p:cSld>
  <p:timing>
    <p:tnLst>
      <p:par>
        <p:cTn id="95" dur="indefinite" restart="never" nodeType="tmRoot">
          <p:childTnLst>
            <p:seq>
              <p:cTn id="96" dur="indefinite" nodeType="mainSeq"/>
              <p:prevCondLst>
                <p:cond delay="0" evt="onPrev">
                  <p:tgtEl>
                    <p:sldTgt/>
                  </p:tgtEl>
                </p:cond>
              </p:prevCondLst>
              <p:nextCondLst>
                <p:cond delay="0" evt="onNext">
                  <p:tgtEl>
                    <p:sldTgt/>
                  </p:tgtEl>
                </p:cond>
              </p:nextCondLst>
            </p:seq>
          </p:childTnLst>
        </p:cTn>
      </p:par>
    </p:tnLst>
  </p:timing>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38" name="Picture 2" descr=""/>
          <p:cNvPicPr/>
          <p:nvPr/>
        </p:nvPicPr>
        <p:blipFill>
          <a:blip r:embed="rId1"/>
          <a:srcRect l="0" t="14481" r="0" b="10524"/>
          <a:stretch/>
        </p:blipFill>
        <p:spPr>
          <a:xfrm>
            <a:off x="0" y="0"/>
            <a:ext cx="12191760" cy="6857640"/>
          </a:xfrm>
          <a:prstGeom prst="rect">
            <a:avLst/>
          </a:prstGeom>
          <a:ln>
            <a:noFill/>
          </a:ln>
        </p:spPr>
      </p:pic>
      <p:sp>
        <p:nvSpPr>
          <p:cNvPr id="239" name="CustomShape 1"/>
          <p:cNvSpPr/>
          <p:nvPr/>
        </p:nvSpPr>
        <p:spPr>
          <a:xfrm>
            <a:off x="0" y="5320080"/>
            <a:ext cx="12191760" cy="7362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p:style>
      </p:sp>
      <p:sp>
        <p:nvSpPr>
          <p:cNvPr id="240" name="TextShape 2"/>
          <p:cNvSpPr txBox="1"/>
          <p:nvPr/>
        </p:nvSpPr>
        <p:spPr>
          <a:xfrm>
            <a:off x="523800" y="5317200"/>
            <a:ext cx="11210400" cy="744480"/>
          </a:xfrm>
          <a:prstGeom prst="rect">
            <a:avLst/>
          </a:prstGeom>
          <a:noFill/>
          <a:ln>
            <a:noFill/>
          </a:ln>
        </p:spPr>
        <p:txBody>
          <a:bodyPr anchor="ctr">
            <a:normAutofit/>
          </a:bodyPr>
          <a:p>
            <a:pPr algn="ctr">
              <a:lnSpc>
                <a:spcPct val="90000"/>
              </a:lnSpc>
            </a:pPr>
            <a:r>
              <a:rPr b="0" lang="el-GR" sz="3600" spc="-1" strike="noStrike">
                <a:solidFill>
                  <a:srgbClr val="262626"/>
                </a:solidFill>
                <a:latin typeface="Calibri Light"/>
              </a:rPr>
              <a:t>Η γέφυρα του Τραϊανού στον Δούναβη, Σερβία</a:t>
            </a:r>
            <a:endParaRPr b="0" lang="el-GR" sz="3600" spc="-1" strike="noStrike">
              <a:solidFill>
                <a:srgbClr val="000000"/>
              </a:solidFill>
              <a:latin typeface="Calibri"/>
            </a:endParaRPr>
          </a:p>
        </p:txBody>
      </p:sp>
      <p:sp>
        <p:nvSpPr>
          <p:cNvPr id="241" name="Line 3"/>
          <p:cNvSpPr/>
          <p:nvPr/>
        </p:nvSpPr>
        <p:spPr>
          <a:xfrm>
            <a:off x="0" y="5241960"/>
            <a:ext cx="12191760" cy="360"/>
          </a:xfrm>
          <a:prstGeom prst="line">
            <a:avLst/>
          </a:prstGeom>
          <a:ln w="41400">
            <a:solidFill>
              <a:schemeClr val="bg1">
                <a:alpha val="90000"/>
              </a:schemeClr>
            </a:solidFill>
          </a:ln>
        </p:spPr>
        <p:style>
          <a:lnRef idx="1">
            <a:schemeClr val="accent1"/>
          </a:lnRef>
          <a:fillRef idx="0">
            <a:schemeClr val="accent1"/>
          </a:fillRef>
          <a:effectRef idx="0">
            <a:schemeClr val="accent1"/>
          </a:effectRef>
          <a:fontRef idx="minor"/>
        </p:style>
      </p:sp>
      <p:sp>
        <p:nvSpPr>
          <p:cNvPr id="242" name="Line 4"/>
          <p:cNvSpPr/>
          <p:nvPr/>
        </p:nvSpPr>
        <p:spPr>
          <a:xfrm>
            <a:off x="0" y="6134760"/>
            <a:ext cx="12191760" cy="360"/>
          </a:xfrm>
          <a:prstGeom prst="line">
            <a:avLst/>
          </a:prstGeom>
          <a:ln w="41400">
            <a:solidFill>
              <a:schemeClr val="bg1">
                <a:alpha val="90000"/>
              </a:schemeClr>
            </a:solidFill>
          </a:ln>
        </p:spPr>
        <p:style>
          <a:lnRef idx="1">
            <a:schemeClr val="accent1"/>
          </a:lnRef>
          <a:fillRef idx="0">
            <a:schemeClr val="accent1"/>
          </a:fillRef>
          <a:effectRef idx="0">
            <a:schemeClr val="accent1"/>
          </a:effectRef>
          <a:fontRef idx="minor"/>
        </p:style>
      </p:sp>
    </p:spTree>
  </p:cSld>
  <p:timing>
    <p:tnLst>
      <p:par>
        <p:cTn id="97" dur="indefinite" restart="never" nodeType="tmRoot">
          <p:childTnLst>
            <p:seq>
              <p:cTn id="9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TextShape 1"/>
          <p:cNvSpPr txBox="1"/>
          <p:nvPr/>
        </p:nvSpPr>
        <p:spPr>
          <a:xfrm>
            <a:off x="310680" y="70920"/>
            <a:ext cx="10350360" cy="6403680"/>
          </a:xfrm>
          <a:prstGeom prst="rect">
            <a:avLst/>
          </a:prstGeom>
          <a:noFill/>
          <a:ln>
            <a:noFill/>
          </a:ln>
        </p:spPr>
        <p:txBody>
          <a:bodyPr/>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Αργότερα, όταν οι Ρωμαίοι έφτιαξαν την μεγάλη τους αυτοκρατορία, καλλιεργήθηκε ο θρύλος των ιδρυτών της Ρώμης Ρωμύλου και Ρέμου. Η μητέρα των διδύμων Ρέα Σίλβια ή Ιλία γέννησε τα παιδιά αυτά με το θεό Άρη κατά τη σκληρή διακυβέρνηση του θείου της Αμουλίου. Όταν ο βασιλιάς έμαθε για τη γέννησή τους, διέταξε να θανατωθούν, αλλά τα παιδιά επέζησαν χάρη στην φροντίδα μιας λύκαινας. Όταν μεγάλωσαν , ανέτρεψαν το στυγερό βασιλιά και ίδρυσαν την Ρώμη. </a:t>
            </a:r>
            <a:endParaRPr b="0" lang="el-GR" sz="2800" spc="-1" strike="noStrike">
              <a:solidFill>
                <a:srgbClr val="000000"/>
              </a:solidFill>
              <a:latin typeface="Calibri"/>
            </a:endParaRPr>
          </a:p>
          <a:p>
            <a:pPr>
              <a:lnSpc>
                <a:spcPct val="90000"/>
              </a:lnSpc>
              <a:spcBef>
                <a:spcPts val="1001"/>
              </a:spcBef>
            </a:pPr>
            <a:endParaRPr b="0" lang="el-G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                                                             </a:t>
            </a:r>
            <a:r>
              <a:rPr b="0" lang="el-GR" sz="1800" spc="-1" strike="noStrike">
                <a:solidFill>
                  <a:srgbClr val="000000"/>
                </a:solidFill>
                <a:latin typeface="Calibri"/>
              </a:rPr>
              <a:t>Η λύκαινα εξακολουθεί και σήμερα να είναι      </a:t>
            </a:r>
            <a:endParaRPr b="0" lang="el-GR" sz="1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800" spc="-1" strike="noStrike">
                <a:solidFill>
                  <a:srgbClr val="000000"/>
                </a:solidFill>
                <a:latin typeface="Calibri"/>
              </a:rPr>
              <a:t>                                                                                              </a:t>
            </a:r>
            <a:r>
              <a:rPr b="0" lang="el-GR" sz="1800" spc="-1" strike="noStrike">
                <a:solidFill>
                  <a:srgbClr val="000000"/>
                </a:solidFill>
                <a:latin typeface="Calibri"/>
              </a:rPr>
              <a:t>σύμβολο της Ρώμης ( Μουσείο Καπιτωλίου) </a:t>
            </a:r>
            <a:endParaRPr b="0" lang="el-GR" sz="1800" spc="-1" strike="noStrike">
              <a:solidFill>
                <a:srgbClr val="000000"/>
              </a:solidFill>
              <a:latin typeface="Calibri"/>
            </a:endParaRPr>
          </a:p>
        </p:txBody>
      </p:sp>
      <p:pic>
        <p:nvPicPr>
          <p:cNvPr id="101" name="Picture 2" descr=""/>
          <p:cNvPicPr/>
          <p:nvPr/>
        </p:nvPicPr>
        <p:blipFill>
          <a:blip r:embed="rId1"/>
          <a:stretch/>
        </p:blipFill>
        <p:spPr>
          <a:xfrm>
            <a:off x="1530720" y="3319560"/>
            <a:ext cx="3913920" cy="2817720"/>
          </a:xfrm>
          <a:prstGeom prst="rect">
            <a:avLst/>
          </a:prstGeom>
          <a:ln>
            <a:noFill/>
          </a:ln>
        </p:spPr>
      </p:pic>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TextShape 1"/>
          <p:cNvSpPr txBox="1"/>
          <p:nvPr/>
        </p:nvSpPr>
        <p:spPr>
          <a:xfrm>
            <a:off x="337320" y="62280"/>
            <a:ext cx="11016000" cy="1020600"/>
          </a:xfrm>
          <a:prstGeom prst="rect">
            <a:avLst/>
          </a:prstGeom>
          <a:noFill/>
          <a:ln>
            <a:noFill/>
          </a:ln>
        </p:spPr>
        <p:txBody>
          <a:bodyPr anchor="ctr">
            <a:normAutofit/>
          </a:bodyPr>
          <a:p>
            <a:pPr>
              <a:lnSpc>
                <a:spcPct val="90000"/>
              </a:lnSpc>
            </a:pPr>
            <a:r>
              <a:rPr b="0" lang="el-GR" sz="1200" spc="-1" strike="noStrike">
                <a:solidFill>
                  <a:srgbClr val="000000"/>
                </a:solidFill>
                <a:latin typeface="Calibri Light"/>
              </a:rPr>
              <a:t>Τον Ναό του Ολυμπίου Διός είχε ξεκινήσει ο Πείσίστρατος τον 6</a:t>
            </a:r>
            <a:r>
              <a:rPr b="0" lang="el-GR" sz="1200" spc="-1" strike="noStrike" baseline="30000">
                <a:solidFill>
                  <a:srgbClr val="000000"/>
                </a:solidFill>
                <a:latin typeface="Calibri Light"/>
              </a:rPr>
              <a:t>ο</a:t>
            </a:r>
            <a:r>
              <a:rPr b="0" lang="el-GR" sz="1200" spc="-1" strike="noStrike">
                <a:solidFill>
                  <a:srgbClr val="000000"/>
                </a:solidFill>
                <a:latin typeface="Calibri Light"/>
              </a:rPr>
              <a:t> αι.π.Χ. . Τον 2</a:t>
            </a:r>
            <a:r>
              <a:rPr b="0" lang="el-GR" sz="1200" spc="-1" strike="noStrike" baseline="30000">
                <a:solidFill>
                  <a:srgbClr val="000000"/>
                </a:solidFill>
                <a:latin typeface="Calibri Light"/>
              </a:rPr>
              <a:t>ο</a:t>
            </a:r>
            <a:r>
              <a:rPr b="0" lang="el-GR" sz="1200" spc="-1" strike="noStrike">
                <a:solidFill>
                  <a:srgbClr val="000000"/>
                </a:solidFill>
                <a:latin typeface="Calibri Light"/>
              </a:rPr>
              <a:t> αι.π.Χ. κατά την Μακεδονική διακυβέρνηση της Αθήνας συνεχίζεται, αλλά πάλι σταματά. Τον τελειώνει ο αυτοκράτορας Αδριανός γύρω στο 130μ.Χ. αφιερώνοντάς τον στον Δία. Είναι ένα από τα δώρα του προς την Αθήνα που επιθυμεί να τιμήσει. Της χάρισε επίσης υδραγωγείο και βιβλιοθήκη. Οι Αθηναίοι για να τον τιμήσουν του έστησαν αψίδα ( Πύλη του Αδριανού).</a:t>
            </a:r>
            <a:br/>
            <a:r>
              <a:rPr b="0" lang="el-GR" sz="1200" spc="-1" strike="noStrike">
                <a:solidFill>
                  <a:srgbClr val="000000"/>
                </a:solidFill>
                <a:latin typeface="Calibri Light"/>
              </a:rPr>
              <a:t>  Στα Βυζαντινά χρόνια ο ναός του Ολυμπίου Διός εικάζεται ότι καταστράφηκε από σεισμό. Σήμερα τον αποκαλούμε «οι στήλες του Ολυμπίου Διός»(αν και θα έπρεπε να λέμε :οι Στύλοι). Προσέξτε το κιονόκρανο πάνω σε αυτούς τους πανέμορφους στύλους από πεντελικό μάρμαρο. </a:t>
            </a:r>
            <a:endParaRPr b="0" lang="el-GR" sz="1200" spc="-1" strike="noStrike">
              <a:solidFill>
                <a:srgbClr val="000000"/>
              </a:solidFill>
              <a:latin typeface="Calibri"/>
            </a:endParaRPr>
          </a:p>
        </p:txBody>
      </p:sp>
      <p:sp>
        <p:nvSpPr>
          <p:cNvPr id="244" name="CustomShape 2"/>
          <p:cNvSpPr/>
          <p:nvPr/>
        </p:nvSpPr>
        <p:spPr>
          <a:xfrm>
            <a:off x="2202840" y="1887840"/>
            <a:ext cx="7133400" cy="3400200"/>
          </a:xfrm>
          <a:prstGeom prst="rect">
            <a:avLst/>
          </a:prstGeom>
          <a:noFill/>
          <a:ln>
            <a:noFill/>
          </a:ln>
        </p:spPr>
        <p:style>
          <a:lnRef idx="0"/>
          <a:fillRef idx="0"/>
          <a:effectRef idx="0"/>
          <a:fontRef idx="minor"/>
        </p:style>
        <p:txBody>
          <a:bodyPr anchor="ctr">
            <a:normAutofit/>
          </a:bodyPr>
          <a:p>
            <a:pPr>
              <a:lnSpc>
                <a:spcPct val="90000"/>
              </a:lnSpc>
            </a:pPr>
            <a:r>
              <a:rPr b="0" lang="el-GR" sz="1600" spc="-1" strike="noStrike">
                <a:solidFill>
                  <a:srgbClr val="000000"/>
                </a:solidFill>
                <a:latin typeface="Calibri Light"/>
              </a:rPr>
              <a:t>Ρωμαϊκά μνημεία στην Αθήνα                                                                                η Πύλη του Αδριανού</a:t>
            </a:r>
            <a:br/>
            <a:r>
              <a:rPr b="0" lang="el-GR" sz="1600" spc="-1" strike="noStrike">
                <a:solidFill>
                  <a:srgbClr val="000000"/>
                </a:solidFill>
                <a:latin typeface="Calibri Light"/>
              </a:rPr>
              <a:t>                                                                                                                                                                                       </a:t>
            </a:r>
            <a:endParaRPr b="0" lang="el-GR" sz="1600" spc="-1" strike="noStrike">
              <a:latin typeface="Arial"/>
            </a:endParaRPr>
          </a:p>
        </p:txBody>
      </p:sp>
      <p:pic>
        <p:nvPicPr>
          <p:cNvPr id="245" name="Picture 6" descr=""/>
          <p:cNvPicPr/>
          <p:nvPr/>
        </p:nvPicPr>
        <p:blipFill>
          <a:blip r:embed="rId1"/>
          <a:stretch/>
        </p:blipFill>
        <p:spPr>
          <a:xfrm>
            <a:off x="1601640" y="1212120"/>
            <a:ext cx="8201880" cy="5467680"/>
          </a:xfrm>
          <a:prstGeom prst="rect">
            <a:avLst/>
          </a:prstGeom>
          <a:ln>
            <a:noFill/>
          </a:ln>
        </p:spPr>
      </p:pic>
    </p:spTree>
  </p:cSld>
  <p:timing>
    <p:tnLst>
      <p:par>
        <p:cTn id="99" dur="indefinite" restart="never" nodeType="tmRoot">
          <p:childTnLst>
            <p:seq>
              <p:cTn id="100" dur="indefinite" nodeType="mainSeq"/>
              <p:prevCondLst>
                <p:cond delay="0" evt="onPrev">
                  <p:tgtEl>
                    <p:sldTgt/>
                  </p:tgtEl>
                </p:cond>
              </p:prevCondLst>
              <p:nextCondLst>
                <p:cond delay="0" evt="onNext">
                  <p:tgtEl>
                    <p:sldTgt/>
                  </p:tgtEl>
                </p:cond>
              </p:nextCondLst>
            </p:seq>
          </p:childTnLst>
        </p:cTn>
      </p:par>
    </p:tnLst>
  </p:timing>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TextShape 1"/>
          <p:cNvSpPr txBox="1"/>
          <p:nvPr/>
        </p:nvSpPr>
        <p:spPr>
          <a:xfrm>
            <a:off x="630360" y="365040"/>
            <a:ext cx="10722960" cy="895320"/>
          </a:xfrm>
          <a:prstGeom prst="rect">
            <a:avLst/>
          </a:prstGeom>
          <a:noFill/>
          <a:ln>
            <a:noFill/>
          </a:ln>
        </p:spPr>
        <p:txBody>
          <a:bodyPr anchor="ctr">
            <a:normAutofit/>
          </a:bodyPr>
          <a:p>
            <a:pPr>
              <a:lnSpc>
                <a:spcPct val="90000"/>
              </a:lnSpc>
            </a:pPr>
            <a:r>
              <a:rPr b="0" lang="el-GR" sz="1400" spc="-1" strike="noStrike">
                <a:solidFill>
                  <a:srgbClr val="000000"/>
                </a:solidFill>
                <a:latin typeface="Calibri Light"/>
              </a:rPr>
              <a:t>Έξοχο δείγμα ρωμαϊκής τέχνης η Ροτόντα στη Θεσσαλονίκη. Η κυκλικότητά του παραπέμπει στον Πάνθεον της Ρώμης. Χτίστηκε το 304 από τον Γαλέριο και προοριζόταν για μαυσωλείο, δεν χρησιμοποιήθηκε όμως ως τέτοιο. Στο τέλος του ίδιου αιώνα στα χρόνια του Θεοδόσιου έγινε χριστιανικός ναός. </a:t>
            </a:r>
            <a:endParaRPr b="0" lang="el-GR" sz="1400" spc="-1" strike="noStrike">
              <a:solidFill>
                <a:srgbClr val="000000"/>
              </a:solidFill>
              <a:latin typeface="Calibri"/>
            </a:endParaRPr>
          </a:p>
        </p:txBody>
      </p:sp>
      <p:pic>
        <p:nvPicPr>
          <p:cNvPr id="247" name="Picture 2" descr=""/>
          <p:cNvPicPr/>
          <p:nvPr/>
        </p:nvPicPr>
        <p:blipFill>
          <a:blip r:embed="rId1"/>
          <a:stretch/>
        </p:blipFill>
        <p:spPr>
          <a:xfrm>
            <a:off x="838080" y="1568160"/>
            <a:ext cx="8151120" cy="5141160"/>
          </a:xfrm>
          <a:prstGeom prst="rect">
            <a:avLst/>
          </a:prstGeom>
          <a:ln>
            <a:noFill/>
          </a:ln>
        </p:spPr>
      </p:pic>
    </p:spTree>
  </p:cSld>
  <p:timing>
    <p:tnLst>
      <p:par>
        <p:cTn id="101" dur="indefinite" restart="never" nodeType="tmRoot">
          <p:childTnLst>
            <p:seq>
              <p:cTn id="102" dur="indefinite" nodeType="mainSeq"/>
              <p:prevCondLst>
                <p:cond delay="0" evt="onPrev">
                  <p:tgtEl>
                    <p:sldTgt/>
                  </p:tgtEl>
                </p:cond>
              </p:prevCondLst>
              <p:nextCondLst>
                <p:cond delay="0" evt="onNext">
                  <p:tgtEl>
                    <p:sldTgt/>
                  </p:tgtEl>
                </p:cond>
              </p:nextCondLst>
            </p:seq>
          </p:childTnLst>
        </p:cTn>
      </p:par>
    </p:tnLst>
  </p:timing>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TextShape 1"/>
          <p:cNvSpPr txBox="1"/>
          <p:nvPr/>
        </p:nvSpPr>
        <p:spPr>
          <a:xfrm>
            <a:off x="1127520" y="365040"/>
            <a:ext cx="10225800" cy="735480"/>
          </a:xfrm>
          <a:prstGeom prst="rect">
            <a:avLst/>
          </a:prstGeom>
          <a:noFill/>
          <a:ln>
            <a:noFill/>
          </a:ln>
        </p:spPr>
        <p:txBody>
          <a:bodyPr anchor="ctr">
            <a:normAutofit/>
          </a:bodyPr>
          <a:p>
            <a:pPr>
              <a:lnSpc>
                <a:spcPct val="90000"/>
              </a:lnSpc>
            </a:pPr>
            <a:r>
              <a:rPr b="1" lang="el-GR" sz="2000" spc="-1" strike="noStrike">
                <a:solidFill>
                  <a:srgbClr val="000000"/>
                </a:solidFill>
                <a:latin typeface="Calibri Light"/>
              </a:rPr>
              <a:t>Ρωμαϊκή πλαστική + ζωγραφική</a:t>
            </a:r>
            <a:endParaRPr b="0" lang="el-GR" sz="2000" spc="-1" strike="noStrike">
              <a:solidFill>
                <a:srgbClr val="000000"/>
              </a:solidFill>
              <a:latin typeface="Calibri"/>
            </a:endParaRPr>
          </a:p>
        </p:txBody>
      </p:sp>
      <p:sp>
        <p:nvSpPr>
          <p:cNvPr id="249" name="TextShape 2"/>
          <p:cNvSpPr txBox="1"/>
          <p:nvPr/>
        </p:nvSpPr>
        <p:spPr>
          <a:xfrm>
            <a:off x="838080" y="994320"/>
            <a:ext cx="10515240" cy="158868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1800" spc="-1" strike="noStrike">
                <a:solidFill>
                  <a:srgbClr val="000000"/>
                </a:solidFill>
                <a:latin typeface="Calibri"/>
              </a:rPr>
              <a:t>Με πρότυπο πάλι την ελληνική γλυπτική οι Ρωμαίοι διαφοροποιούνται, καθώς αποδίδουν με ρεαλιστικό τρόπο τα ιδιαίτερα χαρακτηριστικά της εικονιζόμενης φυσιογνωμίας</a:t>
            </a:r>
            <a:r>
              <a:rPr b="0" lang="el-GR" sz="2800" spc="-1" strike="noStrike">
                <a:solidFill>
                  <a:srgbClr val="000000"/>
                </a:solidFill>
                <a:latin typeface="Calibri"/>
              </a:rPr>
              <a:t>. </a:t>
            </a:r>
            <a:endParaRPr b="0" lang="el-G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800" spc="-1" strike="noStrike">
                <a:solidFill>
                  <a:srgbClr val="000000"/>
                </a:solidFill>
                <a:latin typeface="Calibri"/>
              </a:rPr>
              <a:t>Ιδιαιτερότητα της ρωμαϊκής τέχνης είναι το ιστορικό ανάγλυφο :πάνω στις επιφάνειες αψίδων, κιόνων, βάθρων εξιστορούνται τα κατορθώματα των αυτοκρατόρων.</a:t>
            </a:r>
            <a:endParaRPr b="0" lang="el-GR" sz="1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700" spc="-1" strike="noStrike">
                <a:solidFill>
                  <a:srgbClr val="000000"/>
                </a:solidFill>
                <a:latin typeface="Calibri"/>
              </a:rPr>
              <a:t>Έχουν διασωθεί επίσης έξοχα δείγματα  της τοιχογραφίας και του ψηφιδωτού, μέσω των οποίων διακοσμούνται τοίχοι ή  δάπεδα δημόσιων και ιδιωτικών κτηρίων.</a:t>
            </a:r>
            <a:endParaRPr b="0" lang="el-GR" sz="1700" spc="-1" strike="noStrike">
              <a:solidFill>
                <a:srgbClr val="000000"/>
              </a:solidFill>
              <a:latin typeface="Calibri"/>
            </a:endParaRPr>
          </a:p>
        </p:txBody>
      </p:sp>
      <p:pic>
        <p:nvPicPr>
          <p:cNvPr id="250" name="Picture 4" descr=""/>
          <p:cNvPicPr/>
          <p:nvPr/>
        </p:nvPicPr>
        <p:blipFill>
          <a:blip r:embed="rId1"/>
          <a:stretch/>
        </p:blipFill>
        <p:spPr>
          <a:xfrm>
            <a:off x="478800" y="3429000"/>
            <a:ext cx="5213520" cy="2834640"/>
          </a:xfrm>
          <a:prstGeom prst="rect">
            <a:avLst/>
          </a:prstGeom>
          <a:ln>
            <a:noFill/>
          </a:ln>
        </p:spPr>
      </p:pic>
      <p:pic>
        <p:nvPicPr>
          <p:cNvPr id="251" name="Picture 6" descr=""/>
          <p:cNvPicPr/>
          <p:nvPr/>
        </p:nvPicPr>
        <p:blipFill>
          <a:blip r:embed="rId2"/>
          <a:stretch/>
        </p:blipFill>
        <p:spPr>
          <a:xfrm>
            <a:off x="6329880" y="2715480"/>
            <a:ext cx="5118480" cy="3412440"/>
          </a:xfrm>
          <a:prstGeom prst="rect">
            <a:avLst/>
          </a:prstGeom>
          <a:ln>
            <a:noFill/>
          </a:ln>
        </p:spPr>
      </p:pic>
    </p:spTree>
  </p:cSld>
  <p:timing>
    <p:tnLst>
      <p:par>
        <p:cTn id="103" dur="indefinite" restart="never" nodeType="tmRoot">
          <p:childTnLst>
            <p:seq>
              <p:cTn id="104" dur="indefinite" nodeType="mainSeq"/>
              <p:prevCondLst>
                <p:cond delay="0" evt="onPrev">
                  <p:tgtEl>
                    <p:sldTgt/>
                  </p:tgtEl>
                </p:cond>
              </p:prevCondLst>
              <p:nextCondLst>
                <p:cond delay="0" evt="onNext">
                  <p:tgtEl>
                    <p:sldTgt/>
                  </p:tgtEl>
                </p:cond>
              </p:nextCondLst>
            </p:seq>
          </p:childTnLst>
        </p:cTn>
      </p:par>
    </p:tnLst>
  </p:timing>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TextShape 1"/>
          <p:cNvSpPr txBox="1"/>
          <p:nvPr/>
        </p:nvSpPr>
        <p:spPr>
          <a:xfrm>
            <a:off x="838080" y="365040"/>
            <a:ext cx="10515240" cy="1325160"/>
          </a:xfrm>
          <a:prstGeom prst="rect">
            <a:avLst/>
          </a:prstGeom>
          <a:noFill/>
          <a:ln>
            <a:noFill/>
          </a:ln>
        </p:spPr>
        <p:txBody>
          <a:bodyPr anchor="ctr"/>
          <a:p>
            <a:pPr>
              <a:lnSpc>
                <a:spcPct val="90000"/>
              </a:lnSpc>
            </a:pPr>
            <a:r>
              <a:rPr b="0" lang="el-GR" sz="4400" spc="-1" strike="noStrike">
                <a:solidFill>
                  <a:srgbClr val="000000"/>
                </a:solidFill>
                <a:latin typeface="Calibri Light"/>
              </a:rPr>
              <a:t>Η μεγάλη μετανάστευση των λαών</a:t>
            </a:r>
            <a:endParaRPr b="0" lang="el-GR" sz="4400" spc="-1" strike="noStrike">
              <a:solidFill>
                <a:srgbClr val="000000"/>
              </a:solidFill>
              <a:latin typeface="Calibri"/>
            </a:endParaRPr>
          </a:p>
        </p:txBody>
      </p:sp>
      <p:pic>
        <p:nvPicPr>
          <p:cNvPr id="253" name="Picture 2" descr=""/>
          <p:cNvPicPr/>
          <p:nvPr/>
        </p:nvPicPr>
        <p:blipFill>
          <a:blip r:embed="rId1"/>
          <a:stretch/>
        </p:blipFill>
        <p:spPr>
          <a:xfrm>
            <a:off x="838080" y="1514880"/>
            <a:ext cx="6636600" cy="4977360"/>
          </a:xfrm>
          <a:prstGeom prst="rect">
            <a:avLst/>
          </a:prstGeom>
          <a:ln>
            <a:noFill/>
          </a:ln>
        </p:spPr>
      </p:pic>
    </p:spTree>
  </p:cSld>
  <p:timing>
    <p:tnLst>
      <p:par>
        <p:cTn id="105" dur="indefinite" restart="never" nodeType="tmRoot">
          <p:childTnLst>
            <p:seq>
              <p:cTn id="106" dur="indefinite" nodeType="mainSeq"/>
              <p:prevCondLst>
                <p:cond delay="0" evt="onPrev">
                  <p:tgtEl>
                    <p:sldTgt/>
                  </p:tgtEl>
                </p:cond>
              </p:prevCondLst>
              <p:nextCondLst>
                <p:cond delay="0" evt="onNext">
                  <p:tgtEl>
                    <p:sldTgt/>
                  </p:tgtEl>
                </p:cond>
              </p:nextCondLst>
            </p:seq>
          </p:childTnLst>
        </p:cTn>
      </p:par>
    </p:tnLst>
  </p:timing>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TextShape 1"/>
          <p:cNvSpPr txBox="1"/>
          <p:nvPr/>
        </p:nvSpPr>
        <p:spPr>
          <a:xfrm>
            <a:off x="838080" y="365040"/>
            <a:ext cx="10515240" cy="1325160"/>
          </a:xfrm>
          <a:prstGeom prst="rect">
            <a:avLst/>
          </a:prstGeom>
          <a:noFill/>
          <a:ln>
            <a:noFill/>
          </a:ln>
        </p:spPr>
        <p:txBody>
          <a:bodyPr anchor="ctr"/>
          <a:p>
            <a:pPr>
              <a:lnSpc>
                <a:spcPct val="90000"/>
              </a:lnSpc>
            </a:pPr>
            <a:r>
              <a:rPr b="0" lang="el-GR" sz="4400" spc="-1" strike="noStrike">
                <a:solidFill>
                  <a:srgbClr val="000000"/>
                </a:solidFill>
                <a:latin typeface="Calibri Light"/>
              </a:rPr>
              <a:t>Η διαίρεση της ρωμαϊκής αυτοκρατορίας</a:t>
            </a:r>
            <a:endParaRPr b="0" lang="el-GR" sz="4400" spc="-1" strike="noStrike">
              <a:solidFill>
                <a:srgbClr val="000000"/>
              </a:solidFill>
              <a:latin typeface="Calibri"/>
            </a:endParaRPr>
          </a:p>
        </p:txBody>
      </p:sp>
      <p:pic>
        <p:nvPicPr>
          <p:cNvPr id="255" name="Picture 4" descr=""/>
          <p:cNvPicPr/>
          <p:nvPr/>
        </p:nvPicPr>
        <p:blipFill>
          <a:blip r:embed="rId1"/>
          <a:stretch/>
        </p:blipFill>
        <p:spPr>
          <a:xfrm>
            <a:off x="1953000" y="2374200"/>
            <a:ext cx="5657760" cy="4232160"/>
          </a:xfrm>
          <a:prstGeom prst="rect">
            <a:avLst/>
          </a:prstGeom>
          <a:ln>
            <a:noFill/>
          </a:ln>
        </p:spPr>
      </p:pic>
    </p:spTree>
  </p:cSld>
  <p:timing>
    <p:tnLst>
      <p:par>
        <p:cTn id="107" dur="indefinite" restart="never" nodeType="tmRoot">
          <p:childTnLst>
            <p:seq>
              <p:cTn id="108" dur="indefinite" nodeType="mainSeq"/>
              <p:prevCondLst>
                <p:cond delay="0" evt="onPrev">
                  <p:tgtEl>
                    <p:sldTgt/>
                  </p:tgtEl>
                </p:cond>
              </p:prevCondLst>
              <p:nextCondLst>
                <p:cond delay="0" evt="onNext">
                  <p:tgtEl>
                    <p:sldTgt/>
                  </p:tgtEl>
                </p:cond>
              </p:nextCondLst>
            </p:seq>
          </p:childTnLst>
        </p:cTn>
      </p:par>
    </p:tnLst>
  </p:timing>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TextShape 1"/>
          <p:cNvSpPr txBox="1"/>
          <p:nvPr/>
        </p:nvSpPr>
        <p:spPr>
          <a:xfrm>
            <a:off x="816840" y="365040"/>
            <a:ext cx="10536840" cy="2750400"/>
          </a:xfrm>
          <a:prstGeom prst="rect">
            <a:avLst/>
          </a:prstGeom>
          <a:noFill/>
          <a:ln>
            <a:noFill/>
          </a:ln>
        </p:spPr>
        <p:txBody>
          <a:bodyPr anchor="ctr">
            <a:normAutofit/>
          </a:bodyPr>
          <a:p>
            <a:pPr>
              <a:lnSpc>
                <a:spcPct val="90000"/>
              </a:lnSpc>
            </a:pPr>
            <a:r>
              <a:rPr b="0" lang="el-GR" sz="1800" spc="-1" strike="noStrike">
                <a:solidFill>
                  <a:srgbClr val="000000"/>
                </a:solidFill>
                <a:latin typeface="Calibri Light"/>
              </a:rPr>
              <a:t>Δυτικό Ρωμαϊκό κράτος                                                                                    Ανατολικό Ρωμαϊκό κράτος (Βυζάντιο) </a:t>
            </a:r>
            <a:endParaRPr b="0" lang="el-GR" sz="1800" spc="-1" strike="noStrike">
              <a:solidFill>
                <a:srgbClr val="000000"/>
              </a:solidFill>
              <a:latin typeface="Calibri"/>
            </a:endParaRPr>
          </a:p>
        </p:txBody>
      </p:sp>
      <p:pic>
        <p:nvPicPr>
          <p:cNvPr id="257" name="Picture 2" descr=""/>
          <p:cNvPicPr/>
          <p:nvPr/>
        </p:nvPicPr>
        <p:blipFill>
          <a:blip r:embed="rId1"/>
          <a:stretch/>
        </p:blipFill>
        <p:spPr>
          <a:xfrm>
            <a:off x="2379240" y="2049840"/>
            <a:ext cx="7860600" cy="4126680"/>
          </a:xfrm>
          <a:prstGeom prst="rect">
            <a:avLst/>
          </a:prstGeom>
          <a:ln>
            <a:noFill/>
          </a:ln>
        </p:spPr>
      </p:pic>
      <p:sp>
        <p:nvSpPr>
          <p:cNvPr id="258" name="CustomShape 2"/>
          <p:cNvSpPr/>
          <p:nvPr/>
        </p:nvSpPr>
        <p:spPr>
          <a:xfrm>
            <a:off x="1136520" y="2264400"/>
            <a:ext cx="1109520" cy="68256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sp>
        <p:nvSpPr>
          <p:cNvPr id="259" name="CustomShape 3"/>
          <p:cNvSpPr/>
          <p:nvPr/>
        </p:nvSpPr>
        <p:spPr>
          <a:xfrm flipH="1" rot="16200000">
            <a:off x="10077840" y="2026080"/>
            <a:ext cx="851760" cy="52812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spTree>
  </p:cSld>
  <p:timing>
    <p:tnLst>
      <p:par>
        <p:cTn id="109" dur="indefinite" restart="never" nodeType="tmRoot">
          <p:childTnLst>
            <p:seq>
              <p:cTn id="110" dur="indefinite" nodeType="mainSeq"/>
              <p:prevCondLst>
                <p:cond delay="0" evt="onPrev">
                  <p:tgtEl>
                    <p:sldTgt/>
                  </p:tgtEl>
                </p:cond>
              </p:prevCondLst>
              <p:nextCondLst>
                <p:cond delay="0" evt="onNext">
                  <p:tgtEl>
                    <p:sldTgt/>
                  </p:tgtEl>
                </p:cond>
              </p:nextCondLst>
            </p:seq>
          </p:childTnLst>
        </p:cTn>
      </p:par>
    </p:tnLst>
  </p:timing>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TextShape 1"/>
          <p:cNvSpPr txBox="1"/>
          <p:nvPr/>
        </p:nvSpPr>
        <p:spPr>
          <a:xfrm>
            <a:off x="6095880" y="397080"/>
            <a:ext cx="5257440" cy="596880"/>
          </a:xfrm>
          <a:prstGeom prst="rect">
            <a:avLst/>
          </a:prstGeom>
          <a:noFill/>
          <a:ln>
            <a:noFill/>
          </a:ln>
        </p:spPr>
        <p:txBody>
          <a:bodyPr anchor="ctr">
            <a:normAutofit/>
          </a:bodyPr>
          <a:p>
            <a:pPr>
              <a:lnSpc>
                <a:spcPct val="90000"/>
              </a:lnSpc>
            </a:pPr>
            <a:r>
              <a:rPr b="1" lang="el-GR" sz="2400" spc="-1" strike="noStrike" u="sng">
                <a:solidFill>
                  <a:srgbClr val="000000"/>
                </a:solidFill>
                <a:uFillTx/>
                <a:latin typeface="Calibri Light"/>
              </a:rPr>
              <a:t>Τι έμεινε από την Ρώμη </a:t>
            </a:r>
            <a:r>
              <a:rPr b="1" lang="el-GR" sz="2000" spc="-1" strike="noStrike">
                <a:solidFill>
                  <a:srgbClr val="000000"/>
                </a:solidFill>
                <a:latin typeface="Calibri Light"/>
              </a:rPr>
              <a:t>;</a:t>
            </a:r>
            <a:endParaRPr b="0" lang="el-GR" sz="2000" spc="-1" strike="noStrike">
              <a:solidFill>
                <a:srgbClr val="000000"/>
              </a:solidFill>
              <a:latin typeface="Calibri"/>
            </a:endParaRPr>
          </a:p>
        </p:txBody>
      </p:sp>
      <p:sp>
        <p:nvSpPr>
          <p:cNvPr id="261" name="TextShape 2"/>
          <p:cNvSpPr txBox="1"/>
          <p:nvPr/>
        </p:nvSpPr>
        <p:spPr>
          <a:xfrm>
            <a:off x="833040" y="929160"/>
            <a:ext cx="10515240" cy="4350960"/>
          </a:xfrm>
          <a:prstGeom prst="rect">
            <a:avLst/>
          </a:prstGeom>
          <a:noFill/>
          <a:ln>
            <a:noFill/>
          </a:ln>
        </p:spPr>
        <p:txBody>
          <a:bodyPr/>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1. Αρχιτεκτονικά μνημεία σε όλη την πάλαι ποτε επικράτεια της αυτοκρατορίας ( αγορές, αψίδες, θέρμες, ναοί, επαύλεις, υδραγωγεία…)</a:t>
            </a:r>
            <a:endParaRPr b="0" lang="el-G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2.Έργα πλαστικής, ζωγραφικής, μικροτεχνίας</a:t>
            </a:r>
            <a:endParaRPr b="0" lang="el-G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3. Μνημεία λόγου ( η λατινική γραμματεία ) *</a:t>
            </a:r>
            <a:endParaRPr b="0" lang="el-G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4. Οδικά δίκτυα ( π.χ. Εγνατία οδός, Ιονία οδός στην Ελλάδα)</a:t>
            </a:r>
            <a:endParaRPr b="0" lang="el-G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5.Το ρωμαϊκό δίκαιο ( ius)! Η έμφαση που δόθηκε στη νομοθεσία και η εντατική και υψηλού επιπέδου εργασία που επενδύθηκε στον τομέα αυτό ήταν παρακαταθήκη για το μέλλον. </a:t>
            </a:r>
            <a:endParaRPr b="0" lang="el-GR" sz="2800" spc="-1" strike="noStrike">
              <a:solidFill>
                <a:srgbClr val="000000"/>
              </a:solidFill>
              <a:latin typeface="Calibri"/>
            </a:endParaRPr>
          </a:p>
          <a:p>
            <a:pPr>
              <a:lnSpc>
                <a:spcPct val="90000"/>
              </a:lnSpc>
              <a:spcBef>
                <a:spcPts val="1001"/>
              </a:spcBef>
            </a:pPr>
            <a:endParaRPr b="0" lang="el-GR" sz="2800" spc="-1" strike="noStrike">
              <a:solidFill>
                <a:srgbClr val="000000"/>
              </a:solidFill>
              <a:latin typeface="Calibri"/>
            </a:endParaRPr>
          </a:p>
          <a:p>
            <a:pPr>
              <a:lnSpc>
                <a:spcPct val="90000"/>
              </a:lnSpc>
              <a:spcBef>
                <a:spcPts val="1001"/>
              </a:spcBef>
            </a:pPr>
            <a:endParaRPr b="0" lang="el-GR" sz="2800" spc="-1" strike="noStrike">
              <a:solidFill>
                <a:srgbClr val="000000"/>
              </a:solidFill>
              <a:latin typeface="Calibri"/>
            </a:endParaRPr>
          </a:p>
        </p:txBody>
      </p:sp>
    </p:spTree>
  </p:cSld>
  <p:timing>
    <p:tnLst>
      <p:par>
        <p:cTn id="111" dur="indefinite" restart="never" nodeType="tmRoot">
          <p:childTnLst>
            <p:seq>
              <p:cTn id="112" dur="indefinite" nodeType="mainSeq"/>
              <p:prevCondLst>
                <p:cond delay="0" evt="onPrev">
                  <p:tgtEl>
                    <p:sldTgt/>
                  </p:tgtEl>
                </p:cond>
              </p:prevCondLst>
              <p:nextCondLst>
                <p:cond delay="0" evt="onNext">
                  <p:tgtEl>
                    <p:sldTgt/>
                  </p:tgtEl>
                </p:cond>
              </p:nextCondLst>
            </p:seq>
          </p:childTnLst>
        </p:cTn>
      </p:par>
    </p:tnLst>
  </p:timing>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TextShape 1"/>
          <p:cNvSpPr txBox="1"/>
          <p:nvPr/>
        </p:nvSpPr>
        <p:spPr>
          <a:xfrm>
            <a:off x="1056600" y="319680"/>
            <a:ext cx="10297080" cy="745200"/>
          </a:xfrm>
          <a:prstGeom prst="rect">
            <a:avLst/>
          </a:prstGeom>
          <a:noFill/>
          <a:ln>
            <a:noFill/>
          </a:ln>
        </p:spPr>
        <p:txBody>
          <a:bodyPr anchor="ctr">
            <a:normAutofit/>
          </a:bodyPr>
          <a:p>
            <a:pPr>
              <a:lnSpc>
                <a:spcPct val="90000"/>
              </a:lnSpc>
            </a:pPr>
            <a:r>
              <a:rPr b="1" lang="el-GR" sz="1800" spc="-1" strike="noStrike">
                <a:solidFill>
                  <a:srgbClr val="000000"/>
                </a:solidFill>
                <a:latin typeface="Calibri Light"/>
              </a:rPr>
              <a:t>Η λατινική γραμματεία * </a:t>
            </a:r>
            <a:endParaRPr b="0" lang="el-GR" sz="1800" spc="-1" strike="noStrike">
              <a:solidFill>
                <a:srgbClr val="000000"/>
              </a:solidFill>
              <a:latin typeface="Calibri"/>
            </a:endParaRPr>
          </a:p>
        </p:txBody>
      </p:sp>
      <p:sp>
        <p:nvSpPr>
          <p:cNvPr id="263" name="TextShape 2"/>
          <p:cNvSpPr txBox="1"/>
          <p:nvPr/>
        </p:nvSpPr>
        <p:spPr>
          <a:xfrm>
            <a:off x="838080" y="727920"/>
            <a:ext cx="10515240" cy="298260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1600" spc="-1" strike="noStrike">
                <a:solidFill>
                  <a:srgbClr val="000000"/>
                </a:solidFill>
                <a:latin typeface="Calibri"/>
              </a:rPr>
              <a:t>Η Λατινική γραμματεία θεμελιώθηκε πάνω στο ελληνικό πρότυπο. Το ιδρυτικό έργο της είναι η απόδοση στα Λατινικά της Οδύσσειας από τον Έλληνα απελεύθερο  Λίβιο Ανδρόνικος τον 3ο  αι.π.Χ.</a:t>
            </a:r>
            <a:endParaRPr b="0" lang="el-GR" sz="1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600" spc="-1" strike="noStrike">
                <a:solidFill>
                  <a:srgbClr val="000000"/>
                </a:solidFill>
                <a:latin typeface="Calibri"/>
              </a:rPr>
              <a:t>Στην πορεία οι Ρωμαίοι καλλιέργησαν όλα σχεδόν τα είδη του γραπτού λόγου ξεφεύγοντας σταδιακά από την ελληνική μίμηση. Έγραψαν δράματα, σάτιρες, ιστορία ( Σαλλούστιος, Ιούλιος Καίσαρ), ποίηση ( Κάτουλλος, Λουκρήτιος), ρητορικούς λόγους και φιλοσοφικές πραγματείες ( Κικέρων) .</a:t>
            </a:r>
            <a:endParaRPr b="0" lang="el-GR" sz="1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600" spc="-1" strike="noStrike">
                <a:solidFill>
                  <a:srgbClr val="000000"/>
                </a:solidFill>
                <a:latin typeface="Calibri"/>
              </a:rPr>
              <a:t>Η περίοδος 80π.Χ. -14μ.Χ. ( από το θάνατο του Σύλλα μέχρι το θάνατο του Οκταβιανού Αυγούστου) είναι τα χρυσά χρόνια των ρωμαϊκών γραμμάτων. Τότε, με την κρατική υποστήριξη,  γράφτηκαν τα μεγαλύτερα έργα της λατινικής λογοτεχνίας που έμειναν κλασικά :ο Βιργίλιος συνθέτει το έπος «Αινειάδα» διαμορφώνοντας τους ιδρυτικούς μύθους της Ρώμης, ο Οράτιος συνθέτει λυρική ποίηση, ο Τίτος Λίβιος συγγράφει μια μνημειώδη ιστορία της Ρώμης. </a:t>
            </a:r>
            <a:endParaRPr b="0" lang="el-GR" sz="1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600" spc="-1" strike="noStrike">
                <a:solidFill>
                  <a:srgbClr val="000000"/>
                </a:solidFill>
                <a:latin typeface="Calibri"/>
              </a:rPr>
              <a:t>Τα έργα αυτά διαβάστηκαν για αιώνες και αποτέλεσαν τις βάσεις του ευρωπαϊκού πολιτισμού. Ο στενός συσχετισμός τους με αντίστοιχα έργα της αρχαίας ελληνικής γραμματείας, το υψηλό επίπεδο της γραφής και ο ανθρωπιστικός πυρήνας του περιεχομένου τους εξηγούν γιατί τα έργα αυτά μαζί με τα ελληνικά συνθέτουν τις λεγόμενες «κλασικές σπουδές». </a:t>
            </a:r>
            <a:endParaRPr b="0" lang="el-GR" sz="1600" spc="-1" strike="noStrike">
              <a:solidFill>
                <a:srgbClr val="000000"/>
              </a:solidFill>
              <a:latin typeface="Calibri"/>
            </a:endParaRPr>
          </a:p>
        </p:txBody>
      </p:sp>
      <p:pic>
        <p:nvPicPr>
          <p:cNvPr id="264" name="Picture 6" descr=""/>
          <p:cNvPicPr/>
          <p:nvPr/>
        </p:nvPicPr>
        <p:blipFill>
          <a:blip r:embed="rId1"/>
          <a:stretch/>
        </p:blipFill>
        <p:spPr>
          <a:xfrm>
            <a:off x="405720" y="3950640"/>
            <a:ext cx="4168800" cy="2587320"/>
          </a:xfrm>
          <a:prstGeom prst="rect">
            <a:avLst/>
          </a:prstGeom>
          <a:ln>
            <a:noFill/>
          </a:ln>
        </p:spPr>
      </p:pic>
    </p:spTree>
  </p:cSld>
  <p:timing>
    <p:tnLst>
      <p:par>
        <p:cTn id="113" dur="indefinite" restart="never" nodeType="tmRoot">
          <p:childTnLst>
            <p:seq>
              <p:cTn id="114"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TextShape 1"/>
          <p:cNvSpPr txBox="1"/>
          <p:nvPr/>
        </p:nvSpPr>
        <p:spPr>
          <a:xfrm>
            <a:off x="1477440" y="-1170720"/>
            <a:ext cx="10515240" cy="1325160"/>
          </a:xfrm>
          <a:prstGeom prst="rect">
            <a:avLst/>
          </a:prstGeom>
          <a:noFill/>
          <a:ln>
            <a:noFill/>
          </a:ln>
        </p:spPr>
        <p:txBody>
          <a:bodyPr anchor="ctr"/>
          <a:p>
            <a:endParaRPr b="0" lang="el-GR" sz="1800" spc="-1" strike="noStrike">
              <a:solidFill>
                <a:srgbClr val="000000"/>
              </a:solidFill>
              <a:latin typeface="Calibri"/>
            </a:endParaRPr>
          </a:p>
        </p:txBody>
      </p:sp>
      <p:sp>
        <p:nvSpPr>
          <p:cNvPr id="103" name="TextShape 2"/>
          <p:cNvSpPr txBox="1"/>
          <p:nvPr/>
        </p:nvSpPr>
        <p:spPr>
          <a:xfrm>
            <a:off x="1095480" y="612720"/>
            <a:ext cx="10515240" cy="4401000"/>
          </a:xfrm>
          <a:prstGeom prst="rect">
            <a:avLst/>
          </a:prstGeom>
          <a:noFill/>
          <a:ln>
            <a:noFill/>
          </a:ln>
        </p:spPr>
        <p:txBody>
          <a:bodyPr/>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Στη συνέχεια τα δυο αδέρφια διαφώνησαν για το πού ακριβώς θα χτίσουν τη νέα πόλη. Η πόλη χτίστηκε τελικά στον Παλατίνο λόφο, πάνω στην διαφωνία όμως ο Ρωμύλος σκότωσε τον Ρέμο.</a:t>
            </a:r>
            <a:endParaRPr b="0" lang="el-GR" sz="2800" spc="-1" strike="noStrike">
              <a:solidFill>
                <a:srgbClr val="000000"/>
              </a:solidFill>
              <a:latin typeface="Calibri"/>
            </a:endParaRPr>
          </a:p>
          <a:p>
            <a:pPr>
              <a:lnSpc>
                <a:spcPct val="90000"/>
              </a:lnSpc>
              <a:spcBef>
                <a:spcPts val="1001"/>
              </a:spcBef>
            </a:pPr>
            <a:endParaRPr b="0" lang="el-GR" sz="2800" spc="-1" strike="noStrike">
              <a:solidFill>
                <a:srgbClr val="000000"/>
              </a:solidFill>
              <a:latin typeface="Calibri"/>
            </a:endParaRPr>
          </a:p>
        </p:txBody>
      </p:sp>
      <p:pic>
        <p:nvPicPr>
          <p:cNvPr id="104" name="Picture 2" descr=""/>
          <p:cNvPicPr/>
          <p:nvPr/>
        </p:nvPicPr>
        <p:blipFill>
          <a:blip r:embed="rId1"/>
          <a:stretch/>
        </p:blipFill>
        <p:spPr>
          <a:xfrm>
            <a:off x="1616400" y="2050920"/>
            <a:ext cx="6498000" cy="4331880"/>
          </a:xfrm>
          <a:prstGeom prst="rect">
            <a:avLst/>
          </a:prstGeom>
          <a:ln>
            <a:noFill/>
          </a:ln>
        </p:spPr>
      </p:pic>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 name="TextShape 1"/>
          <p:cNvSpPr txBox="1"/>
          <p:nvPr/>
        </p:nvSpPr>
        <p:spPr>
          <a:xfrm>
            <a:off x="351000" y="194040"/>
            <a:ext cx="10584360" cy="355572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Ένας άλλος μύθος που συνδέεται με την ίδρυση της Ρώμης είναι εκείνος του Αινεία.</a:t>
            </a:r>
            <a:endParaRPr b="0" lang="el-G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Ο Αινείας, γιος της Αφροδίτης, ήταν αρχηγός των Δαρδάνων, συμμάχων των Τρώων. Έλαβε μέρος στον Τρωικό πόλεμο όπου διακρίθηκε για την γενναιότητά του. Όταν αλώθηκε η Τροία, οι Αχαιοί επέτρεψαν σε κάποιους να εγκαταλείψουν την πόλη, παίρνοντας ό,τι πολύτιμο μπορούσαν να σηκώσουν. Κι ενώ άλλοι γέμισαν τα χέρια τους χρυσάφι, ο Αινείας πήρε στην αγκαλιά του τον ανήμπορο πατέρα του Αγχίση και τα ιερά ξόανα των θεών. </a:t>
            </a:r>
            <a:endParaRPr b="0" lang="el-G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Φεύγοντας οδηγήθηκε στην Ιταλία όπου εκείνος ή οι απόγονοί του ίδρυσαν την Ρώμη. </a:t>
            </a:r>
            <a:endParaRPr b="0" lang="el-G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Ο μεγάλος ποιητής  Βιργίλιος γράφει στα χρόνια του Οκταβιανού Αύγουστου την «Αινειάδα» δίνοντας  έτσι ποιητική μορφή στον ιδρυτικό μύθο των Ρωμαίων.</a:t>
            </a:r>
            <a:endParaRPr b="0" lang="el-G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                                                                             </a:t>
            </a:r>
            <a:r>
              <a:rPr b="0" lang="el-GR" sz="1400" spc="-1" strike="noStrike">
                <a:solidFill>
                  <a:srgbClr val="000000"/>
                </a:solidFill>
                <a:latin typeface="Calibri"/>
              </a:rPr>
              <a:t>Ο Αινείας φεύγει από τη φλεγόμενη Τροία, Πίνακας του Federico Barocci, 1598</a:t>
            </a:r>
            <a:endParaRPr b="0" lang="el-GR" sz="1400" spc="-1" strike="noStrike">
              <a:solidFill>
                <a:srgbClr val="000000"/>
              </a:solidFill>
              <a:latin typeface="Calibri"/>
            </a:endParaRPr>
          </a:p>
        </p:txBody>
      </p:sp>
      <p:pic>
        <p:nvPicPr>
          <p:cNvPr id="106" name="Picture 2" descr=""/>
          <p:cNvPicPr/>
          <p:nvPr/>
        </p:nvPicPr>
        <p:blipFill>
          <a:blip r:embed="rId1"/>
          <a:stretch/>
        </p:blipFill>
        <p:spPr>
          <a:xfrm>
            <a:off x="969840" y="3945240"/>
            <a:ext cx="3727080" cy="2591640"/>
          </a:xfrm>
          <a:prstGeom prst="rect">
            <a:avLst/>
          </a:prstGeom>
          <a:ln>
            <a:noFill/>
          </a:ln>
        </p:spPr>
      </p:pic>
      <p:sp>
        <p:nvSpPr>
          <p:cNvPr id="107" name="CustomShape 2"/>
          <p:cNvSpPr/>
          <p:nvPr/>
        </p:nvSpPr>
        <p:spPr>
          <a:xfrm rot="5400000">
            <a:off x="4767480" y="3604320"/>
            <a:ext cx="1313640" cy="47916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TextShape 1"/>
          <p:cNvSpPr txBox="1"/>
          <p:nvPr/>
        </p:nvSpPr>
        <p:spPr>
          <a:xfrm>
            <a:off x="896760" y="365040"/>
            <a:ext cx="10456920" cy="903960"/>
          </a:xfrm>
          <a:prstGeom prst="rect">
            <a:avLst/>
          </a:prstGeom>
          <a:noFill/>
          <a:ln>
            <a:noFill/>
          </a:ln>
        </p:spPr>
        <p:txBody>
          <a:bodyPr anchor="ctr">
            <a:normAutofit/>
          </a:bodyPr>
          <a:p>
            <a:pPr>
              <a:lnSpc>
                <a:spcPct val="90000"/>
              </a:lnSpc>
            </a:pPr>
            <a:r>
              <a:rPr b="0" lang="el-GR" sz="4800" spc="-1" strike="noStrike">
                <a:solidFill>
                  <a:srgbClr val="000000"/>
                </a:solidFill>
                <a:latin typeface="Calibri"/>
              </a:rPr>
              <a:t>1.</a:t>
            </a:r>
            <a:r>
              <a:rPr b="0" lang="el-GR" sz="1800" spc="-1" strike="noStrike">
                <a:solidFill>
                  <a:srgbClr val="000000"/>
                </a:solidFill>
                <a:latin typeface="Calibri"/>
              </a:rPr>
              <a:t>Η πρώτη περίοδος λοιπόν της ρωμαϊκής ιστορίας είναι </a:t>
            </a:r>
            <a:r>
              <a:rPr b="0" lang="el-GR" sz="2700" spc="-1" strike="noStrike">
                <a:solidFill>
                  <a:srgbClr val="000000"/>
                </a:solidFill>
                <a:latin typeface="Calibri"/>
              </a:rPr>
              <a:t>η περίοδος της βασιλείας </a:t>
            </a:r>
            <a:r>
              <a:rPr b="0" lang="el-GR" sz="1800" spc="-1" strike="noStrike">
                <a:solidFill>
                  <a:srgbClr val="000000"/>
                </a:solidFill>
                <a:latin typeface="Calibri"/>
              </a:rPr>
              <a:t>( 753 π.Χ. -509π.χ.</a:t>
            </a:r>
            <a:r>
              <a:rPr b="0" lang="el-GR" sz="1600" spc="-1" strike="noStrike">
                <a:solidFill>
                  <a:srgbClr val="000000"/>
                </a:solidFill>
                <a:latin typeface="Calibri Light"/>
              </a:rPr>
              <a:t>) </a:t>
            </a:r>
            <a:br/>
            <a:r>
              <a:rPr b="0" lang="el-GR" sz="1600" spc="-1" strike="noStrike">
                <a:solidFill>
                  <a:srgbClr val="000000"/>
                </a:solidFill>
                <a:latin typeface="Calibri Light"/>
              </a:rPr>
              <a:t>                                                   </a:t>
            </a:r>
            <a:r>
              <a:rPr b="0" lang="el-GR" sz="1800" spc="-1" strike="noStrike">
                <a:solidFill>
                  <a:srgbClr val="000000"/>
                </a:solidFill>
                <a:latin typeface="Calibri"/>
              </a:rPr>
              <a:t>ΚΟΙΝΩΝΙΚΗ ΟΡΓΑΝΩΣΗ</a:t>
            </a:r>
            <a:endParaRPr b="0" lang="el-GR" sz="1800" spc="-1" strike="noStrike">
              <a:solidFill>
                <a:srgbClr val="000000"/>
              </a:solidFill>
              <a:latin typeface="Calibri"/>
            </a:endParaRPr>
          </a:p>
        </p:txBody>
      </p:sp>
      <p:sp>
        <p:nvSpPr>
          <p:cNvPr id="109" name="TextShape 2"/>
          <p:cNvSpPr txBox="1"/>
          <p:nvPr/>
        </p:nvSpPr>
        <p:spPr>
          <a:xfrm>
            <a:off x="621360" y="1269360"/>
            <a:ext cx="10731960" cy="433764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1800" spc="-1" strike="noStrike">
                <a:solidFill>
                  <a:srgbClr val="000000"/>
                </a:solidFill>
                <a:latin typeface="Calibri"/>
              </a:rPr>
              <a:t>Ἠδη από την περίοδο αυτή διαμορφώνονται δύο διακριτές κοινωνικές τάξεις :   </a:t>
            </a:r>
            <a:endParaRPr b="0" lang="el-GR" sz="1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800" spc="-1" strike="noStrike">
                <a:solidFill>
                  <a:srgbClr val="000000"/>
                </a:solidFill>
                <a:latin typeface="Calibri"/>
              </a:rPr>
              <a:t>-</a:t>
            </a:r>
            <a:r>
              <a:rPr b="0" lang="el-GR" sz="1800" spc="-1" strike="noStrike" u="sng">
                <a:solidFill>
                  <a:srgbClr val="000000"/>
                </a:solidFill>
                <a:uFillTx/>
                <a:latin typeface="Calibri"/>
              </a:rPr>
              <a:t>οι πατρίκιοι</a:t>
            </a:r>
            <a:r>
              <a:rPr b="0" lang="el-GR" sz="1800" spc="-1" strike="noStrike">
                <a:solidFill>
                  <a:srgbClr val="000000"/>
                </a:solidFill>
                <a:latin typeface="Calibri"/>
              </a:rPr>
              <a:t>, οι ευγενείς, οι γόνοι των παλαιών ρωμαϊκών οικογενειών, </a:t>
            </a:r>
            <a:endParaRPr b="0" lang="el-GR" sz="1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800" spc="-1" strike="noStrike">
                <a:solidFill>
                  <a:srgbClr val="000000"/>
                </a:solidFill>
                <a:latin typeface="Calibri"/>
              </a:rPr>
              <a:t>-</a:t>
            </a:r>
            <a:r>
              <a:rPr b="0" lang="el-GR" sz="1800" spc="-1" strike="noStrike" u="sng">
                <a:solidFill>
                  <a:srgbClr val="000000"/>
                </a:solidFill>
                <a:uFillTx/>
                <a:latin typeface="Calibri"/>
              </a:rPr>
              <a:t>οι πελάτες</a:t>
            </a:r>
            <a:r>
              <a:rPr b="0" lang="el-GR" sz="1800" spc="-1" strike="noStrike">
                <a:solidFill>
                  <a:srgbClr val="000000"/>
                </a:solidFill>
                <a:latin typeface="Calibri"/>
              </a:rPr>
              <a:t>, οι προστατευόμενοι των πατρικίων που σταδιακά συγχωνεύτηκαν μαζί τους , και </a:t>
            </a:r>
            <a:endParaRPr b="0" lang="el-GR" sz="1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800" spc="-1" strike="noStrike">
                <a:solidFill>
                  <a:srgbClr val="000000"/>
                </a:solidFill>
                <a:latin typeface="Calibri"/>
              </a:rPr>
              <a:t>-</a:t>
            </a:r>
            <a:r>
              <a:rPr b="0" lang="el-GR" sz="1800" spc="-1" strike="noStrike" u="sng">
                <a:solidFill>
                  <a:srgbClr val="000000"/>
                </a:solidFill>
                <a:uFillTx/>
                <a:latin typeface="Calibri"/>
              </a:rPr>
              <a:t>οι πληβείοι</a:t>
            </a:r>
            <a:r>
              <a:rPr b="0" lang="el-GR" sz="1800" spc="-1" strike="noStrike">
                <a:solidFill>
                  <a:srgbClr val="000000"/>
                </a:solidFill>
                <a:latin typeface="Calibri"/>
              </a:rPr>
              <a:t>, οι νεότεροι κάτοικοι της Ρώμης που υποτιμούνταν , αποκλείονταν από την πολιτική συμμετοχή και δεν τους επιτρεπόταν να παντρευτούν γυναίκες από την τάξη των πατρικίων. </a:t>
            </a:r>
            <a:endParaRPr b="0" lang="el-GR" sz="1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800" spc="-1" strike="noStrike">
                <a:solidFill>
                  <a:srgbClr val="000000"/>
                </a:solidFill>
                <a:latin typeface="Calibri"/>
              </a:rPr>
              <a:t>                                                                  </a:t>
            </a:r>
            <a:r>
              <a:rPr b="0" lang="el-GR" sz="1800" spc="-1" strike="noStrike">
                <a:solidFill>
                  <a:srgbClr val="000000"/>
                </a:solidFill>
                <a:latin typeface="Calibri"/>
              </a:rPr>
              <a:t>ΠΟΛΙΤΙΚΗ ΟΡΓΑΝΩΣΗ</a:t>
            </a:r>
            <a:endParaRPr b="0" lang="el-GR" sz="1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800" spc="-1" strike="noStrike">
                <a:solidFill>
                  <a:srgbClr val="000000"/>
                </a:solidFill>
                <a:latin typeface="Calibri"/>
              </a:rPr>
              <a:t>Αρχηγός του κράτους είναι ο βασιλιάς, ο οποίος είναι ταυτόχρονα και αρχηγός του στρατού και θρησκευτικός ηγέτης και ανώτατος δικαστής. Τις βασιλικές δικαιοδοσίες έλεγχαν δύο σώματα :</a:t>
            </a:r>
            <a:endParaRPr b="0" lang="el-GR" sz="1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800" spc="-1" strike="noStrike">
                <a:solidFill>
                  <a:srgbClr val="000000"/>
                </a:solidFill>
                <a:latin typeface="Calibri"/>
              </a:rPr>
              <a:t>-</a:t>
            </a:r>
            <a:r>
              <a:rPr b="0" lang="el-GR" sz="1800" spc="-1" strike="noStrike" u="sng">
                <a:solidFill>
                  <a:srgbClr val="000000"/>
                </a:solidFill>
                <a:uFillTx/>
                <a:latin typeface="Calibri"/>
              </a:rPr>
              <a:t>η Σύγκλητος</a:t>
            </a:r>
            <a:r>
              <a:rPr b="0" lang="el-GR" sz="1800" spc="-1" strike="noStrike">
                <a:solidFill>
                  <a:srgbClr val="000000"/>
                </a:solidFill>
                <a:latin typeface="Calibri"/>
              </a:rPr>
              <a:t>, με 100 και αργότερα 300 μέλη, όλα τους εκπροσώπους των παλαιών γενών. Η Σύγκλητος είναι ένα συντηρητικό όργανο, θεματοφύλακας των εθίμων και των παραδόσεων της Ρώμης. </a:t>
            </a:r>
            <a:endParaRPr b="0" lang="el-GR" sz="1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1800" spc="-1" strike="noStrike">
                <a:solidFill>
                  <a:srgbClr val="000000"/>
                </a:solidFill>
                <a:latin typeface="Calibri"/>
              </a:rPr>
              <a:t>-</a:t>
            </a:r>
            <a:r>
              <a:rPr b="0" lang="el-GR" sz="1800" spc="-1" strike="noStrike" u="sng">
                <a:solidFill>
                  <a:srgbClr val="000000"/>
                </a:solidFill>
                <a:uFillTx/>
                <a:latin typeface="Calibri"/>
              </a:rPr>
              <a:t>η εκκλησία του λαού </a:t>
            </a:r>
            <a:r>
              <a:rPr b="0" lang="el-GR" sz="1800" spc="-1" strike="noStrike">
                <a:solidFill>
                  <a:srgbClr val="000000"/>
                </a:solidFill>
                <a:latin typeface="Calibri"/>
              </a:rPr>
              <a:t>ήταν η συγκέντρωση όλων των πατρικίων και των πελατών. Επικύρωνε ή απέρριπτε τις αποφάσεις του βασιλιά δια βοής. </a:t>
            </a:r>
            <a:endParaRPr b="0" lang="el-GR" sz="1800" spc="-1" strike="noStrike">
              <a:solidFill>
                <a:srgbClr val="000000"/>
              </a:solidFill>
              <a:latin typeface="Calibri"/>
            </a:endParaRPr>
          </a:p>
        </p:txBody>
      </p:sp>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 name="TextShape 1"/>
          <p:cNvSpPr txBox="1"/>
          <p:nvPr/>
        </p:nvSpPr>
        <p:spPr>
          <a:xfrm>
            <a:off x="1171800" y="506160"/>
            <a:ext cx="10421280" cy="819000"/>
          </a:xfrm>
          <a:prstGeom prst="rect">
            <a:avLst/>
          </a:prstGeom>
          <a:noFill/>
          <a:ln>
            <a:noFill/>
          </a:ln>
        </p:spPr>
        <p:txBody>
          <a:bodyPr anchor="ctr">
            <a:normAutofit/>
          </a:bodyPr>
          <a:p>
            <a:pPr>
              <a:lnSpc>
                <a:spcPct val="90000"/>
              </a:lnSpc>
            </a:pPr>
            <a:r>
              <a:rPr b="0" lang="el-GR" sz="4400" spc="-1" strike="noStrike">
                <a:solidFill>
                  <a:srgbClr val="000000"/>
                </a:solidFill>
                <a:latin typeface="Calibri Light"/>
              </a:rPr>
              <a:t>2.</a:t>
            </a:r>
            <a:r>
              <a:rPr b="0" lang="el-GR" sz="2200" spc="-1" strike="noStrike">
                <a:solidFill>
                  <a:srgbClr val="000000"/>
                </a:solidFill>
                <a:latin typeface="Calibri Light"/>
              </a:rPr>
              <a:t>Η δεύτερη περίοδος της Ρωμαϊκής ιστορίας είναι η αποκαλούμενη</a:t>
            </a:r>
            <a:r>
              <a:rPr b="0" lang="el-GR" sz="4400" spc="-1" strike="noStrike">
                <a:solidFill>
                  <a:srgbClr val="000000"/>
                </a:solidFill>
                <a:latin typeface="Calibri Light"/>
              </a:rPr>
              <a:t> </a:t>
            </a:r>
            <a:r>
              <a:rPr b="0" lang="el-GR" sz="2700" spc="-1" strike="noStrike" u="sng">
                <a:solidFill>
                  <a:srgbClr val="000000"/>
                </a:solidFill>
                <a:uFillTx/>
                <a:latin typeface="Calibri Light"/>
              </a:rPr>
              <a:t>res publica   </a:t>
            </a:r>
            <a:r>
              <a:rPr b="0" lang="el-GR" sz="2700" spc="-1" strike="noStrike">
                <a:solidFill>
                  <a:srgbClr val="000000"/>
                </a:solidFill>
                <a:latin typeface="Calibri Light"/>
              </a:rPr>
              <a:t>(δημοκρατία)  (509π.Χ. -31 π.Χ.)</a:t>
            </a:r>
            <a:endParaRPr b="0" lang="el-GR" sz="2700" spc="-1" strike="noStrike">
              <a:solidFill>
                <a:srgbClr val="000000"/>
              </a:solidFill>
              <a:latin typeface="Calibri"/>
            </a:endParaRPr>
          </a:p>
        </p:txBody>
      </p:sp>
      <p:sp>
        <p:nvSpPr>
          <p:cNvPr id="111" name="TextShape 2"/>
          <p:cNvSpPr txBox="1"/>
          <p:nvPr/>
        </p:nvSpPr>
        <p:spPr>
          <a:xfrm>
            <a:off x="838080" y="1357920"/>
            <a:ext cx="10515240" cy="435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a:rPr>
              <a:t>Οι πατρίκιοι εξεγείρονται , εκθρονίζουν τον τελευταίο Ετρούσκο βασιλιά Ταρκύνιο τον Υπερήφανο και εγκαθιδρύουν ένα νέο πολίτευμα, που στην ουσία είναι μια αριστοκρατία, αφού την εξουσία έχουν τα παλαιά γένη.</a:t>
            </a:r>
            <a:endParaRPr b="0" lang="el-GR" sz="20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a:rPr>
              <a:t>Στους επόμενους δύο αιώνες (5</a:t>
            </a:r>
            <a:r>
              <a:rPr b="0" lang="el-GR" sz="2000" spc="-1" strike="noStrike" baseline="30000">
                <a:solidFill>
                  <a:srgbClr val="000000"/>
                </a:solidFill>
                <a:latin typeface="Calibri"/>
              </a:rPr>
              <a:t>ος</a:t>
            </a:r>
            <a:r>
              <a:rPr b="0" lang="el-GR" sz="2000" spc="-1" strike="noStrike">
                <a:solidFill>
                  <a:srgbClr val="000000"/>
                </a:solidFill>
                <a:latin typeface="Calibri"/>
              </a:rPr>
              <a:t> – 4</a:t>
            </a:r>
            <a:r>
              <a:rPr b="0" lang="el-GR" sz="2000" spc="-1" strike="noStrike" baseline="30000">
                <a:solidFill>
                  <a:srgbClr val="000000"/>
                </a:solidFill>
                <a:latin typeface="Calibri"/>
              </a:rPr>
              <a:t>ος</a:t>
            </a:r>
            <a:r>
              <a:rPr b="0" lang="el-GR" sz="2000" spc="-1" strike="noStrike">
                <a:solidFill>
                  <a:srgbClr val="000000"/>
                </a:solidFill>
                <a:latin typeface="Calibri"/>
              </a:rPr>
              <a:t> αι.π.Χ.) οι πληβείοι αγωνίζονται για να πετύχουν κι εκείνοι πολιτικά δικαιώματα. Οι κοινωνικοί αυτοί αγώνες κατόρθωσαν πράγματι να αποκτήσουν πολιτική ισότητα. </a:t>
            </a:r>
            <a:endParaRPr b="0" lang="el-GR" sz="20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a:rPr>
              <a:t>ΠΟΛΙΤΙΚΗ ΟΡΓΑΝΩΣΗ :Έτσι στα χρόνια της res publica το ρωμαϊκό κράτος οργανώνεται με τους εξής θεσμούς</a:t>
            </a:r>
            <a:r>
              <a:rPr b="0" lang="el-GR" sz="2000" spc="-1" strike="noStrike">
                <a:solidFill>
                  <a:srgbClr val="000000"/>
                </a:solidFill>
                <a:latin typeface="Wingdings"/>
              </a:rPr>
              <a:t></a:t>
            </a:r>
            <a:r>
              <a:rPr b="0" lang="el-GR" sz="2000" spc="-1" strike="noStrike">
                <a:solidFill>
                  <a:srgbClr val="000000"/>
                </a:solidFill>
                <a:latin typeface="Calibri"/>
              </a:rPr>
              <a:t> α) </a:t>
            </a:r>
            <a:r>
              <a:rPr b="0" lang="el-GR" sz="2000" spc="-1" strike="noStrike" u="sng">
                <a:solidFill>
                  <a:srgbClr val="000000"/>
                </a:solidFill>
                <a:uFillTx/>
                <a:latin typeface="Calibri"/>
              </a:rPr>
              <a:t>Η Σύγκλητος </a:t>
            </a:r>
            <a:r>
              <a:rPr b="0" lang="el-GR" sz="2000" spc="-1" strike="noStrike">
                <a:solidFill>
                  <a:srgbClr val="000000"/>
                </a:solidFill>
                <a:latin typeface="Calibri"/>
              </a:rPr>
              <a:t>παραμένει ως εκπρόσωπος της ιστορικής συνέχειας. Είχε νομοετική και εκτελεστική εξουσία και σπουδαίο ρόλο σε όλα τα θέματα. Οι 300 Συγκλητικοί ήταν ισόβιοι  και είχαν διατελέσει πριν ανώτατοι άρχοντες. </a:t>
            </a:r>
            <a:endParaRPr b="0" lang="el-GR" sz="20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a:rPr>
              <a:t>β)</a:t>
            </a:r>
            <a:r>
              <a:rPr b="0" lang="el-GR" sz="2000" spc="-1" strike="noStrike" u="sng">
                <a:solidFill>
                  <a:srgbClr val="000000"/>
                </a:solidFill>
                <a:uFillTx/>
                <a:latin typeface="Calibri"/>
              </a:rPr>
              <a:t>Οι 3 εκκλησίες </a:t>
            </a:r>
            <a:r>
              <a:rPr b="0" lang="el-GR" sz="2000" spc="-1" strike="noStrike">
                <a:solidFill>
                  <a:srgbClr val="000000"/>
                </a:solidFill>
                <a:latin typeface="Calibri"/>
              </a:rPr>
              <a:t>–συνελεύσεις των τάξεων, και</a:t>
            </a:r>
            <a:endParaRPr b="0" lang="el-GR" sz="20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l-GR" sz="2000" spc="-1" strike="noStrike">
                <a:solidFill>
                  <a:srgbClr val="000000"/>
                </a:solidFill>
                <a:latin typeface="Calibri"/>
              </a:rPr>
              <a:t>γ)</a:t>
            </a:r>
            <a:r>
              <a:rPr b="0" lang="el-GR" sz="2000" spc="-1" strike="noStrike" u="sng">
                <a:solidFill>
                  <a:srgbClr val="000000"/>
                </a:solidFill>
                <a:uFillTx/>
                <a:latin typeface="Calibri"/>
              </a:rPr>
              <a:t>οι άρχοντες </a:t>
            </a:r>
            <a:r>
              <a:rPr b="0" lang="el-GR" sz="2000" spc="-1" strike="noStrike">
                <a:solidFill>
                  <a:srgbClr val="000000"/>
                </a:solidFill>
                <a:latin typeface="Calibri"/>
              </a:rPr>
              <a:t>που εκπροσωπούσαν την εκτελεστική εξουσία </a:t>
            </a:r>
            <a:endParaRPr b="0" lang="el-GR" sz="2000" spc="-1" strike="noStrike">
              <a:solidFill>
                <a:srgbClr val="000000"/>
              </a:solidFill>
              <a:latin typeface="Calibri"/>
            </a:endParaRPr>
          </a:p>
        </p:txBody>
      </p:sp>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982</TotalTime>
  <Application>LibreOffice/6.0.4.2$Windows_x86 LibreOffice_project/9b0d9b32d5dcda91d2f1a96dc04c645c450872bf</Application>
  <Words>4624</Words>
  <Paragraphs>180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2020-10-10T16:58:03Z</dcterms:created>
  <dc:creator>mabal lou</dc:creator>
  <dc:description/>
  <dc:language>el-GR</dc:language>
  <cp:lastModifiedBy/>
  <dcterms:modified xsi:type="dcterms:W3CDTF">2025-03-30T12:49:30Z</dcterms:modified>
  <cp:revision>85</cp:revision>
  <dc:subject/>
  <dc:title>Μια βιαστική ιστορία της Ρώμης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1</vt:i4>
  </property>
  <property fmtid="{D5CDD505-2E9C-101B-9397-08002B2CF9AE}" pid="8" name="PresentationFormat">
    <vt:lpwstr>Ευρεία οθόνη</vt:lpwstr>
  </property>
  <property fmtid="{D5CDD505-2E9C-101B-9397-08002B2CF9AE}" pid="9" name="ScaleCrop">
    <vt:bool>0</vt:bool>
  </property>
  <property fmtid="{D5CDD505-2E9C-101B-9397-08002B2CF9AE}" pid="10" name="ShareDoc">
    <vt:bool>0</vt:bool>
  </property>
  <property fmtid="{D5CDD505-2E9C-101B-9397-08002B2CF9AE}" pid="11" name="Slides">
    <vt:i4>57</vt:i4>
  </property>
</Properties>
</file>