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7.jpeg" ContentType="image/jpeg"/>
  <Override PartName="/ppt/media/image1.png" ContentType="image/png"/>
  <Override PartName="/ppt/media/image2.png" ContentType="image/png"/>
  <Override PartName="/ppt/media/image9.jpeg" ContentType="image/jpeg"/>
  <Override PartName="/ppt/media/image3.png" ContentType="image/png"/>
  <Override PartName="/ppt/media/image6.jpeg" ContentType="image/jpeg"/>
  <Override PartName="/ppt/media/image4.png" ContentType="image/png"/>
  <Override PartName="/ppt/media/image5.jpeg" ContentType="image/jpeg"/>
  <Override PartName="/ppt/media/image8.jpeg" ContentType="image/jpeg"/>
  <Override PartName="/ppt/media/image10.jpeg" ContentType="image/jpeg"/>
  <Override PartName="/ppt/media/image11.gif" ContentType="image/gif"/>
  <Override PartName="/ppt/media/image12.gif" ContentType="image/gif"/>
  <Override PartName="/ppt/media/image13.jpeg" ContentType="image/jpeg"/>
  <Override PartName="/ppt/media/image14.jpeg" ContentType="image/jpeg"/>
  <Override PartName="/ppt/media/image15.jpeg" ContentType="image/jpeg"/>
  <Override PartName="/ppt/media/image16.jpeg" ContentType="image/jpeg"/>
  <Override PartName="/ppt/media/image17.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25"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3200" spc="-1" strike="noStrike">
              <a:latin typeface="Arial"/>
            </a:endParaRPr>
          </a:p>
        </p:txBody>
      </p:sp>
      <p:sp>
        <p:nvSpPr>
          <p:cNvPr id="26"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30"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
        <p:nvSpPr>
          <p:cNvPr id="31"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33"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3200" spc="-1" strike="noStrike">
              <a:latin typeface="Arial"/>
            </a:endParaRPr>
          </a:p>
        </p:txBody>
      </p:sp>
      <p:sp>
        <p:nvSpPr>
          <p:cNvPr id="34"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3200" spc="-1" strike="noStrike">
              <a:latin typeface="Arial"/>
            </a:endParaRPr>
          </a:p>
        </p:txBody>
      </p:sp>
      <p:sp>
        <p:nvSpPr>
          <p:cNvPr id="35"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3200" spc="-1" strike="noStrike">
              <a:latin typeface="Arial"/>
            </a:endParaRPr>
          </a:p>
        </p:txBody>
      </p:sp>
      <p:sp>
        <p:nvSpPr>
          <p:cNvPr id="36"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3200" spc="-1" strike="noStrike">
              <a:latin typeface="Arial"/>
            </a:endParaRPr>
          </a:p>
        </p:txBody>
      </p:sp>
      <p:sp>
        <p:nvSpPr>
          <p:cNvPr id="37"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3200" spc="-1" strike="noStrike">
              <a:latin typeface="Arial"/>
            </a:endParaRPr>
          </a:p>
        </p:txBody>
      </p:sp>
      <p:sp>
        <p:nvSpPr>
          <p:cNvPr id="38"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4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45"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47"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48"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52"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53"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
        <p:nvSpPr>
          <p:cNvPr id="54"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4"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56"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58"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60"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61"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62"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64"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3200" spc="-1" strike="noStrike">
              <a:latin typeface="Arial"/>
            </a:endParaRPr>
          </a:p>
        </p:txBody>
      </p:sp>
      <p:sp>
        <p:nvSpPr>
          <p:cNvPr id="65"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67"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68"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69"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
        <p:nvSpPr>
          <p:cNvPr id="70"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72"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3200" spc="-1" strike="noStrike">
              <a:latin typeface="Arial"/>
            </a:endParaRPr>
          </a:p>
        </p:txBody>
      </p:sp>
      <p:sp>
        <p:nvSpPr>
          <p:cNvPr id="73"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3200" spc="-1" strike="noStrike">
              <a:latin typeface="Arial"/>
            </a:endParaRPr>
          </a:p>
        </p:txBody>
      </p:sp>
      <p:sp>
        <p:nvSpPr>
          <p:cNvPr id="74"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3200" spc="-1" strike="noStrike">
              <a:latin typeface="Arial"/>
            </a:endParaRPr>
          </a:p>
        </p:txBody>
      </p:sp>
      <p:sp>
        <p:nvSpPr>
          <p:cNvPr id="75"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3200" spc="-1" strike="noStrike">
              <a:latin typeface="Arial"/>
            </a:endParaRPr>
          </a:p>
        </p:txBody>
      </p:sp>
      <p:sp>
        <p:nvSpPr>
          <p:cNvPr id="76"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3200" spc="-1" strike="noStrike">
              <a:latin typeface="Arial"/>
            </a:endParaRPr>
          </a:p>
        </p:txBody>
      </p:sp>
      <p:sp>
        <p:nvSpPr>
          <p:cNvPr id="77"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6"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92"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
        <p:nvSpPr>
          <p:cNvPr id="93"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3200" spc="-1" strike="noStrike">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08"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
        <p:nvSpPr>
          <p:cNvPr id="109"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3200" spc="-1" strike="noStrike">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3200" spc="-1" strike="noStrike">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3200" spc="-1" strike="noStrike">
              <a:latin typeface="Arial"/>
            </a:endParaRPr>
          </a:p>
        </p:txBody>
      </p:sp>
      <p:sp>
        <p:nvSpPr>
          <p:cNvPr id="114"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3200" spc="-1" strike="noStrike">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3200" spc="-1" strike="noStrike">
              <a:latin typeface="Arial"/>
            </a:endParaRPr>
          </a:p>
        </p:txBody>
      </p:sp>
      <p:sp>
        <p:nvSpPr>
          <p:cNvPr id="116"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22"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24" name="PlaceHolder 2"/>
          <p:cNvSpPr>
            <a:spLocks noGrp="1"/>
          </p:cNvSpPr>
          <p:nvPr>
            <p:ph type="body"/>
          </p:nvPr>
        </p:nvSpPr>
        <p:spPr>
          <a:xfrm>
            <a:off x="504000" y="1768680"/>
            <a:ext cx="907200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8"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9"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26"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127"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31"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32"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
        <p:nvSpPr>
          <p:cNvPr id="133"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35"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136"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37"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39"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40"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41"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43" name="PlaceHolder 2"/>
          <p:cNvSpPr>
            <a:spLocks noGrp="1"/>
          </p:cNvSpPr>
          <p:nvPr>
            <p:ph type="body"/>
          </p:nvPr>
        </p:nvSpPr>
        <p:spPr>
          <a:xfrm>
            <a:off x="504000" y="1768680"/>
            <a:ext cx="9072000" cy="2090880"/>
          </a:xfrm>
          <a:prstGeom prst="rect">
            <a:avLst/>
          </a:prstGeom>
        </p:spPr>
        <p:txBody>
          <a:bodyPr lIns="0" rIns="0" tIns="0" bIns="0">
            <a:normAutofit/>
          </a:bodyPr>
          <a:p>
            <a:endParaRPr b="0" lang="el-GR" sz="3200" spc="-1" strike="noStrike">
              <a:latin typeface="Arial"/>
            </a:endParaRPr>
          </a:p>
        </p:txBody>
      </p:sp>
      <p:sp>
        <p:nvSpPr>
          <p:cNvPr id="144" name="PlaceHolder 3"/>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46"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47"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48"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
        <p:nvSpPr>
          <p:cNvPr id="149" name="PlaceHolder 5"/>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51" name="PlaceHolder 2"/>
          <p:cNvSpPr>
            <a:spLocks noGrp="1"/>
          </p:cNvSpPr>
          <p:nvPr>
            <p:ph type="body"/>
          </p:nvPr>
        </p:nvSpPr>
        <p:spPr>
          <a:xfrm>
            <a:off x="504000" y="1768680"/>
            <a:ext cx="2921040" cy="2090880"/>
          </a:xfrm>
          <a:prstGeom prst="rect">
            <a:avLst/>
          </a:prstGeom>
        </p:spPr>
        <p:txBody>
          <a:bodyPr lIns="0" rIns="0" tIns="0" bIns="0">
            <a:normAutofit/>
          </a:bodyPr>
          <a:p>
            <a:endParaRPr b="0" lang="el-GR" sz="3200" spc="-1" strike="noStrike">
              <a:latin typeface="Arial"/>
            </a:endParaRPr>
          </a:p>
        </p:txBody>
      </p:sp>
      <p:sp>
        <p:nvSpPr>
          <p:cNvPr id="152" name="PlaceHolder 3"/>
          <p:cNvSpPr>
            <a:spLocks noGrp="1"/>
          </p:cNvSpPr>
          <p:nvPr>
            <p:ph type="body"/>
          </p:nvPr>
        </p:nvSpPr>
        <p:spPr>
          <a:xfrm>
            <a:off x="3571560" y="1768680"/>
            <a:ext cx="2921040" cy="2090880"/>
          </a:xfrm>
          <a:prstGeom prst="rect">
            <a:avLst/>
          </a:prstGeom>
        </p:spPr>
        <p:txBody>
          <a:bodyPr lIns="0" rIns="0" tIns="0" bIns="0">
            <a:normAutofit/>
          </a:bodyPr>
          <a:p>
            <a:endParaRPr b="0" lang="el-GR" sz="3200" spc="-1" strike="noStrike">
              <a:latin typeface="Arial"/>
            </a:endParaRPr>
          </a:p>
        </p:txBody>
      </p:sp>
      <p:sp>
        <p:nvSpPr>
          <p:cNvPr id="153" name="PlaceHolder 4"/>
          <p:cNvSpPr>
            <a:spLocks noGrp="1"/>
          </p:cNvSpPr>
          <p:nvPr>
            <p:ph type="body"/>
          </p:nvPr>
        </p:nvSpPr>
        <p:spPr>
          <a:xfrm>
            <a:off x="6639120" y="1768680"/>
            <a:ext cx="2921040" cy="2090880"/>
          </a:xfrm>
          <a:prstGeom prst="rect">
            <a:avLst/>
          </a:prstGeom>
        </p:spPr>
        <p:txBody>
          <a:bodyPr lIns="0" rIns="0" tIns="0" bIns="0">
            <a:normAutofit/>
          </a:bodyPr>
          <a:p>
            <a:endParaRPr b="0" lang="el-GR" sz="3200" spc="-1" strike="noStrike">
              <a:latin typeface="Arial"/>
            </a:endParaRPr>
          </a:p>
        </p:txBody>
      </p:sp>
      <p:sp>
        <p:nvSpPr>
          <p:cNvPr id="154" name="PlaceHolder 5"/>
          <p:cNvSpPr>
            <a:spLocks noGrp="1"/>
          </p:cNvSpPr>
          <p:nvPr>
            <p:ph type="body"/>
          </p:nvPr>
        </p:nvSpPr>
        <p:spPr>
          <a:xfrm>
            <a:off x="504000" y="4058640"/>
            <a:ext cx="2921040" cy="2090880"/>
          </a:xfrm>
          <a:prstGeom prst="rect">
            <a:avLst/>
          </a:prstGeom>
        </p:spPr>
        <p:txBody>
          <a:bodyPr lIns="0" rIns="0" tIns="0" bIns="0">
            <a:normAutofit/>
          </a:bodyPr>
          <a:p>
            <a:endParaRPr b="0" lang="el-GR" sz="3200" spc="-1" strike="noStrike">
              <a:latin typeface="Arial"/>
            </a:endParaRPr>
          </a:p>
        </p:txBody>
      </p:sp>
      <p:sp>
        <p:nvSpPr>
          <p:cNvPr id="155" name="PlaceHolder 6"/>
          <p:cNvSpPr>
            <a:spLocks noGrp="1"/>
          </p:cNvSpPr>
          <p:nvPr>
            <p:ph type="body"/>
          </p:nvPr>
        </p:nvSpPr>
        <p:spPr>
          <a:xfrm>
            <a:off x="3571560" y="4058640"/>
            <a:ext cx="2921040" cy="2090880"/>
          </a:xfrm>
          <a:prstGeom prst="rect">
            <a:avLst/>
          </a:prstGeom>
        </p:spPr>
        <p:txBody>
          <a:bodyPr lIns="0" rIns="0" tIns="0" bIns="0">
            <a:normAutofit/>
          </a:bodyPr>
          <a:p>
            <a:endParaRPr b="0" lang="el-GR" sz="3200" spc="-1" strike="noStrike">
              <a:latin typeface="Arial"/>
            </a:endParaRPr>
          </a:p>
        </p:txBody>
      </p:sp>
      <p:sp>
        <p:nvSpPr>
          <p:cNvPr id="156" name="PlaceHolder 7"/>
          <p:cNvSpPr>
            <a:spLocks noGrp="1"/>
          </p:cNvSpPr>
          <p:nvPr>
            <p:ph type="body"/>
          </p:nvPr>
        </p:nvSpPr>
        <p:spPr>
          <a:xfrm>
            <a:off x="6639120" y="4058640"/>
            <a:ext cx="292104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3"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14" name="PlaceHolder 3"/>
          <p:cNvSpPr>
            <a:spLocks noGrp="1"/>
          </p:cNvSpPr>
          <p:nvPr>
            <p:ph type="body"/>
          </p:nvPr>
        </p:nvSpPr>
        <p:spPr>
          <a:xfrm>
            <a:off x="5152680" y="1768680"/>
            <a:ext cx="4426920" cy="4384080"/>
          </a:xfrm>
          <a:prstGeom prst="rect">
            <a:avLst/>
          </a:prstGeom>
        </p:spPr>
        <p:txBody>
          <a:bodyPr lIns="0" rIns="0" tIns="0" bIns="0">
            <a:normAutofit/>
          </a:bodyPr>
          <a:p>
            <a:endParaRPr b="0" lang="el-GR" sz="3200" spc="-1" strike="noStrike">
              <a:latin typeface="Arial"/>
            </a:endParaRPr>
          </a:p>
        </p:txBody>
      </p:sp>
      <p:sp>
        <p:nvSpPr>
          <p:cNvPr id="15" name="PlaceHolder 4"/>
          <p:cNvSpPr>
            <a:spLocks noGrp="1"/>
          </p:cNvSpPr>
          <p:nvPr>
            <p:ph type="body"/>
          </p:nvPr>
        </p:nvSpPr>
        <p:spPr>
          <a:xfrm>
            <a:off x="50400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17" name="PlaceHolder 2"/>
          <p:cNvSpPr>
            <a:spLocks noGrp="1"/>
          </p:cNvSpPr>
          <p:nvPr>
            <p:ph type="body"/>
          </p:nvPr>
        </p:nvSpPr>
        <p:spPr>
          <a:xfrm>
            <a:off x="504000" y="1768680"/>
            <a:ext cx="4426920" cy="4384080"/>
          </a:xfrm>
          <a:prstGeom prst="rect">
            <a:avLst/>
          </a:prstGeom>
        </p:spPr>
        <p:txBody>
          <a:bodyPr lIns="0" rIns="0" tIns="0" bIns="0">
            <a:normAutofit/>
          </a:bodyPr>
          <a:p>
            <a:endParaRPr b="0" lang="el-GR" sz="3200" spc="-1" strike="noStrike">
              <a:latin typeface="Arial"/>
            </a:endParaRPr>
          </a:p>
        </p:txBody>
      </p:sp>
      <p:sp>
        <p:nvSpPr>
          <p:cNvPr id="18"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19" name="PlaceHolder 4"/>
          <p:cNvSpPr>
            <a:spLocks noGrp="1"/>
          </p:cNvSpPr>
          <p:nvPr>
            <p:ph type="body"/>
          </p:nvPr>
        </p:nvSpPr>
        <p:spPr>
          <a:xfrm>
            <a:off x="5152680" y="4058640"/>
            <a:ext cx="4426920" cy="209088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l-GR" sz="4400" spc="-1" strike="noStrike">
              <a:latin typeface="Arial"/>
            </a:endParaRPr>
          </a:p>
        </p:txBody>
      </p:sp>
      <p:sp>
        <p:nvSpPr>
          <p:cNvPr id="21" name="PlaceHolder 2"/>
          <p:cNvSpPr>
            <a:spLocks noGrp="1"/>
          </p:cNvSpPr>
          <p:nvPr>
            <p:ph type="body"/>
          </p:nvPr>
        </p:nvSpPr>
        <p:spPr>
          <a:xfrm>
            <a:off x="504000" y="1768680"/>
            <a:ext cx="4426920" cy="2090880"/>
          </a:xfrm>
          <a:prstGeom prst="rect">
            <a:avLst/>
          </a:prstGeom>
        </p:spPr>
        <p:txBody>
          <a:bodyPr lIns="0" rIns="0" tIns="0" bIns="0">
            <a:normAutofit/>
          </a:bodyPr>
          <a:p>
            <a:endParaRPr b="0" lang="el-GR" sz="3200" spc="-1" strike="noStrike">
              <a:latin typeface="Arial"/>
            </a:endParaRPr>
          </a:p>
        </p:txBody>
      </p:sp>
      <p:sp>
        <p:nvSpPr>
          <p:cNvPr id="22" name="PlaceHolder 3"/>
          <p:cNvSpPr>
            <a:spLocks noGrp="1"/>
          </p:cNvSpPr>
          <p:nvPr>
            <p:ph type="body"/>
          </p:nvPr>
        </p:nvSpPr>
        <p:spPr>
          <a:xfrm>
            <a:off x="5152680" y="1768680"/>
            <a:ext cx="4426920" cy="2090880"/>
          </a:xfrm>
          <a:prstGeom prst="rect">
            <a:avLst/>
          </a:prstGeom>
        </p:spPr>
        <p:txBody>
          <a:bodyPr lIns="0" rIns="0" tIns="0" bIns="0">
            <a:normAutofit/>
          </a:bodyPr>
          <a:p>
            <a:endParaRPr b="0" lang="el-GR" sz="3200" spc="-1" strike="noStrike">
              <a:latin typeface="Arial"/>
            </a:endParaRPr>
          </a:p>
        </p:txBody>
      </p:sp>
      <p:sp>
        <p:nvSpPr>
          <p:cNvPr id="23" name="PlaceHolder 4"/>
          <p:cNvSpPr>
            <a:spLocks noGrp="1"/>
          </p:cNvSpPr>
          <p:nvPr>
            <p:ph type="body"/>
          </p:nvPr>
        </p:nvSpPr>
        <p:spPr>
          <a:xfrm>
            <a:off x="504000" y="4058640"/>
            <a:ext cx="9072000" cy="209088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0" name="Picture 4294967295" descr=""/>
          <p:cNvPicPr/>
          <p:nvPr/>
        </p:nvPicPr>
        <p:blipFill>
          <a:blip r:embed="rId2"/>
          <a:stretch/>
        </p:blipFill>
        <p:spPr>
          <a:xfrm>
            <a:off x="0" y="0"/>
            <a:ext cx="10079280" cy="7559280"/>
          </a:xfrm>
          <a:prstGeom prst="rect">
            <a:avLst/>
          </a:prstGeom>
          <a:ln>
            <a:noFill/>
          </a:ln>
        </p:spPr>
      </p:pic>
      <p:sp>
        <p:nvSpPr>
          <p:cNvPr id="1" name="PlaceHolder 1"/>
          <p:cNvSpPr>
            <a:spLocks noGrp="1"/>
          </p:cNvSpPr>
          <p:nvPr>
            <p:ph type="title"/>
          </p:nvPr>
        </p:nvSpPr>
        <p:spPr>
          <a:xfrm>
            <a:off x="504000" y="301320"/>
            <a:ext cx="9072000" cy="1261800"/>
          </a:xfrm>
          <a:prstGeom prst="rect">
            <a:avLst/>
          </a:prstGeom>
        </p:spPr>
        <p:txBody>
          <a:bodyPr lIns="0" rIns="0" tIns="0" bIns="0" anchor="ct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Picture 4294967295" descr=""/>
          <p:cNvPicPr/>
          <p:nvPr/>
        </p:nvPicPr>
        <p:blipFill>
          <a:blip r:embed="rId2"/>
          <a:stretch/>
        </p:blipFill>
        <p:spPr>
          <a:xfrm>
            <a:off x="0" y="0"/>
            <a:ext cx="10079280" cy="7559280"/>
          </a:xfrm>
          <a:prstGeom prst="rect">
            <a:avLst/>
          </a:prstGeom>
          <a:ln>
            <a:noFill/>
          </a:ln>
        </p:spPr>
      </p:pic>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 name="Picture 41" descr=""/>
          <p:cNvPicPr/>
          <p:nvPr/>
        </p:nvPicPr>
        <p:blipFill>
          <a:blip r:embed="rId2"/>
          <a:stretch/>
        </p:blipFill>
        <p:spPr>
          <a:xfrm>
            <a:off x="0" y="-1440"/>
            <a:ext cx="10079280" cy="7560720"/>
          </a:xfrm>
          <a:prstGeom prst="rect">
            <a:avLst/>
          </a:prstGeom>
          <a:ln>
            <a:noFill/>
          </a:ln>
        </p:spPr>
      </p:pic>
      <p:sp>
        <p:nvSpPr>
          <p:cNvPr id="79" name="PlaceHolder 1"/>
          <p:cNvSpPr>
            <a:spLocks noGrp="1"/>
          </p:cNvSpPr>
          <p:nvPr>
            <p:ph type="title"/>
          </p:nvPr>
        </p:nvSpPr>
        <p:spPr>
          <a:xfrm>
            <a:off x="504000" y="301320"/>
            <a:ext cx="9072000" cy="1261800"/>
          </a:xfrm>
          <a:prstGeom prst="rect">
            <a:avLst/>
          </a:prstGeom>
        </p:spPr>
        <p:txBody>
          <a:bodyPr lIns="0" rIns="0" tIns="0" bIns="0" anchor="ct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80"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Picture 41" descr=""/>
          <p:cNvPicPr/>
          <p:nvPr/>
        </p:nvPicPr>
        <p:blipFill>
          <a:blip r:embed="rId2"/>
          <a:stretch/>
        </p:blipFill>
        <p:spPr>
          <a:xfrm>
            <a:off x="0" y="-1440"/>
            <a:ext cx="10079280" cy="7560720"/>
          </a:xfrm>
          <a:prstGeom prst="rect">
            <a:avLst/>
          </a:prstGeom>
          <a:ln>
            <a:noFill/>
          </a:ln>
        </p:spPr>
      </p:pic>
      <p:sp>
        <p:nvSpPr>
          <p:cNvPr id="118" name="PlaceHolder 1"/>
          <p:cNvSpPr>
            <a:spLocks noGrp="1"/>
          </p:cNvSpPr>
          <p:nvPr>
            <p:ph type="title"/>
          </p:nvPr>
        </p:nvSpPr>
        <p:spPr>
          <a:xfrm>
            <a:off x="504000" y="301320"/>
            <a:ext cx="9071640" cy="1261440"/>
          </a:xfrm>
          <a:prstGeom prst="rect">
            <a:avLst/>
          </a:prstGeom>
        </p:spPr>
        <p:txBody>
          <a:bodyPr lIns="0" rIns="0" tIns="0" bIns="0" anchor="ct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119" name="PlaceHolder 2"/>
          <p:cNvSpPr>
            <a:spLocks noGrp="1"/>
          </p:cNvSpPr>
          <p:nvPr>
            <p:ph type="body"/>
          </p:nvPr>
        </p:nvSpPr>
        <p:spPr>
          <a:xfrm>
            <a:off x="50400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
        <p:nvSpPr>
          <p:cNvPr id="120" name="PlaceHolder 3"/>
          <p:cNvSpPr>
            <a:spLocks noGrp="1"/>
          </p:cNvSpPr>
          <p:nvPr>
            <p:ph type="body"/>
          </p:nvPr>
        </p:nvSpPr>
        <p:spPr>
          <a:xfrm>
            <a:off x="5152680" y="1768680"/>
            <a:ext cx="442656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1800" spc="-1" strike="noStrike">
                <a:latin typeface="Arial"/>
              </a:rPr>
              <a:t>Πατήστε για επεξεργασία της μορφής κειμένου διάρθρωσης</a:t>
            </a:r>
            <a:endParaRPr b="0" lang="el-GR" sz="1800" spc="-1" strike="noStrike">
              <a:latin typeface="Arial"/>
            </a:endParaRPr>
          </a:p>
          <a:p>
            <a:pPr lvl="1" marL="864000" indent="-324000">
              <a:spcBef>
                <a:spcPts val="1134"/>
              </a:spcBef>
              <a:buClr>
                <a:srgbClr val="000000"/>
              </a:buClr>
              <a:buSzPct val="75000"/>
              <a:buFont typeface="Symbol" charset="2"/>
              <a:buChar char=""/>
            </a:pPr>
            <a:r>
              <a:rPr b="0" lang="el-GR" sz="1800" spc="-1" strike="noStrike">
                <a:latin typeface="Arial"/>
              </a:rPr>
              <a:t>Δεύτερο επίπεδο διάρθρωσης</a:t>
            </a:r>
            <a:endParaRPr b="0" lang="el-GR" sz="1800" spc="-1" strike="noStrike">
              <a:latin typeface="Arial"/>
            </a:endParaRPr>
          </a:p>
          <a:p>
            <a:pPr lvl="2" marL="1296000" indent="-288000">
              <a:spcBef>
                <a:spcPts val="850"/>
              </a:spcBef>
              <a:buClr>
                <a:srgbClr val="000000"/>
              </a:buClr>
              <a:buSzPct val="45000"/>
              <a:buFont typeface="Wingdings" charset="2"/>
              <a:buChar char=""/>
            </a:pPr>
            <a:r>
              <a:rPr b="0" lang="el-GR" sz="1800" spc="-1" strike="noStrike">
                <a:latin typeface="Arial"/>
              </a:rPr>
              <a:t>Τρίτο επίπεδο διάρθρωσης</a:t>
            </a:r>
            <a:endParaRPr b="0" lang="el-GR" sz="1800" spc="-1" strike="noStrike">
              <a:latin typeface="Arial"/>
            </a:endParaRPr>
          </a:p>
          <a:p>
            <a:pPr lvl="3" marL="1728000" indent="-216000">
              <a:spcBef>
                <a:spcPts val="567"/>
              </a:spcBef>
              <a:buClr>
                <a:srgbClr val="000000"/>
              </a:buClr>
              <a:buSzPct val="75000"/>
              <a:buFont typeface="Symbol" charset="2"/>
              <a:buChar char=""/>
            </a:pPr>
            <a:r>
              <a:rPr b="0" lang="el-GR" sz="1800" spc="-1" strike="noStrike">
                <a:latin typeface="Arial"/>
              </a:rPr>
              <a:t>Τέταρτο επίπεδο διάρθρωσης</a:t>
            </a:r>
            <a:endParaRPr b="0" lang="el-GR" sz="1800" spc="-1" strike="noStrike">
              <a:latin typeface="Arial"/>
            </a:endParaRPr>
          </a:p>
          <a:p>
            <a:pPr lvl="4" marL="2160000" indent="-216000">
              <a:spcBef>
                <a:spcPts val="283"/>
              </a:spcBef>
              <a:buClr>
                <a:srgbClr val="000000"/>
              </a:buClr>
              <a:buSzPct val="45000"/>
              <a:buFont typeface="Wingdings" charset="2"/>
              <a:buChar char=""/>
            </a:pPr>
            <a:r>
              <a:rPr b="0" lang="el-GR" sz="1800" spc="-1" strike="noStrike">
                <a:latin typeface="Arial"/>
              </a:rPr>
              <a:t>Πέμπτο επίπεδο διάρθρωσης</a:t>
            </a:r>
            <a:endParaRPr b="0" lang="el-GR" sz="1800" spc="-1" strike="noStrike">
              <a:latin typeface="Arial"/>
            </a:endParaRPr>
          </a:p>
          <a:p>
            <a:pPr lvl="5" marL="2592000" indent="-216000">
              <a:spcBef>
                <a:spcPts val="283"/>
              </a:spcBef>
              <a:buClr>
                <a:srgbClr val="000000"/>
              </a:buClr>
              <a:buSzPct val="45000"/>
              <a:buFont typeface="Wingdings" charset="2"/>
              <a:buChar char=""/>
            </a:pPr>
            <a:r>
              <a:rPr b="0" lang="el-GR" sz="1800" spc="-1" strike="noStrike">
                <a:latin typeface="Arial"/>
              </a:rPr>
              <a:t>Έκτο επίπεδο διάρθρωσης</a:t>
            </a:r>
            <a:endParaRPr b="0" lang="el-GR" sz="1800" spc="-1" strike="noStrike">
              <a:latin typeface="Arial"/>
            </a:endParaRPr>
          </a:p>
          <a:p>
            <a:pPr lvl="6" marL="3024000" indent="-216000">
              <a:spcBef>
                <a:spcPts val="283"/>
              </a:spcBef>
              <a:buClr>
                <a:srgbClr val="000000"/>
              </a:buClr>
              <a:buSzPct val="45000"/>
              <a:buFont typeface="Wingdings" charset="2"/>
              <a:buChar char=""/>
            </a:pPr>
            <a:r>
              <a:rPr b="0" lang="el-GR" sz="1800" spc="-1" strike="noStrike">
                <a:latin typeface="Arial"/>
              </a:rPr>
              <a:t>Έβδομο επίπεδο διάρθρωσης</a:t>
            </a:r>
            <a:endParaRPr b="0" lang="el-GR"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image" Target="../media/image12.gif"/><Relationship Id="rId3"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3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6.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504000" y="3168000"/>
            <a:ext cx="9070920" cy="1261440"/>
          </a:xfrm>
          <a:prstGeom prst="rect">
            <a:avLst/>
          </a:prstGeom>
          <a:solidFill>
            <a:schemeClr val="accent2"/>
          </a:solidFill>
          <a:ln>
            <a:noFill/>
          </a:ln>
        </p:spPr>
        <p:style>
          <a:lnRef idx="0"/>
          <a:fillRef idx="0"/>
          <a:effectRef idx="0"/>
          <a:fontRef idx="minor"/>
        </p:style>
        <p:txBody>
          <a:bodyPr lIns="0" rIns="0" tIns="0" bIns="0" anchor="ctr">
            <a:normAutofit/>
          </a:bodyPr>
          <a:p>
            <a:pPr algn="ctr">
              <a:lnSpc>
                <a:spcPct val="100000"/>
              </a:lnSpc>
            </a:pPr>
            <a:r>
              <a:rPr b="1" lang="el-GR" sz="4400" spc="-1" strike="noStrike">
                <a:solidFill>
                  <a:srgbClr val="000000"/>
                </a:solidFill>
                <a:latin typeface="Times New Roman"/>
                <a:ea typeface="DejaVu Sans"/>
              </a:rPr>
              <a:t>ΑΡΧΑΙΚΗ ΕΠΟΧΗ</a:t>
            </a:r>
            <a:endParaRPr b="0" lang="el-GR" sz="4400" spc="-1" strike="noStrike">
              <a:latin typeface="Arial"/>
            </a:endParaRPr>
          </a:p>
          <a:p>
            <a:pPr algn="ctr">
              <a:lnSpc>
                <a:spcPct val="100000"/>
              </a:lnSpc>
            </a:pPr>
            <a:r>
              <a:rPr b="1" lang="el-GR" sz="4400" spc="-1" strike="noStrike">
                <a:solidFill>
                  <a:srgbClr val="000000"/>
                </a:solidFill>
                <a:latin typeface="Times New Roman"/>
                <a:ea typeface="DejaVu Sans"/>
              </a:rPr>
              <a:t>750 – 480 π.Χ.</a:t>
            </a:r>
            <a:endParaRPr b="0" lang="el-GR" sz="4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Picture 1" descr=""/>
          <p:cNvPicPr/>
          <p:nvPr/>
        </p:nvPicPr>
        <p:blipFill>
          <a:blip r:embed="rId1"/>
          <a:stretch/>
        </p:blipFill>
        <p:spPr>
          <a:xfrm>
            <a:off x="544680" y="655560"/>
            <a:ext cx="8991000" cy="6171480"/>
          </a:xfrm>
          <a:prstGeom prst="rect">
            <a:avLst/>
          </a:prstGeom>
          <a:ln w="9360">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Picture 1" descr=""/>
          <p:cNvPicPr/>
          <p:nvPr/>
        </p:nvPicPr>
        <p:blipFill>
          <a:blip r:embed="rId1"/>
          <a:stretch/>
        </p:blipFill>
        <p:spPr>
          <a:xfrm>
            <a:off x="696960" y="808200"/>
            <a:ext cx="8533800" cy="5942880"/>
          </a:xfrm>
          <a:prstGeom prst="rect">
            <a:avLst/>
          </a:prstGeom>
          <a:ln w="9360">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468360" y="763920"/>
            <a:ext cx="8762400" cy="6490800"/>
          </a:xfrm>
          <a:prstGeom prst="rect">
            <a:avLst/>
          </a:prstGeom>
          <a:noFill/>
          <a:ln w="9360">
            <a:noFill/>
          </a:ln>
        </p:spPr>
        <p:style>
          <a:lnRef idx="0"/>
          <a:fillRef idx="0"/>
          <a:effectRef idx="0"/>
          <a:fontRef idx="minor"/>
        </p:style>
        <p:txBody>
          <a:bodyPr lIns="90000" rIns="90000" tIns="45000" bIns="45000" anchor="ctr"/>
          <a:p>
            <a:pPr algn="just">
              <a:lnSpc>
                <a:spcPct val="100000"/>
              </a:lnSpc>
            </a:pPr>
            <a:r>
              <a:rPr b="1" lang="el-GR" sz="2800" spc="-1" strike="noStrike">
                <a:solidFill>
                  <a:srgbClr val="c00000"/>
                </a:solidFill>
                <a:latin typeface="Times New Roman"/>
                <a:ea typeface="Calibri"/>
              </a:rPr>
              <a:t>Α. Πότε:  </a:t>
            </a:r>
            <a:r>
              <a:rPr b="0" lang="el-GR" sz="2800" spc="-1" strike="noStrike">
                <a:solidFill>
                  <a:srgbClr val="000000"/>
                </a:solidFill>
                <a:latin typeface="Times New Roman"/>
                <a:ea typeface="Calibri"/>
              </a:rPr>
              <a:t>8</a:t>
            </a:r>
            <a:r>
              <a:rPr b="0" lang="el-GR" sz="2800" spc="-1" strike="noStrike" baseline="30000">
                <a:solidFill>
                  <a:srgbClr val="000000"/>
                </a:solidFill>
                <a:latin typeface="Times New Roman"/>
                <a:ea typeface="Calibri"/>
              </a:rPr>
              <a:t>ος</a:t>
            </a:r>
            <a:r>
              <a:rPr b="0" lang="el-GR" sz="2800" spc="-1" strike="noStrike">
                <a:solidFill>
                  <a:srgbClr val="000000"/>
                </a:solidFill>
                <a:latin typeface="Times New Roman"/>
                <a:ea typeface="Calibri"/>
              </a:rPr>
              <a:t>-6</a:t>
            </a:r>
            <a:r>
              <a:rPr b="0" lang="el-GR" sz="2800" spc="-1" strike="noStrike" baseline="30000">
                <a:solidFill>
                  <a:srgbClr val="000000"/>
                </a:solidFill>
                <a:latin typeface="Times New Roman"/>
                <a:ea typeface="Calibri"/>
              </a:rPr>
              <a:t>ος</a:t>
            </a:r>
            <a:r>
              <a:rPr b="0" lang="el-GR" sz="2800" spc="-1" strike="noStrike">
                <a:solidFill>
                  <a:srgbClr val="000000"/>
                </a:solidFill>
                <a:latin typeface="Times New Roman"/>
                <a:ea typeface="Calibri"/>
              </a:rPr>
              <a:t> αι. π. Χ.</a:t>
            </a:r>
            <a:endParaRPr b="0" lang="el-GR" sz="2800" spc="-1" strike="noStrike">
              <a:latin typeface="Times New Roman"/>
            </a:endParaRPr>
          </a:p>
          <a:p>
            <a:pPr algn="just">
              <a:lnSpc>
                <a:spcPct val="100000"/>
              </a:lnSpc>
            </a:pPr>
            <a:endParaRPr b="0" lang="el-GR" sz="2800" spc="-1" strike="noStrike">
              <a:latin typeface="Times New Roman"/>
            </a:endParaRPr>
          </a:p>
          <a:p>
            <a:pPr algn="just">
              <a:lnSpc>
                <a:spcPct val="100000"/>
              </a:lnSpc>
            </a:pPr>
            <a:r>
              <a:rPr b="1" lang="el-GR" sz="2800" spc="-1" strike="noStrike">
                <a:solidFill>
                  <a:srgbClr val="c00000"/>
                </a:solidFill>
                <a:latin typeface="Times New Roman"/>
                <a:ea typeface="Calibri"/>
              </a:rPr>
              <a:t>Β. Πού: </a:t>
            </a:r>
            <a:endParaRPr b="0" lang="el-GR" sz="2800" spc="-1" strike="noStrike">
              <a:latin typeface="Times New Roman"/>
            </a:endParaRPr>
          </a:p>
          <a:p>
            <a:pPr lvl="1" marL="457200" indent="-216000" algn="just">
              <a:lnSpc>
                <a:spcPct val="100000"/>
              </a:lnSpc>
              <a:buClr>
                <a:srgbClr val="000000"/>
              </a:buClr>
              <a:buFont typeface="Wingdings" charset="2"/>
              <a:buChar char=""/>
            </a:pPr>
            <a:r>
              <a:rPr b="0" lang="el-GR" sz="2800" spc="-1" strike="noStrike">
                <a:solidFill>
                  <a:srgbClr val="000000"/>
                </a:solidFill>
                <a:latin typeface="Times New Roman"/>
                <a:ea typeface="Calibri"/>
              </a:rPr>
              <a:t>δυτική Μεσόγειο</a:t>
            </a:r>
            <a:endParaRPr b="0" lang="el-GR" sz="2800" spc="-1" strike="noStrike">
              <a:latin typeface="Times New Roman"/>
            </a:endParaRPr>
          </a:p>
          <a:p>
            <a:pPr lvl="1" marL="457200" indent="-216000" algn="just">
              <a:lnSpc>
                <a:spcPct val="100000"/>
              </a:lnSpc>
              <a:buClr>
                <a:srgbClr val="000000"/>
              </a:buClr>
              <a:buFont typeface="Wingdings" charset="2"/>
              <a:buChar char=""/>
            </a:pPr>
            <a:r>
              <a:rPr b="0" lang="el-GR" sz="2800" spc="-1" strike="noStrike">
                <a:solidFill>
                  <a:srgbClr val="000000"/>
                </a:solidFill>
                <a:latin typeface="Times New Roman"/>
                <a:ea typeface="Calibri"/>
              </a:rPr>
              <a:t>Βόρειο Αιγαίο</a:t>
            </a:r>
            <a:endParaRPr b="0" lang="el-GR" sz="2800" spc="-1" strike="noStrike">
              <a:latin typeface="Times New Roman"/>
            </a:endParaRPr>
          </a:p>
          <a:p>
            <a:pPr lvl="1" marL="457200" indent="-216000" algn="just">
              <a:lnSpc>
                <a:spcPct val="100000"/>
              </a:lnSpc>
              <a:buClr>
                <a:srgbClr val="000000"/>
              </a:buClr>
              <a:buFont typeface="Wingdings" charset="2"/>
              <a:buChar char=""/>
            </a:pPr>
            <a:r>
              <a:rPr b="0" lang="el-GR" sz="2800" spc="-1" strike="noStrike">
                <a:solidFill>
                  <a:srgbClr val="000000"/>
                </a:solidFill>
                <a:latin typeface="Times New Roman"/>
                <a:ea typeface="Calibri"/>
              </a:rPr>
              <a:t>Ελλήσποντο</a:t>
            </a:r>
            <a:endParaRPr b="0" lang="el-GR" sz="2800" spc="-1" strike="noStrike">
              <a:latin typeface="Times New Roman"/>
            </a:endParaRPr>
          </a:p>
          <a:p>
            <a:pPr lvl="1" marL="457200" indent="-216000" algn="just">
              <a:lnSpc>
                <a:spcPct val="100000"/>
              </a:lnSpc>
              <a:buClr>
                <a:srgbClr val="000000"/>
              </a:buClr>
              <a:buFont typeface="Wingdings" charset="2"/>
              <a:buChar char=""/>
            </a:pPr>
            <a:r>
              <a:rPr b="0" lang="el-GR" sz="2800" spc="-1" strike="noStrike">
                <a:solidFill>
                  <a:srgbClr val="000000"/>
                </a:solidFill>
                <a:latin typeface="Times New Roman"/>
                <a:ea typeface="Calibri"/>
              </a:rPr>
              <a:t>Εύξεινο Πόντο</a:t>
            </a:r>
            <a:endParaRPr b="0" lang="el-GR" sz="2800" spc="-1" strike="noStrike">
              <a:latin typeface="Times New Roman"/>
            </a:endParaRPr>
          </a:p>
          <a:p>
            <a:pPr algn="just">
              <a:lnSpc>
                <a:spcPct val="100000"/>
              </a:lnSpc>
            </a:pPr>
            <a:br/>
            <a:r>
              <a:rPr b="0" lang="el-GR" sz="2800" spc="-1" strike="noStrike">
                <a:solidFill>
                  <a:srgbClr val="000000"/>
                </a:solidFill>
                <a:latin typeface="Times New Roman"/>
                <a:ea typeface="Calibri"/>
              </a:rPr>
              <a:t>    </a:t>
            </a:r>
            <a:r>
              <a:rPr b="0" lang="el-GR" sz="2800" spc="-1" strike="noStrike">
                <a:solidFill>
                  <a:srgbClr val="000000"/>
                </a:solidFill>
                <a:latin typeface="Times New Roman"/>
                <a:ea typeface="Calibri"/>
              </a:rPr>
              <a:t>Ο όρος </a:t>
            </a:r>
            <a:r>
              <a:rPr b="1" lang="el-GR" sz="2800" spc="-1" strike="noStrike">
                <a:solidFill>
                  <a:srgbClr val="000000"/>
                </a:solidFill>
                <a:latin typeface="Times New Roman"/>
                <a:ea typeface="Calibri"/>
              </a:rPr>
              <a:t>αποικισμός</a:t>
            </a:r>
            <a:r>
              <a:rPr b="0" lang="el-GR" sz="2800" spc="-1" strike="noStrike">
                <a:solidFill>
                  <a:srgbClr val="000000"/>
                </a:solidFill>
                <a:latin typeface="Times New Roman"/>
                <a:ea typeface="Calibri"/>
              </a:rPr>
              <a:t> προέρχεται από το ρήμα </a:t>
            </a:r>
            <a:r>
              <a:rPr b="0" i="1" lang="el-GR" sz="2800" spc="-1" strike="noStrike" u="sng">
                <a:solidFill>
                  <a:srgbClr val="000000"/>
                </a:solidFill>
                <a:uFillTx/>
                <a:latin typeface="Times New Roman"/>
                <a:ea typeface="Calibri"/>
              </a:rPr>
              <a:t>αποικίζω</a:t>
            </a:r>
            <a:r>
              <a:rPr b="0" lang="el-GR" sz="2800" spc="-1" strike="noStrike">
                <a:solidFill>
                  <a:srgbClr val="000000"/>
                </a:solidFill>
                <a:latin typeface="Times New Roman"/>
                <a:ea typeface="Calibri"/>
              </a:rPr>
              <a:t> που σημαίνει </a:t>
            </a:r>
            <a:r>
              <a:rPr b="0" i="1" lang="el-GR" sz="2800" spc="-1" strike="noStrike" u="sng">
                <a:solidFill>
                  <a:srgbClr val="000000"/>
                </a:solidFill>
                <a:uFillTx/>
                <a:latin typeface="Times New Roman"/>
                <a:ea typeface="Calibri"/>
              </a:rPr>
              <a:t>στέλνω κάποιον μακριά από τον οίκο, μακριά από την πατρίδα</a:t>
            </a:r>
            <a:r>
              <a:rPr b="0" lang="el-GR" sz="2800" spc="-1" strike="noStrike" u="sng">
                <a:solidFill>
                  <a:srgbClr val="000000"/>
                </a:solidFill>
                <a:uFillTx/>
                <a:latin typeface="Times New Roman"/>
                <a:ea typeface="Calibri"/>
              </a:rPr>
              <a:t>.</a:t>
            </a:r>
            <a:r>
              <a:rPr b="0" lang="el-GR" sz="2800" spc="-1" strike="noStrike">
                <a:solidFill>
                  <a:srgbClr val="000000"/>
                </a:solidFill>
                <a:latin typeface="Times New Roman"/>
                <a:ea typeface="Calibri"/>
              </a:rPr>
              <a:t> Έτσι, </a:t>
            </a:r>
            <a:r>
              <a:rPr b="0" i="1" lang="el-GR" sz="2800" spc="-1" strike="noStrike">
                <a:solidFill>
                  <a:srgbClr val="000000"/>
                </a:solidFill>
                <a:latin typeface="Times New Roman"/>
                <a:ea typeface="Calibri"/>
              </a:rPr>
              <a:t>αποικισμός</a:t>
            </a:r>
            <a:r>
              <a:rPr b="0" lang="el-GR" sz="2800" spc="-1" strike="noStrike">
                <a:solidFill>
                  <a:srgbClr val="000000"/>
                </a:solidFill>
                <a:latin typeface="Times New Roman"/>
                <a:ea typeface="Calibri"/>
              </a:rPr>
              <a:t> ήταν η μετακίνηση, πολλές φορές αναγκαστική, κατοίκων μιας πόλης-κράτους (</a:t>
            </a:r>
            <a:r>
              <a:rPr b="1" lang="el-GR" sz="2800" spc="-1" strike="noStrike">
                <a:solidFill>
                  <a:srgbClr val="000000"/>
                </a:solidFill>
                <a:latin typeface="Times New Roman"/>
                <a:ea typeface="Calibri"/>
              </a:rPr>
              <a:t>μητρόπολη</a:t>
            </a:r>
            <a:r>
              <a:rPr b="0" lang="el-GR" sz="2800" spc="-1" strike="noStrike">
                <a:solidFill>
                  <a:srgbClr val="000000"/>
                </a:solidFill>
                <a:latin typeface="Times New Roman"/>
                <a:ea typeface="Calibri"/>
              </a:rPr>
              <a:t>) και η εγκατάστασή τους σε μια άλλη περιοχή με σκοπό την ίδρυση νέας πόλης-κράτους (</a:t>
            </a:r>
            <a:r>
              <a:rPr b="1" lang="el-GR" sz="2800" spc="-1" strike="noStrike">
                <a:solidFill>
                  <a:srgbClr val="000000"/>
                </a:solidFill>
                <a:latin typeface="Times New Roman"/>
                <a:ea typeface="Calibri"/>
              </a:rPr>
              <a:t>αποικία</a:t>
            </a:r>
            <a:r>
              <a:rPr b="0" lang="el-GR" sz="2800" spc="-1" strike="noStrike">
                <a:solidFill>
                  <a:srgbClr val="000000"/>
                </a:solidFill>
                <a:latin typeface="Times New Roman"/>
                <a:ea typeface="Calibri"/>
              </a:rPr>
              <a:t>).</a:t>
            </a:r>
            <a:endParaRPr b="0" lang="el-GR" sz="2800" spc="-1" strike="noStrike">
              <a:latin typeface="Times New Roman"/>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1154160" y="912240"/>
            <a:ext cx="8076600" cy="5575320"/>
          </a:xfrm>
          <a:prstGeom prst="rect">
            <a:avLst/>
          </a:prstGeom>
          <a:noFill/>
          <a:ln w="9360">
            <a:noFill/>
          </a:ln>
        </p:spPr>
        <p:style>
          <a:lnRef idx="0"/>
          <a:fillRef idx="0"/>
          <a:effectRef idx="0"/>
          <a:fontRef idx="minor"/>
        </p:style>
        <p:txBody>
          <a:bodyPr lIns="90000" rIns="90000" tIns="45000" bIns="45000" anchor="ctr"/>
          <a:p>
            <a:pPr algn="ctr">
              <a:lnSpc>
                <a:spcPct val="150000"/>
              </a:lnSpc>
            </a:pPr>
            <a:r>
              <a:rPr b="1" lang="el-GR" sz="3200" spc="-1" strike="noStrike">
                <a:solidFill>
                  <a:srgbClr val="c00000"/>
                </a:solidFill>
                <a:latin typeface="Book Antiqua"/>
                <a:ea typeface="Times New Roman"/>
              </a:rPr>
              <a:t>Γ. Αίτια Β</a:t>
            </a:r>
            <a:r>
              <a:rPr b="1" lang="el-GR" sz="3200" spc="-1" strike="noStrike">
                <a:solidFill>
                  <a:srgbClr val="c00000"/>
                </a:solidFill>
                <a:latin typeface="Calibri"/>
                <a:ea typeface="Times New Roman"/>
              </a:rPr>
              <a:t>΄</a:t>
            </a:r>
            <a:r>
              <a:rPr b="1" lang="el-GR" sz="3200" spc="-1" strike="noStrike">
                <a:solidFill>
                  <a:srgbClr val="c00000"/>
                </a:solidFill>
                <a:latin typeface="Book Antiqua"/>
                <a:ea typeface="Times New Roman"/>
              </a:rPr>
              <a:t>Αποικισμού:</a:t>
            </a:r>
            <a:endParaRPr b="0" lang="el-GR" sz="3200" spc="-1" strike="noStrike">
              <a:latin typeface="Arial"/>
            </a:endParaRPr>
          </a:p>
          <a:p>
            <a:pPr algn="ctr">
              <a:lnSpc>
                <a:spcPct val="150000"/>
              </a:lnSpc>
            </a:pPr>
            <a:endParaRPr b="0" lang="el-GR" sz="3200" spc="-1" strike="noStrike">
              <a:latin typeface="Arial"/>
            </a:endParaRPr>
          </a:p>
          <a:p>
            <a:pPr>
              <a:lnSpc>
                <a:spcPct val="150000"/>
              </a:lnSpc>
            </a:pPr>
            <a:r>
              <a:rPr b="1" lang="el-GR" sz="2800" spc="-1" strike="noStrike" u="sng">
                <a:solidFill>
                  <a:srgbClr val="000000"/>
                </a:solidFill>
                <a:uFillTx/>
                <a:latin typeface="Times New Roman"/>
                <a:ea typeface="Times New Roman"/>
              </a:rPr>
              <a:t>Οικονομικά: </a:t>
            </a:r>
            <a:endParaRPr b="0" lang="el-GR" sz="2800" spc="-1" strike="noStrike">
              <a:latin typeface="Arial"/>
            </a:endParaRPr>
          </a:p>
          <a:p>
            <a:pPr marL="216000" indent="-216000" algn="just">
              <a:lnSpc>
                <a:spcPct val="150000"/>
              </a:lnSpc>
              <a:buClr>
                <a:srgbClr val="000000"/>
              </a:buClr>
              <a:buFont typeface="Symbol"/>
              <a:buChar char=""/>
            </a:pPr>
            <a:r>
              <a:rPr b="0" lang="el-GR" sz="2800" spc="-1" strike="noStrike">
                <a:solidFill>
                  <a:srgbClr val="000000"/>
                </a:solidFill>
                <a:latin typeface="Times New Roman"/>
                <a:ea typeface="Times New Roman"/>
              </a:rPr>
              <a:t>Η στενοχωρία - απόκτηση νέων εδαφών</a:t>
            </a:r>
            <a:endParaRPr b="0" lang="el-GR" sz="2800" spc="-1" strike="noStrike">
              <a:latin typeface="Arial"/>
            </a:endParaRPr>
          </a:p>
          <a:p>
            <a:pPr marL="216000" indent="-216000" algn="just">
              <a:lnSpc>
                <a:spcPct val="150000"/>
              </a:lnSpc>
              <a:buClr>
                <a:srgbClr val="000000"/>
              </a:buClr>
              <a:buFont typeface="Symbol"/>
              <a:buChar char=""/>
            </a:pPr>
            <a:r>
              <a:rPr b="0" lang="el-GR" sz="2800" spc="-1" strike="noStrike">
                <a:solidFill>
                  <a:srgbClr val="000000"/>
                </a:solidFill>
                <a:latin typeface="Times New Roman"/>
                <a:ea typeface="Times New Roman"/>
              </a:rPr>
              <a:t>Αναζήτηση πρώτων υλών, κυρίως μετάλλων</a:t>
            </a:r>
            <a:endParaRPr b="0" lang="el-GR" sz="2800" spc="-1" strike="noStrike">
              <a:latin typeface="Arial"/>
            </a:endParaRPr>
          </a:p>
          <a:p>
            <a:pPr marL="216000" indent="-216000" algn="just">
              <a:lnSpc>
                <a:spcPct val="150000"/>
              </a:lnSpc>
              <a:buClr>
                <a:srgbClr val="000000"/>
              </a:buClr>
              <a:buFont typeface="Symbol"/>
              <a:buChar char=""/>
            </a:pPr>
            <a:r>
              <a:rPr b="0" lang="el-GR" sz="2800" spc="-1" strike="noStrike">
                <a:solidFill>
                  <a:srgbClr val="000000"/>
                </a:solidFill>
                <a:latin typeface="Times New Roman"/>
                <a:ea typeface="Times New Roman"/>
              </a:rPr>
              <a:t>(αργότερα) Αναζήτηση νέων αγορών για τα βιοτεχνικά προϊόντα και επιδίωξη ανάπτυξης του εμπορίου</a:t>
            </a:r>
            <a:endParaRPr b="0" lang="el-GR" sz="2800" spc="-1" strike="noStrike">
              <a:latin typeface="Arial"/>
            </a:endParaRPr>
          </a:p>
          <a:p>
            <a:pPr>
              <a:lnSpc>
                <a:spcPct val="100000"/>
              </a:lnSpc>
            </a:pPr>
            <a:endParaRPr b="0" lang="el-GR" sz="2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1001880" y="1057680"/>
            <a:ext cx="8305200" cy="4204440"/>
          </a:xfrm>
          <a:prstGeom prst="rect">
            <a:avLst/>
          </a:prstGeom>
          <a:noFill/>
          <a:ln w="9360">
            <a:noFill/>
          </a:ln>
        </p:spPr>
        <p:style>
          <a:lnRef idx="0"/>
          <a:fillRef idx="0"/>
          <a:effectRef idx="0"/>
          <a:fontRef idx="minor"/>
        </p:style>
        <p:txBody>
          <a:bodyPr lIns="90000" rIns="90000" tIns="45000" bIns="45000" anchor="ctr"/>
          <a:p>
            <a:pPr>
              <a:lnSpc>
                <a:spcPct val="150000"/>
              </a:lnSpc>
            </a:pPr>
            <a:r>
              <a:rPr b="1" lang="el-GR" sz="2800" spc="-1" strike="noStrike" u="sng">
                <a:solidFill>
                  <a:srgbClr val="000000"/>
                </a:solidFill>
                <a:uFillTx/>
                <a:latin typeface="Times New Roman"/>
                <a:ea typeface="Times New Roman"/>
              </a:rPr>
              <a:t>Πολιτικά:</a:t>
            </a:r>
            <a:endParaRPr b="0" lang="el-GR" sz="2800" spc="-1" strike="noStrike">
              <a:latin typeface="Arial"/>
            </a:endParaRPr>
          </a:p>
          <a:p>
            <a:pPr>
              <a:lnSpc>
                <a:spcPct val="150000"/>
              </a:lnSpc>
            </a:pPr>
            <a:r>
              <a:rPr b="0" lang="el-GR" sz="2800" spc="-1" strike="noStrike" u="sng">
                <a:solidFill>
                  <a:srgbClr val="000000"/>
                </a:solidFill>
                <a:uFillTx/>
                <a:latin typeface="Times New Roman"/>
                <a:ea typeface="Times New Roman"/>
              </a:rPr>
              <a:t>Πολιτικές διαμάχες στη μητρόπολη:</a:t>
            </a:r>
            <a:endParaRPr b="0" lang="el-GR" sz="2800" spc="-1" strike="noStrike">
              <a:latin typeface="Arial"/>
            </a:endParaRPr>
          </a:p>
          <a:p>
            <a:pPr algn="just">
              <a:lnSpc>
                <a:spcPct val="150000"/>
              </a:lnSpc>
            </a:pPr>
            <a:r>
              <a:rPr b="0" lang="el-GR" sz="2800" spc="-1" strike="noStrike">
                <a:solidFill>
                  <a:srgbClr val="000000"/>
                </a:solidFill>
                <a:latin typeface="Times New Roman"/>
                <a:ea typeface="Times New Roman"/>
              </a:rPr>
              <a:t>οι ισχυροί της πόλης-κράτους υποχρέωναν τους ανεπιθύμητους σε αυτούς πολίτες να γίνουν άποικοι προκειμένου να κατευναστούν οι κοινωνικές και πολιτικές εντάσεις. </a:t>
            </a:r>
            <a:endParaRPr b="0" lang="el-GR" sz="2800" spc="-1" strike="noStrike">
              <a:latin typeface="Arial"/>
            </a:endParaRPr>
          </a:p>
          <a:p>
            <a:pPr>
              <a:lnSpc>
                <a:spcPct val="100000"/>
              </a:lnSpc>
            </a:pPr>
            <a:endParaRPr b="0" lang="el-GR" sz="2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316080" y="308520"/>
            <a:ext cx="9143280" cy="704124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el-GR" sz="2400" spc="-1" strike="noStrike">
                <a:solidFill>
                  <a:srgbClr val="c00000"/>
                </a:solidFill>
                <a:latin typeface="Book Antiqua"/>
                <a:ea typeface="Times New Roman"/>
              </a:rPr>
              <a:t>Δ. Διαδικασία ίδρυσης μιας αποικίας</a:t>
            </a:r>
            <a:br/>
            <a:r>
              <a:rPr b="0" lang="el-GR" sz="2400" spc="-1" strike="noStrike" u="sng">
                <a:solidFill>
                  <a:srgbClr val="000000"/>
                </a:solidFill>
                <a:uFillTx/>
                <a:latin typeface="Book Antiqua"/>
                <a:ea typeface="Times New Roman"/>
              </a:rPr>
              <a:t>Κύριο γνώρισμα</a:t>
            </a:r>
            <a:r>
              <a:rPr b="0" lang="el-GR" sz="2400" spc="-1" strike="noStrike">
                <a:solidFill>
                  <a:srgbClr val="000000"/>
                </a:solidFill>
                <a:latin typeface="Book Antiqua"/>
                <a:ea typeface="Times New Roman"/>
              </a:rPr>
              <a:t>  του Β΄ ελληνικού αποικισμού  ήταν ότι :</a:t>
            </a:r>
            <a:endParaRPr b="0" lang="el-GR" sz="2400" spc="-1" strike="noStrike">
              <a:latin typeface="Arial"/>
            </a:endParaRPr>
          </a:p>
          <a:p>
            <a:pPr marL="216000" indent="-216000" algn="just">
              <a:lnSpc>
                <a:spcPct val="100000"/>
              </a:lnSpc>
              <a:buClr>
                <a:srgbClr val="000000"/>
              </a:buClr>
              <a:buFont typeface="Wingdings" charset="2"/>
              <a:buChar char=""/>
            </a:pPr>
            <a:r>
              <a:rPr b="0" lang="el-GR" sz="2400" spc="-1" strike="noStrike">
                <a:solidFill>
                  <a:srgbClr val="000000"/>
                </a:solidFill>
                <a:latin typeface="Book Antiqua"/>
                <a:ea typeface="Times New Roman"/>
              </a:rPr>
              <a:t>η μητρόπολη αναλάμβανε την οργάνωση της αποικιακής αποστολής</a:t>
            </a:r>
            <a:endParaRPr b="0" lang="el-GR" sz="2400" spc="-1" strike="noStrike">
              <a:latin typeface="Arial"/>
            </a:endParaRPr>
          </a:p>
          <a:p>
            <a:pPr algn="just">
              <a:lnSpc>
                <a:spcPct val="100000"/>
              </a:lnSpc>
            </a:pPr>
            <a:r>
              <a:rPr b="1" lang="el-GR" sz="2400" spc="-1" strike="noStrike" u="sng">
                <a:solidFill>
                  <a:srgbClr val="000000"/>
                </a:solidFill>
                <a:uFillTx/>
                <a:latin typeface="Book Antiqua"/>
                <a:ea typeface="Calibri"/>
              </a:rPr>
              <a:t>1. επιλογή του τόπου εγκατάστασης :</a:t>
            </a:r>
            <a:endParaRPr b="0" lang="el-GR" sz="2400" spc="-1" strike="noStrike">
              <a:latin typeface="Arial"/>
            </a:endParaRPr>
          </a:p>
          <a:p>
            <a:pPr marL="216000" indent="-216000" algn="just">
              <a:lnSpc>
                <a:spcPct val="100000"/>
              </a:lnSpc>
              <a:buClr>
                <a:srgbClr val="000000"/>
              </a:buClr>
              <a:buFont typeface="Wingdings" charset="2"/>
              <a:buChar char=""/>
            </a:pPr>
            <a:r>
              <a:rPr b="1" lang="el-GR" sz="2400" spc="-1" strike="noStrike">
                <a:solidFill>
                  <a:srgbClr val="000000"/>
                </a:solidFill>
                <a:latin typeface="Book Antiqua"/>
                <a:ea typeface="Calibri"/>
              </a:rPr>
              <a:t>εύφορη γη</a:t>
            </a:r>
            <a:endParaRPr b="0" lang="el-GR" sz="2400" spc="-1" strike="noStrike">
              <a:latin typeface="Arial"/>
            </a:endParaRPr>
          </a:p>
          <a:p>
            <a:pPr marL="216000" indent="-216000" algn="just">
              <a:lnSpc>
                <a:spcPct val="100000"/>
              </a:lnSpc>
              <a:buClr>
                <a:srgbClr val="000000"/>
              </a:buClr>
              <a:buFont typeface="Wingdings" charset="2"/>
              <a:buChar char=""/>
            </a:pPr>
            <a:r>
              <a:rPr b="1" lang="el-GR" sz="2400" spc="-1" strike="noStrike">
                <a:solidFill>
                  <a:srgbClr val="000000"/>
                </a:solidFill>
                <a:latin typeface="Book Antiqua"/>
                <a:ea typeface="Calibri"/>
              </a:rPr>
              <a:t>κοντά στη θάλασσα για να είναι εύκολη η επικοινωνία τόσο με τη μητρόπολη όσο και με τον υπόλοιπο κόσμο</a:t>
            </a:r>
            <a:r>
              <a:rPr b="0" lang="el-GR" sz="2400" spc="-1" strike="noStrike">
                <a:solidFill>
                  <a:srgbClr val="000000"/>
                </a:solidFill>
                <a:latin typeface="Book Antiqua"/>
                <a:ea typeface="Calibri"/>
              </a:rPr>
              <a:t>  </a:t>
            </a:r>
            <a:endParaRPr b="0" lang="el-GR" sz="2400" spc="-1" strike="noStrike">
              <a:latin typeface="Arial"/>
            </a:endParaRPr>
          </a:p>
          <a:p>
            <a:pPr algn="just">
              <a:lnSpc>
                <a:spcPct val="100000"/>
              </a:lnSpc>
            </a:pPr>
            <a:r>
              <a:rPr b="0" lang="el-GR" sz="2400" spc="-1" strike="noStrike">
                <a:solidFill>
                  <a:srgbClr val="000000"/>
                </a:solidFill>
                <a:latin typeface="Book Antiqua"/>
                <a:ea typeface="Calibri"/>
              </a:rPr>
              <a:t>Πάντοτε συμβουλεύονταν κάποιο </a:t>
            </a:r>
            <a:r>
              <a:rPr b="1" lang="el-GR" sz="2400" spc="-1" strike="noStrike">
                <a:solidFill>
                  <a:srgbClr val="000000"/>
                </a:solidFill>
                <a:latin typeface="Book Antiqua"/>
                <a:ea typeface="Calibri"/>
              </a:rPr>
              <a:t>μαντείο </a:t>
            </a:r>
            <a:r>
              <a:rPr b="0" lang="el-GR" sz="2400" spc="-1" strike="noStrike">
                <a:solidFill>
                  <a:srgbClr val="000000"/>
                </a:solidFill>
                <a:latin typeface="Book Antiqua"/>
                <a:ea typeface="Calibri"/>
              </a:rPr>
              <a:t>πριν επιχειρήσουν την ίδρυση μιας αποικίας</a:t>
            </a:r>
            <a:endParaRPr b="0" lang="el-GR" sz="2400" spc="-1" strike="noStrike">
              <a:latin typeface="Arial"/>
            </a:endParaRPr>
          </a:p>
          <a:p>
            <a:pPr algn="just">
              <a:lnSpc>
                <a:spcPct val="100000"/>
              </a:lnSpc>
            </a:pPr>
            <a:r>
              <a:rPr b="1" lang="el-GR" sz="2400" spc="-1" strike="noStrike">
                <a:solidFill>
                  <a:srgbClr val="000000"/>
                </a:solidFill>
                <a:latin typeface="Book Antiqua"/>
                <a:ea typeface="Calibri"/>
              </a:rPr>
              <a:t>2.</a:t>
            </a:r>
            <a:r>
              <a:rPr b="0" lang="el-GR" sz="2400" spc="-1" strike="noStrike">
                <a:solidFill>
                  <a:srgbClr val="000000"/>
                </a:solidFill>
                <a:latin typeface="Book Antiqua"/>
                <a:ea typeface="Calibri"/>
              </a:rPr>
              <a:t> Η μητρόπολη επέλεγε τον επικεφαλής της αποικιακής αποστολής που ονομαζόταν </a:t>
            </a:r>
            <a:r>
              <a:rPr b="1" lang="el-GR" sz="2400" spc="-1" strike="noStrike">
                <a:solidFill>
                  <a:srgbClr val="000000"/>
                </a:solidFill>
                <a:latin typeface="Book Antiqua"/>
                <a:ea typeface="Calibri"/>
              </a:rPr>
              <a:t>οικιστής</a:t>
            </a:r>
            <a:endParaRPr b="0" lang="el-GR" sz="2400" spc="-1" strike="noStrike">
              <a:latin typeface="Arial"/>
            </a:endParaRPr>
          </a:p>
          <a:p>
            <a:pPr algn="just">
              <a:lnSpc>
                <a:spcPct val="100000"/>
              </a:lnSpc>
            </a:pPr>
            <a:r>
              <a:rPr b="1" lang="el-GR" sz="2400" spc="-1" strike="noStrike">
                <a:solidFill>
                  <a:srgbClr val="000000"/>
                </a:solidFill>
                <a:latin typeface="Book Antiqua"/>
                <a:ea typeface="Calibri"/>
              </a:rPr>
              <a:t>3. </a:t>
            </a:r>
            <a:r>
              <a:rPr b="0" lang="el-GR" sz="2400" spc="-1" strike="noStrike">
                <a:solidFill>
                  <a:srgbClr val="000000"/>
                </a:solidFill>
                <a:latin typeface="Book Antiqua"/>
                <a:ea typeface="Calibri"/>
              </a:rPr>
              <a:t>Η αναχώρηση των αποίκων γινόταν μετά από </a:t>
            </a:r>
            <a:r>
              <a:rPr b="1" lang="el-GR" sz="2400" spc="-1" strike="noStrike">
                <a:solidFill>
                  <a:srgbClr val="000000"/>
                </a:solidFill>
                <a:latin typeface="Book Antiqua"/>
                <a:ea typeface="Calibri"/>
              </a:rPr>
              <a:t>επίσημη τελετή</a:t>
            </a:r>
            <a:r>
              <a:rPr b="0" lang="el-GR" sz="2400" spc="-1" strike="noStrike">
                <a:solidFill>
                  <a:srgbClr val="000000"/>
                </a:solidFill>
                <a:latin typeface="Book Antiqua"/>
                <a:ea typeface="Calibri"/>
              </a:rPr>
              <a:t>. Οι άποικοι με επικεφαλής τον οικιστή έπαιρναν από το βωμό της μητρόπολης το </a:t>
            </a:r>
            <a:r>
              <a:rPr b="1" lang="el-GR" sz="2400" spc="-1" strike="noStrike">
                <a:solidFill>
                  <a:srgbClr val="000000"/>
                </a:solidFill>
                <a:latin typeface="Book Antiqua"/>
                <a:ea typeface="Calibri"/>
              </a:rPr>
              <a:t>ιερό πυρ</a:t>
            </a:r>
            <a:r>
              <a:rPr b="0" lang="el-GR" sz="2400" spc="-1" strike="noStrike">
                <a:solidFill>
                  <a:srgbClr val="000000"/>
                </a:solidFill>
                <a:latin typeface="Book Antiqua"/>
                <a:ea typeface="Calibri"/>
              </a:rPr>
              <a:t>, που συμβόλιζε το δεσμό της αποικίας με τη μητρόπολη. </a:t>
            </a:r>
            <a:endParaRPr b="0" lang="el-GR" sz="2400" spc="-1" strike="noStrike">
              <a:latin typeface="Arial"/>
            </a:endParaRPr>
          </a:p>
          <a:p>
            <a:pPr algn="just">
              <a:lnSpc>
                <a:spcPct val="100000"/>
              </a:lnSpc>
            </a:pPr>
            <a:r>
              <a:rPr b="1" lang="el-GR" sz="2400" spc="-1" strike="noStrike">
                <a:solidFill>
                  <a:srgbClr val="000000"/>
                </a:solidFill>
                <a:latin typeface="Book Antiqua"/>
                <a:ea typeface="Calibri"/>
              </a:rPr>
              <a:t>4.</a:t>
            </a:r>
            <a:r>
              <a:rPr b="0" lang="el-GR" sz="2400" spc="-1" strike="noStrike">
                <a:solidFill>
                  <a:srgbClr val="000000"/>
                </a:solidFill>
                <a:latin typeface="Book Antiqua"/>
                <a:ea typeface="Calibri"/>
              </a:rPr>
              <a:t>Η μητρόπολη προμήθευε και τα απαραίτητα μεταφορικά μέσα, δηλαδή τα πλοία που ήταν απαραίτητα για το ταξίδι προς το νέο τόπο εγκατάστασης</a:t>
            </a:r>
            <a:endParaRPr b="0" lang="el-GR" sz="24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Picture 1" descr=""/>
          <p:cNvPicPr/>
          <p:nvPr/>
        </p:nvPicPr>
        <p:blipFill>
          <a:blip r:embed="rId1"/>
          <a:stretch/>
        </p:blipFill>
        <p:spPr>
          <a:xfrm>
            <a:off x="468360" y="655560"/>
            <a:ext cx="9066960" cy="5409360"/>
          </a:xfrm>
          <a:prstGeom prst="rect">
            <a:avLst/>
          </a:prstGeom>
          <a:ln w="9360">
            <a:noFill/>
          </a:ln>
        </p:spPr>
      </p:pic>
      <p:sp>
        <p:nvSpPr>
          <p:cNvPr id="178" name="CustomShape 1"/>
          <p:cNvSpPr/>
          <p:nvPr/>
        </p:nvSpPr>
        <p:spPr>
          <a:xfrm>
            <a:off x="773280" y="6223320"/>
            <a:ext cx="8533800" cy="1189080"/>
          </a:xfrm>
          <a:prstGeom prst="rect">
            <a:avLst/>
          </a:prstGeom>
          <a:noFill/>
          <a:ln w="9360">
            <a:noFill/>
          </a:ln>
        </p:spPr>
        <p:style>
          <a:lnRef idx="0"/>
          <a:fillRef idx="0"/>
          <a:effectRef idx="0"/>
          <a:fontRef idx="minor"/>
        </p:style>
        <p:txBody>
          <a:bodyPr lIns="90000" rIns="90000" tIns="45000" bIns="45000" anchor="ctr"/>
          <a:p>
            <a:pPr algn="just">
              <a:lnSpc>
                <a:spcPct val="100000"/>
              </a:lnSpc>
            </a:pPr>
            <a:r>
              <a:rPr b="0" lang="el-GR" sz="2400" spc="-1" strike="noStrike">
                <a:solidFill>
                  <a:srgbClr val="000000"/>
                </a:solidFill>
                <a:latin typeface="Times New Roman"/>
                <a:ea typeface="Calibri"/>
              </a:rPr>
              <a:t>Πλοίο από το εσωτερικό μελανόμορφου κυπέλλου που βρέθηκε στο Σερβετέρι (Κάτω Ιταλία), 520 π.Χ. Βρίσκεται στην Εθνική Βιβλιοθήκη της Γαλλίας</a:t>
            </a:r>
            <a:endParaRPr b="0" lang="el-GR" sz="2400" spc="-1" strike="noStrike">
              <a:latin typeface="Times New Roman"/>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1" descr=""/>
          <p:cNvPicPr/>
          <p:nvPr/>
        </p:nvPicPr>
        <p:blipFill>
          <a:blip r:embed="rId1"/>
          <a:stretch/>
        </p:blipFill>
        <p:spPr>
          <a:xfrm>
            <a:off x="849240" y="960480"/>
            <a:ext cx="8228880" cy="5942880"/>
          </a:xfrm>
          <a:prstGeom prst="rect">
            <a:avLst/>
          </a:prstGeom>
          <a:ln w="9360">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925560" y="987120"/>
            <a:ext cx="8000280" cy="533160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el-GR" sz="3200" spc="-1" strike="noStrike">
                <a:solidFill>
                  <a:srgbClr val="c00000"/>
                </a:solidFill>
                <a:latin typeface="Times New Roman"/>
                <a:ea typeface="Times New Roman"/>
              </a:rPr>
              <a:t>Ε. Τα αποτελέσματα του β΄ ελληνικού αποικισμού</a:t>
            </a:r>
            <a:r>
              <a:rPr b="0" lang="el-GR" sz="3200" spc="-1" strike="noStrike">
                <a:solidFill>
                  <a:srgbClr val="c00000"/>
                </a:solidFill>
                <a:latin typeface="Times New Roman"/>
                <a:ea typeface="Times New Roman"/>
              </a:rPr>
              <a:t> </a:t>
            </a:r>
            <a:endParaRPr b="0" lang="el-GR" sz="3200" spc="-1" strike="noStrike">
              <a:latin typeface="Times New Roman"/>
            </a:endParaRPr>
          </a:p>
          <a:p>
            <a:pPr algn="ctr">
              <a:lnSpc>
                <a:spcPct val="100000"/>
              </a:lnSpc>
            </a:pPr>
            <a:endParaRPr b="0" lang="el-GR" sz="3200" spc="-1" strike="noStrike">
              <a:latin typeface="Times New Roman"/>
            </a:endParaRPr>
          </a:p>
          <a:p>
            <a:pPr>
              <a:lnSpc>
                <a:spcPct val="150000"/>
              </a:lnSpc>
            </a:pPr>
            <a:r>
              <a:rPr b="1" lang="el-GR" sz="2800" spc="-1" strike="noStrike" u="sng">
                <a:solidFill>
                  <a:srgbClr val="000000"/>
                </a:solidFill>
                <a:uFillTx/>
                <a:latin typeface="Times New Roman"/>
                <a:ea typeface="Times New Roman"/>
              </a:rPr>
              <a:t>Οικονομικά αποτελέσματα</a:t>
            </a:r>
            <a:endParaRPr b="0" lang="el-GR" sz="2800" spc="-1" strike="noStrike">
              <a:latin typeface="Times New Roman"/>
            </a:endParaRPr>
          </a:p>
          <a:p>
            <a:pPr marL="216000" indent="-216000">
              <a:lnSpc>
                <a:spcPct val="150000"/>
              </a:lnSpc>
              <a:buClr>
                <a:srgbClr val="000000"/>
              </a:buClr>
              <a:buFont typeface="Wingdings" charset="2"/>
              <a:buChar char=""/>
            </a:pPr>
            <a:r>
              <a:rPr b="0" lang="el-GR" sz="2800" spc="-1" strike="noStrike">
                <a:solidFill>
                  <a:srgbClr val="000000"/>
                </a:solidFill>
                <a:latin typeface="Times New Roman"/>
                <a:ea typeface="Times New Roman"/>
              </a:rPr>
              <a:t>θεαματική ανάπτυξη του εμπορίου</a:t>
            </a:r>
            <a:endParaRPr b="0" lang="el-GR" sz="2800" spc="-1" strike="noStrike">
              <a:latin typeface="Times New Roman"/>
            </a:endParaRPr>
          </a:p>
          <a:p>
            <a:pPr marL="216000" indent="-216000">
              <a:lnSpc>
                <a:spcPct val="150000"/>
              </a:lnSpc>
              <a:buClr>
                <a:srgbClr val="000000"/>
              </a:buClr>
              <a:buFont typeface="Wingdings" charset="2"/>
              <a:buChar char=""/>
            </a:pPr>
            <a:r>
              <a:rPr b="0" lang="el-GR" sz="2800" spc="-1" strike="noStrike">
                <a:solidFill>
                  <a:srgbClr val="000000"/>
                </a:solidFill>
                <a:latin typeface="Times New Roman"/>
                <a:ea typeface="Times New Roman"/>
              </a:rPr>
              <a:t>ανάπτυξη της βιοτεχνίας</a:t>
            </a:r>
            <a:endParaRPr b="0" lang="el-GR" sz="2800" spc="-1" strike="noStrike">
              <a:latin typeface="Times New Roman"/>
            </a:endParaRPr>
          </a:p>
          <a:p>
            <a:pPr marL="216000" indent="-216000">
              <a:lnSpc>
                <a:spcPct val="150000"/>
              </a:lnSpc>
              <a:buClr>
                <a:srgbClr val="000000"/>
              </a:buClr>
              <a:buFont typeface="Wingdings" charset="2"/>
              <a:buChar char=""/>
            </a:pPr>
            <a:r>
              <a:rPr b="0" lang="el-GR" sz="2800" spc="-1" strike="noStrike">
                <a:solidFill>
                  <a:srgbClr val="000000"/>
                </a:solidFill>
                <a:latin typeface="Times New Roman"/>
                <a:ea typeface="Times New Roman"/>
              </a:rPr>
              <a:t>εξέλιξη της ναυπηγικής τέχνης  </a:t>
            </a:r>
            <a:endParaRPr b="0" lang="el-GR" sz="2800" spc="-1" strike="noStrike">
              <a:latin typeface="Times New Roman"/>
            </a:endParaRPr>
          </a:p>
          <a:p>
            <a:pPr marL="216000" indent="-216000">
              <a:lnSpc>
                <a:spcPct val="150000"/>
              </a:lnSpc>
              <a:buClr>
                <a:srgbClr val="000000"/>
              </a:buClr>
              <a:buFont typeface="Wingdings" charset="2"/>
              <a:buChar char=""/>
            </a:pPr>
            <a:r>
              <a:rPr b="0" lang="el-GR" sz="2800" spc="-1" strike="noStrike">
                <a:solidFill>
                  <a:srgbClr val="000000"/>
                </a:solidFill>
                <a:latin typeface="Times New Roman"/>
                <a:ea typeface="Times New Roman"/>
              </a:rPr>
              <a:t>διάδοση του νομίσματος</a:t>
            </a:r>
            <a:endParaRPr b="0" lang="el-GR" sz="2800" spc="-1" strike="noStrike">
              <a:latin typeface="Times New Roman"/>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544680" y="534960"/>
            <a:ext cx="9143280" cy="6275880"/>
          </a:xfrm>
          <a:prstGeom prst="rect">
            <a:avLst/>
          </a:prstGeom>
          <a:noFill/>
          <a:ln w="9360">
            <a:noFill/>
          </a:ln>
        </p:spPr>
        <p:style>
          <a:lnRef idx="0"/>
          <a:fillRef idx="0"/>
          <a:effectRef idx="0"/>
          <a:fontRef idx="minor"/>
        </p:style>
        <p:txBody>
          <a:bodyPr lIns="90000" rIns="90000" tIns="45000" bIns="45000" anchor="ctr"/>
          <a:p>
            <a:pPr algn="just">
              <a:lnSpc>
                <a:spcPct val="100000"/>
              </a:lnSpc>
            </a:pPr>
            <a:r>
              <a:rPr b="1" lang="el-GR" sz="2800" spc="-1" strike="noStrike" u="sng">
                <a:solidFill>
                  <a:srgbClr val="000000"/>
                </a:solidFill>
                <a:uFillTx/>
                <a:latin typeface="Times New Roman"/>
                <a:ea typeface="Times New Roman"/>
              </a:rPr>
              <a:t>Κοινωνικά -  πολιτικά αποτελέσματα</a:t>
            </a:r>
            <a:endParaRPr b="0" lang="el-GR" sz="2800" spc="-1" strike="noStrike">
              <a:latin typeface="Times New Roman"/>
            </a:endParaRPr>
          </a:p>
          <a:p>
            <a:pPr marL="216000" indent="-216000" algn="just">
              <a:lnSpc>
                <a:spcPct val="150000"/>
              </a:lnSpc>
              <a:buClr>
                <a:srgbClr val="000000"/>
              </a:buClr>
              <a:buFont typeface="Wingdings" charset="2"/>
              <a:buChar char=""/>
            </a:pPr>
            <a:r>
              <a:rPr b="0" lang="el-GR" sz="2800" spc="-1" strike="noStrike">
                <a:solidFill>
                  <a:srgbClr val="000000"/>
                </a:solidFill>
                <a:latin typeface="Times New Roman"/>
                <a:ea typeface="Times New Roman"/>
              </a:rPr>
              <a:t> </a:t>
            </a:r>
            <a:r>
              <a:rPr b="0" lang="el-GR" sz="2800" spc="-1" strike="noStrike" u="sng">
                <a:solidFill>
                  <a:srgbClr val="000000"/>
                </a:solidFill>
                <a:uFillTx/>
                <a:latin typeface="Times New Roman"/>
                <a:ea typeface="Times New Roman"/>
              </a:rPr>
              <a:t>ανακούφιση της πόλης – κράτους </a:t>
            </a:r>
            <a:r>
              <a:rPr b="0" lang="el-GR" sz="2800" spc="-1" strike="noStrike">
                <a:solidFill>
                  <a:srgbClr val="000000"/>
                </a:solidFill>
                <a:latin typeface="Times New Roman"/>
                <a:ea typeface="Times New Roman"/>
              </a:rPr>
              <a:t>(της μητρόπολης) από τα σοβαρά κοινωνικά και πολιτικά προβλήματα (εξαιτίας της αύξησης του πληθυσμού και της έλλειψης καλλιεργήσιμης γης). </a:t>
            </a:r>
            <a:endParaRPr b="0" lang="el-GR" sz="2800" spc="-1" strike="noStrike">
              <a:latin typeface="Times New Roman"/>
            </a:endParaRPr>
          </a:p>
          <a:p>
            <a:pPr marL="216000" indent="-216000" algn="just">
              <a:lnSpc>
                <a:spcPct val="150000"/>
              </a:lnSpc>
              <a:buClr>
                <a:srgbClr val="000000"/>
              </a:buClr>
              <a:buFont typeface="Wingdings" charset="2"/>
              <a:buChar char=""/>
            </a:pPr>
            <a:r>
              <a:rPr b="0" lang="el-GR" sz="2800" spc="-1" strike="noStrike" u="sng">
                <a:solidFill>
                  <a:srgbClr val="000000"/>
                </a:solidFill>
                <a:uFillTx/>
                <a:latin typeface="Times New Roman"/>
                <a:ea typeface="Times New Roman"/>
              </a:rPr>
              <a:t>διαμόρφωση μιας νέας, οικονομικά ισχυρής κοινωνικής τάξης </a:t>
            </a:r>
            <a:r>
              <a:rPr b="0" lang="el-GR" sz="2800" spc="-1" strike="noStrike">
                <a:solidFill>
                  <a:srgbClr val="000000"/>
                </a:solidFill>
                <a:latin typeface="Times New Roman"/>
                <a:ea typeface="Times New Roman"/>
              </a:rPr>
              <a:t>που την αποτελούσαν κυρίως οι έμποροι και οι βιοτέχνες -  διεκδικούν και συμμετοχή στη διαχείριση της πολιτικής εξουσίας πολιτικές   μεταβολές.</a:t>
            </a:r>
            <a:endParaRPr b="0" lang="el-GR" sz="2800" spc="-1" strike="noStrike">
              <a:latin typeface="Times New Roman"/>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8" name="Table 1"/>
          <p:cNvGraphicFramePr/>
          <p:nvPr/>
        </p:nvGraphicFramePr>
        <p:xfrm>
          <a:off x="1680120" y="482400"/>
          <a:ext cx="6719760" cy="805680"/>
        </p:xfrm>
        <a:graphic>
          <a:graphicData uri="http://schemas.openxmlformats.org/drawingml/2006/table">
            <a:tbl>
              <a:tblPr/>
              <a:tblGrid>
                <a:gridCol w="6720120"/>
              </a:tblGrid>
              <a:tr h="806040">
                <a:tc>
                  <a:txBody>
                    <a:bodyPr lIns="55080" rIns="55080"/>
                    <a:p>
                      <a:pPr algn="ctr">
                        <a:lnSpc>
                          <a:spcPct val="200000"/>
                        </a:lnSpc>
                      </a:pPr>
                      <a:r>
                        <a:rPr b="1" lang="el-GR" sz="2800" spc="-1" strike="noStrike">
                          <a:latin typeface="Calibri"/>
                          <a:ea typeface="Calibri"/>
                        </a:rPr>
                        <a:t>ΠΕΡΙΟΔΟΛΟΓΗΣΗ ΕΛΛΗΝΙΚΗΣ ΙΣΤΟΡΙΑΣ</a:t>
                      </a:r>
                      <a:endParaRPr b="0" lang="el-GR" sz="28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fcd5b5"/>
                    </a:solidFill>
                  </a:tcPr>
                </a:tc>
              </a:tr>
            </a:tbl>
          </a:graphicData>
        </a:graphic>
      </p:graphicFrame>
      <p:graphicFrame>
        <p:nvGraphicFramePr>
          <p:cNvPr id="159" name="Table 2"/>
          <p:cNvGraphicFramePr/>
          <p:nvPr/>
        </p:nvGraphicFramePr>
        <p:xfrm>
          <a:off x="1092240" y="1679760"/>
          <a:ext cx="7895880" cy="2267280"/>
        </p:xfrm>
        <a:graphic>
          <a:graphicData uri="http://schemas.openxmlformats.org/drawingml/2006/table">
            <a:tbl>
              <a:tblPr/>
              <a:tblGrid>
                <a:gridCol w="1578960"/>
                <a:gridCol w="1578960"/>
                <a:gridCol w="1578960"/>
                <a:gridCol w="1578960"/>
                <a:gridCol w="1580400"/>
              </a:tblGrid>
              <a:tr h="2267640">
                <a:tc>
                  <a:txBody>
                    <a:bodyPr lIns="55080" rIns="55080"/>
                    <a:p>
                      <a:pPr algn="ctr">
                        <a:lnSpc>
                          <a:spcPct val="115000"/>
                        </a:lnSpc>
                      </a:pPr>
                      <a:r>
                        <a:rPr b="1" lang="el-GR" sz="2000" spc="-1" strike="noStrike">
                          <a:latin typeface="Calibri"/>
                          <a:ea typeface="Calibri"/>
                        </a:rPr>
                        <a:t>ΕΠΟΧΗ ΤΟΥ ΧΑΛΚΟΥ</a:t>
                      </a:r>
                      <a:endParaRPr b="0" lang="el-GR" sz="2000" spc="-1" strike="noStrike">
                        <a:latin typeface="Arial"/>
                      </a:endParaRPr>
                    </a:p>
                    <a:p>
                      <a:pPr algn="ctr">
                        <a:lnSpc>
                          <a:spcPct val="200000"/>
                        </a:lnSpc>
                      </a:pPr>
                      <a:r>
                        <a:rPr b="0" lang="el-GR" sz="2000" spc="-1" strike="noStrike">
                          <a:latin typeface="Calibri"/>
                          <a:ea typeface="Calibri"/>
                        </a:rPr>
                        <a:t>3200 π.Χ. – 1100 π.Χ.</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15000"/>
                        </a:lnSpc>
                      </a:pPr>
                      <a:r>
                        <a:rPr b="1" lang="el-GR" sz="2000" spc="-1" strike="noStrike">
                          <a:latin typeface="Calibri"/>
                          <a:ea typeface="Calibri"/>
                        </a:rPr>
                        <a:t>ΓΕΩΜΕΤΡΙΚΗ ΕΠΟΧΗ</a:t>
                      </a:r>
                      <a:endParaRPr b="0" lang="el-GR" sz="2000" spc="-1" strike="noStrike">
                        <a:latin typeface="Arial"/>
                      </a:endParaRPr>
                    </a:p>
                    <a:p>
                      <a:pPr algn="ctr">
                        <a:lnSpc>
                          <a:spcPct val="200000"/>
                        </a:lnSpc>
                      </a:pPr>
                      <a:r>
                        <a:rPr b="0" lang="el-GR" sz="2000" spc="-1" strike="noStrike">
                          <a:latin typeface="Calibri"/>
                          <a:ea typeface="Calibri"/>
                        </a:rPr>
                        <a:t>1100 π.Χ. -750 π.Χ.</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50000"/>
                        </a:lnSpc>
                      </a:pPr>
                      <a:r>
                        <a:rPr b="1" lang="el-GR" sz="2000" spc="-1" strike="noStrike">
                          <a:solidFill>
                            <a:srgbClr val="000000"/>
                          </a:solidFill>
                          <a:latin typeface="Calibri"/>
                          <a:ea typeface="DejaVu Sans"/>
                        </a:rPr>
                        <a:t>ΑΡΧΑΪΚΗ ΕΠΟΧΗ </a:t>
                      </a:r>
                      <a:endParaRPr b="0" lang="el-GR" sz="2000" spc="-1" strike="noStrike">
                        <a:latin typeface="Arial"/>
                      </a:endParaRPr>
                    </a:p>
                    <a:p>
                      <a:pPr algn="ctr">
                        <a:lnSpc>
                          <a:spcPct val="150000"/>
                        </a:lnSpc>
                      </a:pPr>
                      <a:r>
                        <a:rPr b="0" lang="el-GR" sz="2000" spc="-1" strike="noStrike">
                          <a:solidFill>
                            <a:srgbClr val="000000"/>
                          </a:solidFill>
                          <a:latin typeface="Arial"/>
                          <a:ea typeface="DejaVu Sans"/>
                        </a:rPr>
                        <a:t>750 π.Χ. – 480 π.Χ.</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ffff00"/>
                    </a:solidFill>
                  </a:tcPr>
                </a:tc>
                <a:tc>
                  <a:txBody>
                    <a:bodyPr lIns="55080" rIns="55080"/>
                    <a:p>
                      <a:pPr algn="ctr">
                        <a:lnSpc>
                          <a:spcPct val="150000"/>
                        </a:lnSpc>
                      </a:pPr>
                      <a:r>
                        <a:rPr b="1" lang="el-GR" sz="2000" spc="-1" strike="noStrike">
                          <a:latin typeface="Calibri"/>
                          <a:ea typeface="Calibri"/>
                        </a:rPr>
                        <a:t>ΚΛΑΣΙΚΗ ΕΠΟΧΗ </a:t>
                      </a:r>
                      <a:endParaRPr b="0" lang="el-GR" sz="2000" spc="-1" strike="noStrike">
                        <a:latin typeface="Arial"/>
                      </a:endParaRPr>
                    </a:p>
                    <a:p>
                      <a:pPr algn="ctr">
                        <a:lnSpc>
                          <a:spcPct val="150000"/>
                        </a:lnSpc>
                      </a:pPr>
                      <a:r>
                        <a:rPr b="0" lang="el-GR" sz="2000" spc="-1" strike="noStrike">
                          <a:latin typeface="Calibri"/>
                          <a:ea typeface="Calibri"/>
                        </a:rPr>
                        <a:t>480 π.Χ. – </a:t>
                      </a:r>
                      <a:endParaRPr b="0" lang="el-GR" sz="2000" spc="-1" strike="noStrike">
                        <a:latin typeface="Arial"/>
                      </a:endParaRPr>
                    </a:p>
                    <a:p>
                      <a:pPr algn="ctr">
                        <a:lnSpc>
                          <a:spcPct val="150000"/>
                        </a:lnSpc>
                      </a:pPr>
                      <a:r>
                        <a:rPr b="0" lang="el-GR" sz="2000" spc="-1" strike="noStrike">
                          <a:latin typeface="Calibri"/>
                          <a:ea typeface="Calibri"/>
                        </a:rPr>
                        <a:t>323 π.Χ. </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50000"/>
                        </a:lnSpc>
                      </a:pPr>
                      <a:r>
                        <a:rPr b="1" lang="el-GR" sz="2000" spc="-1" strike="noStrike">
                          <a:latin typeface="Calibri"/>
                          <a:ea typeface="Calibri"/>
                        </a:rPr>
                        <a:t>ΕΛΛΗΝΙΣΤΙΚΗ ΕΠΟΧΗ </a:t>
                      </a:r>
                      <a:endParaRPr b="0" lang="el-GR" sz="2000" spc="-1" strike="noStrike">
                        <a:latin typeface="Arial"/>
                      </a:endParaRPr>
                    </a:p>
                    <a:p>
                      <a:pPr algn="ctr">
                        <a:lnSpc>
                          <a:spcPct val="150000"/>
                        </a:lnSpc>
                      </a:pPr>
                      <a:r>
                        <a:rPr b="0" lang="el-GR" sz="2000" spc="-1" strike="noStrike">
                          <a:latin typeface="Calibri"/>
                          <a:ea typeface="Calibri"/>
                        </a:rPr>
                        <a:t>323 π.Χ. – </a:t>
                      </a:r>
                      <a:endParaRPr b="0" lang="el-GR" sz="2000" spc="-1" strike="noStrike">
                        <a:latin typeface="Arial"/>
                      </a:endParaRPr>
                    </a:p>
                    <a:p>
                      <a:pPr algn="ctr">
                        <a:lnSpc>
                          <a:spcPct val="150000"/>
                        </a:lnSpc>
                      </a:pPr>
                      <a:r>
                        <a:rPr b="0" lang="el-GR" sz="2000" spc="-1" strike="noStrike">
                          <a:latin typeface="Calibri"/>
                          <a:ea typeface="Calibri"/>
                        </a:rPr>
                        <a:t>146 π.Χ.</a:t>
                      </a:r>
                      <a:endParaRPr b="0" lang="el-GR" sz="2000" spc="-1" strike="noStrike">
                        <a:latin typeface="Arial"/>
                      </a:endParaRPr>
                    </a:p>
                    <a:p>
                      <a:pPr algn="ctr">
                        <a:lnSpc>
                          <a:spcPct val="150000"/>
                        </a:lnSpc>
                      </a:pPr>
                      <a:r>
                        <a:rPr b="0" lang="el-GR" sz="2000" spc="-1" strike="noStrike">
                          <a:latin typeface="Calibri"/>
                          <a:ea typeface="Calibri"/>
                        </a:rPr>
                        <a:t> </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r>
            </a:tbl>
          </a:graphicData>
        </a:graphic>
      </p:graphicFrame>
      <p:graphicFrame>
        <p:nvGraphicFramePr>
          <p:cNvPr id="160" name="Table 3"/>
          <p:cNvGraphicFramePr/>
          <p:nvPr/>
        </p:nvGraphicFramePr>
        <p:xfrm>
          <a:off x="1680120" y="4451760"/>
          <a:ext cx="6719760" cy="1813680"/>
        </p:xfrm>
        <a:graphic>
          <a:graphicData uri="http://schemas.openxmlformats.org/drawingml/2006/table">
            <a:tbl>
              <a:tblPr/>
              <a:tblGrid>
                <a:gridCol w="1679760"/>
                <a:gridCol w="1679760"/>
                <a:gridCol w="1679760"/>
                <a:gridCol w="1680840"/>
              </a:tblGrid>
              <a:tr h="1814040">
                <a:tc>
                  <a:txBody>
                    <a:bodyPr lIns="55080" rIns="55080"/>
                    <a:p>
                      <a:pPr algn="ctr">
                        <a:lnSpc>
                          <a:spcPct val="150000"/>
                        </a:lnSpc>
                      </a:pPr>
                      <a:r>
                        <a:rPr b="1" lang="el-GR" sz="2000" spc="-1" strike="noStrike">
                          <a:latin typeface="Calibri"/>
                          <a:ea typeface="Calibri"/>
                        </a:rPr>
                        <a:t>ΡΩΜΑΪΚΗ ΕΠΟΧΗ </a:t>
                      </a:r>
                      <a:endParaRPr b="0" lang="el-GR" sz="2000" spc="-1" strike="noStrike">
                        <a:latin typeface="Arial"/>
                      </a:endParaRPr>
                    </a:p>
                    <a:p>
                      <a:pPr algn="ctr">
                        <a:lnSpc>
                          <a:spcPct val="150000"/>
                        </a:lnSpc>
                      </a:pPr>
                      <a:r>
                        <a:rPr b="0" lang="el-GR" sz="2000" spc="-1" strike="noStrike">
                          <a:latin typeface="Calibri"/>
                          <a:ea typeface="Calibri"/>
                        </a:rPr>
                        <a:t>146 π.Χ – </a:t>
                      </a:r>
                      <a:endParaRPr b="0" lang="el-GR" sz="2000" spc="-1" strike="noStrike">
                        <a:latin typeface="Arial"/>
                      </a:endParaRPr>
                    </a:p>
                    <a:p>
                      <a:pPr algn="ctr">
                        <a:lnSpc>
                          <a:spcPct val="150000"/>
                        </a:lnSpc>
                      </a:pPr>
                      <a:r>
                        <a:rPr b="0" lang="el-GR" sz="2000" spc="-1" strike="noStrike">
                          <a:latin typeface="Calibri"/>
                          <a:ea typeface="Calibri"/>
                        </a:rPr>
                        <a:t>330 μ.Χ.</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50000"/>
                        </a:lnSpc>
                      </a:pPr>
                      <a:r>
                        <a:rPr b="1" lang="el-GR" sz="2000" spc="-1" strike="noStrike">
                          <a:latin typeface="Calibri"/>
                          <a:ea typeface="Calibri"/>
                        </a:rPr>
                        <a:t>ΒΥΖΑΝΤΙΝΗ ΕΠΟΧΗ </a:t>
                      </a:r>
                      <a:endParaRPr b="0" lang="el-GR" sz="2000" spc="-1" strike="noStrike">
                        <a:latin typeface="Arial"/>
                      </a:endParaRPr>
                    </a:p>
                    <a:p>
                      <a:pPr algn="ctr">
                        <a:lnSpc>
                          <a:spcPct val="150000"/>
                        </a:lnSpc>
                      </a:pPr>
                      <a:r>
                        <a:rPr b="0" lang="el-GR" sz="2000" spc="-1" strike="noStrike">
                          <a:latin typeface="Calibri"/>
                          <a:ea typeface="Calibri"/>
                        </a:rPr>
                        <a:t>330 - 1453</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50000"/>
                        </a:lnSpc>
                      </a:pPr>
                      <a:r>
                        <a:rPr b="1" lang="el-GR" sz="2000" spc="-1" strike="noStrike">
                          <a:latin typeface="Calibri"/>
                          <a:ea typeface="Calibri"/>
                        </a:rPr>
                        <a:t>ΟΘΩΜΑΝΙΚΗ ΕΠΟΧΗ </a:t>
                      </a:r>
                      <a:endParaRPr b="0" lang="el-GR" sz="2000" spc="-1" strike="noStrike">
                        <a:latin typeface="Arial"/>
                      </a:endParaRPr>
                    </a:p>
                    <a:p>
                      <a:pPr algn="ctr">
                        <a:lnSpc>
                          <a:spcPct val="150000"/>
                        </a:lnSpc>
                      </a:pPr>
                      <a:r>
                        <a:rPr b="0" lang="el-GR" sz="2000" spc="-1" strike="noStrike">
                          <a:latin typeface="Calibri"/>
                          <a:ea typeface="Calibri"/>
                        </a:rPr>
                        <a:t>1453 - 1821</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c>
                  <a:txBody>
                    <a:bodyPr lIns="55080" rIns="55080"/>
                    <a:p>
                      <a:pPr algn="ctr">
                        <a:lnSpc>
                          <a:spcPct val="150000"/>
                        </a:lnSpc>
                      </a:pPr>
                      <a:r>
                        <a:rPr b="1" lang="el-GR" sz="2000" spc="-1" strike="noStrike">
                          <a:latin typeface="Calibri"/>
                          <a:ea typeface="Calibri"/>
                        </a:rPr>
                        <a:t>ΝΕΟΤΕΡΗ ΕΠΟΧΗ</a:t>
                      </a:r>
                      <a:endParaRPr b="0" lang="el-GR" sz="2000" spc="-1" strike="noStrike">
                        <a:latin typeface="Arial"/>
                      </a:endParaRPr>
                    </a:p>
                    <a:p>
                      <a:pPr algn="ctr">
                        <a:lnSpc>
                          <a:spcPct val="150000"/>
                        </a:lnSpc>
                      </a:pPr>
                      <a:r>
                        <a:rPr b="0" lang="el-GR" sz="2000" spc="-1" strike="noStrike">
                          <a:latin typeface="Calibri"/>
                          <a:ea typeface="Calibri"/>
                        </a:rPr>
                        <a:t> </a:t>
                      </a:r>
                      <a:r>
                        <a:rPr b="0" lang="el-GR" sz="2000" spc="-1" strike="noStrike">
                          <a:latin typeface="Calibri"/>
                          <a:ea typeface="Calibri"/>
                        </a:rPr>
                        <a:t>1821 - ΣΗΜΕΡΑ</a:t>
                      </a:r>
                      <a:endParaRPr b="0" lang="el-GR" sz="2000" spc="-1" strike="noStrike">
                        <a:latin typeface="Arial"/>
                      </a:endParaRPr>
                    </a:p>
                  </a:txBody>
                  <a:tcPr marL="55080" marR="55080">
                    <a:lnL w="12240">
                      <a:solidFill>
                        <a:srgbClr val="000000"/>
                      </a:solidFill>
                    </a:lnL>
                    <a:lnR w="12240">
                      <a:solidFill>
                        <a:srgbClr val="000000"/>
                      </a:solidFill>
                    </a:lnR>
                    <a:lnT w="12240">
                      <a:solidFill>
                        <a:srgbClr val="000000"/>
                      </a:solidFill>
                    </a:lnT>
                    <a:lnB w="12240">
                      <a:solidFill>
                        <a:srgbClr val="000000"/>
                      </a:solidFill>
                    </a:lnB>
                    <a:solidFill>
                      <a:srgbClr val="c00000"/>
                    </a:solidFill>
                  </a:tcPr>
                </a:tc>
              </a:tr>
            </a:tbl>
          </a:graphicData>
        </a:graphic>
      </p:graphicFrame>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620640" y="762480"/>
            <a:ext cx="9066960" cy="6062760"/>
          </a:xfrm>
          <a:prstGeom prst="rect">
            <a:avLst/>
          </a:prstGeom>
          <a:noFill/>
          <a:ln w="9360">
            <a:noFill/>
          </a:ln>
        </p:spPr>
        <p:style>
          <a:lnRef idx="0"/>
          <a:fillRef idx="0"/>
          <a:effectRef idx="0"/>
          <a:fontRef idx="minor"/>
        </p:style>
        <p:txBody>
          <a:bodyPr lIns="90000" rIns="90000" tIns="45000" bIns="45000" anchor="ctr"/>
          <a:p>
            <a:pPr>
              <a:lnSpc>
                <a:spcPct val="100000"/>
              </a:lnSpc>
            </a:pPr>
            <a:r>
              <a:rPr b="1" lang="el-GR" sz="2800" spc="-1" strike="noStrike" u="sng">
                <a:solidFill>
                  <a:srgbClr val="000000"/>
                </a:solidFill>
                <a:uFillTx/>
                <a:latin typeface="Times New Roman"/>
                <a:ea typeface="Times New Roman"/>
              </a:rPr>
              <a:t>Πολιτιστικά αποτελέσματα</a:t>
            </a:r>
            <a:endParaRPr b="0" lang="el-GR" sz="2800" spc="-1" strike="noStrike">
              <a:latin typeface="Times New Roman"/>
            </a:endParaRPr>
          </a:p>
          <a:p>
            <a:pPr algn="just">
              <a:lnSpc>
                <a:spcPct val="150000"/>
              </a:lnSpc>
            </a:pPr>
            <a:r>
              <a:rPr b="0" lang="el-GR" sz="2800" spc="-1" strike="noStrike">
                <a:solidFill>
                  <a:srgbClr val="000000"/>
                </a:solidFill>
                <a:latin typeface="Times New Roman"/>
                <a:ea typeface="Times New Roman"/>
              </a:rPr>
              <a:t>Οι Έλληνες άποικοι μετέφεραν τα στοιχεία του πολιτισμού τους στις αποικίες. Εκεί ήλθαν σε επαφή με άλλους λαούς και </a:t>
            </a:r>
            <a:endParaRPr b="0" lang="el-GR" sz="2800" spc="-1" strike="noStrike">
              <a:latin typeface="Times New Roman"/>
            </a:endParaRPr>
          </a:p>
          <a:p>
            <a:pPr marL="216000" indent="-216000" algn="just">
              <a:lnSpc>
                <a:spcPct val="150000"/>
              </a:lnSpc>
              <a:buClr>
                <a:srgbClr val="000000"/>
              </a:buClr>
              <a:buFont typeface="Symbol"/>
              <a:buChar char=""/>
            </a:pPr>
            <a:r>
              <a:rPr b="1" lang="el-GR" sz="2800" spc="-1" strike="noStrike">
                <a:solidFill>
                  <a:srgbClr val="000000"/>
                </a:solidFill>
                <a:latin typeface="Times New Roman"/>
                <a:ea typeface="Times New Roman"/>
              </a:rPr>
              <a:t>επηρέασαν </a:t>
            </a:r>
            <a:r>
              <a:rPr b="0" lang="el-GR" sz="2800" spc="-1" strike="noStrike">
                <a:solidFill>
                  <a:srgbClr val="000000"/>
                </a:solidFill>
                <a:latin typeface="Times New Roman"/>
                <a:ea typeface="Times New Roman"/>
              </a:rPr>
              <a:t>π.χ. στην αποικία Κύμη, μετέδωσαν στους αυτόχθονες το ελληνικό αλφάβητο το οποίο διαδόθηκε, στη συνέχεια, στους λαούς της Ιταλίας. </a:t>
            </a:r>
            <a:endParaRPr b="0" lang="el-GR" sz="2800" spc="-1" strike="noStrike">
              <a:latin typeface="Times New Roman"/>
            </a:endParaRPr>
          </a:p>
          <a:p>
            <a:pPr algn="just">
              <a:lnSpc>
                <a:spcPct val="150000"/>
              </a:lnSpc>
            </a:pPr>
            <a:r>
              <a:rPr b="0" lang="el-GR" sz="2800" spc="-1" strike="noStrike">
                <a:solidFill>
                  <a:srgbClr val="000000"/>
                </a:solidFill>
                <a:latin typeface="Times New Roman"/>
                <a:ea typeface="Times New Roman"/>
              </a:rPr>
              <a:t>αλλά και</a:t>
            </a:r>
            <a:endParaRPr b="0" lang="el-GR" sz="2800" spc="-1" strike="noStrike">
              <a:latin typeface="Times New Roman"/>
            </a:endParaRPr>
          </a:p>
          <a:p>
            <a:pPr marL="216000" indent="-216000" algn="just">
              <a:lnSpc>
                <a:spcPct val="150000"/>
              </a:lnSpc>
              <a:buClr>
                <a:srgbClr val="000000"/>
              </a:buClr>
              <a:buFont typeface="Symbol"/>
              <a:buChar char=""/>
            </a:pPr>
            <a:r>
              <a:rPr b="1" lang="el-GR" sz="2800" spc="-1" strike="noStrike">
                <a:solidFill>
                  <a:srgbClr val="000000"/>
                </a:solidFill>
                <a:latin typeface="Times New Roman"/>
                <a:ea typeface="Times New Roman"/>
              </a:rPr>
              <a:t>επηρεάστηκαν</a:t>
            </a:r>
            <a:endParaRPr b="0" lang="el-GR" sz="2800" spc="-1" strike="noStrike">
              <a:latin typeface="Times New Roman"/>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1718640" y="2941560"/>
            <a:ext cx="6735600" cy="1095480"/>
          </a:xfrm>
          <a:prstGeom prst="rect">
            <a:avLst/>
          </a:prstGeom>
          <a:noFill/>
          <a:ln>
            <a:noFill/>
          </a:ln>
        </p:spPr>
        <p:style>
          <a:lnRef idx="0"/>
          <a:fillRef idx="0"/>
          <a:effectRef idx="0"/>
          <a:fontRef idx="minor"/>
        </p:style>
        <p:txBody>
          <a:bodyPr wrap="none" lIns="90000" rIns="90000" tIns="45000" bIns="45000"/>
          <a:p>
            <a:pPr algn="ctr">
              <a:lnSpc>
                <a:spcPct val="150000"/>
              </a:lnSpc>
            </a:pPr>
            <a:r>
              <a:rPr b="1" lang="el-GR" sz="4400" spc="-1" strike="noStrike">
                <a:solidFill>
                  <a:srgbClr val="c00000"/>
                </a:solidFill>
                <a:latin typeface="Times New Roman"/>
                <a:ea typeface="DejaVu Sans"/>
              </a:rPr>
              <a:t>Η χρήση του νομίσματος</a:t>
            </a:r>
            <a:endParaRPr b="0" lang="el-GR" sz="4400" spc="-1" strike="noStrike">
              <a:latin typeface="Times New Roman"/>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Picture 2" descr=""/>
          <p:cNvPicPr/>
          <p:nvPr/>
        </p:nvPicPr>
        <p:blipFill>
          <a:blip r:embed="rId1"/>
          <a:stretch/>
        </p:blipFill>
        <p:spPr>
          <a:xfrm>
            <a:off x="849240" y="1646280"/>
            <a:ext cx="1751760" cy="4647600"/>
          </a:xfrm>
          <a:prstGeom prst="rect">
            <a:avLst/>
          </a:prstGeom>
          <a:ln>
            <a:noFill/>
          </a:ln>
        </p:spPr>
      </p:pic>
      <p:sp>
        <p:nvSpPr>
          <p:cNvPr id="185" name="CustomShape 1"/>
          <p:cNvSpPr/>
          <p:nvPr/>
        </p:nvSpPr>
        <p:spPr>
          <a:xfrm>
            <a:off x="3440160" y="1722600"/>
            <a:ext cx="6323760" cy="4479120"/>
          </a:xfrm>
          <a:prstGeom prst="rect">
            <a:avLst/>
          </a:prstGeom>
          <a:noFill/>
          <a:ln>
            <a:noFill/>
          </a:ln>
        </p:spPr>
        <p:style>
          <a:lnRef idx="0"/>
          <a:fillRef idx="0"/>
          <a:effectRef idx="0"/>
          <a:fontRef idx="minor"/>
        </p:style>
        <p:txBody>
          <a:bodyPr lIns="90000" rIns="90000" tIns="45000" bIns="45000"/>
          <a:p>
            <a:pPr algn="just">
              <a:lnSpc>
                <a:spcPct val="100000"/>
              </a:lnSpc>
            </a:pPr>
            <a:r>
              <a:rPr b="0" lang="el-GR" sz="2400" spc="-1" strike="noStrike">
                <a:solidFill>
                  <a:srgbClr val="000000"/>
                </a:solidFill>
                <a:latin typeface="Times New Roman"/>
                <a:ea typeface="DejaVu Sans"/>
              </a:rPr>
              <a:t>Στα μισά του 6ου αιώνα το νόμισμα κάνει την εμφάνιση του και στον ελλαδικό χώρο, με πρωτοπόρο την Αίγινα.</a:t>
            </a:r>
            <a:endParaRPr b="0" lang="el-GR" sz="2400" spc="-1" strike="noStrike">
              <a:latin typeface="Times New Roman"/>
            </a:endParaRPr>
          </a:p>
          <a:p>
            <a:pPr algn="just">
              <a:lnSpc>
                <a:spcPct val="100000"/>
              </a:lnSpc>
            </a:pPr>
            <a:r>
              <a:rPr b="0" lang="el-GR" sz="2400" spc="-1" strike="noStrike">
                <a:solidFill>
                  <a:srgbClr val="000000"/>
                </a:solidFill>
                <a:latin typeface="Times New Roman"/>
                <a:ea typeface="DejaVu Sans"/>
              </a:rPr>
              <a:t>Οι πραγματικοί  πρόδρομοι του νομίσματος, για τον ελλαδικό χώρο,  είναι οι σιδερένιοι οβελοί, οι οποίοι ήταν όμοιοι με τους μαγειρικούς οβελούς, δηλαδή τις σούβλες. Είχαν πάχος τέτοιο ώστε κάθε χέρι να μπορεί να κρατήσει έξι συγχρόνως. Από τη λέξη &lt;δράττω&gt; προήλθε και η λέξη </a:t>
            </a:r>
            <a:r>
              <a:rPr b="0" lang="el-GR" sz="2400" spc="-1" strike="noStrike" u="sng">
                <a:solidFill>
                  <a:srgbClr val="000000"/>
                </a:solidFill>
                <a:uFillTx/>
                <a:latin typeface="Times New Roman"/>
                <a:ea typeface="DejaVu Sans"/>
              </a:rPr>
              <a:t>δραχμή.</a:t>
            </a:r>
            <a:r>
              <a:rPr b="0" lang="el-GR" sz="2400" spc="-1" strike="noStrike">
                <a:solidFill>
                  <a:srgbClr val="000000"/>
                </a:solidFill>
                <a:latin typeface="Times New Roman"/>
                <a:ea typeface="DejaVu Sans"/>
              </a:rPr>
              <a:t> Από την λέξη οβελός, προήλθε και η λέξη οβολός η υποδιαίρεση δηλαδή της δραχμής. </a:t>
            </a:r>
            <a:endParaRPr b="0" lang="el-GR" sz="2400" spc="-1" strike="noStrike">
              <a:latin typeface="Times New Roman"/>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6" name="Picture 2" descr=""/>
          <p:cNvPicPr/>
          <p:nvPr/>
        </p:nvPicPr>
        <p:blipFill>
          <a:blip r:embed="rId1"/>
          <a:stretch/>
        </p:blipFill>
        <p:spPr>
          <a:xfrm>
            <a:off x="1077840" y="1494000"/>
            <a:ext cx="2285280" cy="1980360"/>
          </a:xfrm>
          <a:prstGeom prst="rect">
            <a:avLst/>
          </a:prstGeom>
          <a:ln>
            <a:noFill/>
          </a:ln>
        </p:spPr>
      </p:pic>
      <p:pic>
        <p:nvPicPr>
          <p:cNvPr id="187" name="Picture 4" descr=""/>
          <p:cNvPicPr/>
          <p:nvPr/>
        </p:nvPicPr>
        <p:blipFill>
          <a:blip r:embed="rId2"/>
          <a:stretch/>
        </p:blipFill>
        <p:spPr>
          <a:xfrm>
            <a:off x="1230480" y="4008600"/>
            <a:ext cx="1980360" cy="1980360"/>
          </a:xfrm>
          <a:prstGeom prst="rect">
            <a:avLst/>
          </a:prstGeom>
          <a:ln>
            <a:noFill/>
          </a:ln>
        </p:spPr>
      </p:pic>
      <p:sp>
        <p:nvSpPr>
          <p:cNvPr id="188" name="CustomShape 1"/>
          <p:cNvSpPr/>
          <p:nvPr/>
        </p:nvSpPr>
        <p:spPr>
          <a:xfrm>
            <a:off x="3668760" y="2484360"/>
            <a:ext cx="5037840" cy="912960"/>
          </a:xfrm>
          <a:prstGeom prst="rect">
            <a:avLst/>
          </a:prstGeom>
          <a:noFill/>
          <a:ln>
            <a:noFill/>
          </a:ln>
        </p:spPr>
        <p:style>
          <a:lnRef idx="0"/>
          <a:fillRef idx="0"/>
          <a:effectRef idx="0"/>
          <a:fontRef idx="minor"/>
        </p:style>
        <p:txBody>
          <a:bodyPr lIns="90000" rIns="90000" tIns="45000" bIns="45000"/>
          <a:p>
            <a:pPr>
              <a:lnSpc>
                <a:spcPct val="100000"/>
              </a:lnSpc>
            </a:pPr>
            <a:r>
              <a:rPr b="0" lang="el-GR" sz="1800" spc="-1" strike="noStrike">
                <a:solidFill>
                  <a:srgbClr val="000000"/>
                </a:solidFill>
                <a:latin typeface="Times New Roman"/>
                <a:ea typeface="DejaVu Sans"/>
              </a:rPr>
              <a:t>Αργυρή δραχμή Ιμέρας Σικελίας με παράσταση πετεινού και στις δύο όψεις. 530/483 π.Χ. </a:t>
            </a:r>
            <a:br/>
            <a:r>
              <a:rPr b="0" lang="el-GR" sz="1800" spc="-1" strike="noStrike">
                <a:solidFill>
                  <a:srgbClr val="000000"/>
                </a:solidFill>
                <a:latin typeface="Times New Roman"/>
                <a:ea typeface="DejaVu Sans"/>
              </a:rPr>
              <a:t>Αθήνα, Νομισματικό Μουσείο</a:t>
            </a:r>
            <a:endParaRPr b="0" lang="el-GR" sz="1800" spc="-1" strike="noStrike">
              <a:latin typeface="Times New Roman"/>
            </a:endParaRPr>
          </a:p>
        </p:txBody>
      </p:sp>
      <p:sp>
        <p:nvSpPr>
          <p:cNvPr id="189" name="CustomShape 2"/>
          <p:cNvSpPr/>
          <p:nvPr/>
        </p:nvSpPr>
        <p:spPr>
          <a:xfrm>
            <a:off x="3668760" y="4923000"/>
            <a:ext cx="5037840" cy="912960"/>
          </a:xfrm>
          <a:prstGeom prst="rect">
            <a:avLst/>
          </a:prstGeom>
          <a:noFill/>
          <a:ln>
            <a:noFill/>
          </a:ln>
        </p:spPr>
        <p:style>
          <a:lnRef idx="0"/>
          <a:fillRef idx="0"/>
          <a:effectRef idx="0"/>
          <a:fontRef idx="minor"/>
        </p:style>
        <p:txBody>
          <a:bodyPr lIns="90000" rIns="90000" tIns="45000" bIns="45000"/>
          <a:p>
            <a:pPr>
              <a:lnSpc>
                <a:spcPct val="100000"/>
              </a:lnSpc>
            </a:pPr>
            <a:r>
              <a:rPr b="0" lang="el-GR" sz="1800" spc="-1" strike="noStrike">
                <a:solidFill>
                  <a:srgbClr val="000000"/>
                </a:solidFill>
                <a:latin typeface="Times New Roman"/>
                <a:ea typeface="DejaVu Sans"/>
              </a:rPr>
              <a:t>Αργυρός στατήρας Καρπάθου με παράσταση δύο δελφινιών στον εμπροσθότυπο. Περίπου 500 π.Χ. , Αθήνα, Νομισματικό Μουσείο</a:t>
            </a:r>
            <a:endParaRPr b="0" lang="el-GR" sz="1800" spc="-1" strike="noStrike">
              <a:latin typeface="Times New Roman"/>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Picture 2" descr=""/>
          <p:cNvPicPr/>
          <p:nvPr/>
        </p:nvPicPr>
        <p:blipFill>
          <a:blip r:embed="rId1"/>
          <a:stretch/>
        </p:blipFill>
        <p:spPr>
          <a:xfrm>
            <a:off x="2068560" y="579600"/>
            <a:ext cx="5714280" cy="5714280"/>
          </a:xfrm>
          <a:prstGeom prst="rect">
            <a:avLst/>
          </a:prstGeom>
          <a:ln>
            <a:noFill/>
          </a:ln>
        </p:spPr>
      </p:pic>
      <p:sp>
        <p:nvSpPr>
          <p:cNvPr id="191" name="CustomShape 1"/>
          <p:cNvSpPr/>
          <p:nvPr/>
        </p:nvSpPr>
        <p:spPr>
          <a:xfrm>
            <a:off x="2521080" y="6599160"/>
            <a:ext cx="5037840" cy="638640"/>
          </a:xfrm>
          <a:prstGeom prst="rect">
            <a:avLst/>
          </a:prstGeom>
          <a:noFill/>
          <a:ln>
            <a:noFill/>
          </a:ln>
        </p:spPr>
        <p:style>
          <a:lnRef idx="0"/>
          <a:fillRef idx="0"/>
          <a:effectRef idx="0"/>
          <a:fontRef idx="minor"/>
        </p:style>
        <p:txBody>
          <a:bodyPr lIns="90000" rIns="90000" tIns="45000" bIns="45000"/>
          <a:p>
            <a:pPr>
              <a:lnSpc>
                <a:spcPct val="100000"/>
              </a:lnSpc>
            </a:pPr>
            <a:r>
              <a:rPr b="1" lang="el-GR" sz="1800" spc="-1" strike="noStrike">
                <a:solidFill>
                  <a:srgbClr val="000000"/>
                </a:solidFill>
                <a:latin typeface="Times New Roman"/>
                <a:ea typeface="DejaVu Sans"/>
              </a:rPr>
              <a:t>Νάξος, Σικελίας</a:t>
            </a:r>
            <a:endParaRPr b="0" lang="el-GR" sz="1800" spc="-1" strike="noStrike">
              <a:latin typeface="Times New Roman"/>
            </a:endParaRPr>
          </a:p>
          <a:p>
            <a:pPr>
              <a:lnSpc>
                <a:spcPct val="100000"/>
              </a:lnSpc>
            </a:pPr>
            <a:r>
              <a:rPr b="0" lang="el-GR" sz="1800" spc="-1" strike="noStrike">
                <a:solidFill>
                  <a:srgbClr val="000000"/>
                </a:solidFill>
                <a:latin typeface="Times New Roman"/>
                <a:ea typeface="DejaVu Sans"/>
              </a:rPr>
              <a:t>Αργυρή δραχμή, 525-500 π.Χ.</a:t>
            </a:r>
            <a:endParaRPr b="0" lang="el-GR" sz="1800" spc="-1" strike="noStrike">
              <a:latin typeface="Times New Roman"/>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Picture 2" descr=""/>
          <p:cNvPicPr/>
          <p:nvPr/>
        </p:nvPicPr>
        <p:blipFill>
          <a:blip r:embed="rId1"/>
          <a:stretch/>
        </p:blipFill>
        <p:spPr>
          <a:xfrm>
            <a:off x="1916280" y="731880"/>
            <a:ext cx="5714280" cy="5714280"/>
          </a:xfrm>
          <a:prstGeom prst="rect">
            <a:avLst/>
          </a:prstGeom>
          <a:ln>
            <a:noFill/>
          </a:ln>
        </p:spPr>
      </p:pic>
      <p:sp>
        <p:nvSpPr>
          <p:cNvPr id="193" name="CustomShape 1"/>
          <p:cNvSpPr/>
          <p:nvPr/>
        </p:nvSpPr>
        <p:spPr>
          <a:xfrm>
            <a:off x="2521080" y="6642720"/>
            <a:ext cx="5037840" cy="638640"/>
          </a:xfrm>
          <a:prstGeom prst="rect">
            <a:avLst/>
          </a:prstGeom>
          <a:noFill/>
          <a:ln>
            <a:noFill/>
          </a:ln>
        </p:spPr>
        <p:style>
          <a:lnRef idx="0"/>
          <a:fillRef idx="0"/>
          <a:effectRef idx="0"/>
          <a:fontRef idx="minor"/>
        </p:style>
        <p:txBody>
          <a:bodyPr lIns="90000" rIns="90000" tIns="45000" bIns="45000"/>
          <a:p>
            <a:pPr>
              <a:lnSpc>
                <a:spcPct val="100000"/>
              </a:lnSpc>
            </a:pPr>
            <a:r>
              <a:rPr b="1" lang="el-GR" sz="1800" spc="-1" strike="noStrike">
                <a:solidFill>
                  <a:srgbClr val="000000"/>
                </a:solidFill>
                <a:latin typeface="Times New Roman"/>
                <a:ea typeface="DejaVu Sans"/>
              </a:rPr>
              <a:t>Aίγινα</a:t>
            </a:r>
            <a:endParaRPr b="0" lang="el-GR" sz="1800" spc="-1" strike="noStrike">
              <a:latin typeface="Times New Roman"/>
            </a:endParaRPr>
          </a:p>
          <a:p>
            <a:pPr>
              <a:lnSpc>
                <a:spcPct val="100000"/>
              </a:lnSpc>
            </a:pPr>
            <a:r>
              <a:rPr b="0" lang="el-GR" sz="1800" spc="-1" strike="noStrike">
                <a:solidFill>
                  <a:srgbClr val="000000"/>
                </a:solidFill>
                <a:latin typeface="Times New Roman"/>
                <a:ea typeface="DejaVu Sans"/>
              </a:rPr>
              <a:t>Αργυροί στατήρες, 470/465-445/440 π.Χ.</a:t>
            </a:r>
            <a:endParaRPr b="0" lang="el-GR" sz="1800" spc="-1" strike="noStrike">
              <a:latin typeface="Times New Roman"/>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2" descr=""/>
          <p:cNvPicPr/>
          <p:nvPr/>
        </p:nvPicPr>
        <p:blipFill>
          <a:blip r:embed="rId1"/>
          <a:stretch/>
        </p:blipFill>
        <p:spPr>
          <a:xfrm>
            <a:off x="2220840" y="884160"/>
            <a:ext cx="5714280" cy="5714280"/>
          </a:xfrm>
          <a:prstGeom prst="rect">
            <a:avLst/>
          </a:prstGeom>
          <a:ln>
            <a:noFill/>
          </a:ln>
        </p:spPr>
      </p:pic>
      <p:sp>
        <p:nvSpPr>
          <p:cNvPr id="195" name="CustomShape 1"/>
          <p:cNvSpPr/>
          <p:nvPr/>
        </p:nvSpPr>
        <p:spPr>
          <a:xfrm>
            <a:off x="2304000" y="6705360"/>
            <a:ext cx="5037840" cy="638640"/>
          </a:xfrm>
          <a:prstGeom prst="rect">
            <a:avLst/>
          </a:prstGeom>
          <a:noFill/>
          <a:ln>
            <a:noFill/>
          </a:ln>
        </p:spPr>
        <p:style>
          <a:lnRef idx="0"/>
          <a:fillRef idx="0"/>
          <a:effectRef idx="0"/>
          <a:fontRef idx="minor"/>
        </p:style>
        <p:txBody>
          <a:bodyPr lIns="90000" rIns="90000" tIns="45000" bIns="45000"/>
          <a:p>
            <a:pPr>
              <a:lnSpc>
                <a:spcPct val="100000"/>
              </a:lnSpc>
            </a:pPr>
            <a:r>
              <a:rPr b="1" lang="el-GR" sz="1800" spc="-1" strike="noStrike">
                <a:solidFill>
                  <a:srgbClr val="000000"/>
                </a:solidFill>
                <a:latin typeface="Times New Roman"/>
                <a:ea typeface="DejaVu Sans"/>
              </a:rPr>
              <a:t>Αθήνα</a:t>
            </a:r>
            <a:endParaRPr b="0" lang="el-GR" sz="1800" spc="-1" strike="noStrike">
              <a:latin typeface="Times New Roman"/>
            </a:endParaRPr>
          </a:p>
          <a:p>
            <a:pPr>
              <a:lnSpc>
                <a:spcPct val="100000"/>
              </a:lnSpc>
            </a:pPr>
            <a:r>
              <a:rPr b="0" lang="el-GR" sz="1800" spc="-1" strike="noStrike">
                <a:solidFill>
                  <a:srgbClr val="000000"/>
                </a:solidFill>
                <a:latin typeface="Times New Roman"/>
                <a:ea typeface="DejaVu Sans"/>
              </a:rPr>
              <a:t>Αργυρά τετράδραχμα, 440-420 π.Χ.</a:t>
            </a:r>
            <a:endParaRPr b="0" lang="el-GR" sz="1800" spc="-1" strike="noStrike">
              <a:latin typeface="Times New Roman"/>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720000" y="3096000"/>
            <a:ext cx="9072000" cy="1261800"/>
          </a:xfrm>
          <a:prstGeom prst="rect">
            <a:avLst/>
          </a:prstGeom>
          <a:noFill/>
          <a:ln>
            <a:noFill/>
          </a:ln>
        </p:spPr>
        <p:txBody>
          <a:bodyPr lIns="0" rIns="0" tIns="0" bIns="0" anchor="ctr"/>
          <a:p>
            <a:pPr algn="ctr"/>
            <a:r>
              <a:rPr b="1" lang="el-GR" sz="4400" spc="-1" strike="noStrike">
                <a:solidFill>
                  <a:srgbClr val="ce181e"/>
                </a:solidFill>
                <a:latin typeface="Arial"/>
              </a:rPr>
              <a:t>ﾠ</a:t>
            </a:r>
            <a:r>
              <a:rPr b="1" lang="el-GR" sz="4400" spc="-1" strike="noStrike">
                <a:solidFill>
                  <a:srgbClr val="ce181e"/>
                </a:solidFill>
                <a:latin typeface="Times New Roman"/>
              </a:rPr>
              <a:t>Πολιτεύματα</a:t>
            </a:r>
            <a:r>
              <a:rPr b="1" lang="el-GR" sz="4400" spc="-1" strike="noStrike">
                <a:solidFill>
                  <a:srgbClr val="ce181e"/>
                </a:solidFill>
                <a:latin typeface="Arial"/>
              </a:rPr>
              <a:t> </a:t>
            </a:r>
            <a:endParaRPr b="1" lang="el-GR" sz="4400" spc="-1" strike="noStrike">
              <a:solidFill>
                <a:srgbClr val="ce181e"/>
              </a:solidFill>
              <a:latin typeface="Arial"/>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432000" y="1368000"/>
            <a:ext cx="9072000" cy="4744080"/>
          </a:xfrm>
          <a:prstGeom prst="rect">
            <a:avLst/>
          </a:prstGeom>
          <a:noFill/>
          <a:ln>
            <a:noFill/>
          </a:ln>
        </p:spPr>
        <p:txBody>
          <a:bodyPr lIns="0" rIns="0" tIns="0" bIns="0">
            <a:normAutofit/>
          </a:bodyPr>
          <a:p>
            <a:pPr marL="216000" indent="-216000" algn="just">
              <a:buClr>
                <a:srgbClr val="000000"/>
              </a:buClr>
              <a:buSzPct val="45000"/>
              <a:buFont typeface="Symbol" charset="2"/>
              <a:buChar char=""/>
            </a:pPr>
            <a:endParaRPr b="0" lang="el-GR" sz="2400" spc="-1" strike="noStrike">
              <a:latin typeface="Liberation Serif;Times New Roman"/>
              <a:ea typeface="Liberation Serif;Times New Roman"/>
            </a:endParaRPr>
          </a:p>
          <a:p>
            <a:pPr marL="216000" indent="-216000" algn="just">
              <a:buClr>
                <a:srgbClr val="000000"/>
              </a:buClr>
              <a:buSzPct val="45000"/>
              <a:buFont typeface="Symbol" charset="2"/>
              <a:buChar char=""/>
            </a:pPr>
            <a:r>
              <a:rPr b="0" lang="el-GR" sz="3200" spc="-1" strike="noStrike">
                <a:latin typeface="Times New Roman"/>
                <a:ea typeface="Liberation Serif;Times New Roman"/>
              </a:rPr>
              <a:t>Κοινωνικές συγκρούσεις μέσα στο πλαίσιο της πόλης-κράτους οδηγούν σε πολιτειακές μεταβολές:</a:t>
            </a: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r>
              <a:rPr b="0" lang="el-GR" sz="3200" spc="-1" strike="noStrike">
                <a:latin typeface="Times New Roman"/>
                <a:ea typeface="Liberation Serif;Times New Roman"/>
              </a:rPr>
              <a:t>Παρακμή και πτώση της βασιλείας → επικράτηση ευγενών </a:t>
            </a:r>
            <a:r>
              <a:rPr b="0" lang="el-GR" sz="3200" spc="-1" strike="noStrike">
                <a:latin typeface="Times New Roman"/>
                <a:ea typeface="Segoe UI"/>
              </a:rPr>
              <a:t>→ αριστοκρατικά πολιτεύματα. (</a:t>
            </a:r>
            <a:r>
              <a:rPr b="1" lang="el-GR" sz="3200" spc="-1" strike="noStrike">
                <a:latin typeface="Times New Roman"/>
                <a:ea typeface="Segoe UI"/>
              </a:rPr>
              <a:t>Άριστοι</a:t>
            </a:r>
            <a:r>
              <a:rPr b="0" lang="el-GR" sz="3200" spc="-1" strike="noStrike">
                <a:latin typeface="Times New Roman"/>
                <a:ea typeface="Segoe UI"/>
              </a:rPr>
              <a:t>: αντλούν δύναμη από την κατοχή γης).  </a:t>
            </a: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r>
              <a:rPr b="0" lang="el-GR" sz="3200" spc="-1" strike="noStrike">
                <a:latin typeface="Times New Roman"/>
                <a:ea typeface="Segoe UI"/>
              </a:rPr>
              <a:t>Παράγοντες παρακμής της </a:t>
            </a:r>
            <a:r>
              <a:rPr b="1" lang="el-GR" sz="3200" spc="-1" strike="noStrike">
                <a:latin typeface="Times New Roman"/>
                <a:ea typeface="Segoe UI"/>
              </a:rPr>
              <a:t>αριστοκρατίας</a:t>
            </a:r>
            <a:r>
              <a:rPr b="0" lang="el-GR" sz="3200" spc="-1" strike="noStrike">
                <a:latin typeface="Times New Roman"/>
                <a:ea typeface="Segoe UI"/>
              </a:rPr>
              <a:t>:</a:t>
            </a:r>
            <a:endParaRPr b="0" lang="el-GR" sz="3200" spc="-1" strike="noStrike">
              <a:latin typeface="Liberation Serif;Times New Roman"/>
              <a:ea typeface="Liberation Serif;Times New Roman"/>
            </a:endParaRPr>
          </a:p>
          <a:p>
            <a:pPr marL="216000" indent="-216000">
              <a:lnSpc>
                <a:spcPct val="150000"/>
              </a:lnSpc>
              <a:buClr>
                <a:srgbClr val="000000"/>
              </a:buClr>
              <a:buSzPct val="45000"/>
              <a:buFont typeface="Symbol" charset="2"/>
              <a:buChar char=""/>
            </a:pPr>
            <a:r>
              <a:rPr b="0" lang="el-GR" sz="3200" spc="-1" strike="noStrike">
                <a:solidFill>
                  <a:srgbClr val="000000"/>
                </a:solidFill>
                <a:latin typeface="Times New Roman"/>
                <a:ea typeface="DejaVu Sans"/>
              </a:rPr>
              <a:t>1. αγροτική κρίση</a:t>
            </a:r>
            <a:endParaRPr b="0" lang="el-GR" sz="3200" spc="-1" strike="noStrike">
              <a:latin typeface="Liberation Serif;Times New Roman"/>
              <a:ea typeface="Liberation Serif;Times New Roman"/>
            </a:endParaRPr>
          </a:p>
          <a:p>
            <a:pPr marL="216000" indent="-216000">
              <a:lnSpc>
                <a:spcPct val="150000"/>
              </a:lnSpc>
              <a:buClr>
                <a:srgbClr val="000000"/>
              </a:buClr>
              <a:buSzPct val="45000"/>
              <a:buFont typeface="Symbol" charset="2"/>
              <a:buChar char=""/>
            </a:pPr>
            <a:r>
              <a:rPr b="0" lang="el-GR" sz="3200" spc="-1" strike="noStrike">
                <a:solidFill>
                  <a:srgbClr val="000000"/>
                </a:solidFill>
                <a:latin typeface="Times New Roman"/>
                <a:ea typeface="DejaVu Sans"/>
              </a:rPr>
              <a:t>2. ανάπτυξη του εμπορίου και της βιοτεχνίας</a:t>
            </a:r>
            <a:endParaRPr b="0" lang="el-GR" sz="3200" spc="-1" strike="noStrike">
              <a:latin typeface="Liberation Serif;Times New Roman"/>
              <a:ea typeface="Liberation Serif;Times New Roman"/>
            </a:endParaRPr>
          </a:p>
          <a:p>
            <a:pPr marL="216000" indent="-216000">
              <a:lnSpc>
                <a:spcPct val="150000"/>
              </a:lnSpc>
              <a:buClr>
                <a:srgbClr val="000000"/>
              </a:buClr>
              <a:buSzPct val="45000"/>
              <a:buFont typeface="Symbol" charset="2"/>
              <a:buChar char=""/>
            </a:pPr>
            <a:r>
              <a:rPr b="0" lang="el-GR" sz="3200" spc="-1" strike="noStrike">
                <a:solidFill>
                  <a:srgbClr val="000000"/>
                </a:solidFill>
                <a:latin typeface="Times New Roman"/>
                <a:ea typeface="DejaVu Sans"/>
              </a:rPr>
              <a:t>3. αλλαγή της πολεμικής τακτικής</a:t>
            </a:r>
            <a:endParaRPr b="0" lang="el-GR" sz="3200" spc="-1" strike="noStrike">
              <a:latin typeface="Liberation Serif;Times New Roman"/>
              <a:ea typeface="Liberation Serif;Times New Roman"/>
            </a:endParaRPr>
          </a:p>
          <a:p>
            <a:pPr marL="216000" indent="-216000">
              <a:lnSpc>
                <a:spcPct val="150000"/>
              </a:lnSpc>
              <a:buClr>
                <a:srgbClr val="000000"/>
              </a:buClr>
              <a:buSzPct val="45000"/>
              <a:buFont typeface="Symbol" charset="2"/>
              <a:buChar char=""/>
            </a:pPr>
            <a:r>
              <a:rPr b="0" lang="el-GR" sz="3200" spc="-1" strike="noStrike">
                <a:solidFill>
                  <a:srgbClr val="000000"/>
                </a:solidFill>
                <a:latin typeface="Times New Roman"/>
                <a:ea typeface="DejaVu Sans"/>
              </a:rPr>
              <a:t>4. εφεύρεση νομίσματος</a:t>
            </a: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r>
              <a:rPr b="0" lang="el-GR" sz="3200" spc="-1" strike="noStrike">
                <a:latin typeface="Liberation Serif;Times New Roman"/>
                <a:ea typeface="Liberation Serif;Times New Roman"/>
              </a:rPr>
              <a:t>Όξυνση ανταγωνισμών μεταξύ </a:t>
            </a:r>
            <a:r>
              <a:rPr b="1" lang="el-GR" sz="3200" spc="-1" strike="noStrike">
                <a:latin typeface="Liberation Serif;Times New Roman"/>
                <a:ea typeface="Liberation Serif;Times New Roman"/>
              </a:rPr>
              <a:t>ευγενών</a:t>
            </a:r>
            <a:r>
              <a:rPr b="0" lang="el-GR" sz="3200" spc="-1" strike="noStrike">
                <a:latin typeface="Liberation Serif;Times New Roman"/>
                <a:ea typeface="Liberation Serif;Times New Roman"/>
              </a:rPr>
              <a:t> και </a:t>
            </a:r>
            <a:r>
              <a:rPr b="1" lang="el-GR" sz="3200" spc="-1" strike="noStrike">
                <a:latin typeface="Liberation Serif;Times New Roman"/>
                <a:ea typeface="Liberation Serif;Times New Roman"/>
              </a:rPr>
              <a:t>πλήθους</a:t>
            </a:r>
            <a:r>
              <a:rPr b="0" lang="el-GR" sz="3200" spc="-1" strike="noStrike">
                <a:latin typeface="Liberation Serif;Times New Roman"/>
                <a:ea typeface="Liberation Serif;Times New Roman"/>
              </a:rPr>
              <a:t>. </a:t>
            </a:r>
            <a:endParaRPr b="0" lang="el-GR" sz="3200" spc="-1" strike="noStrike">
              <a:latin typeface="Liberation Serif;Times New Roman"/>
              <a:ea typeface="Liberation Serif;Times New Roman"/>
            </a:endParaRPr>
          </a:p>
          <a:p>
            <a:pPr marL="216000" indent="-216000" algn="just">
              <a:buClr>
                <a:srgbClr val="000000"/>
              </a:buClr>
              <a:buSzPct val="45000"/>
              <a:buFont typeface="Symbol" charset="2"/>
              <a:buChar char=""/>
            </a:pPr>
            <a:r>
              <a:rPr b="0" lang="el-GR" sz="3200" spc="-1" strike="noStrike">
                <a:latin typeface="Liberation Serif;Times New Roman"/>
                <a:ea typeface="Liberation Serif;Times New Roman"/>
              </a:rPr>
              <a:t>Αντιμετώπιση της πολιτικής κρίσης από τους </a:t>
            </a:r>
            <a:r>
              <a:rPr b="1" lang="el-GR" sz="3200" spc="-1" strike="noStrike">
                <a:latin typeface="Liberation Serif;Times New Roman"/>
                <a:ea typeface="Liberation Serif;Times New Roman"/>
              </a:rPr>
              <a:t>νομοθέτες (αισυμνήτες) </a:t>
            </a:r>
            <a:r>
              <a:rPr b="0" lang="el-GR" sz="3200" spc="-1" strike="noStrike">
                <a:latin typeface="Liberation Serif;Times New Roman"/>
                <a:ea typeface="Liberation Serif;Times New Roman"/>
              </a:rPr>
              <a:t>με την καταγραφή νόμων. </a:t>
            </a:r>
            <a:endParaRPr b="0" lang="el-GR" sz="3200" spc="-1" strike="noStrike">
              <a:latin typeface="Liberation Serif;Times New Roman"/>
              <a:ea typeface="Liberation Serif;Times New Roman"/>
            </a:endParaRPr>
          </a:p>
        </p:txBody>
      </p:sp>
      <p:sp>
        <p:nvSpPr>
          <p:cNvPr id="198" name="TextShape 2"/>
          <p:cNvSpPr txBox="1"/>
          <p:nvPr/>
        </p:nvSpPr>
        <p:spPr>
          <a:xfrm>
            <a:off x="648000" y="419760"/>
            <a:ext cx="9072000" cy="1020240"/>
          </a:xfrm>
          <a:prstGeom prst="rect">
            <a:avLst/>
          </a:prstGeom>
          <a:noFill/>
          <a:ln>
            <a:noFill/>
          </a:ln>
        </p:spPr>
        <p:txBody>
          <a:bodyPr lIns="90000" rIns="90000" tIns="45000" bIns="45000"/>
          <a:p>
            <a:endParaRPr b="0" lang="el-GR" sz="1800" spc="-1" strike="noStrike">
              <a:latin typeface="Arial"/>
            </a:endParaRPr>
          </a:p>
          <a:p>
            <a:r>
              <a:rPr b="1" lang="el-GR" sz="2400" spc="-1" strike="noStrike">
                <a:latin typeface="Times New Roman"/>
              </a:rPr>
              <a:t>βασιλεία → αριστοκρατία → ολιγαρχία → τυραννίδα →δημοκρατία</a:t>
            </a:r>
            <a:endParaRPr b="0" lang="el-GR" sz="24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849240" y="579600"/>
            <a:ext cx="8305200" cy="7008840"/>
          </a:xfrm>
          <a:prstGeom prst="rect">
            <a:avLst/>
          </a:prstGeom>
          <a:noFill/>
          <a:ln>
            <a:noFill/>
          </a:ln>
        </p:spPr>
        <p:style>
          <a:lnRef idx="0"/>
          <a:fillRef idx="0"/>
          <a:effectRef idx="0"/>
          <a:fontRef idx="minor"/>
        </p:style>
        <p:txBody>
          <a:bodyPr lIns="90000" rIns="90000" tIns="45000" bIns="45000"/>
          <a:p>
            <a:pPr algn="just">
              <a:lnSpc>
                <a:spcPct val="150000"/>
              </a:lnSpc>
            </a:pPr>
            <a:r>
              <a:rPr b="1" lang="el-GR" sz="2800" spc="-1" strike="noStrike">
                <a:solidFill>
                  <a:srgbClr val="000000"/>
                </a:solidFill>
                <a:latin typeface="Times New Roman"/>
                <a:ea typeface="DejaVu Sans"/>
              </a:rPr>
              <a:t>Η οπλιτική επανάσταση (7ος αι. π.Χ.)</a:t>
            </a:r>
            <a:endParaRPr b="0" lang="el-GR" sz="2800" spc="-1" strike="noStrike">
              <a:latin typeface="Arial"/>
            </a:endParaRPr>
          </a:p>
          <a:p>
            <a:pPr algn="just">
              <a:lnSpc>
                <a:spcPct val="150000"/>
              </a:lnSpc>
            </a:pPr>
            <a:r>
              <a:rPr b="1" lang="el-GR" sz="2200" spc="-1" strike="noStrike">
                <a:solidFill>
                  <a:srgbClr val="000000"/>
                </a:solidFill>
                <a:latin typeface="Times New Roman"/>
                <a:ea typeface="DejaVu Sans"/>
              </a:rPr>
              <a:t>Οπλίτης → </a:t>
            </a:r>
            <a:r>
              <a:rPr b="0" lang="el-GR" sz="2200" spc="-1" strike="noStrike">
                <a:solidFill>
                  <a:srgbClr val="000000"/>
                </a:solidFill>
                <a:latin typeface="Times New Roman"/>
                <a:ea typeface="DejaVu Sans"/>
              </a:rPr>
              <a:t> βαρύ οπλισμό (θώρακας, κράνος, δόρυ, ασπίδα)</a:t>
            </a:r>
            <a:endParaRPr b="0" lang="el-GR" sz="2200" spc="-1" strike="noStrike">
              <a:latin typeface="Arial"/>
            </a:endParaRPr>
          </a:p>
          <a:p>
            <a:pPr>
              <a:lnSpc>
                <a:spcPct val="100000"/>
              </a:lnSpc>
            </a:pPr>
            <a:r>
              <a:rPr b="0" lang="el-GR" sz="2200" spc="-1" strike="noStrike" u="sng">
                <a:solidFill>
                  <a:srgbClr val="000000"/>
                </a:solidFill>
                <a:uFillTx/>
                <a:latin typeface="Times New Roman"/>
                <a:ea typeface="DejaVu Sans"/>
              </a:rPr>
              <a:t>Διάταξη σε φάλαγγα </a:t>
            </a:r>
            <a:r>
              <a:rPr b="0" lang="el-GR" sz="2200" spc="-1" strike="noStrike">
                <a:solidFill>
                  <a:srgbClr val="000000"/>
                </a:solidFill>
                <a:latin typeface="Times New Roman"/>
                <a:ea typeface="DejaVu Sans"/>
              </a:rPr>
              <a:t>→ η συλλογική μαχητική προσπάθεια δίνει τη νίκη σε αυτούς που θα μείνουν κύριοι του εδάφους τους.</a:t>
            </a:r>
            <a:endParaRPr b="0" lang="el-GR" sz="2200" spc="-1" strike="noStrike">
              <a:latin typeface="Arial"/>
            </a:endParaRPr>
          </a:p>
          <a:p>
            <a:pPr>
              <a:lnSpc>
                <a:spcPct val="100000"/>
              </a:lnSpc>
            </a:pPr>
            <a:r>
              <a:rPr b="1" lang="el-GR" sz="2200" spc="-1" strike="noStrike">
                <a:solidFill>
                  <a:srgbClr val="000000"/>
                </a:solidFill>
                <a:latin typeface="Times New Roman"/>
                <a:ea typeface="DejaVu Sans"/>
              </a:rPr>
              <a:t>Σημασία αυτής της αλλαγής</a:t>
            </a:r>
            <a:endParaRPr b="0" lang="el-GR" sz="2200" spc="-1" strike="noStrike">
              <a:latin typeface="Arial"/>
            </a:endParaRPr>
          </a:p>
          <a:p>
            <a:pPr algn="just">
              <a:lnSpc>
                <a:spcPct val="100000"/>
              </a:lnSpc>
            </a:pPr>
            <a:r>
              <a:rPr b="1" lang="el-GR" sz="2200" spc="-1" strike="noStrike">
                <a:solidFill>
                  <a:srgbClr val="000000"/>
                </a:solidFill>
                <a:latin typeface="Times New Roman"/>
                <a:ea typeface="DejaVu Sans"/>
              </a:rPr>
              <a:t>1. </a:t>
            </a:r>
            <a:r>
              <a:rPr b="0" lang="el-GR" sz="2200" spc="-1" strike="noStrike">
                <a:solidFill>
                  <a:srgbClr val="000000"/>
                </a:solidFill>
                <a:latin typeface="Times New Roman"/>
                <a:ea typeface="DejaVu Sans"/>
              </a:rPr>
              <a:t>θρίαμβος της αρχής της ισότητας και ανταλλαξιμότητας</a:t>
            </a:r>
            <a:endParaRPr b="0" lang="el-GR" sz="2200" spc="-1" strike="noStrike">
              <a:latin typeface="Arial"/>
            </a:endParaRPr>
          </a:p>
          <a:p>
            <a:pPr marL="216000" indent="-215640" algn="just">
              <a:lnSpc>
                <a:spcPct val="100000"/>
              </a:lnSpc>
              <a:buClr>
                <a:srgbClr val="000000"/>
              </a:buClr>
              <a:buFont typeface="Wingdings" charset="2"/>
              <a:buChar char=""/>
            </a:pPr>
            <a:r>
              <a:rPr b="0" lang="el-GR" sz="2200" spc="-1" strike="noStrike">
                <a:solidFill>
                  <a:srgbClr val="000000"/>
                </a:solidFill>
                <a:latin typeface="Times New Roman"/>
                <a:ea typeface="DejaVu Sans"/>
              </a:rPr>
              <a:t>η ισότητα μεταξύ ομοίων αποκλείει το ατομικό κατόρθωμα.</a:t>
            </a:r>
            <a:endParaRPr b="0" lang="el-GR" sz="2200" spc="-1" strike="noStrike">
              <a:latin typeface="Arial"/>
            </a:endParaRPr>
          </a:p>
          <a:p>
            <a:pPr algn="just">
              <a:lnSpc>
                <a:spcPct val="100000"/>
              </a:lnSpc>
            </a:pPr>
            <a:r>
              <a:rPr b="1" lang="el-GR" sz="2200" spc="-1" strike="noStrike">
                <a:solidFill>
                  <a:srgbClr val="000000"/>
                </a:solidFill>
                <a:latin typeface="Times New Roman"/>
                <a:ea typeface="DejaVu Sans"/>
              </a:rPr>
              <a:t>2. </a:t>
            </a:r>
            <a:r>
              <a:rPr b="0" lang="el-GR" sz="2200" spc="-1" strike="noStrike">
                <a:solidFill>
                  <a:srgbClr val="000000"/>
                </a:solidFill>
                <a:latin typeface="Times New Roman"/>
                <a:ea typeface="DejaVu Sans"/>
              </a:rPr>
              <a:t>επιβεβαιώνει το δεσμό της πόλης με το έδαφός της</a:t>
            </a:r>
            <a:endParaRPr b="0" lang="el-GR" sz="2200" spc="-1" strike="noStrike">
              <a:latin typeface="Arial"/>
            </a:endParaRPr>
          </a:p>
          <a:p>
            <a:pPr marL="216000" indent="-215640" algn="just">
              <a:lnSpc>
                <a:spcPct val="100000"/>
              </a:lnSpc>
              <a:buClr>
                <a:srgbClr val="000000"/>
              </a:buClr>
              <a:buFont typeface="Wingdings" charset="2"/>
              <a:buChar char=""/>
            </a:pPr>
            <a:r>
              <a:rPr b="0" lang="el-GR" sz="2200" spc="-1" strike="noStrike">
                <a:solidFill>
                  <a:srgbClr val="000000"/>
                </a:solidFill>
                <a:latin typeface="Times New Roman"/>
                <a:ea typeface="DejaVu Sans"/>
              </a:rPr>
              <a:t>προάσπιση πατρίου εδάφους</a:t>
            </a:r>
            <a:endParaRPr b="0" lang="el-GR" sz="2200" spc="-1" strike="noStrike">
              <a:latin typeface="Arial"/>
            </a:endParaRPr>
          </a:p>
          <a:p>
            <a:pPr algn="just">
              <a:lnSpc>
                <a:spcPct val="100000"/>
              </a:lnSpc>
            </a:pPr>
            <a:r>
              <a:rPr b="1" lang="el-GR" sz="2200" spc="-1" strike="noStrike">
                <a:solidFill>
                  <a:srgbClr val="000000"/>
                </a:solidFill>
                <a:latin typeface="Times New Roman"/>
                <a:ea typeface="DejaVu Sans"/>
              </a:rPr>
              <a:t>3. </a:t>
            </a:r>
            <a:r>
              <a:rPr b="0" lang="el-GR" sz="2200" spc="-1" strike="noStrike">
                <a:solidFill>
                  <a:srgbClr val="000000"/>
                </a:solidFill>
                <a:latin typeface="Times New Roman"/>
                <a:ea typeface="DejaVu Sans"/>
              </a:rPr>
              <a:t>Ο πόλεμος παύει να είναι προνόμιο των αριστοκρατών</a:t>
            </a:r>
            <a:endParaRPr b="0" lang="el-GR" sz="2200" spc="-1" strike="noStrike">
              <a:latin typeface="Arial"/>
            </a:endParaRPr>
          </a:p>
          <a:p>
            <a:pPr algn="just">
              <a:lnSpc>
                <a:spcPct val="100000"/>
              </a:lnSpc>
            </a:pPr>
            <a:r>
              <a:rPr b="0" lang="el-GR" sz="2200" spc="-1" strike="noStrike">
                <a:solidFill>
                  <a:srgbClr val="000000"/>
                </a:solidFill>
                <a:latin typeface="Times New Roman"/>
                <a:ea typeface="DejaVu Sans"/>
              </a:rPr>
              <a:t> </a:t>
            </a:r>
            <a:r>
              <a:rPr b="0" lang="el-GR" sz="2200" spc="-1" strike="noStrike">
                <a:solidFill>
                  <a:srgbClr val="000000"/>
                </a:solidFill>
                <a:latin typeface="Times New Roman"/>
                <a:ea typeface="DejaVu Sans"/>
              </a:rPr>
              <a:t>ο κύκλος επεκτείνεται και συμπεριλαμβάνει αυτούς που</a:t>
            </a:r>
            <a:endParaRPr b="0" lang="el-GR" sz="2200" spc="-1" strike="noStrike">
              <a:latin typeface="Arial"/>
            </a:endParaRPr>
          </a:p>
          <a:p>
            <a:pPr algn="just">
              <a:lnSpc>
                <a:spcPct val="100000"/>
              </a:lnSpc>
            </a:pPr>
            <a:r>
              <a:rPr b="0" lang="el-GR" sz="2200" spc="-1" strike="noStrike">
                <a:solidFill>
                  <a:srgbClr val="000000"/>
                </a:solidFill>
                <a:latin typeface="Times New Roman"/>
                <a:ea typeface="DejaVu Sans"/>
              </a:rPr>
              <a:t>αποτελούν την κοινότητα της πόλης</a:t>
            </a:r>
            <a:endParaRPr b="0" lang="el-GR" sz="2200" spc="-1" strike="noStrike">
              <a:latin typeface="Arial"/>
            </a:endParaRPr>
          </a:p>
          <a:p>
            <a:pPr algn="just">
              <a:lnSpc>
                <a:spcPct val="100000"/>
              </a:lnSpc>
            </a:pPr>
            <a:endParaRPr b="0" lang="el-GR" sz="2200" spc="-1" strike="noStrike">
              <a:latin typeface="Arial"/>
            </a:endParaRPr>
          </a:p>
          <a:p>
            <a:pPr algn="just">
              <a:lnSpc>
                <a:spcPct val="100000"/>
              </a:lnSpc>
            </a:pPr>
            <a:endParaRPr b="0" lang="el-GR" sz="2200" spc="-1" strike="noStrike">
              <a:latin typeface="Arial"/>
            </a:endParaRPr>
          </a:p>
          <a:p>
            <a:pPr algn="just">
              <a:lnSpc>
                <a:spcPct val="100000"/>
              </a:lnSpc>
            </a:pPr>
            <a:endParaRPr b="0" lang="el-GR" sz="2200" spc="-1" strike="noStrike">
              <a:latin typeface="Arial"/>
            </a:endParaRPr>
          </a:p>
          <a:p>
            <a:pPr algn="just">
              <a:lnSpc>
                <a:spcPct val="100000"/>
              </a:lnSpc>
            </a:pPr>
            <a:endParaRPr b="0" lang="el-GR" sz="2200" spc="-1" strike="noStrike">
              <a:latin typeface="Arial"/>
            </a:endParaRPr>
          </a:p>
          <a:p>
            <a:pPr algn="just">
              <a:lnSpc>
                <a:spcPct val="100000"/>
              </a:lnSpc>
            </a:pPr>
            <a:endParaRPr b="0" lang="el-GR" sz="2200" spc="-1" strike="noStrike">
              <a:latin typeface="Arial"/>
            </a:endParaRPr>
          </a:p>
          <a:p>
            <a:pPr algn="just">
              <a:lnSpc>
                <a:spcPct val="100000"/>
              </a:lnSpc>
            </a:pPr>
            <a:endParaRPr b="0" lang="el-GR" sz="2200" spc="-1" strike="noStrike">
              <a:latin typeface="Arial"/>
            </a:endParaRPr>
          </a:p>
        </p:txBody>
      </p:sp>
      <p:sp>
        <p:nvSpPr>
          <p:cNvPr id="200" name="CustomShape 2"/>
          <p:cNvSpPr/>
          <p:nvPr/>
        </p:nvSpPr>
        <p:spPr>
          <a:xfrm>
            <a:off x="849240" y="4998960"/>
            <a:ext cx="8457480" cy="2284560"/>
          </a:xfrm>
          <a:prstGeom prst="rect">
            <a:avLst/>
          </a:prstGeom>
          <a:noFill/>
          <a:ln>
            <a:noFill/>
          </a:ln>
        </p:spPr>
        <p:style>
          <a:lnRef idx="0"/>
          <a:fillRef idx="0"/>
          <a:effectRef idx="0"/>
          <a:fontRef idx="minor"/>
        </p:style>
        <p:txBody>
          <a:bodyPr lIns="90000" rIns="90000" tIns="45000" bIns="45000"/>
          <a:p>
            <a:pPr algn="just">
              <a:lnSpc>
                <a:spcPct val="100000"/>
              </a:lnSpc>
            </a:pPr>
            <a:r>
              <a:rPr b="0" lang="el-GR" sz="2400" spc="-1" strike="noStrike">
                <a:solidFill>
                  <a:srgbClr val="000000"/>
                </a:solidFill>
                <a:latin typeface="Times New Roman"/>
                <a:ea typeface="DejaVu Sans"/>
              </a:rPr>
              <a:t>   </a:t>
            </a:r>
            <a:endParaRPr b="0" lang="el-GR" sz="2400" spc="-1" strike="noStrike">
              <a:latin typeface="Times New Roman"/>
            </a:endParaRPr>
          </a:p>
          <a:p>
            <a:pPr algn="just">
              <a:lnSpc>
                <a:spcPct val="100000"/>
              </a:lnSpc>
            </a:pPr>
            <a:r>
              <a:rPr b="0" lang="el-GR" sz="2200" spc="-1" strike="noStrike">
                <a:solidFill>
                  <a:srgbClr val="000000"/>
                </a:solidFill>
                <a:latin typeface="Times New Roman"/>
                <a:ea typeface="DejaVu Sans"/>
              </a:rPr>
              <a:t>Αυτοί που καλούνταν να συμμετάσχουν στην υπεράσπιση του εδάφους της πόλης απαιτούν το μερίδιό τους από τα ωφελήματα του πολέμου (λάφυρα, κατακτημένα εδάφη)  </a:t>
            </a:r>
            <a:r>
              <a:rPr b="1" lang="el-GR" sz="2200" spc="-1" strike="noStrike">
                <a:solidFill>
                  <a:srgbClr val="c00000"/>
                </a:solidFill>
                <a:latin typeface="Times New Roman"/>
                <a:ea typeface="DejaVu Sans"/>
              </a:rPr>
              <a:t>η αρχή της ισότητας επεκτάθηκε από το υλικό στο πολιτικό επίπεδο.</a:t>
            </a:r>
            <a:endParaRPr b="0" lang="el-GR" sz="2200" spc="-1" strike="noStrike">
              <a:latin typeface="Times New Roman"/>
            </a:endParaRPr>
          </a:p>
        </p:txBody>
      </p:sp>
      <p:sp>
        <p:nvSpPr>
          <p:cNvPr id="201" name="CustomShape 3"/>
          <p:cNvSpPr/>
          <p:nvPr/>
        </p:nvSpPr>
        <p:spPr>
          <a:xfrm>
            <a:off x="163440" y="4694400"/>
            <a:ext cx="913680" cy="913680"/>
          </a:xfrm>
          <a:prstGeom prst="star5">
            <a:avLst>
              <a:gd name="adj" fmla="val 19098"/>
              <a:gd name="hf" fmla="val 105146"/>
              <a:gd name="vf" fmla="val 110557"/>
            </a:avLst>
          </a:prstGeom>
          <a:solidFill>
            <a:srgbClr val="c00000"/>
          </a:solidFill>
          <a:ln>
            <a:round/>
          </a:ln>
        </p:spPr>
        <p:style>
          <a:lnRef idx="2">
            <a:schemeClr val="accent1">
              <a:shade val="50000"/>
            </a:schemeClr>
          </a:lnRef>
          <a:fillRef idx="1">
            <a:schemeClr val="accent1"/>
          </a:fillRef>
          <a:effectRef idx="0">
            <a:schemeClr val="accent1"/>
          </a:effectRef>
          <a:fontRef idx="minor"/>
        </p:style>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620640" y="3595320"/>
            <a:ext cx="8838360" cy="760320"/>
          </a:xfrm>
          <a:prstGeom prst="rect">
            <a:avLst/>
          </a:prstGeom>
          <a:noFill/>
          <a:ln>
            <a:noFill/>
          </a:ln>
        </p:spPr>
        <p:style>
          <a:lnRef idx="0"/>
          <a:fillRef idx="0"/>
          <a:effectRef idx="0"/>
          <a:fontRef idx="minor"/>
        </p:style>
        <p:txBody>
          <a:bodyPr lIns="90000" rIns="90000" tIns="45000" bIns="45000"/>
          <a:p>
            <a:pPr algn="ctr">
              <a:lnSpc>
                <a:spcPct val="100000"/>
              </a:lnSpc>
            </a:pPr>
            <a:r>
              <a:rPr b="1" lang="el-GR" sz="4400" spc="-1" strike="noStrike">
                <a:solidFill>
                  <a:srgbClr val="000000"/>
                </a:solidFill>
                <a:latin typeface="Times New Roman"/>
                <a:ea typeface="DejaVu Sans"/>
              </a:rPr>
              <a:t>Η γένεση της πόλης-κράτους</a:t>
            </a:r>
            <a:endParaRPr b="0" lang="el-GR" sz="4400" spc="-1" strike="noStrike">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ustomShape 1"/>
          <p:cNvSpPr/>
          <p:nvPr/>
        </p:nvSpPr>
        <p:spPr>
          <a:xfrm>
            <a:off x="1992240" y="5989680"/>
            <a:ext cx="6095160" cy="1187280"/>
          </a:xfrm>
          <a:prstGeom prst="rect">
            <a:avLst/>
          </a:prstGeom>
          <a:noFill/>
          <a:ln>
            <a:noFill/>
          </a:ln>
        </p:spPr>
        <p:style>
          <a:lnRef idx="0"/>
          <a:fillRef idx="0"/>
          <a:effectRef idx="0"/>
          <a:fontRef idx="minor"/>
        </p:style>
        <p:txBody>
          <a:bodyPr lIns="90000" rIns="90000" tIns="45000" bIns="45000"/>
          <a:p>
            <a:pPr algn="just">
              <a:lnSpc>
                <a:spcPct val="100000"/>
              </a:lnSpc>
            </a:pPr>
            <a:r>
              <a:rPr b="0" lang="el-GR" sz="1800" spc="-1" strike="noStrike">
                <a:solidFill>
                  <a:srgbClr val="000000"/>
                </a:solidFill>
                <a:latin typeface="Times New Roman"/>
                <a:ea typeface="DejaVu Sans"/>
              </a:rPr>
              <a:t>Λεπτομέρεια από παράσταση που διακοσμούσε αγγείο του β' μισού του 7ου αι. π.Χ. Απεικονίζεται σκηνή της νέας πολεμικής τακτικής που καθιέρωσε η οπλιτική φάλαγγα. Ρώμη, Villa Giulia.</a:t>
            </a:r>
            <a:endParaRPr b="0" lang="el-GR" sz="1800" spc="-1" strike="noStrike">
              <a:latin typeface="Times New Roman"/>
            </a:endParaRPr>
          </a:p>
        </p:txBody>
      </p:sp>
      <p:pic>
        <p:nvPicPr>
          <p:cNvPr id="203" name="Picture 2" descr=""/>
          <p:cNvPicPr/>
          <p:nvPr/>
        </p:nvPicPr>
        <p:blipFill>
          <a:blip r:embed="rId1"/>
          <a:stretch/>
        </p:blipFill>
        <p:spPr>
          <a:xfrm>
            <a:off x="1687680" y="1494000"/>
            <a:ext cx="6628680" cy="4047480"/>
          </a:xfrm>
          <a:prstGeom prst="rect">
            <a:avLst/>
          </a:prstGeom>
          <a:ln>
            <a:noFill/>
          </a:ln>
        </p:spPr>
      </p:pic>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504000" y="301320"/>
            <a:ext cx="9072000" cy="1261800"/>
          </a:xfrm>
          <a:prstGeom prst="rect">
            <a:avLst/>
          </a:prstGeom>
          <a:noFill/>
          <a:ln>
            <a:noFill/>
          </a:ln>
        </p:spPr>
        <p:txBody>
          <a:bodyPr lIns="0" rIns="0" tIns="0" bIns="0" anchor="ctr"/>
          <a:p>
            <a:pPr algn="ctr"/>
            <a:r>
              <a:rPr b="1" lang="el-GR" sz="4400" spc="-1" strike="noStrike">
                <a:latin typeface="Times New Roman"/>
              </a:rPr>
              <a:t>Ολιγαρχία </a:t>
            </a:r>
            <a:r>
              <a:rPr b="1" lang="el-GR" sz="4400" spc="-1" strike="noStrike">
                <a:latin typeface="Times New Roman"/>
                <a:ea typeface="Arial"/>
              </a:rPr>
              <a:t>→ Τυραννίδα </a:t>
            </a:r>
            <a:endParaRPr b="1" lang="el-GR" sz="4400" spc="-1" strike="noStrike">
              <a:latin typeface="Times New Roman"/>
            </a:endParaRPr>
          </a:p>
        </p:txBody>
      </p:sp>
      <p:sp>
        <p:nvSpPr>
          <p:cNvPr id="205" name="TextShape 2"/>
          <p:cNvSpPr txBox="1"/>
          <p:nvPr/>
        </p:nvSpPr>
        <p:spPr>
          <a:xfrm>
            <a:off x="504000" y="1768680"/>
            <a:ext cx="442692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latin typeface="Times New Roman"/>
              </a:rPr>
              <a:t>Ολιγαρχία</a:t>
            </a:r>
            <a:r>
              <a:rPr b="0" lang="el-GR" sz="3200" spc="-1" strike="noStrike">
                <a:latin typeface="Times New Roman"/>
              </a:rPr>
              <a:t>: κριτήριο για την άσκηση εξουσίας = το εισόδημα </a:t>
            </a:r>
            <a:endParaRPr b="0" lang="el-GR" sz="3200" spc="-1" strike="noStrike">
              <a:latin typeface="Times New Roman"/>
            </a:endParaRPr>
          </a:p>
          <a:p>
            <a:pPr marL="432000" indent="-324000">
              <a:spcBef>
                <a:spcPts val="1417"/>
              </a:spcBef>
              <a:buClr>
                <a:srgbClr val="000000"/>
              </a:buClr>
              <a:buSzPct val="45000"/>
              <a:buFont typeface="Wingdings" charset="2"/>
              <a:buChar char=""/>
            </a:pPr>
            <a:r>
              <a:rPr b="0" lang="el-GR" sz="3200" spc="-1" strike="noStrike">
                <a:latin typeface="Times New Roman"/>
              </a:rPr>
              <a:t>Δεν δίνεται λύση στα προβλήματα των πολιτών.</a:t>
            </a:r>
            <a:endParaRPr b="0" lang="el-GR" sz="3200" spc="-1" strike="noStrike">
              <a:latin typeface="Times New Roman"/>
            </a:endParaRPr>
          </a:p>
          <a:p>
            <a:pPr marL="432000" indent="-324000">
              <a:spcBef>
                <a:spcPts val="1417"/>
              </a:spcBef>
              <a:buClr>
                <a:srgbClr val="000000"/>
              </a:buClr>
              <a:buSzPct val="45000"/>
              <a:buFont typeface="Wingdings" charset="2"/>
              <a:buChar char=""/>
            </a:pPr>
            <a:r>
              <a:rPr b="0" lang="el-GR" sz="3200" spc="-1" strike="noStrike">
                <a:latin typeface="Times New Roman"/>
              </a:rPr>
              <a:t>Νέα πολιτική κρίση</a:t>
            </a:r>
            <a:endParaRPr b="0" lang="el-GR" sz="3200" spc="-1" strike="noStrike">
              <a:latin typeface="Times New Roman"/>
            </a:endParaRPr>
          </a:p>
        </p:txBody>
      </p:sp>
      <p:sp>
        <p:nvSpPr>
          <p:cNvPr id="206" name="TextShape 3"/>
          <p:cNvSpPr txBox="1"/>
          <p:nvPr/>
        </p:nvSpPr>
        <p:spPr>
          <a:xfrm>
            <a:off x="5152680" y="1768680"/>
            <a:ext cx="4426920" cy="438408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el-GR" sz="3200" spc="-1" strike="noStrike">
                <a:latin typeface="Times New Roman"/>
              </a:rPr>
              <a:t>Τυραννίδα</a:t>
            </a:r>
            <a:r>
              <a:rPr b="0" lang="el-GR" sz="3200" spc="-1" strike="noStrike">
                <a:latin typeface="Times New Roman"/>
              </a:rPr>
              <a:t>: Ευγενείς, ως ηγέτες κατώτερων κοινωνικών ομάδων, καταλαμβάνουν αυθαίρετα την εξουσία.</a:t>
            </a:r>
            <a:endParaRPr b="0" lang="el-GR" sz="3200" spc="-1" strike="noStrike">
              <a:latin typeface="Times New Roman"/>
            </a:endParaRPr>
          </a:p>
          <a:p>
            <a:pPr marL="432000" indent="-324000">
              <a:spcBef>
                <a:spcPts val="1417"/>
              </a:spcBef>
              <a:buClr>
                <a:srgbClr val="000000"/>
              </a:buClr>
              <a:buSzPct val="45000"/>
              <a:buFont typeface="Wingdings" charset="2"/>
              <a:buChar char=""/>
            </a:pPr>
            <a:r>
              <a:rPr b="0" lang="el-GR" sz="3200" spc="-1" strike="noStrike">
                <a:latin typeface="Times New Roman"/>
              </a:rPr>
              <a:t>Ορισμένοι αναδείχθηκαν σε καλούς ηγέτες.  </a:t>
            </a:r>
            <a:endParaRPr b="0" lang="el-GR" sz="3200" spc="-1" strike="noStrike">
              <a:latin typeface="Times New Roman"/>
            </a:endParaRPr>
          </a:p>
          <a:p>
            <a:pPr marL="432000" indent="-324000">
              <a:spcBef>
                <a:spcPts val="1417"/>
              </a:spcBef>
              <a:buClr>
                <a:srgbClr val="000000"/>
              </a:buClr>
              <a:buSzPct val="45000"/>
              <a:buFont typeface="Wingdings" charset="2"/>
              <a:buChar char=""/>
            </a:pPr>
            <a:endParaRPr b="0" lang="el-GR" sz="3200" spc="-1" strike="noStrike">
              <a:latin typeface="Times New Roman"/>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 descr=""/>
          <p:cNvPicPr/>
          <p:nvPr/>
        </p:nvPicPr>
        <p:blipFill>
          <a:blip r:embed="rId1"/>
          <a:stretch/>
        </p:blipFill>
        <p:spPr>
          <a:xfrm>
            <a:off x="864000" y="692640"/>
            <a:ext cx="4392000" cy="6114240"/>
          </a:xfrm>
          <a:prstGeom prst="rect">
            <a:avLst/>
          </a:prstGeom>
          <a:ln>
            <a:noFill/>
          </a:ln>
        </p:spPr>
      </p:pic>
      <p:sp>
        <p:nvSpPr>
          <p:cNvPr id="208" name="TextShape 1"/>
          <p:cNvSpPr txBox="1"/>
          <p:nvPr/>
        </p:nvSpPr>
        <p:spPr>
          <a:xfrm>
            <a:off x="5688000" y="5256360"/>
            <a:ext cx="3600000" cy="1367640"/>
          </a:xfrm>
          <a:prstGeom prst="rect">
            <a:avLst/>
          </a:prstGeom>
          <a:noFill/>
          <a:ln>
            <a:noFill/>
          </a:ln>
        </p:spPr>
        <p:txBody>
          <a:bodyPr lIns="0" rIns="0" tIns="0" bIns="0" anchor="ctr"/>
          <a:p>
            <a:r>
              <a:rPr b="0" lang="el-GR" sz="3200" spc="-1" strike="noStrike">
                <a:latin typeface="Arial"/>
              </a:rPr>
              <a:t>Οι τυραννοκτόνοι Αρμόδιος και Αριστογείτων. </a:t>
            </a:r>
            <a:endParaRPr b="0" lang="el-GR" sz="3200" spc="-1" strike="noStrike">
              <a:latin typeface="Arial"/>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504000" y="301320"/>
            <a:ext cx="9072000" cy="1261800"/>
          </a:xfrm>
          <a:prstGeom prst="rect">
            <a:avLst/>
          </a:prstGeom>
          <a:noFill/>
          <a:ln>
            <a:noFill/>
          </a:ln>
        </p:spPr>
        <p:txBody>
          <a:bodyPr lIns="0" rIns="0" tIns="0" bIns="0" anchor="ctr"/>
          <a:p>
            <a:pPr algn="ctr"/>
            <a:r>
              <a:rPr b="1" lang="el-GR" sz="4400" spc="-1" strike="noStrike">
                <a:latin typeface="Arial"/>
              </a:rPr>
              <a:t>Δημοκρατία</a:t>
            </a:r>
            <a:r>
              <a:rPr b="0" lang="el-GR" sz="4400" spc="-1" strike="noStrike">
                <a:latin typeface="Arial"/>
              </a:rPr>
              <a:t> </a:t>
            </a:r>
            <a:endParaRPr b="0" lang="el-GR" sz="4400" spc="-1" strike="noStrike">
              <a:latin typeface="Arial"/>
            </a:endParaRPr>
          </a:p>
        </p:txBody>
      </p:sp>
      <p:sp>
        <p:nvSpPr>
          <p:cNvPr id="210" name="TextShape 2"/>
          <p:cNvSpPr txBox="1"/>
          <p:nvPr/>
        </p:nvSpPr>
        <p:spPr>
          <a:xfrm>
            <a:off x="504000" y="1768680"/>
            <a:ext cx="9072000" cy="4384080"/>
          </a:xfrm>
          <a:prstGeom prst="rect">
            <a:avLst/>
          </a:prstGeom>
          <a:noFill/>
          <a:ln>
            <a:noFill/>
          </a:ln>
        </p:spPr>
        <p:txBody>
          <a:bodyPr lIns="0" rIns="0" tIns="0" bIns="0">
            <a:normAutofit/>
          </a:bodyPr>
          <a:p>
            <a:pPr algn="just"/>
            <a:r>
              <a:rPr b="1" lang="el-GR" sz="2800" spc="-1" strike="noStrike">
                <a:latin typeface="Liberation Serif;Times New Roman"/>
              </a:rPr>
              <a:t>Δημοκρατία</a:t>
            </a:r>
            <a:endParaRPr b="1" lang="el-GR" sz="2800" spc="-1" strike="noStrike">
              <a:latin typeface="Liberation Serif;Times New Roman"/>
              <a:ea typeface="Liberation Serif;Times New Roman"/>
            </a:endParaRPr>
          </a:p>
          <a:p>
            <a:pPr algn="just"/>
            <a:r>
              <a:rPr b="0" lang="el-GR" sz="2800" spc="-1" strike="noStrike">
                <a:latin typeface="Liberation Serif;Times New Roman"/>
              </a:rPr>
              <a:t>Μεταρρύθμιση του Κλεισθένη </a:t>
            </a:r>
            <a:r>
              <a:rPr b="0" lang="el-GR" sz="2800" spc="-1" strike="noStrike">
                <a:latin typeface="Segoe UI"/>
                <a:ea typeface="Segoe UI"/>
              </a:rPr>
              <a:t>→</a:t>
            </a:r>
            <a:r>
              <a:rPr b="0" lang="el-GR" sz="2800" spc="-1" strike="noStrike">
                <a:latin typeface="Liberation Serif;Times New Roman"/>
                <a:ea typeface="Liberation Serif;Times New Roman"/>
              </a:rPr>
              <a:t>Κυρίαρχο όργανο η </a:t>
            </a:r>
            <a:r>
              <a:rPr b="1" lang="el-GR" sz="2800" spc="-1" strike="noStrike">
                <a:latin typeface="Liberation Serif;Times New Roman"/>
                <a:ea typeface="Liberation Serif;Times New Roman"/>
              </a:rPr>
              <a:t>εκκλησία του Δήμου.</a:t>
            </a:r>
            <a:endParaRPr b="0" lang="el-GR" sz="2800" spc="-1" strike="noStrike">
              <a:latin typeface="Liberation Serif;Times New Roman"/>
              <a:ea typeface="Liberation Serif;Times New Roman"/>
            </a:endParaRPr>
          </a:p>
          <a:p>
            <a:pPr algn="just"/>
            <a:r>
              <a:rPr b="0" lang="el-GR" sz="2800" spc="-1" strike="noStrike">
                <a:latin typeface="Liberation Serif;Times New Roman"/>
                <a:ea typeface="Liberation Serif;Times New Roman"/>
              </a:rPr>
              <a:t>Χαρακτηριστικά δημοκρατίας: </a:t>
            </a:r>
            <a:r>
              <a:rPr b="1" lang="el-GR" sz="2800" spc="-1" strike="noStrike">
                <a:latin typeface="Liberation Serif;Times New Roman"/>
                <a:ea typeface="Liberation Serif;Times New Roman"/>
              </a:rPr>
              <a:t>ισηγορία</a:t>
            </a:r>
            <a:r>
              <a:rPr b="0" lang="el-GR" sz="2800" spc="-1" strike="noStrike">
                <a:latin typeface="Liberation Serif;Times New Roman"/>
                <a:ea typeface="Liberation Serif;Times New Roman"/>
              </a:rPr>
              <a:t> και </a:t>
            </a:r>
            <a:r>
              <a:rPr b="1" lang="el-GR" sz="2800" spc="-1" strike="noStrike">
                <a:latin typeface="Liberation Serif;Times New Roman"/>
                <a:ea typeface="Liberation Serif;Times New Roman"/>
              </a:rPr>
              <a:t>ισονομία.</a:t>
            </a:r>
            <a:endParaRPr b="0" lang="el-GR" sz="2800" spc="-1" strike="noStrike">
              <a:latin typeface="Liberation Serif;Times New Roman"/>
              <a:ea typeface="Liberation Serif;Times New Roman"/>
            </a:endParaRPr>
          </a:p>
          <a:p>
            <a:pPr algn="just"/>
            <a:r>
              <a:rPr b="1" lang="el-GR" sz="2800" spc="-1" strike="noStrike">
                <a:latin typeface="Liberation Serif;Times New Roman"/>
                <a:ea typeface="Liberation Serif;Times New Roman"/>
              </a:rPr>
              <a:t>Ισηγορία: </a:t>
            </a:r>
            <a:r>
              <a:rPr b="0" lang="el-GR" sz="2800" spc="-1" strike="noStrike">
                <a:latin typeface="Liberation Serif;Times New Roman"/>
                <a:ea typeface="Liberation Serif;Times New Roman"/>
              </a:rPr>
              <a:t> το δικαίωμα του κάθε πολίτη μιας πόλης να παίρνει το λόγο και να διατυπώνει ελεύθερα την άποψή του για τα θέματα που αφορούν την πόλη. Γεννήθηκε στην Αθήνα στο πλαίσιο του δημοκρατικού πολιτεύματος, μετά τη μεταρρύθμιση του Κλεισθένη.</a:t>
            </a:r>
            <a:endParaRPr b="0" lang="el-GR" sz="2800" spc="-1" strike="noStrike">
              <a:latin typeface="Liberation Serif;Times New Roman"/>
              <a:ea typeface="Liberation Serif;Times New Roman"/>
            </a:endParaRPr>
          </a:p>
          <a:p>
            <a:pPr algn="just"/>
            <a:r>
              <a:rPr b="1" lang="el-GR" sz="2800" spc="-1" strike="noStrike">
                <a:latin typeface="Liberation Serif;Times New Roman"/>
                <a:ea typeface="Liberation Serif;Times New Roman"/>
              </a:rPr>
              <a:t>Ισονομία: : </a:t>
            </a:r>
            <a:r>
              <a:rPr b="0" lang="el-GR" sz="2800" spc="-1" strike="noStrike">
                <a:latin typeface="Liberation Serif;Times New Roman"/>
                <a:ea typeface="Liberation Serif;Times New Roman"/>
              </a:rPr>
              <a:t> το δικαίωμα του κάθε πολίτη μιας πόλης να συμμετέχει στη διαμόρφωση και την ψήφιση των νόμων της πόλης του. Γεννήθηκε στην Αθήνα στο πλαίσιο του δημοκρατικού πολιτεύματος, μετά τη μεταρρύθμιση του Κλεισθένη.</a:t>
            </a:r>
            <a:endParaRPr b="0" lang="el-GR" sz="2800" spc="-1" strike="noStrike">
              <a:latin typeface="Liberation Serif;Times New Roman"/>
              <a:ea typeface="Liberation Serif;Times New Roman"/>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316080" y="1189080"/>
            <a:ext cx="9371880" cy="1261440"/>
          </a:xfrm>
          <a:prstGeom prst="rect">
            <a:avLst/>
          </a:prstGeom>
          <a:solidFill>
            <a:srgbClr val="c0504d"/>
          </a:solidFill>
          <a:ln>
            <a:noFill/>
          </a:ln>
        </p:spPr>
        <p:style>
          <a:lnRef idx="0"/>
          <a:fillRef idx="0"/>
          <a:effectRef idx="0"/>
          <a:fontRef idx="minor"/>
        </p:style>
        <p:txBody>
          <a:bodyPr lIns="0" rIns="0" tIns="0" bIns="0" anchor="ctr">
            <a:normAutofit/>
          </a:bodyPr>
          <a:p>
            <a:pPr algn="ctr">
              <a:lnSpc>
                <a:spcPct val="100000"/>
              </a:lnSpc>
            </a:pPr>
            <a:r>
              <a:rPr b="1" lang="el-GR" sz="4000" spc="-1" strike="noStrike">
                <a:solidFill>
                  <a:srgbClr val="000000"/>
                </a:solidFill>
                <a:latin typeface="Arial"/>
              </a:rPr>
              <a:t>Συστατικά στοιχεία πόλης - κράτους</a:t>
            </a:r>
            <a:r>
              <a:rPr b="0" lang="el-GR" sz="4000" spc="-1" strike="noStrike">
                <a:solidFill>
                  <a:srgbClr val="000000"/>
                </a:solidFill>
                <a:latin typeface="Arial"/>
              </a:rPr>
              <a:t>:</a:t>
            </a:r>
            <a:endParaRPr b="0" lang="el-GR" sz="4000" spc="-1" strike="noStrike">
              <a:latin typeface="Arial"/>
            </a:endParaRPr>
          </a:p>
        </p:txBody>
      </p:sp>
      <p:sp>
        <p:nvSpPr>
          <p:cNvPr id="163" name="CustomShape 2"/>
          <p:cNvSpPr/>
          <p:nvPr/>
        </p:nvSpPr>
        <p:spPr>
          <a:xfrm>
            <a:off x="316080" y="2712960"/>
            <a:ext cx="4571280" cy="2437560"/>
          </a:xfrm>
          <a:prstGeom prst="rect">
            <a:avLst/>
          </a:prstGeom>
          <a:solidFill>
            <a:srgbClr val="ffffff"/>
          </a:solidFill>
          <a:ln w="25560">
            <a:solidFill>
              <a:srgbClr val="c0504d"/>
            </a:solidFill>
            <a:round/>
          </a:ln>
        </p:spPr>
        <p:style>
          <a:lnRef idx="0"/>
          <a:fillRef idx="0"/>
          <a:effectRef idx="0"/>
          <a:fontRef idx="minor"/>
        </p:style>
        <p:txBody>
          <a:bodyPr lIns="0" rIns="0" tIns="0" bIns="0"/>
          <a:p>
            <a:pPr algn="ctr">
              <a:lnSpc>
                <a:spcPct val="100000"/>
              </a:lnSpc>
            </a:pPr>
            <a:r>
              <a:rPr b="0" lang="el-GR" sz="2800" spc="-1" strike="noStrike" u="sng">
                <a:solidFill>
                  <a:srgbClr val="000000"/>
                </a:solidFill>
                <a:uFillTx/>
                <a:latin typeface="Times New Roman"/>
                <a:ea typeface="DejaVu Sans"/>
              </a:rPr>
              <a:t>Από άποψη γεωγραφική</a:t>
            </a:r>
            <a:endParaRPr b="0" lang="el-GR" sz="2800" spc="-1" strike="noStrike">
              <a:latin typeface="Times New Roman"/>
            </a:endParaRPr>
          </a:p>
          <a:p>
            <a:pPr>
              <a:lnSpc>
                <a:spcPct val="100000"/>
              </a:lnSpc>
            </a:pPr>
            <a:endParaRPr b="0" lang="el-GR" sz="2800" spc="-1" strike="noStrike">
              <a:latin typeface="Times New Roman"/>
            </a:endParaRPr>
          </a:p>
          <a:p>
            <a:pPr marL="432000" indent="-323640">
              <a:lnSpc>
                <a:spcPct val="100000"/>
              </a:lnSpc>
              <a:buClr>
                <a:srgbClr val="000000"/>
              </a:buClr>
              <a:buFont typeface="Wingdings" charset="2"/>
              <a:buChar char=""/>
            </a:pPr>
            <a:r>
              <a:rPr b="0" lang="el-GR" sz="2800" spc="-1" strike="noStrike">
                <a:solidFill>
                  <a:srgbClr val="000000"/>
                </a:solidFill>
                <a:latin typeface="Times New Roman"/>
                <a:ea typeface="DejaVu Sans"/>
              </a:rPr>
              <a:t>πόλις ή </a:t>
            </a:r>
            <a:r>
              <a:rPr b="1" lang="el-GR" sz="2800" spc="-1" strike="noStrike">
                <a:solidFill>
                  <a:srgbClr val="000000"/>
                </a:solidFill>
                <a:latin typeface="Times New Roman"/>
                <a:ea typeface="DejaVu Sans"/>
              </a:rPr>
              <a:t>άστυ</a:t>
            </a:r>
            <a:endParaRPr b="0" lang="el-GR" sz="2800" spc="-1" strike="noStrike">
              <a:latin typeface="Times New Roman"/>
            </a:endParaRPr>
          </a:p>
          <a:p>
            <a:pPr>
              <a:lnSpc>
                <a:spcPct val="100000"/>
              </a:lnSpc>
            </a:pPr>
            <a:endParaRPr b="0" lang="el-GR" sz="2800" spc="-1" strike="noStrike">
              <a:latin typeface="Times New Roman"/>
            </a:endParaRPr>
          </a:p>
          <a:p>
            <a:pPr marL="432000" indent="-323640">
              <a:lnSpc>
                <a:spcPct val="100000"/>
              </a:lnSpc>
              <a:buClr>
                <a:srgbClr val="000000"/>
              </a:buClr>
              <a:buFont typeface="Wingdings" charset="2"/>
              <a:buChar char=""/>
            </a:pPr>
            <a:r>
              <a:rPr b="1" lang="el-GR" sz="2800" spc="-1" strike="noStrike">
                <a:solidFill>
                  <a:srgbClr val="000000"/>
                </a:solidFill>
                <a:latin typeface="Times New Roman"/>
                <a:ea typeface="DejaVu Sans"/>
              </a:rPr>
              <a:t>ύπαιθρος χώρα</a:t>
            </a:r>
            <a:endParaRPr b="0" lang="el-GR" sz="2800" spc="-1" strike="noStrike">
              <a:latin typeface="Times New Roman"/>
            </a:endParaRPr>
          </a:p>
        </p:txBody>
      </p:sp>
      <p:sp>
        <p:nvSpPr>
          <p:cNvPr id="164" name="CustomShape 3"/>
          <p:cNvSpPr/>
          <p:nvPr/>
        </p:nvSpPr>
        <p:spPr>
          <a:xfrm>
            <a:off x="4964040" y="2712960"/>
            <a:ext cx="4723560" cy="4419000"/>
          </a:xfrm>
          <a:prstGeom prst="rect">
            <a:avLst/>
          </a:prstGeom>
          <a:solidFill>
            <a:srgbClr val="ffffff"/>
          </a:solidFill>
          <a:ln w="25560">
            <a:solidFill>
              <a:srgbClr val="c0504d"/>
            </a:solidFill>
            <a:round/>
          </a:ln>
        </p:spPr>
        <p:style>
          <a:lnRef idx="0"/>
          <a:fillRef idx="0"/>
          <a:effectRef idx="0"/>
          <a:fontRef idx="minor"/>
        </p:style>
        <p:txBody>
          <a:bodyPr lIns="0" rIns="0" tIns="0" bIns="0"/>
          <a:p>
            <a:pPr algn="ctr">
              <a:lnSpc>
                <a:spcPct val="100000"/>
              </a:lnSpc>
            </a:pPr>
            <a:r>
              <a:rPr b="0" lang="el-GR" sz="2800" spc="-1" strike="noStrike" u="sng">
                <a:solidFill>
                  <a:srgbClr val="000000"/>
                </a:solidFill>
                <a:uFillTx/>
                <a:latin typeface="Times New Roman"/>
                <a:ea typeface="DejaVu Sans"/>
              </a:rPr>
              <a:t>Από άποψη οργανωτική</a:t>
            </a:r>
            <a:endParaRPr b="0" lang="el-GR" sz="2800" spc="-1" strike="noStrike">
              <a:latin typeface="Times New Roman"/>
            </a:endParaRPr>
          </a:p>
          <a:p>
            <a:pPr algn="ctr">
              <a:lnSpc>
                <a:spcPct val="100000"/>
              </a:lnSpc>
            </a:pPr>
            <a:r>
              <a:rPr b="1" lang="el-GR" sz="2800" spc="-1" strike="noStrike">
                <a:solidFill>
                  <a:srgbClr val="000000"/>
                </a:solidFill>
                <a:latin typeface="Times New Roman"/>
                <a:ea typeface="DejaVu Sans"/>
              </a:rPr>
              <a:t>το πολίτευμα</a:t>
            </a:r>
            <a:endParaRPr b="0" lang="el-GR" sz="2800" spc="-1" strike="noStrike">
              <a:latin typeface="Times New Roman"/>
            </a:endParaRPr>
          </a:p>
          <a:p>
            <a:pPr algn="ctr">
              <a:lnSpc>
                <a:spcPct val="100000"/>
              </a:lnSpc>
            </a:pPr>
            <a:endParaRPr b="0" lang="el-GR" sz="2800" spc="-1" strike="noStrike">
              <a:latin typeface="Times New Roman"/>
            </a:endParaRPr>
          </a:p>
          <a:p>
            <a:pPr algn="ctr">
              <a:lnSpc>
                <a:spcPct val="100000"/>
              </a:lnSpc>
            </a:pPr>
            <a:r>
              <a:rPr b="0" lang="el-GR" sz="2800" spc="-1" strike="noStrike">
                <a:solidFill>
                  <a:srgbClr val="000000"/>
                </a:solidFill>
                <a:latin typeface="Times New Roman"/>
                <a:ea typeface="DejaVu Sans"/>
              </a:rPr>
              <a:t> </a:t>
            </a:r>
            <a:r>
              <a:rPr b="0" lang="el-GR" sz="2800" spc="-1" strike="noStrike">
                <a:solidFill>
                  <a:srgbClr val="000000"/>
                </a:solidFill>
                <a:latin typeface="Times New Roman"/>
                <a:ea typeface="DejaVu Sans"/>
              </a:rPr>
              <a:t>Προϋποθέσεις ύπαρξης της     πόλης-κράτους:</a:t>
            </a:r>
            <a:endParaRPr b="0" lang="el-GR" sz="2800" spc="-1" strike="noStrike">
              <a:latin typeface="Times New Roman"/>
            </a:endParaRPr>
          </a:p>
          <a:p>
            <a:pPr marL="432000" indent="-323640">
              <a:lnSpc>
                <a:spcPct val="150000"/>
              </a:lnSpc>
              <a:buClr>
                <a:srgbClr val="000000"/>
              </a:buClr>
              <a:buFont typeface="Wingdings" charset="2"/>
              <a:buChar char=""/>
            </a:pPr>
            <a:r>
              <a:rPr b="0" lang="el-GR" sz="2800" spc="-1" strike="noStrike">
                <a:solidFill>
                  <a:srgbClr val="000000"/>
                </a:solidFill>
                <a:latin typeface="Times New Roman"/>
                <a:ea typeface="DejaVu Sans"/>
              </a:rPr>
              <a:t> </a:t>
            </a:r>
            <a:r>
              <a:rPr b="0" lang="el-GR" sz="2800" spc="-1" strike="noStrike">
                <a:solidFill>
                  <a:srgbClr val="000000"/>
                </a:solidFill>
                <a:latin typeface="Times New Roman"/>
                <a:ea typeface="DejaVu Sans"/>
              </a:rPr>
              <a:t>η ελευθερία</a:t>
            </a:r>
            <a:endParaRPr b="0" lang="el-GR" sz="2800" spc="-1" strike="noStrike">
              <a:latin typeface="Times New Roman"/>
            </a:endParaRPr>
          </a:p>
          <a:p>
            <a:pPr marL="432000" indent="-323640">
              <a:lnSpc>
                <a:spcPct val="150000"/>
              </a:lnSpc>
              <a:buClr>
                <a:srgbClr val="000000"/>
              </a:buClr>
              <a:buFont typeface="Wingdings" charset="2"/>
              <a:buChar char=""/>
            </a:pPr>
            <a:r>
              <a:rPr b="0" lang="el-GR" sz="2800" spc="-1" strike="noStrike">
                <a:solidFill>
                  <a:srgbClr val="000000"/>
                </a:solidFill>
                <a:latin typeface="Times New Roman"/>
                <a:ea typeface="DejaVu Sans"/>
              </a:rPr>
              <a:t> </a:t>
            </a:r>
            <a:r>
              <a:rPr b="0" lang="el-GR" sz="2800" spc="-1" strike="noStrike">
                <a:solidFill>
                  <a:srgbClr val="000000"/>
                </a:solidFill>
                <a:latin typeface="Times New Roman"/>
                <a:ea typeface="DejaVu Sans"/>
              </a:rPr>
              <a:t>η αυτονομία </a:t>
            </a:r>
            <a:endParaRPr b="0" lang="el-GR" sz="2800" spc="-1" strike="noStrike">
              <a:latin typeface="Times New Roman"/>
            </a:endParaRPr>
          </a:p>
          <a:p>
            <a:pPr marL="432000" indent="-323640">
              <a:lnSpc>
                <a:spcPct val="150000"/>
              </a:lnSpc>
              <a:buClr>
                <a:srgbClr val="000000"/>
              </a:buClr>
              <a:buFont typeface="Wingdings" charset="2"/>
              <a:buChar char=""/>
            </a:pPr>
            <a:r>
              <a:rPr b="0" lang="el-GR" sz="2800" spc="-1" strike="noStrike">
                <a:solidFill>
                  <a:srgbClr val="000000"/>
                </a:solidFill>
                <a:latin typeface="Times New Roman"/>
                <a:ea typeface="DejaVu Sans"/>
              </a:rPr>
              <a:t> </a:t>
            </a:r>
            <a:r>
              <a:rPr b="0" lang="el-GR" sz="2800" spc="-1" strike="noStrike">
                <a:solidFill>
                  <a:srgbClr val="000000"/>
                </a:solidFill>
                <a:latin typeface="Times New Roman"/>
                <a:ea typeface="DejaVu Sans"/>
              </a:rPr>
              <a:t>η αυτάρκεια</a:t>
            </a:r>
            <a:endParaRPr b="0" lang="el-GR" sz="2800" spc="-1" strike="noStrike">
              <a:latin typeface="Times New Roman"/>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Picture 2" descr=""/>
          <p:cNvPicPr/>
          <p:nvPr/>
        </p:nvPicPr>
        <p:blipFill>
          <a:blip r:embed="rId1"/>
          <a:stretch/>
        </p:blipFill>
        <p:spPr>
          <a:xfrm>
            <a:off x="1992240" y="1112760"/>
            <a:ext cx="6095160" cy="4190400"/>
          </a:xfrm>
          <a:prstGeom prst="rect">
            <a:avLst/>
          </a:prstGeom>
          <a:ln>
            <a:noFill/>
          </a:ln>
        </p:spPr>
      </p:pic>
      <p:sp>
        <p:nvSpPr>
          <p:cNvPr id="166" name="CustomShape 1"/>
          <p:cNvSpPr/>
          <p:nvPr/>
        </p:nvSpPr>
        <p:spPr>
          <a:xfrm>
            <a:off x="2448000" y="5594400"/>
            <a:ext cx="6019200" cy="1461600"/>
          </a:xfrm>
          <a:prstGeom prst="rect">
            <a:avLst/>
          </a:prstGeom>
          <a:noFill/>
          <a:ln>
            <a:noFill/>
          </a:ln>
        </p:spPr>
        <p:style>
          <a:lnRef idx="0"/>
          <a:fillRef idx="0"/>
          <a:effectRef idx="0"/>
          <a:fontRef idx="minor"/>
        </p:style>
        <p:txBody>
          <a:bodyPr lIns="90000" rIns="90000" tIns="45000" bIns="45000"/>
          <a:p>
            <a:pPr>
              <a:lnSpc>
                <a:spcPct val="100000"/>
              </a:lnSpc>
            </a:pPr>
            <a:r>
              <a:rPr b="0" lang="el-GR" sz="1800" spc="-1" strike="noStrike">
                <a:solidFill>
                  <a:srgbClr val="000000"/>
                </a:solidFill>
                <a:latin typeface="Times New Roman"/>
                <a:ea typeface="DejaVu Sans"/>
              </a:rPr>
              <a:t>Η αρχαία Σμύρνη. </a:t>
            </a:r>
            <a:br/>
            <a:r>
              <a:rPr b="0" lang="el-GR" sz="1800" spc="-1" strike="noStrike">
                <a:solidFill>
                  <a:srgbClr val="000000"/>
                </a:solidFill>
                <a:latin typeface="Times New Roman"/>
                <a:ea typeface="DejaVu Sans"/>
              </a:rPr>
              <a:t>Σχέδιο αναπαράστασης της πόλης προς τα τέλη τον 7ου αι. π.Χ. Τα ανασκαφικά δεδομένα απέδειξαν ότι η Σμύρνη είναι μία από τις πρώτες ελληνικές πόλεις που διαθέτουν τα χαρακτηριστικά αστικής οργάνωσης. </a:t>
            </a:r>
            <a:endParaRPr b="0" lang="el-GR" sz="1800" spc="-1" strike="noStrike">
              <a:latin typeface="Times New Roman"/>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715040" y="2941560"/>
            <a:ext cx="6340680" cy="2100240"/>
          </a:xfrm>
          <a:prstGeom prst="rect">
            <a:avLst/>
          </a:prstGeom>
          <a:noFill/>
          <a:ln>
            <a:noFill/>
          </a:ln>
        </p:spPr>
        <p:style>
          <a:lnRef idx="0"/>
          <a:fillRef idx="0"/>
          <a:effectRef idx="0"/>
          <a:fontRef idx="minor"/>
        </p:style>
        <p:txBody>
          <a:bodyPr wrap="none" lIns="90000" rIns="90000" tIns="45000" bIns="45000"/>
          <a:p>
            <a:pPr algn="ctr">
              <a:lnSpc>
                <a:spcPct val="150000"/>
              </a:lnSpc>
            </a:pPr>
            <a:r>
              <a:rPr b="1" lang="el-GR" sz="4400" spc="-1" strike="noStrike">
                <a:solidFill>
                  <a:srgbClr val="c00000"/>
                </a:solidFill>
                <a:latin typeface="Times New Roman"/>
                <a:ea typeface="DejaVu Sans"/>
              </a:rPr>
              <a:t>Η σημασία του θεσμού </a:t>
            </a:r>
            <a:endParaRPr b="0" lang="el-GR" sz="4400" spc="-1" strike="noStrike">
              <a:latin typeface="Times New Roman"/>
            </a:endParaRPr>
          </a:p>
          <a:p>
            <a:pPr algn="ctr">
              <a:lnSpc>
                <a:spcPct val="150000"/>
              </a:lnSpc>
            </a:pPr>
            <a:r>
              <a:rPr b="1" lang="el-GR" sz="4400" spc="-1" strike="noStrike">
                <a:solidFill>
                  <a:srgbClr val="c00000"/>
                </a:solidFill>
                <a:latin typeface="Times New Roman"/>
                <a:ea typeface="DejaVu Sans"/>
              </a:rPr>
              <a:t>της πόλης-κράτους</a:t>
            </a:r>
            <a:r>
              <a:rPr b="1" lang="el-GR" sz="1800" spc="-1" strike="noStrike">
                <a:solidFill>
                  <a:srgbClr val="000000"/>
                </a:solidFill>
                <a:latin typeface="Times New Roman"/>
                <a:ea typeface="DejaVu Sans"/>
              </a:rPr>
              <a:t>. </a:t>
            </a:r>
            <a:endParaRPr b="0" lang="el-GR" sz="1800" spc="-1" strike="noStrike">
              <a:latin typeface="Times New Roman"/>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001880" y="579600"/>
            <a:ext cx="7771680" cy="6582240"/>
          </a:xfrm>
          <a:prstGeom prst="rect">
            <a:avLst/>
          </a:prstGeom>
          <a:noFill/>
          <a:ln>
            <a:noFill/>
          </a:ln>
        </p:spPr>
        <p:style>
          <a:lnRef idx="0"/>
          <a:fillRef idx="0"/>
          <a:effectRef idx="0"/>
          <a:fontRef idx="minor"/>
        </p:style>
        <p:txBody>
          <a:bodyPr lIns="90000" rIns="90000" tIns="45000" bIns="45000"/>
          <a:p>
            <a:pPr algn="just">
              <a:lnSpc>
                <a:spcPct val="150000"/>
              </a:lnSpc>
            </a:pPr>
            <a:r>
              <a:rPr b="0" lang="el-GR" sz="2000" spc="-1" strike="noStrike">
                <a:solidFill>
                  <a:srgbClr val="000000"/>
                </a:solidFill>
                <a:latin typeface="Arial"/>
                <a:ea typeface="DejaVu Sans"/>
              </a:rPr>
              <a:t>(σχ. βιβλ. 85-86)</a:t>
            </a:r>
            <a:endParaRPr b="0" lang="el-GR" sz="2000" spc="-1" strike="noStrike">
              <a:latin typeface="Arial"/>
            </a:endParaRPr>
          </a:p>
          <a:p>
            <a:pPr algn="just">
              <a:lnSpc>
                <a:spcPct val="150000"/>
              </a:lnSpc>
            </a:pPr>
            <a:r>
              <a:rPr b="0" lang="el-GR" sz="2400" spc="-1" strike="noStrike">
                <a:solidFill>
                  <a:srgbClr val="000000"/>
                </a:solidFill>
                <a:latin typeface="Times New Roman"/>
                <a:ea typeface="DejaVu Sans"/>
              </a:rPr>
              <a:t>Η επιβίωση και η εξέλιξη κάθε πόλης-κράτους ήταν άμεσα συνδεδεμένη με τις </a:t>
            </a:r>
            <a:r>
              <a:rPr b="0" lang="el-GR" sz="2400" spc="-1" strike="noStrike" u="sng">
                <a:solidFill>
                  <a:srgbClr val="000000"/>
                </a:solidFill>
                <a:uFillTx/>
                <a:latin typeface="Times New Roman"/>
                <a:ea typeface="DejaVu Sans"/>
              </a:rPr>
              <a:t>τρεις βασικές επιδιώξεις </a:t>
            </a:r>
            <a:r>
              <a:rPr b="0" lang="el-GR" sz="2400" spc="-1" strike="noStrike">
                <a:solidFill>
                  <a:srgbClr val="000000"/>
                </a:solidFill>
                <a:latin typeface="Times New Roman"/>
                <a:ea typeface="DejaVu Sans"/>
              </a:rPr>
              <a:t>των πολιτών της: την </a:t>
            </a:r>
            <a:r>
              <a:rPr b="1" lang="el-GR" sz="2400" spc="-1" strike="noStrike">
                <a:solidFill>
                  <a:srgbClr val="000000"/>
                </a:solidFill>
                <a:latin typeface="Times New Roman"/>
                <a:ea typeface="DejaVu Sans"/>
              </a:rPr>
              <a:t>ελευθερία</a:t>
            </a:r>
            <a:r>
              <a:rPr b="0" lang="el-GR" sz="2400" spc="-1" strike="noStrike">
                <a:solidFill>
                  <a:srgbClr val="000000"/>
                </a:solidFill>
                <a:latin typeface="Times New Roman"/>
                <a:ea typeface="DejaVu Sans"/>
              </a:rPr>
              <a:t>, την </a:t>
            </a:r>
            <a:r>
              <a:rPr b="1" lang="el-GR" sz="2400" spc="-1" strike="noStrike">
                <a:solidFill>
                  <a:srgbClr val="000000"/>
                </a:solidFill>
                <a:latin typeface="Times New Roman"/>
                <a:ea typeface="DejaVu Sans"/>
              </a:rPr>
              <a:t>αυτονομία</a:t>
            </a:r>
            <a:r>
              <a:rPr b="0" lang="el-GR" sz="2400" spc="-1" strike="noStrike">
                <a:solidFill>
                  <a:srgbClr val="000000"/>
                </a:solidFill>
                <a:latin typeface="Times New Roman"/>
                <a:ea typeface="DejaVu Sans"/>
              </a:rPr>
              <a:t> και την </a:t>
            </a:r>
            <a:r>
              <a:rPr b="1" lang="el-GR" sz="2400" spc="-1" strike="noStrike">
                <a:solidFill>
                  <a:srgbClr val="000000"/>
                </a:solidFill>
                <a:latin typeface="Times New Roman"/>
                <a:ea typeface="DejaVu Sans"/>
              </a:rPr>
              <a:t>αυτάρκεια</a:t>
            </a:r>
            <a:r>
              <a:rPr b="0" lang="el-GR" sz="2400" spc="-1" strike="noStrike">
                <a:solidFill>
                  <a:srgbClr val="000000"/>
                </a:solidFill>
                <a:latin typeface="Times New Roman"/>
                <a:ea typeface="DejaVu Sans"/>
              </a:rPr>
              <a:t> της πόλης τους. Οι επιδιώξεις αυτές, ήταν </a:t>
            </a:r>
            <a:r>
              <a:rPr b="0" lang="el-GR" sz="2400" spc="-1" strike="noStrike" u="sng">
                <a:solidFill>
                  <a:srgbClr val="000000"/>
                </a:solidFill>
                <a:uFillTx/>
                <a:latin typeface="Times New Roman"/>
                <a:ea typeface="DejaVu Sans"/>
              </a:rPr>
              <a:t>τροχοπέδη</a:t>
            </a:r>
            <a:r>
              <a:rPr b="0" lang="el-GR" sz="2400" spc="-1" strike="noStrike">
                <a:solidFill>
                  <a:srgbClr val="000000"/>
                </a:solidFill>
                <a:latin typeface="Times New Roman"/>
                <a:ea typeface="DejaVu Sans"/>
              </a:rPr>
              <a:t> για την οργάνωση των Ελλήνων σε ενιαίο κράτος… Είναι φανερό ότι ο συνεχής αγώνας των πολιτών των ελληνικών πόλεων-κρατών, που αποσκοπούσε στην εξασφάλιση της ελευθερίας, της αυτονομίας και της αυτάρκειας της πόλης τους, </a:t>
            </a:r>
            <a:r>
              <a:rPr b="0" lang="el-GR" sz="2400" spc="-1" strike="noStrike" u="sng">
                <a:solidFill>
                  <a:srgbClr val="000000"/>
                </a:solidFill>
                <a:uFillTx/>
                <a:latin typeface="Times New Roman"/>
                <a:ea typeface="DejaVu Sans"/>
              </a:rPr>
              <a:t>ήταν ένα κίνητρο που οδηγούσε σε μια μορφή πατριωτισμού με έντονο τοπικιστικό πνεύμα. </a:t>
            </a:r>
            <a:endParaRPr b="0" lang="el-GR" sz="24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620640" y="426960"/>
            <a:ext cx="8228880" cy="5847480"/>
          </a:xfrm>
          <a:prstGeom prst="rect">
            <a:avLst/>
          </a:prstGeom>
          <a:noFill/>
          <a:ln>
            <a:noFill/>
          </a:ln>
        </p:spPr>
        <p:style>
          <a:lnRef idx="0"/>
          <a:fillRef idx="0"/>
          <a:effectRef idx="0"/>
          <a:fontRef idx="minor"/>
        </p:style>
        <p:txBody>
          <a:bodyPr lIns="90000" rIns="90000" tIns="45000" bIns="45000"/>
          <a:p>
            <a:pPr algn="just">
              <a:lnSpc>
                <a:spcPct val="150000"/>
              </a:lnSpc>
            </a:pPr>
            <a:r>
              <a:rPr b="0" lang="el-GR" sz="2800" spc="-1" strike="noStrike">
                <a:solidFill>
                  <a:srgbClr val="000000"/>
                </a:solidFill>
                <a:latin typeface="Times New Roman"/>
                <a:ea typeface="DejaVu Sans"/>
              </a:rPr>
              <a:t>ΌΜΩΣ, </a:t>
            </a:r>
            <a:endParaRPr b="0" lang="el-GR" sz="2800" spc="-1" strike="noStrike">
              <a:latin typeface="Arial"/>
            </a:endParaRPr>
          </a:p>
          <a:p>
            <a:pPr algn="just">
              <a:lnSpc>
                <a:spcPct val="150000"/>
              </a:lnSpc>
            </a:pPr>
            <a:r>
              <a:rPr b="0" lang="el-GR" sz="2800" spc="-1" strike="noStrike">
                <a:solidFill>
                  <a:srgbClr val="000000"/>
                </a:solidFill>
                <a:latin typeface="Times New Roman"/>
                <a:ea typeface="DejaVu Sans"/>
              </a:rPr>
              <a:t>οι κάτοικοι μέσα στην πόλη - κράτος ανέπτυξαν </a:t>
            </a:r>
            <a:r>
              <a:rPr b="1" lang="el-GR" sz="2800" spc="-1" strike="noStrike">
                <a:solidFill>
                  <a:srgbClr val="000000"/>
                </a:solidFill>
                <a:latin typeface="Times New Roman"/>
                <a:ea typeface="DejaVu Sans"/>
              </a:rPr>
              <a:t>«πολιτική» </a:t>
            </a:r>
            <a:r>
              <a:rPr b="0" lang="el-GR" sz="2800" spc="-1" strike="noStrike">
                <a:solidFill>
                  <a:srgbClr val="000000"/>
                </a:solidFill>
                <a:latin typeface="Times New Roman"/>
                <a:ea typeface="DejaVu Sans"/>
              </a:rPr>
              <a:t>δραστηριότητα, δηλαδή είδαν τη ζωή τους συνδεδεμένη με τις </a:t>
            </a:r>
            <a:r>
              <a:rPr b="0" lang="el-GR" sz="2800" spc="-1" strike="noStrike" u="sng">
                <a:solidFill>
                  <a:srgbClr val="000000"/>
                </a:solidFill>
                <a:uFillTx/>
                <a:latin typeface="Times New Roman"/>
                <a:ea typeface="DejaVu Sans"/>
              </a:rPr>
              <a:t>ιδέες της ελευθερίας</a:t>
            </a:r>
            <a:r>
              <a:rPr b="0" lang="el-GR" sz="2800" spc="-1" strike="noStrike">
                <a:solidFill>
                  <a:srgbClr val="000000"/>
                </a:solidFill>
                <a:latin typeface="Times New Roman"/>
                <a:ea typeface="DejaVu Sans"/>
              </a:rPr>
              <a:t>, της </a:t>
            </a:r>
            <a:r>
              <a:rPr b="0" lang="el-GR" sz="2800" spc="-1" strike="noStrike" u="sng">
                <a:solidFill>
                  <a:srgbClr val="000000"/>
                </a:solidFill>
                <a:uFillTx/>
                <a:latin typeface="Times New Roman"/>
                <a:ea typeface="DejaVu Sans"/>
              </a:rPr>
              <a:t>αυτόβουλης δράσης </a:t>
            </a:r>
            <a:r>
              <a:rPr b="0" lang="el-GR" sz="2800" spc="-1" strike="noStrike">
                <a:solidFill>
                  <a:srgbClr val="000000"/>
                </a:solidFill>
                <a:latin typeface="Times New Roman"/>
                <a:ea typeface="DejaVu Sans"/>
              </a:rPr>
              <a:t>για την αντιμετώπιση των κοινών προβλημάτων και </a:t>
            </a:r>
            <a:r>
              <a:rPr b="0" lang="el-GR" sz="2800" spc="-1" strike="noStrike" u="sng">
                <a:solidFill>
                  <a:srgbClr val="000000"/>
                </a:solidFill>
                <a:uFillTx/>
                <a:latin typeface="Times New Roman"/>
                <a:ea typeface="DejaVu Sans"/>
              </a:rPr>
              <a:t>της κατοχύρωσης των δικαιωμάτων τους</a:t>
            </a:r>
            <a:r>
              <a:rPr b="0" lang="el-GR" sz="2800" spc="-1" strike="noStrike">
                <a:solidFill>
                  <a:srgbClr val="000000"/>
                </a:solidFill>
                <a:latin typeface="Times New Roman"/>
                <a:ea typeface="DejaVu Sans"/>
              </a:rPr>
              <a:t>. Μέσα στις ελληνικές πόλεις-κράτη </a:t>
            </a:r>
            <a:r>
              <a:rPr b="0" lang="el-GR" sz="2800" spc="-1" strike="noStrike" u="sng">
                <a:solidFill>
                  <a:srgbClr val="000000"/>
                </a:solidFill>
                <a:uFillTx/>
                <a:latin typeface="Times New Roman"/>
                <a:ea typeface="DejaVu Sans"/>
              </a:rPr>
              <a:t>οι έννοιες «του πολίτη» και «της πολιτικής» απέκτησαν υπόσταση και έγιναν πραγματικότητα</a:t>
            </a:r>
            <a:r>
              <a:rPr b="0" lang="el-GR" sz="2800" spc="-1" strike="noStrike">
                <a:solidFill>
                  <a:srgbClr val="000000"/>
                </a:solidFill>
                <a:latin typeface="Times New Roman"/>
                <a:ea typeface="DejaVu Sans"/>
              </a:rPr>
              <a:t>.</a:t>
            </a:r>
            <a:endParaRPr b="0" lang="el-GR" sz="28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2832120" y="2789280"/>
            <a:ext cx="4433040" cy="2100960"/>
          </a:xfrm>
          <a:prstGeom prst="rect">
            <a:avLst/>
          </a:prstGeom>
          <a:noFill/>
          <a:ln>
            <a:noFill/>
          </a:ln>
        </p:spPr>
        <p:style>
          <a:lnRef idx="0"/>
          <a:fillRef idx="0"/>
          <a:effectRef idx="0"/>
          <a:fontRef idx="minor"/>
        </p:style>
        <p:txBody>
          <a:bodyPr wrap="none" lIns="90000" rIns="90000" tIns="45000" bIns="45000"/>
          <a:p>
            <a:pPr algn="ctr">
              <a:lnSpc>
                <a:spcPct val="150000"/>
              </a:lnSpc>
            </a:pPr>
            <a:r>
              <a:rPr b="1" lang="el-GR" sz="4400" spc="-1" strike="noStrike">
                <a:solidFill>
                  <a:srgbClr val="c00000"/>
                </a:solidFill>
                <a:latin typeface="Times New Roman"/>
                <a:ea typeface="DejaVu Sans"/>
              </a:rPr>
              <a:t>Β΄ Αποικισμός </a:t>
            </a:r>
            <a:endParaRPr b="0" lang="el-GR" sz="4400" spc="-1" strike="noStrike">
              <a:latin typeface="Arial"/>
            </a:endParaRPr>
          </a:p>
          <a:p>
            <a:pPr algn="ctr">
              <a:lnSpc>
                <a:spcPct val="150000"/>
              </a:lnSpc>
            </a:pPr>
            <a:r>
              <a:rPr b="1" lang="el-GR" sz="4400" spc="-1" strike="noStrike">
                <a:solidFill>
                  <a:srgbClr val="c00000"/>
                </a:solidFill>
                <a:latin typeface="Times New Roman"/>
                <a:ea typeface="DejaVu Sans"/>
              </a:rPr>
              <a:t>(8</a:t>
            </a:r>
            <a:r>
              <a:rPr b="1" lang="el-GR" sz="4400" spc="-1" strike="noStrike" baseline="30000">
                <a:solidFill>
                  <a:srgbClr val="c00000"/>
                </a:solidFill>
                <a:latin typeface="Times New Roman"/>
                <a:ea typeface="DejaVu Sans"/>
              </a:rPr>
              <a:t>ος</a:t>
            </a:r>
            <a:r>
              <a:rPr b="1" lang="el-GR" sz="4400" spc="-1" strike="noStrike">
                <a:solidFill>
                  <a:srgbClr val="c00000"/>
                </a:solidFill>
                <a:latin typeface="Times New Roman"/>
                <a:ea typeface="DejaVu Sans"/>
              </a:rPr>
              <a:t> – 6</a:t>
            </a:r>
            <a:r>
              <a:rPr b="1" lang="el-GR" sz="4400" spc="-1" strike="noStrike" baseline="30000">
                <a:solidFill>
                  <a:srgbClr val="c00000"/>
                </a:solidFill>
                <a:latin typeface="Times New Roman"/>
                <a:ea typeface="DejaVu Sans"/>
              </a:rPr>
              <a:t>ος</a:t>
            </a:r>
            <a:r>
              <a:rPr b="1" lang="el-GR" sz="4400" spc="-1" strike="noStrike">
                <a:solidFill>
                  <a:srgbClr val="c00000"/>
                </a:solidFill>
                <a:latin typeface="Times New Roman"/>
                <a:ea typeface="DejaVu Sans"/>
              </a:rPr>
              <a:t>αι. π.Χ.)</a:t>
            </a:r>
            <a:endParaRPr b="0" lang="el-GR" sz="44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497</TotalTime>
  <Application>LibreOffice/6.0.4.2$Windows_x86 LibreOffice_project/9b0d9b32d5dcda91d2f1a96dc04c645c450872bf</Application>
  <Words>881</Words>
  <Paragraphs>145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2024-10-17T17:44:42Z</dcterms:created>
  <dc:creator>user</dc:creator>
  <dc:description>Those creative commons textures have been used:
http://www.flickr.com/photos/kellyloveswhales/3505365913/ by 'Kelly Loves Whales'
http://www.flickr.com/photos/digitalyardsale/4806075532/in/photostream/ by Nick Merritt
License: https://creativecommons.org/licenses/by-sa/3.0/</dc:description>
  <dc:language>el-GR</dc:language>
  <cp:lastModifiedBy/>
  <dcterms:modified xsi:type="dcterms:W3CDTF">2024-11-17T10:01:27Z</dcterms:modified>
  <cp:revision>68</cp:revision>
  <dc:subject/>
  <dc:title>Vintage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31</vt:i4>
  </property>
</Properties>
</file>