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99"/>
  </p:normalViewPr>
  <p:slideViewPr>
    <p:cSldViewPr snapToGrid="0">
      <p:cViewPr varScale="1">
        <p:scale>
          <a:sx n="103" d="100"/>
          <a:sy n="103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Στυλ κύριου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5DD7542-D257-422E-8FA7-DC5EAFCCFD67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t>21/4/26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40B442-511E-412F-A237-C6EAF5AFBFC6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Η έναρξη του Ψυχρού Πολέμου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Ο Ελληνικός Εμφύλιος Πόλεμος</a:t>
            </a:r>
            <a:endParaRPr lang="el-GR" sz="2400" b="0" strike="noStrike" spc="-1">
              <a:latin typeface="Arial"/>
            </a:endParaRPr>
          </a:p>
        </p:txBody>
      </p:sp>
      <p:pic>
        <p:nvPicPr>
          <p:cNvPr id="42" name="Picture 2"/>
          <p:cNvPicPr/>
          <p:nvPr/>
        </p:nvPicPr>
        <p:blipFill>
          <a:blip r:embed="rId2"/>
          <a:stretch/>
        </p:blipFill>
        <p:spPr>
          <a:xfrm>
            <a:off x="2123640" y="1268640"/>
            <a:ext cx="4559040" cy="2857320"/>
          </a:xfrm>
          <a:prstGeom prst="rect">
            <a:avLst/>
          </a:prstGeom>
          <a:ln>
            <a:noFill/>
          </a:ln>
        </p:spPr>
      </p:pic>
      <p:pic>
        <p:nvPicPr>
          <p:cNvPr id="43" name="Picture 3"/>
          <p:cNvPicPr/>
          <p:nvPr/>
        </p:nvPicPr>
        <p:blipFill>
          <a:blip r:embed="rId3"/>
          <a:stretch/>
        </p:blipFill>
        <p:spPr>
          <a:xfrm>
            <a:off x="4860000" y="4341600"/>
            <a:ext cx="4104000" cy="2494080"/>
          </a:xfrm>
          <a:prstGeom prst="rect">
            <a:avLst/>
          </a:prstGeom>
          <a:ln>
            <a:noFill/>
          </a:ln>
        </p:spPr>
      </p:pic>
      <p:pic>
        <p:nvPicPr>
          <p:cNvPr id="44" name="Picture 4"/>
          <p:cNvPicPr/>
          <p:nvPr/>
        </p:nvPicPr>
        <p:blipFill>
          <a:blip r:embed="rId4"/>
          <a:stretch/>
        </p:blipFill>
        <p:spPr>
          <a:xfrm>
            <a:off x="179640" y="4338000"/>
            <a:ext cx="3417480" cy="242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Καθώς έχει αρχίσει ο Ψυχρός Πόλεμος, στη Δύση οι διαπραγματεύσεις οδηγούν τελικά στη δημιουργία του ΝΑΤΟ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(North Atlantic Treaty Organization) στις 4-4-1949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Τα πρώτα μέλη ήταν: οι Η.Π.Α., ο Καναδάς, η Βρετανία, Γαλλία, Ιταλία, Πορτογαλία, Νορβηγία, Ολλανδία, Λουξεμβούργο, Ισλανδία, Δανία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Η Ελλάδα και η Τουρκία έγιναν μέλη το 1952</a:t>
            </a:r>
            <a:endParaRPr lang="el-GR" sz="2400" b="0" strike="noStrike" spc="-1">
              <a:latin typeface="Arial"/>
            </a:endParaRPr>
          </a:p>
        </p:txBody>
      </p:sp>
      <p:pic>
        <p:nvPicPr>
          <p:cNvPr id="63" name="Εικόνα 1"/>
          <p:cNvPicPr/>
          <p:nvPr/>
        </p:nvPicPr>
        <p:blipFill>
          <a:blip r:embed="rId2"/>
          <a:stretch/>
        </p:blipFill>
        <p:spPr>
          <a:xfrm>
            <a:off x="2790000" y="2709000"/>
            <a:ext cx="3491640" cy="277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Παρά τις συναντήσεις των ηγετών των τριών μεγάλων νικητών, δεν είχε πραγματικά επέλθει συμφωνία για τον μεταπολεμικό κόσμο.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Για τα Βαλκάνια εξακολουθούσε να ισχύει η συμφωνία της Μόσχας ανάμεσα στον Στάλιν και τον Τσόρτσιλ: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     Η Ελλάδα παραμένει υπό βρετανική επιρροή</a:t>
            </a:r>
            <a:endParaRPr lang="el-GR" sz="2400" b="0" strike="noStrike" spc="-1">
              <a:latin typeface="Arial"/>
            </a:endParaRPr>
          </a:p>
        </p:txBody>
      </p:sp>
      <p:pic>
        <p:nvPicPr>
          <p:cNvPr id="46" name="Εικόνα 3"/>
          <p:cNvPicPr/>
          <p:nvPr/>
        </p:nvPicPr>
        <p:blipFill>
          <a:blip r:embed="rId2"/>
          <a:stretch/>
        </p:blipFill>
        <p:spPr>
          <a:xfrm>
            <a:off x="378000" y="3659040"/>
            <a:ext cx="3647880" cy="2944800"/>
          </a:xfrm>
          <a:prstGeom prst="rect">
            <a:avLst/>
          </a:prstGeom>
          <a:ln>
            <a:noFill/>
          </a:ln>
        </p:spPr>
      </p:pic>
      <p:pic>
        <p:nvPicPr>
          <p:cNvPr id="47" name="Εικόνα 4"/>
          <p:cNvPicPr/>
          <p:nvPr/>
        </p:nvPicPr>
        <p:blipFill>
          <a:blip r:embed="rId3"/>
          <a:stretch/>
        </p:blipFill>
        <p:spPr>
          <a:xfrm>
            <a:off x="5076000" y="3641400"/>
            <a:ext cx="3692520" cy="291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138616" y="0"/>
            <a:ext cx="6005024" cy="621544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Στην κατεχόμενη από τους Συμμάχους (Η.Π.Α., Βρετανία, Γαλλία και </a:t>
            </a:r>
            <a:r>
              <a:rPr lang="el-GR" sz="2400" b="0" strike="noStrike" spc="-1" dirty="0" err="1">
                <a:solidFill>
                  <a:srgbClr val="FFFF00"/>
                </a:solidFill>
                <a:latin typeface="Calibri"/>
              </a:rPr>
              <a:t>Σοβ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. Ένωση) Γερμανία αρχίζουν σταδιακά να διαμορφώνονται τα δύο μεταπολεμικά γερμανικά κράτη.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Παράλληλα, εντείνεται ο ανταγωνισμός 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ανάμεσα σε δυτικούς και Σοβιετικούς.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-Η Γερμανία, παρά τις καταστροφές, 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είχε μεγάλη οικονομική σημασία.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Οι Δυτικοί θεωρούσαν ότι είναι απαραίτητη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για την ευρωπαϊκή ανασυγκρότηση.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-Υπήρχε φόβος αναβίωσης του Γερμανικού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μιλιταρισμού.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-Καμιά πλευρά δεν ήθελε οι αντίπαλοι να 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ελέγχουν όλη τη Γερμανία</a:t>
            </a:r>
            <a:endParaRPr lang="el-GR" sz="2400" b="0" strike="noStrike" spc="-1" dirty="0">
              <a:latin typeface="Arial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Wingdings" charset="2"/>
              <a:buChar char=""/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1949, επίσημα δύο γερμανικά κράτη: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marL="457200" indent="-45684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Arial"/>
              <a:buAutoNum type="arabicParenR"/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Δυτική (Ομοσπονδιακή) Γερμανία με πρωτεύουσα τη Βόννη</a:t>
            </a:r>
            <a:endParaRPr lang="el-GR" sz="2400" b="0" strike="noStrike" spc="-1" dirty="0">
              <a:latin typeface="Arial"/>
            </a:endParaRPr>
          </a:p>
          <a:p>
            <a:pPr marL="457200" indent="-45684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Arial"/>
              <a:buAutoNum type="arabicParenR"/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Ανατολική Γερμανία (Λαϊκή Δημοκρατία) με πρωτεύουσα το Αν. Βερολίνο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49" name="Picture 2"/>
          <p:cNvPicPr/>
          <p:nvPr/>
        </p:nvPicPr>
        <p:blipFill>
          <a:blip r:embed="rId2"/>
          <a:stretch/>
        </p:blipFill>
        <p:spPr>
          <a:xfrm>
            <a:off x="300736" y="747516"/>
            <a:ext cx="2961448" cy="43558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0" y="260640"/>
            <a:ext cx="9143640" cy="6597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Ο </a:t>
            </a:r>
            <a:r>
              <a:rPr lang="el-GR" sz="2400" b="0" u="sng" strike="noStrike" spc="-1" dirty="0">
                <a:solidFill>
                  <a:srgbClr val="FFFF00"/>
                </a:solidFill>
                <a:latin typeface="Calibri"/>
              </a:rPr>
              <a:t>Ελληνικός Εμφύλιος 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(1946-1949)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Υπήρξε το πρώτο πεδίο ένοπλης αντιπαράθεσης του Ψυχρού Πολέμου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Τα Δεκεμβριανά συχνά θεωρούνται ως η πρώτη φάση του Εμφύλιου Πολέμου. Ακολούθησε η Συμφωνία της Βάρκιζας (12-2-1945)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Οι αιτίες του εμφύλιου πολέμου υπήρξαν πολλές και οι ρίζες του βρίσκονται ίσως και μέσα στην περίοδο της Κατοχής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Πολύ σημαντικό θέμα ήταν το </a:t>
            </a:r>
            <a:r>
              <a:rPr lang="el-GR" sz="2400" b="0" u="sng" strike="noStrike" spc="-1" dirty="0">
                <a:solidFill>
                  <a:srgbClr val="FFFF00"/>
                </a:solidFill>
                <a:uFillTx/>
                <a:latin typeface="Calibri"/>
              </a:rPr>
              <a:t>πολιτειακό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(κατάργηση της μοναρχίας ή όχι), η εμμονή της </a:t>
            </a:r>
            <a:r>
              <a:rPr lang="el-GR" sz="2400" b="0" u="sng" strike="noStrike" spc="-1" dirty="0">
                <a:solidFill>
                  <a:srgbClr val="FFFF00"/>
                </a:solidFill>
                <a:uFillTx/>
                <a:latin typeface="Calibri"/>
              </a:rPr>
              <a:t>Βρετανίας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να διατηρήσει την Ελλάδα υπό τον έλεγχό της και να επαναφέρει τον Γεώργιο Β΄ στο θρόνο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Η </a:t>
            </a:r>
            <a:r>
              <a:rPr lang="el-GR" sz="2400" b="0" u="sng" strike="noStrike" spc="-1" dirty="0">
                <a:solidFill>
                  <a:srgbClr val="FFFF00"/>
                </a:solidFill>
                <a:uFillTx/>
                <a:latin typeface="Calibri"/>
              </a:rPr>
              <a:t>απροθυμία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της Ελλ. Κυβέρνησης να τηρήσει τα συμφωνηθέντα στη Βάρκιζα, αλλά και η οργανωμένη </a:t>
            </a:r>
            <a:r>
              <a:rPr lang="el-GR" sz="2400" b="0" u="sng" strike="noStrike" spc="-1" dirty="0">
                <a:solidFill>
                  <a:srgbClr val="FFFF00"/>
                </a:solidFill>
                <a:uFillTx/>
                <a:latin typeface="Calibri"/>
              </a:rPr>
              <a:t>βία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(διώξεις, εκτελέσεις, εκτοπίσεις) από το κράτος εις βάρος μελών του ΚΚΕ, αριστερών, </a:t>
            </a:r>
            <a:r>
              <a:rPr lang="el-GR" sz="2400" b="0" strike="noStrike" spc="-1" dirty="0" err="1">
                <a:solidFill>
                  <a:srgbClr val="FFFF00"/>
                </a:solidFill>
                <a:latin typeface="Calibri"/>
              </a:rPr>
              <a:t>ΕΑΜιτών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. 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3571326" y="259492"/>
            <a:ext cx="5572674" cy="57335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Υπό την πίεση της οργανωμένης κρατικής βίας (Λευκή Τρομοκρατία) το ΚΚΕ αποφασίζει ν’ απέχει από τις εκλογές του 1946 (31-3-1946)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Στις εκλογές, με τις </a:t>
            </a:r>
            <a:r>
              <a:rPr lang="el-GR" sz="2400" b="0" strike="noStrike" spc="-1" dirty="0" err="1">
                <a:solidFill>
                  <a:srgbClr val="FFFF00"/>
                </a:solidFill>
                <a:latin typeface="Calibri"/>
              </a:rPr>
              <a:t>πάμπολλες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παρατυπίες και νοθεία, επικράτησαν οι φιλοβασιλικοί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Μια ημέρα πριν τις εκλογές, άρχισε ο Εμφύλιος με την επίθεση στο Λιτόχωρο από αντάρτες τους Δ.Σ.Ε.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Ακολούθησε δημοψήφισμα (1-9-1946) ,με επίσης διαβλητό αποτέλεσμα, που </a:t>
            </a:r>
            <a:r>
              <a:rPr lang="el-GR" sz="2400" b="0" strike="noStrike" spc="-1" dirty="0" err="1">
                <a:solidFill>
                  <a:srgbClr val="FFFF00"/>
                </a:solidFill>
                <a:latin typeface="Calibri"/>
              </a:rPr>
              <a:t>επανέφερε</a:t>
            </a: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τον Γεώργιο Β΄ με 69%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 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52" name="Picture 2"/>
          <p:cNvPicPr/>
          <p:nvPr/>
        </p:nvPicPr>
        <p:blipFill>
          <a:blip r:embed="rId2"/>
          <a:stretch/>
        </p:blipFill>
        <p:spPr>
          <a:xfrm>
            <a:off x="309142" y="969050"/>
            <a:ext cx="3138393" cy="419607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Στον Εμφύλιο πόλεμο συγκρούστηκαν 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-ο Εθνικός Στρατός που ελεγχόταν από την Κυβέρνηση που είχε φιλοδυτική κατεύθυνση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-ο Δημοκρατικός Στρατός Ελλάδας που ελεγχόταν από το ΚΚΕ 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Από το 1947, ο Εμφύλιος Πόλεμος φουντώνει περισσότερο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-Από τις αρχές 1947 , οργανώνεται το στρατόπεδο Μακρονήσου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-Τον Δεκ.1947, το ΚΚΕ τίθεται εκτός νόμου</a:t>
            </a:r>
            <a:endParaRPr lang="el-GR" sz="2400" b="0" strike="noStrike" spc="-1">
              <a:latin typeface="Arial"/>
            </a:endParaRPr>
          </a:p>
        </p:txBody>
      </p:sp>
      <p:pic>
        <p:nvPicPr>
          <p:cNvPr id="55" name="Picture 2"/>
          <p:cNvPicPr/>
          <p:nvPr/>
        </p:nvPicPr>
        <p:blipFill>
          <a:blip r:embed="rId2"/>
          <a:stretch/>
        </p:blipFill>
        <p:spPr>
          <a:xfrm>
            <a:off x="2267640" y="3915720"/>
            <a:ext cx="4248000" cy="275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Το ξέσπασμα του Ελληνικού Εμφύλιου και η αδυναμία του κυβερνητικού στρατού να νικήσει τον Δ.Σ., αλλά και η αδυναμία της Βρετανίας να βοηθήσει περισσότερο</a:t>
            </a:r>
            <a:endParaRPr lang="el-GR" sz="24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Wingdings" charset="2"/>
              <a:buChar char=""/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Παρέμβαση των Η.Π.Α.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Στις 12-3-1947 ο Χ. Τρούμαν εξήγγειλε (Δόγμα Τρούμαν) βοήθεια στην ελληνική κυβέρνηση 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Η αμερικανική βοήθεια θα οδηγήσει τελικά στη νίκη του Εθνικού Στρατού τον Αύγ. 1949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Η Ελλάδα θα περάσει υπό αμερικανική επιρροή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Η μετεμφυλιακή περίοδος θα είναι μια περίοδος διώξεων και πολιτικής αστάθειας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Ο Εμφύλιος Πόλεμος θ’ αφήσει ανοιχτές πληγές</a:t>
            </a: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Την ίδια εποχή στην Ευρώπη, οι Η.Π.Α. εφαρμόζουν το Σχέδιο Μάρσαλ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Θεωρούν ότι, αν οι ευρωπαϊκές οικονομίες ανακάμψουν, δε θα υποκύψουν στη σοβιετική επιρροή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-6-1947,ο Υπ.Εξ Τζ. Μάρσαλ ανήγγειλε πρόγραμμα βοήθειας για όλες τις ευρ. χώρες.</a:t>
            </a: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-Σύντομα, η Σ.Ε. θα αρνηθεί, και μαζί</a:t>
            </a: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της οι χώρες του ανατολικού μπλοκ.</a:t>
            </a: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Το σχέδιο Μάρσαλ διάρκεσε από το </a:t>
            </a: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1948 ως το 1952.</a:t>
            </a:r>
            <a:endParaRPr lang="el-GR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>
                <a:solidFill>
                  <a:srgbClr val="FFFF00"/>
                </a:solidFill>
                <a:latin typeface="Calibri"/>
              </a:rPr>
              <a:t>Διοχετεύτηκαν περ. 13 δισ. δολάρια.</a:t>
            </a:r>
            <a:endParaRPr lang="el-GR" sz="2400" b="0" strike="noStrike" spc="-1">
              <a:latin typeface="Arial"/>
            </a:endParaRPr>
          </a:p>
        </p:txBody>
      </p:sp>
      <p:pic>
        <p:nvPicPr>
          <p:cNvPr id="58" name="Εικόνα 3"/>
          <p:cNvPicPr/>
          <p:nvPr/>
        </p:nvPicPr>
        <p:blipFill>
          <a:blip r:embed="rId2"/>
          <a:stretch/>
        </p:blipFill>
        <p:spPr>
          <a:xfrm>
            <a:off x="179640" y="2952720"/>
            <a:ext cx="3697920" cy="36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268119" y="276300"/>
            <a:ext cx="5696241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Το καλοκαίρι του 1948 έχουμε την πρώτη ρήξη στο ανατολικό μπλοκ: ο Γιουγκοσλάβος ηγέτης Τίτο δεν αποδέχτηκε τον σοβιετικό έλεγχο.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Εξάλλου, οι Γιουγκοσλάβοι δεν είχαν απελευθερωθεί με τη βοήθεια του Κόκκινου Στρατού.</a:t>
            </a:r>
            <a:endParaRPr lang="el-G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Τον Ιούνιο του 1948 έχουμε και τον πρώτο 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αποκλεισμό του Βερολίνου.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Η πόλη για ένα χρόνο ανεφοδιαζόταν από</a:t>
            </a:r>
            <a:endParaRPr lang="el-G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dirty="0">
                <a:solidFill>
                  <a:srgbClr val="FFFF00"/>
                </a:solidFill>
                <a:latin typeface="Calibri"/>
              </a:rPr>
              <a:t>αμερικάνικα αεροσκάφη.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60" name="Εικόνα 1"/>
          <p:cNvPicPr/>
          <p:nvPr/>
        </p:nvPicPr>
        <p:blipFill>
          <a:blip r:embed="rId2"/>
          <a:stretch/>
        </p:blipFill>
        <p:spPr>
          <a:xfrm>
            <a:off x="179639" y="514353"/>
            <a:ext cx="3088479" cy="468784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740</Words>
  <Application>Microsoft Macintosh PowerPoint</Application>
  <PresentationFormat>Προβολή στην οθόνη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Georg</dc:creator>
  <dc:description/>
  <cp:lastModifiedBy>Eleni Poulou</cp:lastModifiedBy>
  <cp:revision>15</cp:revision>
  <dcterms:created xsi:type="dcterms:W3CDTF">2015-03-07T19:35:41Z</dcterms:created>
  <dcterms:modified xsi:type="dcterms:W3CDTF">2026-04-21T15:40:30Z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