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8" r:id="rId4"/>
    <p:sldId id="264" r:id="rId5"/>
    <p:sldId id="259" r:id="rId6"/>
    <p:sldId id="260" r:id="rId7"/>
    <p:sldId id="262" r:id="rId8"/>
    <p:sldId id="265" r:id="rId9"/>
    <p:sldId id="266" r:id="rId10"/>
    <p:sldId id="263" r:id="rId11"/>
    <p:sldId id="25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5/5/26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5/5/26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5/5/26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5/5/26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5/5/26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5/5/26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5/5/26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ortraitsocietygallery.com/the-pieta-a-story-in-five-parts" TargetMode="External"/><Relationship Id="rId2" Type="http://schemas.openxmlformats.org/officeDocument/2006/relationships/hyperlink" Target="https://www.google.com/url?sa=t&amp;source=web&amp;rct=j&amp;opi=89978449&amp;url=https://en.wikipedia.org/wiki/Piet%25C3%25A0_(Michelangelo)&amp;ved=2ahUKEwj71ZmAtaCUAxUCcvE" TargetMode="External"/><Relationship Id="rId1" Type="http://schemas.openxmlformats.org/officeDocument/2006/relationships/slideLayout" Target="../slideLayouts/slideLayout2.xml"/><Relationship Id="rId4" Type="http://schemas.openxmlformats.org/officeDocument/2006/relationships/hyperlink" Target="https://www.google.com/url?sa=t&amp;source=web&amp;rct=j&amp;opi=89978449&amp;url=https://www.gettyimages.com/photos/michelangelo-la-pieta&amp;ved=2ahUKEwj71ZmAtaCUAxUCcvEDHT5nOZ0QFnoECEsQAQ&amp;usg=AOvVaw28vHhn3mW2-s3nMEcKOTt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545A30-F2AE-5FA6-5EE4-11F6CCD5D3A4}"/>
              </a:ext>
            </a:extLst>
          </p:cNvPr>
          <p:cNvSpPr>
            <a:spLocks noGrp="1"/>
          </p:cNvSpPr>
          <p:nvPr>
            <p:ph type="ctrTitle"/>
          </p:nvPr>
        </p:nvSpPr>
        <p:spPr/>
        <p:txBody>
          <a:bodyPr/>
          <a:lstStyle/>
          <a:p>
            <a:r>
              <a:rPr lang="el-GR" sz="9600" dirty="0"/>
              <a:t>ιστορία</a:t>
            </a:r>
          </a:p>
        </p:txBody>
      </p:sp>
      <p:sp>
        <p:nvSpPr>
          <p:cNvPr id="3" name="Υπότιτλος 2">
            <a:extLst>
              <a:ext uri="{FF2B5EF4-FFF2-40B4-BE49-F238E27FC236}">
                <a16:creationId xmlns:a16="http://schemas.microsoft.com/office/drawing/2014/main" id="{3096C76E-DA85-A459-58DF-CF720FF53D6A}"/>
              </a:ext>
            </a:extLst>
          </p:cNvPr>
          <p:cNvSpPr>
            <a:spLocks noGrp="1"/>
          </p:cNvSpPr>
          <p:nvPr>
            <p:ph type="subTitle" idx="1"/>
          </p:nvPr>
        </p:nvSpPr>
        <p:spPr>
          <a:xfrm>
            <a:off x="8056880" y="4114800"/>
            <a:ext cx="3180080" cy="2214880"/>
          </a:xfrm>
        </p:spPr>
        <p:txBody>
          <a:bodyPr>
            <a:noAutofit/>
          </a:bodyPr>
          <a:lstStyle/>
          <a:p>
            <a:r>
              <a:rPr lang="el-GR" sz="2800" dirty="0"/>
              <a:t>Εργασία </a:t>
            </a:r>
            <a:r>
              <a:rPr lang="el-GR" sz="2800" dirty="0" err="1"/>
              <a:t>β΄τετραμήνου</a:t>
            </a:r>
            <a:endParaRPr lang="el-GR" sz="2800" dirty="0"/>
          </a:p>
          <a:p>
            <a:r>
              <a:rPr lang="el-GR" sz="2800" dirty="0"/>
              <a:t>Ζένια Σαμαρά</a:t>
            </a:r>
          </a:p>
        </p:txBody>
      </p:sp>
    </p:spTree>
    <p:extLst>
      <p:ext uri="{BB962C8B-B14F-4D97-AF65-F5344CB8AC3E}">
        <p14:creationId xmlns:p14="http://schemas.microsoft.com/office/powerpoint/2010/main" val="302778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AD6E0A-B3FF-A327-49FA-57F27BE17DA9}"/>
              </a:ext>
            </a:extLst>
          </p:cNvPr>
          <p:cNvSpPr>
            <a:spLocks noGrp="1"/>
          </p:cNvSpPr>
          <p:nvPr>
            <p:ph type="title"/>
          </p:nvPr>
        </p:nvSpPr>
        <p:spPr>
          <a:xfrm>
            <a:off x="4776280" y="583660"/>
            <a:ext cx="6196519" cy="1588040"/>
          </a:xfrm>
        </p:spPr>
        <p:txBody>
          <a:bodyPr>
            <a:normAutofit/>
          </a:bodyPr>
          <a:lstStyle/>
          <a:p>
            <a:r>
              <a:rPr lang="el-GR" sz="6000" dirty="0"/>
              <a:t>Πηγές</a:t>
            </a:r>
          </a:p>
        </p:txBody>
      </p:sp>
      <p:sp>
        <p:nvSpPr>
          <p:cNvPr id="9" name="Θέση περιεχομένου 8">
            <a:extLst>
              <a:ext uri="{FF2B5EF4-FFF2-40B4-BE49-F238E27FC236}">
                <a16:creationId xmlns:a16="http://schemas.microsoft.com/office/drawing/2014/main" id="{983AA722-54E2-5E9F-3741-5B85D7535933}"/>
              </a:ext>
            </a:extLst>
          </p:cNvPr>
          <p:cNvSpPr>
            <a:spLocks noGrp="1"/>
          </p:cNvSpPr>
          <p:nvPr>
            <p:ph idx="1"/>
          </p:nvPr>
        </p:nvSpPr>
        <p:spPr/>
        <p:txBody>
          <a:bodyPr/>
          <a:lstStyle/>
          <a:p>
            <a:r>
              <a:rPr lang="en" dirty="0">
                <a:hlinkClick r:id="rId2"/>
              </a:rPr>
              <a:t>https://www.google.com/url?sa=t&amp;source=web&amp;rct=j&amp;opi=89978449&amp;url=https://en.wikipedia.org/wiki/Piet%25C3%25A0_(Michelangelo)&amp;ved=2ahUKEwj71ZmAtaCUAxUCcvE</a:t>
            </a:r>
            <a:endParaRPr lang="el-GR" dirty="0"/>
          </a:p>
          <a:p>
            <a:r>
              <a:rPr lang="en" dirty="0">
                <a:hlinkClick r:id="rId3"/>
              </a:rPr>
              <a:t>https://www.portraitsocietygallery.com/the-pieta-a-story-in-five-parts</a:t>
            </a:r>
            <a:endParaRPr lang="el-GR" dirty="0"/>
          </a:p>
          <a:p>
            <a:r>
              <a:rPr lang="en" dirty="0">
                <a:hlinkClick r:id="rId4"/>
              </a:rPr>
              <a:t>https://www.google.com/url?sa=t&amp;source=web&amp;rct=j&amp;opi=89978449&amp;url=https://www.gettyimages.com/photos/michelangelo-la-pieta&amp;ved=2ahUKEwj71ZmAtaCUAxUCcvEDHT5nOZ0QFnoECEsQAQ&amp;usg=AOvVaw28vHhn3mW2-s3nMEcKOTtT</a:t>
            </a:r>
            <a:endParaRPr lang="el-GR" dirty="0"/>
          </a:p>
          <a:p>
            <a:pPr marL="0" indent="0">
              <a:buNone/>
            </a:pPr>
            <a:endParaRPr lang="el-GR" dirty="0"/>
          </a:p>
        </p:txBody>
      </p:sp>
    </p:spTree>
    <p:extLst>
      <p:ext uri="{BB962C8B-B14F-4D97-AF65-F5344CB8AC3E}">
        <p14:creationId xmlns:p14="http://schemas.microsoft.com/office/powerpoint/2010/main" val="220588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00D2902-4A32-3999-4666-10862DB05772}"/>
              </a:ext>
            </a:extLst>
          </p:cNvPr>
          <p:cNvSpPr>
            <a:spLocks noGrp="1"/>
          </p:cNvSpPr>
          <p:nvPr>
            <p:ph idx="1"/>
          </p:nvPr>
        </p:nvSpPr>
        <p:spPr>
          <a:xfrm>
            <a:off x="1848255" y="1867711"/>
            <a:ext cx="9601200" cy="3581400"/>
          </a:xfrm>
        </p:spPr>
        <p:txBody>
          <a:bodyPr>
            <a:normAutofit/>
          </a:bodyPr>
          <a:lstStyle/>
          <a:p>
            <a:pPr marL="0" indent="0">
              <a:buNone/>
            </a:pPr>
            <a:r>
              <a:rPr lang="el-GR" sz="8800" dirty="0"/>
              <a:t>ΕΥΧΑΡΙΣΤΩ ΓΙΑ ΤΗΝ ΠΑΡΑΚΟΛΟΥΘΗΣΗ</a:t>
            </a:r>
          </a:p>
        </p:txBody>
      </p:sp>
    </p:spTree>
    <p:extLst>
      <p:ext uri="{BB962C8B-B14F-4D97-AF65-F5344CB8AC3E}">
        <p14:creationId xmlns:p14="http://schemas.microsoft.com/office/powerpoint/2010/main" val="65035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F0CF8688-1B0A-3501-939E-4205DEAC6B5F}"/>
              </a:ext>
            </a:extLst>
          </p:cNvPr>
          <p:cNvPicPr>
            <a:picLocks noGrp="1" noChangeAspect="1"/>
          </p:cNvPicPr>
          <p:nvPr>
            <p:ph idx="1"/>
          </p:nvPr>
        </p:nvPicPr>
        <p:blipFill>
          <a:blip r:embed="rId2"/>
          <a:stretch>
            <a:fillRect/>
          </a:stretch>
        </p:blipFill>
        <p:spPr>
          <a:xfrm>
            <a:off x="861837" y="471340"/>
            <a:ext cx="7193810" cy="5958874"/>
          </a:xfrm>
        </p:spPr>
      </p:pic>
      <p:sp>
        <p:nvSpPr>
          <p:cNvPr id="5" name="TextBox 4">
            <a:extLst>
              <a:ext uri="{FF2B5EF4-FFF2-40B4-BE49-F238E27FC236}">
                <a16:creationId xmlns:a16="http://schemas.microsoft.com/office/drawing/2014/main" id="{CADC6D49-0937-5AEB-3031-75813A8230A9}"/>
              </a:ext>
            </a:extLst>
          </p:cNvPr>
          <p:cNvSpPr txBox="1"/>
          <p:nvPr/>
        </p:nvSpPr>
        <p:spPr>
          <a:xfrm>
            <a:off x="8319530" y="2551555"/>
            <a:ext cx="3872470" cy="1323439"/>
          </a:xfrm>
          <a:prstGeom prst="rect">
            <a:avLst/>
          </a:prstGeom>
          <a:noFill/>
        </p:spPr>
        <p:txBody>
          <a:bodyPr wrap="none" rtlCol="0">
            <a:spAutoFit/>
          </a:bodyPr>
          <a:lstStyle/>
          <a:p>
            <a:r>
              <a:rPr lang="en-US" sz="8000" dirty="0"/>
              <a:t>LA PIETA</a:t>
            </a:r>
            <a:endParaRPr lang="el-GR" sz="8000" dirty="0"/>
          </a:p>
        </p:txBody>
      </p:sp>
    </p:spTree>
    <p:extLst>
      <p:ext uri="{BB962C8B-B14F-4D97-AF65-F5344CB8AC3E}">
        <p14:creationId xmlns:p14="http://schemas.microsoft.com/office/powerpoint/2010/main" val="2872454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D903EA-2EC8-A7D0-3242-5BE37F227B86}"/>
              </a:ext>
            </a:extLst>
          </p:cNvPr>
          <p:cNvSpPr>
            <a:spLocks noGrp="1"/>
          </p:cNvSpPr>
          <p:nvPr>
            <p:ph type="title"/>
          </p:nvPr>
        </p:nvSpPr>
        <p:spPr>
          <a:xfrm>
            <a:off x="2136015" y="706120"/>
            <a:ext cx="9601200" cy="1485900"/>
          </a:xfrm>
        </p:spPr>
        <p:txBody>
          <a:bodyPr>
            <a:normAutofit/>
          </a:bodyPr>
          <a:lstStyle/>
          <a:p>
            <a:r>
              <a:rPr lang="el-GR" sz="6000" dirty="0"/>
              <a:t>Η p</a:t>
            </a:r>
            <a:r>
              <a:rPr lang="en-US" sz="6000" dirty="0" err="1"/>
              <a:t>ieta</a:t>
            </a:r>
            <a:r>
              <a:rPr lang="el-GR" sz="6000" dirty="0"/>
              <a:t> του Μιχαήλ Άγγελου</a:t>
            </a:r>
          </a:p>
        </p:txBody>
      </p:sp>
      <p:sp>
        <p:nvSpPr>
          <p:cNvPr id="3" name="Θέση περιεχομένου 2">
            <a:extLst>
              <a:ext uri="{FF2B5EF4-FFF2-40B4-BE49-F238E27FC236}">
                <a16:creationId xmlns:a16="http://schemas.microsoft.com/office/drawing/2014/main" id="{EC0C9149-555B-DB0B-3E5C-C93D052C8B6E}"/>
              </a:ext>
            </a:extLst>
          </p:cNvPr>
          <p:cNvSpPr>
            <a:spLocks noGrp="1"/>
          </p:cNvSpPr>
          <p:nvPr>
            <p:ph idx="1"/>
          </p:nvPr>
        </p:nvSpPr>
        <p:spPr>
          <a:xfrm>
            <a:off x="721360" y="2580454"/>
            <a:ext cx="5598160" cy="4000500"/>
          </a:xfrm>
        </p:spPr>
        <p:txBody>
          <a:bodyPr>
            <a:normAutofit fontScale="25000" lnSpcReduction="20000"/>
          </a:bodyPr>
          <a:lstStyle/>
          <a:p>
            <a:pPr>
              <a:buFont typeface="Courier New" panose="02070309020205020404" pitchFamily="49" charset="0"/>
              <a:buChar char="o"/>
            </a:pPr>
            <a:r>
              <a:rPr lang="en-US" sz="9600" dirty="0"/>
              <a:t>To έ</a:t>
            </a:r>
            <a:r>
              <a:rPr lang="el-GR" sz="9600" dirty="0" err="1"/>
              <a:t>ργο</a:t>
            </a:r>
            <a:r>
              <a:rPr lang="en-US" sz="9600" dirty="0"/>
              <a:t> pieta</a:t>
            </a:r>
            <a:r>
              <a:rPr lang="el-GR" sz="9600" dirty="0"/>
              <a:t> θεωρείται η παγκόσμια αριστουργηματική Αποκαθήλωση του </a:t>
            </a:r>
            <a:r>
              <a:rPr lang="el-GR" sz="9600" dirty="0" err="1"/>
              <a:t>Μικελάντζελο</a:t>
            </a:r>
            <a:r>
              <a:rPr lang="el-GR" sz="9600" dirty="0"/>
              <a:t> και είναι ένα από τα πιο γνωστά γλυπτά της </a:t>
            </a:r>
            <a:r>
              <a:rPr lang="el-GR" sz="9600" dirty="0" err="1"/>
              <a:t>ανναγέννησης</a:t>
            </a:r>
            <a:r>
              <a:rPr lang="el-GR" sz="9600" dirty="0"/>
              <a:t>.</a:t>
            </a:r>
          </a:p>
          <a:p>
            <a:pPr>
              <a:buFont typeface="Courier New" panose="02070309020205020404" pitchFamily="49" charset="0"/>
              <a:buChar char="o"/>
            </a:pPr>
            <a:r>
              <a:rPr lang="el-GR" sz="9600" dirty="0"/>
              <a:t>Αναλυτικότερα ο όρος αποκαθήλωση αναφέρεται στη στιγμή όπου η παναγία κρατά τον </a:t>
            </a:r>
            <a:r>
              <a:rPr lang="el-GR" sz="9600" dirty="0" err="1"/>
              <a:t>ιησού</a:t>
            </a:r>
            <a:r>
              <a:rPr lang="el-GR" sz="9600" dirty="0"/>
              <a:t>  στα πόδια της μετά τον θάνατό του.</a:t>
            </a:r>
            <a:r>
              <a:rPr lang="el-GR" sz="9600" b="0" i="0" u="none" strike="noStrike" dirty="0">
                <a:solidFill>
                  <a:srgbClr val="222222"/>
                </a:solidFill>
                <a:effectLst/>
                <a:latin typeface="Verdana" panose="020B0604030504040204" pitchFamily="34" charset="0"/>
              </a:rPr>
              <a:t> </a:t>
            </a:r>
          </a:p>
          <a:p>
            <a:pPr>
              <a:buFont typeface="Courier New" panose="02070309020205020404" pitchFamily="49" charset="0"/>
              <a:buChar char="o"/>
            </a:pPr>
            <a:r>
              <a:rPr lang="el-GR" sz="8000" dirty="0">
                <a:solidFill>
                  <a:srgbClr val="222222"/>
                </a:solidFill>
                <a:latin typeface="Verdana" panose="020B0604030504040204" pitchFamily="34" charset="0"/>
              </a:rPr>
              <a:t>Είναι σημαντικό έργο, καθώς ισορροπεί ανάμεσα στις αναγεννησιακές αντιλήψεις της κλασσικής ομορφιάς και του νατουραλισμού.</a:t>
            </a:r>
            <a:endParaRPr lang="el-GR" sz="8000" b="0" i="0" u="none" strike="noStrike" dirty="0">
              <a:solidFill>
                <a:srgbClr val="222222"/>
              </a:solidFill>
              <a:effectLst/>
              <a:latin typeface="Verdana" panose="020B0604030504040204" pitchFamily="34" charset="0"/>
            </a:endParaRPr>
          </a:p>
          <a:p>
            <a:pPr marL="0" indent="0">
              <a:buNone/>
            </a:pPr>
            <a:br>
              <a:rPr lang="el-GR" sz="9600" dirty="0"/>
            </a:br>
            <a:endParaRPr lang="el-GR" sz="9600" dirty="0"/>
          </a:p>
          <a:p>
            <a:pPr marL="0" indent="0">
              <a:buNone/>
            </a:pPr>
            <a:endParaRPr lang="el-GR" sz="9600" dirty="0"/>
          </a:p>
          <a:p>
            <a:endParaRPr lang="el-GR" dirty="0"/>
          </a:p>
        </p:txBody>
      </p:sp>
      <p:pic>
        <p:nvPicPr>
          <p:cNvPr id="6" name="Εικόνα 5">
            <a:extLst>
              <a:ext uri="{FF2B5EF4-FFF2-40B4-BE49-F238E27FC236}">
                <a16:creationId xmlns:a16="http://schemas.microsoft.com/office/drawing/2014/main" id="{69B9A059-7733-17C9-7A14-4FEF5E56F939}"/>
              </a:ext>
            </a:extLst>
          </p:cNvPr>
          <p:cNvPicPr>
            <a:picLocks noChangeAspect="1"/>
          </p:cNvPicPr>
          <p:nvPr/>
        </p:nvPicPr>
        <p:blipFill>
          <a:blip r:embed="rId2"/>
          <a:stretch>
            <a:fillRect/>
          </a:stretch>
        </p:blipFill>
        <p:spPr>
          <a:xfrm>
            <a:off x="6911418" y="2417752"/>
            <a:ext cx="4909795" cy="4163202"/>
          </a:xfrm>
          <a:prstGeom prst="rect">
            <a:avLst/>
          </a:prstGeom>
        </p:spPr>
      </p:pic>
    </p:spTree>
    <p:extLst>
      <p:ext uri="{BB962C8B-B14F-4D97-AF65-F5344CB8AC3E}">
        <p14:creationId xmlns:p14="http://schemas.microsoft.com/office/powerpoint/2010/main" val="722853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DE708C-0B3D-2E71-3491-82995B129D80}"/>
              </a:ext>
            </a:extLst>
          </p:cNvPr>
          <p:cNvSpPr>
            <a:spLocks noGrp="1"/>
          </p:cNvSpPr>
          <p:nvPr>
            <p:ph type="title"/>
          </p:nvPr>
        </p:nvSpPr>
        <p:spPr>
          <a:xfrm>
            <a:off x="2296160" y="645160"/>
            <a:ext cx="9601200" cy="1485900"/>
          </a:xfrm>
        </p:spPr>
        <p:txBody>
          <a:bodyPr>
            <a:normAutofit/>
          </a:bodyPr>
          <a:lstStyle/>
          <a:p>
            <a:r>
              <a:rPr lang="el-GR" sz="6600" dirty="0"/>
              <a:t>Ο Δημιουργός της</a:t>
            </a:r>
          </a:p>
        </p:txBody>
      </p:sp>
      <p:sp>
        <p:nvSpPr>
          <p:cNvPr id="3" name="Θέση περιεχομένου 2">
            <a:extLst>
              <a:ext uri="{FF2B5EF4-FFF2-40B4-BE49-F238E27FC236}">
                <a16:creationId xmlns:a16="http://schemas.microsoft.com/office/drawing/2014/main" id="{FA042D07-1A9B-D6D6-63B3-85E62ADABB44}"/>
              </a:ext>
            </a:extLst>
          </p:cNvPr>
          <p:cNvSpPr>
            <a:spLocks noGrp="1"/>
          </p:cNvSpPr>
          <p:nvPr>
            <p:ph idx="1"/>
          </p:nvPr>
        </p:nvSpPr>
        <p:spPr>
          <a:xfrm>
            <a:off x="720279" y="2704288"/>
            <a:ext cx="6244725" cy="3777791"/>
          </a:xfrm>
        </p:spPr>
        <p:txBody>
          <a:bodyPr>
            <a:normAutofit/>
          </a:bodyPr>
          <a:lstStyle/>
          <a:p>
            <a:pPr algn="l">
              <a:buFont typeface="Courier New" panose="02070309020205020404" pitchFamily="49" charset="0"/>
              <a:buChar char="o"/>
            </a:pPr>
            <a:r>
              <a:rPr lang="el-GR" sz="1700" b="0" i="0" dirty="0">
                <a:solidFill>
                  <a:srgbClr val="222222"/>
                </a:solidFill>
                <a:effectLst/>
                <a:latin typeface="Verdana" panose="020B0604030504040204" pitchFamily="34" charset="0"/>
              </a:rPr>
              <a:t>Ο </a:t>
            </a:r>
            <a:r>
              <a:rPr lang="el-GR" sz="1700" b="0" i="0" dirty="0" err="1">
                <a:solidFill>
                  <a:srgbClr val="222222"/>
                </a:solidFill>
                <a:effectLst/>
                <a:latin typeface="Verdana" panose="020B0604030504040204" pitchFamily="34" charset="0"/>
              </a:rPr>
              <a:t>Μικελάντζελο</a:t>
            </a:r>
            <a:r>
              <a:rPr lang="el-GR" sz="1700" b="0" i="0" dirty="0">
                <a:solidFill>
                  <a:srgbClr val="222222"/>
                </a:solidFill>
                <a:effectLst/>
                <a:latin typeface="Verdana" panose="020B0604030504040204" pitchFamily="34" charset="0"/>
              </a:rPr>
              <a:t> γνωστός περισσότερο ως Μιχαήλ Άγγελος, ήταν Ιταλός γλύπτης, ζωγράφος, αρχιτέκτονας και ποιητής της Αναγέννησης, που άσκησε απαράμιλλη επίδραση στην ανάπτυξη της δυτικής τέχνης.</a:t>
            </a:r>
          </a:p>
          <a:p>
            <a:pPr marL="0" indent="0" algn="l">
              <a:buNone/>
            </a:pPr>
            <a:endParaRPr lang="el-GR" sz="1700" b="0" i="0" dirty="0">
              <a:solidFill>
                <a:srgbClr val="222222"/>
              </a:solidFill>
              <a:effectLst/>
              <a:latin typeface="Verdana" panose="020B0604030504040204" pitchFamily="34" charset="0"/>
            </a:endParaRPr>
          </a:p>
          <a:p>
            <a:pPr algn="l">
              <a:buFont typeface="Courier New" panose="02070309020205020404" pitchFamily="49" charset="0"/>
              <a:buChar char="o"/>
            </a:pPr>
            <a:r>
              <a:rPr lang="el-GR" sz="1600" b="0" i="0" dirty="0">
                <a:solidFill>
                  <a:srgbClr val="222222"/>
                </a:solidFill>
                <a:effectLst/>
                <a:latin typeface="Verdana" panose="020B0604030504040204" pitchFamily="34" charset="0"/>
              </a:rPr>
              <a:t>Σήμερα αναγνωρίζεται ως ένας από τους σπουδαιότερους δημιουργούς στην ιστορία της τέχνης. Υπήρξε ο μοναδικός καλλιτέχνης της εποχής, του οποίου η βιογραφία εκδόθηκε πριν τον θάνατό του, στους Βίους του </a:t>
            </a:r>
            <a:r>
              <a:rPr lang="el-GR" sz="1600" b="0" i="0" dirty="0" err="1">
                <a:solidFill>
                  <a:srgbClr val="222222"/>
                </a:solidFill>
                <a:effectLst/>
                <a:latin typeface="Verdana" panose="020B0604030504040204" pitchFamily="34" charset="0"/>
              </a:rPr>
              <a:t>Τζόρτζιο</a:t>
            </a:r>
            <a:r>
              <a:rPr lang="el-GR" sz="1600" b="0" i="0" dirty="0">
                <a:solidFill>
                  <a:srgbClr val="222222"/>
                </a:solidFill>
                <a:effectLst/>
                <a:latin typeface="Verdana" panose="020B0604030504040204" pitchFamily="34" charset="0"/>
              </a:rPr>
              <a:t> </a:t>
            </a:r>
            <a:r>
              <a:rPr lang="el-GR" sz="1600" b="0" i="0" dirty="0" err="1">
                <a:solidFill>
                  <a:srgbClr val="222222"/>
                </a:solidFill>
                <a:effectLst/>
                <a:latin typeface="Verdana" panose="020B0604030504040204" pitchFamily="34" charset="0"/>
              </a:rPr>
              <a:t>Βαζάρι</a:t>
            </a:r>
            <a:r>
              <a:rPr lang="el-GR" sz="1600" b="0" i="0" dirty="0">
                <a:solidFill>
                  <a:srgbClr val="222222"/>
                </a:solidFill>
                <a:effectLst/>
                <a:latin typeface="Verdana" panose="020B0604030504040204" pitchFamily="34" charset="0"/>
              </a:rPr>
              <a:t>, ο οποίος επέλεξε να τον τοποθετήσει στην κορυφή των καλλιτεχνών, χρησιμοποιώντας για τον Μιχαήλ Άγγελο το προσωνύμιο ο θεϊκός.  </a:t>
            </a:r>
          </a:p>
          <a:p>
            <a:endParaRPr lang="el-GR" dirty="0"/>
          </a:p>
        </p:txBody>
      </p:sp>
      <p:pic>
        <p:nvPicPr>
          <p:cNvPr id="4" name="Εικόνα 3">
            <a:extLst>
              <a:ext uri="{FF2B5EF4-FFF2-40B4-BE49-F238E27FC236}">
                <a16:creationId xmlns:a16="http://schemas.microsoft.com/office/drawing/2014/main" id="{C7F9AFA6-41F7-607C-850B-DB27D8A6D76D}"/>
              </a:ext>
            </a:extLst>
          </p:cNvPr>
          <p:cNvPicPr>
            <a:picLocks noChangeAspect="1"/>
          </p:cNvPicPr>
          <p:nvPr/>
        </p:nvPicPr>
        <p:blipFill>
          <a:blip r:embed="rId2"/>
          <a:stretch>
            <a:fillRect/>
          </a:stretch>
        </p:blipFill>
        <p:spPr>
          <a:xfrm>
            <a:off x="7914640" y="3282036"/>
            <a:ext cx="4099560" cy="3375304"/>
          </a:xfrm>
          <a:prstGeom prst="rect">
            <a:avLst/>
          </a:prstGeom>
        </p:spPr>
      </p:pic>
      <p:pic>
        <p:nvPicPr>
          <p:cNvPr id="5" name="Εικόνα 4">
            <a:extLst>
              <a:ext uri="{FF2B5EF4-FFF2-40B4-BE49-F238E27FC236}">
                <a16:creationId xmlns:a16="http://schemas.microsoft.com/office/drawing/2014/main" id="{481BDEA5-61FB-5744-E3B5-3AEAC6685C41}"/>
              </a:ext>
            </a:extLst>
          </p:cNvPr>
          <p:cNvPicPr>
            <a:picLocks noChangeAspect="1"/>
          </p:cNvPicPr>
          <p:nvPr/>
        </p:nvPicPr>
        <p:blipFill>
          <a:blip r:embed="rId3"/>
          <a:stretch>
            <a:fillRect/>
          </a:stretch>
        </p:blipFill>
        <p:spPr>
          <a:xfrm>
            <a:off x="9895840" y="200660"/>
            <a:ext cx="1849120" cy="2773680"/>
          </a:xfrm>
          <a:prstGeom prst="rect">
            <a:avLst/>
          </a:prstGeom>
        </p:spPr>
      </p:pic>
    </p:spTree>
    <p:extLst>
      <p:ext uri="{BB962C8B-B14F-4D97-AF65-F5344CB8AC3E}">
        <p14:creationId xmlns:p14="http://schemas.microsoft.com/office/powerpoint/2010/main" val="276961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C9C481-1B26-1048-35FE-D991420FF476}"/>
              </a:ext>
            </a:extLst>
          </p:cNvPr>
          <p:cNvSpPr>
            <a:spLocks noGrp="1"/>
          </p:cNvSpPr>
          <p:nvPr>
            <p:ph type="title"/>
          </p:nvPr>
        </p:nvSpPr>
        <p:spPr>
          <a:xfrm>
            <a:off x="2244864" y="515620"/>
            <a:ext cx="9601200" cy="1485900"/>
          </a:xfrm>
        </p:spPr>
        <p:txBody>
          <a:bodyPr>
            <a:normAutofit/>
          </a:bodyPr>
          <a:lstStyle/>
          <a:p>
            <a:r>
              <a:rPr lang="el-GR" sz="5400" dirty="0"/>
              <a:t>Το έτος δημιουργίας της </a:t>
            </a:r>
          </a:p>
        </p:txBody>
      </p:sp>
      <p:sp>
        <p:nvSpPr>
          <p:cNvPr id="3" name="Θέση περιεχομένου 2">
            <a:extLst>
              <a:ext uri="{FF2B5EF4-FFF2-40B4-BE49-F238E27FC236}">
                <a16:creationId xmlns:a16="http://schemas.microsoft.com/office/drawing/2014/main" id="{652C0279-57E7-FBA1-BD53-89A48BD1F633}"/>
              </a:ext>
            </a:extLst>
          </p:cNvPr>
          <p:cNvSpPr>
            <a:spLocks noGrp="1"/>
          </p:cNvSpPr>
          <p:nvPr>
            <p:ph idx="1"/>
          </p:nvPr>
        </p:nvSpPr>
        <p:spPr>
          <a:xfrm>
            <a:off x="934720" y="2653029"/>
            <a:ext cx="4960242" cy="4089401"/>
          </a:xfrm>
        </p:spPr>
        <p:txBody>
          <a:bodyPr>
            <a:noAutofit/>
          </a:bodyPr>
          <a:lstStyle/>
          <a:p>
            <a:r>
              <a:rPr lang="el-GR" sz="1800" dirty="0"/>
              <a:t>Η αποκαθήλωση του Μιχαήλ Άγγελου αναφέρεται συνήθως σε έργα της ώριμης και ύστερης περιόδου του καλλιτέχνη, με πιο γνωστή την p</a:t>
            </a:r>
            <a:r>
              <a:rPr lang="en-US" sz="1800" dirty="0" err="1"/>
              <a:t>ieta</a:t>
            </a:r>
            <a:r>
              <a:rPr lang="en-US" sz="1800" dirty="0"/>
              <a:t>, </a:t>
            </a:r>
            <a:r>
              <a:rPr lang="el-GR" sz="1800" dirty="0"/>
              <a:t>την οποία ο ίδιος δούλευε από περίπου το 1552 έως τον θάνατό του το 1564 .</a:t>
            </a:r>
          </a:p>
          <a:p>
            <a:r>
              <a:rPr lang="el-GR" sz="1800" dirty="0"/>
              <a:t>Το έργο αυτό έμεινε ημιτελές και θεωρείται χαρακτηριστικό της τελευταίας φάσης της τέχνης του, όπου ο Μιχαήλ Άγγελος απομακρύνεται από την τελειότητα της Αναγέννησης και δίνει μεγαλύτερη έμφαση στο συναίσθημα και την πνευματικότητα. </a:t>
            </a:r>
          </a:p>
        </p:txBody>
      </p:sp>
      <p:pic>
        <p:nvPicPr>
          <p:cNvPr id="4" name="Εικόνα 3">
            <a:extLst>
              <a:ext uri="{FF2B5EF4-FFF2-40B4-BE49-F238E27FC236}">
                <a16:creationId xmlns:a16="http://schemas.microsoft.com/office/drawing/2014/main" id="{9EB81C44-5887-1954-A91D-CC1F1C2097E0}"/>
              </a:ext>
            </a:extLst>
          </p:cNvPr>
          <p:cNvPicPr>
            <a:picLocks noChangeAspect="1"/>
          </p:cNvPicPr>
          <p:nvPr/>
        </p:nvPicPr>
        <p:blipFill>
          <a:blip r:embed="rId2"/>
          <a:stretch>
            <a:fillRect/>
          </a:stretch>
        </p:blipFill>
        <p:spPr>
          <a:xfrm>
            <a:off x="7842528" y="2001520"/>
            <a:ext cx="4171445" cy="4740910"/>
          </a:xfrm>
          <a:prstGeom prst="rect">
            <a:avLst/>
          </a:prstGeom>
        </p:spPr>
      </p:pic>
    </p:spTree>
    <p:extLst>
      <p:ext uri="{BB962C8B-B14F-4D97-AF65-F5344CB8AC3E}">
        <p14:creationId xmlns:p14="http://schemas.microsoft.com/office/powerpoint/2010/main" val="140541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45E96DC-DB48-93E7-1B1F-FE5B998D0F5B}"/>
              </a:ext>
            </a:extLst>
          </p:cNvPr>
          <p:cNvSpPr txBox="1"/>
          <p:nvPr/>
        </p:nvSpPr>
        <p:spPr>
          <a:xfrm>
            <a:off x="3467910" y="520590"/>
            <a:ext cx="6099242" cy="769441"/>
          </a:xfrm>
          <a:prstGeom prst="rect">
            <a:avLst/>
          </a:prstGeom>
          <a:noFill/>
        </p:spPr>
        <p:txBody>
          <a:bodyPr wrap="square">
            <a:spAutoFit/>
          </a:bodyPr>
          <a:lstStyle/>
          <a:p>
            <a:r>
              <a:rPr lang="el-GR" sz="4400" b="0" i="0" u="none" strike="noStrike" dirty="0">
                <a:effectLst/>
                <a:latin typeface="-webkit-standard"/>
              </a:rPr>
              <a:t>Τοποθεσία της </a:t>
            </a:r>
            <a:r>
              <a:rPr lang="el-GR" sz="4400" b="0" i="1" dirty="0">
                <a:effectLst/>
              </a:rPr>
              <a:t>Πιετά</a:t>
            </a:r>
            <a:endParaRPr lang="el-GR" sz="4400" dirty="0"/>
          </a:p>
        </p:txBody>
      </p:sp>
      <p:sp>
        <p:nvSpPr>
          <p:cNvPr id="13" name="TextBox 12">
            <a:extLst>
              <a:ext uri="{FF2B5EF4-FFF2-40B4-BE49-F238E27FC236}">
                <a16:creationId xmlns:a16="http://schemas.microsoft.com/office/drawing/2014/main" id="{8ECB1D71-88F9-80E2-0072-B707D49CD437}"/>
              </a:ext>
            </a:extLst>
          </p:cNvPr>
          <p:cNvSpPr txBox="1"/>
          <p:nvPr/>
        </p:nvSpPr>
        <p:spPr>
          <a:xfrm>
            <a:off x="1357008" y="1909334"/>
            <a:ext cx="6099242" cy="4708981"/>
          </a:xfrm>
          <a:prstGeom prst="rect">
            <a:avLst/>
          </a:prstGeom>
          <a:noFill/>
        </p:spPr>
        <p:txBody>
          <a:bodyPr wrap="square">
            <a:spAutoFit/>
          </a:bodyPr>
          <a:lstStyle/>
          <a:p>
            <a:r>
              <a:rPr lang="el-GR" sz="2000" b="0" i="0" u="none" strike="noStrike" dirty="0">
                <a:effectLst/>
                <a:latin typeface="-webkit-standard"/>
              </a:rPr>
              <a:t>Η </a:t>
            </a:r>
            <a:r>
              <a:rPr lang="en" sz="2000" b="1" i="0" dirty="0">
                <a:effectLst/>
              </a:rPr>
              <a:t>Pietà</a:t>
            </a:r>
            <a:r>
              <a:rPr lang="en" sz="2000" b="0" i="0" u="none" strike="noStrike" dirty="0">
                <a:effectLst/>
                <a:latin typeface="-webkit-standard"/>
              </a:rPr>
              <a:t> </a:t>
            </a:r>
            <a:r>
              <a:rPr lang="el-GR" sz="2000" b="0" i="0" u="none" strike="noStrike" dirty="0">
                <a:effectLst/>
                <a:latin typeface="-webkit-standard"/>
              </a:rPr>
              <a:t>βρίσκεται σήμερα στη Βασιλική του Αγίου Πέτρου, στο </a:t>
            </a:r>
            <a:r>
              <a:rPr lang="en" sz="2000" b="1" i="0" dirty="0">
                <a:effectLst/>
              </a:rPr>
              <a:t>Vatican City</a:t>
            </a:r>
            <a:r>
              <a:rPr lang="en" sz="2000" b="0" i="0" u="none" strike="noStrike" dirty="0">
                <a:effectLst/>
                <a:latin typeface="-webkit-standard"/>
              </a:rPr>
              <a:t>.</a:t>
            </a:r>
            <a:endParaRPr lang="el-GR" sz="2000" b="0" i="0" u="none" strike="noStrike" dirty="0">
              <a:effectLst/>
              <a:latin typeface="-webkit-standard"/>
            </a:endParaRPr>
          </a:p>
          <a:p>
            <a:endParaRPr lang="el-GR" sz="2000" b="0" i="0" u="none" strike="noStrike" dirty="0">
              <a:effectLst/>
              <a:latin typeface="-webkit-standard"/>
            </a:endParaRPr>
          </a:p>
          <a:p>
            <a:pPr algn="l">
              <a:buFont typeface="Arial" panose="020B0604020202020204" pitchFamily="34" charset="0"/>
              <a:buChar char="•"/>
            </a:pPr>
            <a:r>
              <a:rPr lang="el-GR" sz="2000" b="0" i="0" dirty="0">
                <a:effectLst/>
              </a:rPr>
              <a:t>Το έργο βρίσκεται στο </a:t>
            </a:r>
            <a:r>
              <a:rPr lang="el-GR" sz="2000" b="1" i="0" dirty="0">
                <a:effectLst/>
              </a:rPr>
              <a:t>δεξί τμήμα της εκκλησίας</a:t>
            </a:r>
            <a:r>
              <a:rPr lang="el-GR" sz="2000" b="0" i="0" dirty="0">
                <a:effectLst/>
              </a:rPr>
              <a:t>, αμέσως μετά την είσοδο.</a:t>
            </a:r>
          </a:p>
          <a:p>
            <a:pPr algn="l">
              <a:buFont typeface="Arial" panose="020B0604020202020204" pitchFamily="34" charset="0"/>
              <a:buChar char="•"/>
            </a:pPr>
            <a:r>
              <a:rPr lang="el-GR" sz="2000" b="0" i="0" dirty="0">
                <a:effectLst/>
              </a:rPr>
              <a:t>Είναι τοποθετημένο πίσω από </a:t>
            </a:r>
            <a:r>
              <a:rPr lang="el-GR" sz="2000" b="1" i="0" dirty="0">
                <a:effectLst/>
              </a:rPr>
              <a:t>προστατευτικό γυαλί</a:t>
            </a:r>
            <a:r>
              <a:rPr lang="el-GR" sz="2000" b="0" i="0" dirty="0">
                <a:effectLst/>
              </a:rPr>
              <a:t>, για λόγους ασφάλειας.</a:t>
            </a:r>
          </a:p>
          <a:p>
            <a:pPr algn="l">
              <a:buFont typeface="Arial" panose="020B0604020202020204" pitchFamily="34" charset="0"/>
              <a:buChar char="•"/>
            </a:pPr>
            <a:r>
              <a:rPr lang="el-GR" sz="2000" b="0" i="0" dirty="0">
                <a:effectLst/>
              </a:rPr>
              <a:t>Αποτελεί ένα από τα πρώτα έργα που βλέπουν οι επισκέπτες μπαίνοντας στη βασιλική.</a:t>
            </a:r>
          </a:p>
          <a:p>
            <a:pPr algn="l"/>
            <a:endParaRPr lang="el-GR" sz="2000" b="0" i="0" dirty="0">
              <a:effectLst/>
            </a:endParaRPr>
          </a:p>
          <a:p>
            <a:pPr algn="l"/>
            <a:r>
              <a:rPr lang="el-GR" sz="2000" b="0" i="0" dirty="0">
                <a:effectLst/>
              </a:rPr>
              <a:t>👉 Η Βασιλική του Αγίου Πέτρου είναι ένα από τα σημαντικότερα θρησκευτικά και καλλιτεχνικά μνημεία στον κόσμο, και η </a:t>
            </a:r>
            <a:r>
              <a:rPr lang="el-GR" sz="2000" b="0" i="1" dirty="0">
                <a:effectLst/>
              </a:rPr>
              <a:t>Πιετά</a:t>
            </a:r>
            <a:r>
              <a:rPr lang="el-GR" sz="2000" b="0" i="0" dirty="0">
                <a:effectLst/>
              </a:rPr>
              <a:t> είναι από τα πιο γνωστά εκθέματά της.</a:t>
            </a:r>
          </a:p>
          <a:p>
            <a:endParaRPr lang="el-GR" sz="2000" dirty="0"/>
          </a:p>
        </p:txBody>
      </p:sp>
      <p:pic>
        <p:nvPicPr>
          <p:cNvPr id="14" name="Εικόνα 13">
            <a:extLst>
              <a:ext uri="{FF2B5EF4-FFF2-40B4-BE49-F238E27FC236}">
                <a16:creationId xmlns:a16="http://schemas.microsoft.com/office/drawing/2014/main" id="{23C9A061-C926-DB09-E9D9-6F8092022C3D}"/>
              </a:ext>
            </a:extLst>
          </p:cNvPr>
          <p:cNvPicPr>
            <a:picLocks noChangeAspect="1"/>
          </p:cNvPicPr>
          <p:nvPr/>
        </p:nvPicPr>
        <p:blipFill>
          <a:blip r:embed="rId2"/>
          <a:stretch>
            <a:fillRect/>
          </a:stretch>
        </p:blipFill>
        <p:spPr>
          <a:xfrm>
            <a:off x="8385346" y="1692613"/>
            <a:ext cx="3212186" cy="3860800"/>
          </a:xfrm>
          <a:prstGeom prst="rect">
            <a:avLst/>
          </a:prstGeom>
        </p:spPr>
      </p:pic>
    </p:spTree>
    <p:extLst>
      <p:ext uri="{BB962C8B-B14F-4D97-AF65-F5344CB8AC3E}">
        <p14:creationId xmlns:p14="http://schemas.microsoft.com/office/powerpoint/2010/main" val="297734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A2AE81-050B-6CFE-1200-FCC3429EB125}"/>
              </a:ext>
            </a:extLst>
          </p:cNvPr>
          <p:cNvSpPr>
            <a:spLocks noGrp="1"/>
          </p:cNvSpPr>
          <p:nvPr>
            <p:ph type="title"/>
          </p:nvPr>
        </p:nvSpPr>
        <p:spPr>
          <a:xfrm>
            <a:off x="1789890" y="646889"/>
            <a:ext cx="9601200" cy="1485900"/>
          </a:xfrm>
        </p:spPr>
        <p:txBody>
          <a:bodyPr>
            <a:normAutofit/>
          </a:bodyPr>
          <a:lstStyle/>
          <a:p>
            <a:r>
              <a:rPr lang="el-GR" sz="4800" b="0" i="0" u="none" strike="noStrike" dirty="0">
                <a:solidFill>
                  <a:schemeClr val="tx1"/>
                </a:solidFill>
                <a:effectLst/>
                <a:latin typeface="-webkit-standard"/>
              </a:rPr>
              <a:t>Περιγραφή και υπόθεση της </a:t>
            </a:r>
            <a:r>
              <a:rPr lang="el-GR" sz="4800" b="0" i="1" dirty="0">
                <a:solidFill>
                  <a:schemeClr val="tx1"/>
                </a:solidFill>
                <a:effectLst/>
              </a:rPr>
              <a:t>Πιετά</a:t>
            </a:r>
            <a:endParaRPr lang="el-GR" sz="4800" dirty="0">
              <a:solidFill>
                <a:schemeClr val="tx1"/>
              </a:solidFill>
            </a:endParaRPr>
          </a:p>
        </p:txBody>
      </p:sp>
      <p:sp>
        <p:nvSpPr>
          <p:cNvPr id="3" name="Θέση περιεχομένου 2">
            <a:extLst>
              <a:ext uri="{FF2B5EF4-FFF2-40B4-BE49-F238E27FC236}">
                <a16:creationId xmlns:a16="http://schemas.microsoft.com/office/drawing/2014/main" id="{80FAE52C-CC32-DFEF-B2BE-A1A22CFF9BE4}"/>
              </a:ext>
            </a:extLst>
          </p:cNvPr>
          <p:cNvSpPr>
            <a:spLocks noGrp="1"/>
          </p:cNvSpPr>
          <p:nvPr>
            <p:ph idx="1"/>
          </p:nvPr>
        </p:nvSpPr>
        <p:spPr>
          <a:xfrm>
            <a:off x="1108952" y="2045240"/>
            <a:ext cx="6595354" cy="3625986"/>
          </a:xfrm>
        </p:spPr>
        <p:txBody>
          <a:bodyPr>
            <a:noAutofit/>
          </a:bodyPr>
          <a:lstStyle/>
          <a:p>
            <a:pPr algn="l"/>
            <a:r>
              <a:rPr lang="el-GR" b="1" i="0" dirty="0">
                <a:solidFill>
                  <a:schemeClr val="tx1"/>
                </a:solidFill>
                <a:effectLst/>
              </a:rPr>
              <a:t>📝 Περιγραφή</a:t>
            </a:r>
          </a:p>
          <a:p>
            <a:pPr marL="0" indent="0" algn="l">
              <a:buNone/>
            </a:pPr>
            <a:endParaRPr lang="el-GR" b="1" i="0" dirty="0">
              <a:solidFill>
                <a:schemeClr val="tx1"/>
              </a:solidFill>
              <a:effectLst/>
            </a:endParaRPr>
          </a:p>
          <a:p>
            <a:pPr algn="l"/>
            <a:r>
              <a:rPr lang="el-GR" b="0" i="0" dirty="0">
                <a:solidFill>
                  <a:schemeClr val="tx1"/>
                </a:solidFill>
                <a:effectLst/>
              </a:rPr>
              <a:t>Το έργο παρουσιάζει δύο μορφές:</a:t>
            </a:r>
          </a:p>
          <a:p>
            <a:pPr algn="l">
              <a:buFont typeface="Wingdings" pitchFamily="2" charset="2"/>
              <a:buChar char="Ø"/>
            </a:pPr>
            <a:r>
              <a:rPr lang="el-GR" b="0" i="0" dirty="0">
                <a:solidFill>
                  <a:schemeClr val="tx1"/>
                </a:solidFill>
                <a:effectLst/>
              </a:rPr>
              <a:t> Την </a:t>
            </a:r>
            <a:r>
              <a:rPr lang="el-GR" b="1" i="0" dirty="0">
                <a:solidFill>
                  <a:schemeClr val="tx1"/>
                </a:solidFill>
                <a:effectLst/>
              </a:rPr>
              <a:t>Παναγία</a:t>
            </a:r>
            <a:r>
              <a:rPr lang="el-GR" b="0" i="0" dirty="0">
                <a:solidFill>
                  <a:schemeClr val="tx1"/>
                </a:solidFill>
                <a:effectLst/>
              </a:rPr>
              <a:t>, καθισμένη, με ήρεμη και γαλήνια έκφραση.</a:t>
            </a:r>
          </a:p>
          <a:p>
            <a:pPr algn="l">
              <a:buFont typeface="Wingdings" pitchFamily="2" charset="2"/>
              <a:buChar char="Ø"/>
            </a:pPr>
            <a:r>
              <a:rPr lang="el-GR" b="0" i="0" dirty="0">
                <a:solidFill>
                  <a:schemeClr val="tx1"/>
                </a:solidFill>
                <a:effectLst/>
              </a:rPr>
              <a:t>Τον </a:t>
            </a:r>
            <a:r>
              <a:rPr lang="el-GR" b="1" i="0" dirty="0">
                <a:solidFill>
                  <a:schemeClr val="tx1"/>
                </a:solidFill>
                <a:effectLst/>
              </a:rPr>
              <a:t>Ιησού</a:t>
            </a:r>
            <a:r>
              <a:rPr lang="el-GR" b="0" i="0" dirty="0">
                <a:solidFill>
                  <a:schemeClr val="tx1"/>
                </a:solidFill>
                <a:effectLst/>
              </a:rPr>
              <a:t>, ξαπλωμένο πάνω στα πόδια της, με το σώμα χαλαρό και φυσικό.</a:t>
            </a:r>
          </a:p>
          <a:p>
            <a:pPr algn="l"/>
            <a:r>
              <a:rPr lang="el-GR" b="0" i="0" dirty="0">
                <a:solidFill>
                  <a:schemeClr val="tx1"/>
                </a:solidFill>
                <a:effectLst/>
              </a:rPr>
              <a:t>Η σύνθεση έχει σχήμα πυραμίδας, κάτι που δίνει ισορροπία και αρμονία. Τα ρούχα της Παναγίας είναι πλούσια και σχηματίζουν βαθιές πτυχώσεις, ενώ το σώμα του Χριστού είναι </a:t>
            </a:r>
            <a:r>
              <a:rPr lang="el-GR" b="0" i="0" dirty="0" err="1">
                <a:solidFill>
                  <a:schemeClr val="tx1"/>
                </a:solidFill>
                <a:effectLst/>
              </a:rPr>
              <a:t>αποδοσμένο</a:t>
            </a:r>
            <a:r>
              <a:rPr lang="el-GR" b="0" i="0" dirty="0">
                <a:solidFill>
                  <a:schemeClr val="tx1"/>
                </a:solidFill>
                <a:effectLst/>
              </a:rPr>
              <a:t> με μεγάλη λεπτομέρεια και ρεαλισμό. Παρά το δραματικό θέμα, τα πρόσωπα δεν δείχνουν έντονο πόνο αλλά μια ήρεμη αποδοχή.</a:t>
            </a:r>
          </a:p>
          <a:p>
            <a:endParaRPr lang="el-GR" dirty="0"/>
          </a:p>
        </p:txBody>
      </p:sp>
      <p:sp>
        <p:nvSpPr>
          <p:cNvPr id="5" name="TextBox 4">
            <a:extLst>
              <a:ext uri="{FF2B5EF4-FFF2-40B4-BE49-F238E27FC236}">
                <a16:creationId xmlns:a16="http://schemas.microsoft.com/office/drawing/2014/main" id="{262C6DBD-7039-6E0C-F856-D89A2444A9C9}"/>
              </a:ext>
            </a:extLst>
          </p:cNvPr>
          <p:cNvSpPr txBox="1"/>
          <p:nvPr/>
        </p:nvSpPr>
        <p:spPr>
          <a:xfrm>
            <a:off x="8336604" y="2240793"/>
            <a:ext cx="3253901" cy="4247317"/>
          </a:xfrm>
          <a:prstGeom prst="rect">
            <a:avLst/>
          </a:prstGeom>
          <a:noFill/>
        </p:spPr>
        <p:txBody>
          <a:bodyPr wrap="square">
            <a:spAutoFit/>
          </a:bodyPr>
          <a:lstStyle/>
          <a:p>
            <a:pPr algn="l"/>
            <a:r>
              <a:rPr lang="el-GR" b="1" i="0" dirty="0">
                <a:effectLst/>
              </a:rPr>
              <a:t>📖 Υπόθεση </a:t>
            </a:r>
            <a:endParaRPr lang="el-GR" b="1" dirty="0"/>
          </a:p>
          <a:p>
            <a:pPr algn="l"/>
            <a:endParaRPr lang="el-GR" b="1" i="0" dirty="0">
              <a:effectLst/>
            </a:endParaRPr>
          </a:p>
          <a:p>
            <a:pPr algn="l"/>
            <a:r>
              <a:rPr lang="el-GR" b="0" i="0" dirty="0">
                <a:effectLst/>
              </a:rPr>
              <a:t>Η σκηνή βασίζεται στη χριστιανική παράδοση και απεικονίζει τη στιγμή μετά τη Σταύρωση του Χριστού, όταν η μητέρα του θρηνεί για τον θάνατό του.</a:t>
            </a:r>
          </a:p>
          <a:p>
            <a:pPr algn="l"/>
            <a:r>
              <a:rPr lang="el-GR" b="0" i="0" dirty="0">
                <a:effectLst/>
              </a:rPr>
              <a:t>Η </a:t>
            </a:r>
            <a:r>
              <a:rPr lang="el-GR" b="0" i="1" dirty="0">
                <a:effectLst/>
              </a:rPr>
              <a:t>Πιετά</a:t>
            </a:r>
            <a:r>
              <a:rPr lang="el-GR" b="0" i="0" dirty="0">
                <a:effectLst/>
              </a:rPr>
              <a:t> εκφράζει:</a:t>
            </a:r>
          </a:p>
          <a:p>
            <a:pPr algn="l">
              <a:buFont typeface="Arial" panose="020B0604020202020204" pitchFamily="34" charset="0"/>
              <a:buChar char="•"/>
            </a:pPr>
            <a:r>
              <a:rPr lang="el-GR" b="0" i="0" dirty="0">
                <a:effectLst/>
              </a:rPr>
              <a:t>τη μητρική αγάπη και τον πόνο</a:t>
            </a:r>
          </a:p>
          <a:p>
            <a:pPr algn="l">
              <a:buFont typeface="Arial" panose="020B0604020202020204" pitchFamily="34" charset="0"/>
              <a:buChar char="•"/>
            </a:pPr>
            <a:r>
              <a:rPr lang="el-GR" b="0" i="0" dirty="0">
                <a:effectLst/>
              </a:rPr>
              <a:t>τη θυσία του Χριστού για την ανθρωπότητα</a:t>
            </a:r>
          </a:p>
          <a:p>
            <a:pPr algn="l">
              <a:buFont typeface="Arial" panose="020B0604020202020204" pitchFamily="34" charset="0"/>
              <a:buChar char="•"/>
            </a:pPr>
            <a:r>
              <a:rPr lang="el-GR" b="0" i="0" dirty="0">
                <a:effectLst/>
              </a:rPr>
              <a:t>τη σύνδεση ανάμεσα στο ανθρώπινο συναίσθημα και το θείο στοιχείο</a:t>
            </a:r>
          </a:p>
        </p:txBody>
      </p:sp>
    </p:spTree>
    <p:extLst>
      <p:ext uri="{BB962C8B-B14F-4D97-AF65-F5344CB8AC3E}">
        <p14:creationId xmlns:p14="http://schemas.microsoft.com/office/powerpoint/2010/main" val="2797778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98491C-E69E-C564-37FF-F5C70A370421}"/>
              </a:ext>
            </a:extLst>
          </p:cNvPr>
          <p:cNvSpPr>
            <a:spLocks noGrp="1"/>
          </p:cNvSpPr>
          <p:nvPr>
            <p:ph type="title"/>
          </p:nvPr>
        </p:nvSpPr>
        <p:spPr>
          <a:xfrm>
            <a:off x="3035030" y="666345"/>
            <a:ext cx="9601200" cy="1485900"/>
          </a:xfrm>
        </p:spPr>
        <p:txBody>
          <a:bodyPr>
            <a:normAutofit/>
          </a:bodyPr>
          <a:lstStyle/>
          <a:p>
            <a:r>
              <a:rPr lang="el-GR" sz="5400" b="0" i="0" u="none" strike="noStrike" dirty="0">
                <a:solidFill>
                  <a:schemeClr val="tx1"/>
                </a:solidFill>
                <a:effectLst/>
                <a:latin typeface="-webkit-standard"/>
              </a:rPr>
              <a:t>Αξίες και επιδράσεις</a:t>
            </a:r>
            <a:endParaRPr lang="el-GR" sz="5400" dirty="0">
              <a:solidFill>
                <a:schemeClr val="tx1"/>
              </a:solidFill>
            </a:endParaRPr>
          </a:p>
        </p:txBody>
      </p:sp>
      <p:sp>
        <p:nvSpPr>
          <p:cNvPr id="5" name="TextBox 4">
            <a:extLst>
              <a:ext uri="{FF2B5EF4-FFF2-40B4-BE49-F238E27FC236}">
                <a16:creationId xmlns:a16="http://schemas.microsoft.com/office/drawing/2014/main" id="{8C6D0C70-87D7-001F-6292-918969BC313E}"/>
              </a:ext>
            </a:extLst>
          </p:cNvPr>
          <p:cNvSpPr txBox="1"/>
          <p:nvPr/>
        </p:nvSpPr>
        <p:spPr>
          <a:xfrm>
            <a:off x="2614308" y="1917706"/>
            <a:ext cx="7755377" cy="4524315"/>
          </a:xfrm>
          <a:prstGeom prst="rect">
            <a:avLst/>
          </a:prstGeom>
          <a:noFill/>
        </p:spPr>
        <p:txBody>
          <a:bodyPr wrap="square">
            <a:spAutoFit/>
          </a:bodyPr>
          <a:lstStyle/>
          <a:p>
            <a:r>
              <a:rPr lang="el-GR" sz="2400" b="0" i="0" u="none" strike="noStrike" dirty="0">
                <a:effectLst/>
                <a:latin typeface="-webkit-standard"/>
              </a:rPr>
              <a:t>Το έργο εκφράζει βαθιές θρησκευτικές και ανθρωπιστικές αξίες, όπως ο πόνος, η θυσία και η αγάπη. Ο Μιχαήλ Άγγελος, επηρεασμένος από το πνεύμα της </a:t>
            </a:r>
            <a:r>
              <a:rPr lang="el-GR" sz="2400" b="0" i="0" dirty="0">
                <a:effectLst/>
              </a:rPr>
              <a:t>Αναγέννηση</a:t>
            </a:r>
            <a:r>
              <a:rPr lang="el-GR" sz="2400" b="0" i="0" u="none" strike="noStrike" dirty="0">
                <a:effectLst/>
                <a:latin typeface="-webkit-standard"/>
              </a:rPr>
              <a:t>, δίνει έμφαση όχι μόνο στη σωματική μορφή αλλά και στο εσωτερικό συναίσθημα των μορφών. Στην ύστερη περίοδό του, το έργο αποκτά πιο λιτή και αφαιρετική μορφή, δείχνοντας την προσωπική του πνευματική αναζήτηση. Παράλληλα, επηρεάστηκε έντονα από τη χριστιανική πίστη και τη θρησκευτική τέχνη της εποχής, ενώ με τη σειρά του επηρέασε μεταγενέστερους καλλιτέχνες, ανοίγοντας τον δρόμο για πιο εκφραστικές και λιγότερο «τέλειες» μορφές στην τέχνη.</a:t>
            </a:r>
            <a:endParaRPr lang="el-GR" sz="2400" dirty="0"/>
          </a:p>
        </p:txBody>
      </p:sp>
    </p:spTree>
    <p:extLst>
      <p:ext uri="{BB962C8B-B14F-4D97-AF65-F5344CB8AC3E}">
        <p14:creationId xmlns:p14="http://schemas.microsoft.com/office/powerpoint/2010/main" val="5382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19FF3F-91BA-60DD-3F12-D6D930FEBDCE}"/>
              </a:ext>
            </a:extLst>
          </p:cNvPr>
          <p:cNvSpPr>
            <a:spLocks noGrp="1"/>
          </p:cNvSpPr>
          <p:nvPr>
            <p:ph type="title"/>
          </p:nvPr>
        </p:nvSpPr>
        <p:spPr>
          <a:xfrm>
            <a:off x="1741251" y="800100"/>
            <a:ext cx="9601200" cy="1485900"/>
          </a:xfrm>
        </p:spPr>
        <p:txBody>
          <a:bodyPr>
            <a:normAutofit/>
          </a:bodyPr>
          <a:lstStyle/>
          <a:p>
            <a:r>
              <a:rPr lang="el-GR" sz="4800" dirty="0">
                <a:solidFill>
                  <a:schemeClr val="tx1"/>
                </a:solidFill>
                <a:latin typeface="-webkit-standard"/>
              </a:rPr>
              <a:t>Τ</a:t>
            </a:r>
            <a:r>
              <a:rPr lang="el-GR" sz="4800" b="0" i="0" u="none" strike="noStrike" dirty="0">
                <a:solidFill>
                  <a:schemeClr val="tx1"/>
                </a:solidFill>
                <a:effectLst/>
                <a:latin typeface="-webkit-standard"/>
              </a:rPr>
              <a:t>α αξιοσημείωτα σημεία του έργου</a:t>
            </a:r>
            <a:endParaRPr lang="el-GR" sz="4800" dirty="0">
              <a:solidFill>
                <a:schemeClr val="tx1"/>
              </a:solidFill>
            </a:endParaRPr>
          </a:p>
        </p:txBody>
      </p:sp>
      <p:sp>
        <p:nvSpPr>
          <p:cNvPr id="3" name="Θέση περιεχομένου 2">
            <a:extLst>
              <a:ext uri="{FF2B5EF4-FFF2-40B4-BE49-F238E27FC236}">
                <a16:creationId xmlns:a16="http://schemas.microsoft.com/office/drawing/2014/main" id="{645C09EB-C7E7-3E0C-4708-AA4C0942D07D}"/>
              </a:ext>
            </a:extLst>
          </p:cNvPr>
          <p:cNvSpPr>
            <a:spLocks noGrp="1"/>
          </p:cNvSpPr>
          <p:nvPr>
            <p:ph idx="1"/>
          </p:nvPr>
        </p:nvSpPr>
        <p:spPr>
          <a:xfrm>
            <a:off x="1371600" y="2081720"/>
            <a:ext cx="9221821" cy="3581400"/>
          </a:xfrm>
        </p:spPr>
        <p:txBody>
          <a:bodyPr>
            <a:noAutofit/>
          </a:bodyPr>
          <a:lstStyle/>
          <a:p>
            <a:pPr lvl="2"/>
            <a:r>
              <a:rPr lang="el-GR" sz="2400" b="0" i="0" u="none" strike="noStrike" dirty="0">
                <a:solidFill>
                  <a:schemeClr val="tx1"/>
                </a:solidFill>
                <a:effectLst/>
                <a:latin typeface="-webkit-standard"/>
              </a:rPr>
              <a:t>Ένα από τα πιο σημαντικά χαρακτηριστικά του έργου είναι ότι έμεινε ημιτελές, καθώς ο Μιχαήλ Άγγελος δούλευε πάνω σε αυτό μέχρι τον θάνατό του. Οι μορφές της Παναγίας και του Χριστού παρουσιάζονται πιο επιμήκεις και λιτές σε σχέση με παλαιότερα έργα του, κάτι που δείχνει τη στροφή του σε πιο αφαιρετική και πνευματική έκφραση. Επίσης, ξεχωρίζει η έντονη εκφραστικότητα και το συναίσθημα που αποδίδεται χωρίς πολλές λεπτομέρειες, γεγονός που το διαφοροποιεί από την κλασική τελειότητα της </a:t>
            </a:r>
            <a:r>
              <a:rPr lang="el-GR" sz="2400" b="0" i="0" dirty="0">
                <a:solidFill>
                  <a:schemeClr val="tx1"/>
                </a:solidFill>
                <a:effectLst/>
              </a:rPr>
              <a:t>Αναγέννηση</a:t>
            </a:r>
            <a:r>
              <a:rPr lang="el-GR" sz="2400" b="0" i="0" u="none" strike="noStrike" dirty="0">
                <a:solidFill>
                  <a:schemeClr val="tx1"/>
                </a:solidFill>
                <a:effectLst/>
                <a:latin typeface="-webkit-standard"/>
              </a:rPr>
              <a:t>. Τέλος, το έργο θεωρείται από τα πιο προσωπικά του καλλιτέχνη, καθώς συνδέεται με τις τελευταίες του σκέψεις γύρω από τη ζωή, τον θάνατο και τη θρησκεία.</a:t>
            </a:r>
            <a:endParaRPr lang="el-GR" sz="2400" dirty="0">
              <a:solidFill>
                <a:schemeClr val="tx1"/>
              </a:solidFill>
            </a:endParaRPr>
          </a:p>
        </p:txBody>
      </p:sp>
    </p:spTree>
    <p:extLst>
      <p:ext uri="{BB962C8B-B14F-4D97-AF65-F5344CB8AC3E}">
        <p14:creationId xmlns:p14="http://schemas.microsoft.com/office/powerpoint/2010/main" val="836503056"/>
      </p:ext>
    </p:extLst>
  </p:cSld>
  <p:clrMapOvr>
    <a:masterClrMapping/>
  </p:clrMapOvr>
</p:sld>
</file>

<file path=ppt/theme/theme1.xml><?xml version="1.0" encoding="utf-8"?>
<a:theme xmlns:a="http://schemas.openxmlformats.org/drawingml/2006/main" name="Περικοπή">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Περικοπή</Template>
  <TotalTime>1657</TotalTime>
  <Words>814</Words>
  <Application>Microsoft Macintosh PowerPoint</Application>
  <PresentationFormat>Ευρεία οθόνη</PresentationFormat>
  <Paragraphs>47</Paragraphs>
  <Slides>11</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11</vt:i4>
      </vt:variant>
    </vt:vector>
  </HeadingPairs>
  <TitlesOfParts>
    <vt:vector size="18" baseType="lpstr">
      <vt:lpstr>-webkit-standard</vt:lpstr>
      <vt:lpstr>Arial</vt:lpstr>
      <vt:lpstr>Courier New</vt:lpstr>
      <vt:lpstr>Franklin Gothic Book</vt:lpstr>
      <vt:lpstr>Verdana</vt:lpstr>
      <vt:lpstr>Wingdings</vt:lpstr>
      <vt:lpstr>Περικοπή</vt:lpstr>
      <vt:lpstr>ιστορία</vt:lpstr>
      <vt:lpstr>Παρουσίαση του PowerPoint</vt:lpstr>
      <vt:lpstr>Η pieta του Μιχαήλ Άγγελου</vt:lpstr>
      <vt:lpstr>Ο Δημιουργός της</vt:lpstr>
      <vt:lpstr>Το έτος δημιουργίας της </vt:lpstr>
      <vt:lpstr>Παρουσίαση του PowerPoint</vt:lpstr>
      <vt:lpstr>Περιγραφή και υπόθεση της Πιετά</vt:lpstr>
      <vt:lpstr>Αξίες και επιδράσεις</vt:lpstr>
      <vt:lpstr>Τα αξιοσημείωτα σημεία του έργου</vt:lpstr>
      <vt:lpstr>Πηγές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ιστορία</dc:title>
  <dc:creator>Zenia Samara</dc:creator>
  <cp:lastModifiedBy>Zenia Samara</cp:lastModifiedBy>
  <cp:revision>2</cp:revision>
  <dcterms:created xsi:type="dcterms:W3CDTF">2026-04-15T16:16:44Z</dcterms:created>
  <dcterms:modified xsi:type="dcterms:W3CDTF">2026-05-05T03:06:34Z</dcterms:modified>
</cp:coreProperties>
</file>