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4DD24-805F-4F02-94AF-D204068AFB3D}" type="datetimeFigureOut">
              <a:rPr lang="el-GR" smtClean="0"/>
              <a:t>8/6/2026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AF82B-65F7-4674-AEF0-1B093B2525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38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8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0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7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13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23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1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77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35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7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5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81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4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1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16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8C49-35FA-45BA-9C3E-9C97193F1948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0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E755-65F9-415B-BBAB-4685FCA79E8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1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E6FF-2D5F-40DE-AE02-CC3EA62B740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0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257C-EA60-4C81-B722-73583BDAFD0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6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9E43-76D5-49E0-AD99-DAF2C33875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8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4BA7-77CE-473D-A8AB-B8A1C76E3E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0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0FA3-0591-4A04-A56E-7AEA1DB0613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9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39DA-732A-4ADA-8FF5-E3C8C3C0650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5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050B-8791-4A52-96CA-6E5A316729B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5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278F-2649-46D7-A006-4B8AC06811A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1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3DE-7DDE-4FBC-B2EB-484F879A9B2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3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5FD4-C6A9-426D-A0BA-B02B007B89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0E83-42B4-433B-BE3A-931BC7F947E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1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035113" y="570866"/>
            <a:ext cx="1012177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1000" dirty="0">
                <a:solidFill>
                  <a:prstClr val="black"/>
                </a:solidFill>
              </a:rPr>
              <a:t>Ενότητα 4.6.σελ.118.  </a:t>
            </a:r>
            <a:r>
              <a:rPr lang="el-GR" sz="3200" b="1" dirty="0">
                <a:solidFill>
                  <a:prstClr val="black"/>
                </a:solidFill>
              </a:rPr>
              <a:t>Κυλινδρισμός </a:t>
            </a:r>
            <a:r>
              <a:rPr lang="el-GR" sz="3200" b="1" dirty="0">
                <a:solidFill>
                  <a:prstClr val="black"/>
                </a:solidFill>
              </a:rPr>
              <a:t>- σχέση συμπίεσης </a:t>
            </a:r>
            <a:r>
              <a:rPr lang="el-GR" sz="3200" b="1" dirty="0">
                <a:solidFill>
                  <a:prstClr val="black"/>
                </a:solidFill>
              </a:rPr>
              <a:t>- πίεση </a:t>
            </a:r>
            <a:r>
              <a:rPr lang="el-GR" sz="3200" b="1" dirty="0">
                <a:solidFill>
                  <a:prstClr val="black"/>
                </a:solidFill>
              </a:rPr>
              <a:t>συμπίεσης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74622" y="2538647"/>
            <a:ext cx="11642756" cy="3293209"/>
          </a:xfrm>
          <a:prstGeom prst="rect">
            <a:avLst/>
          </a:prstGeom>
          <a:noFill/>
          <a:ln w="12700">
            <a:noFill/>
          </a:ln>
          <a:effectLst>
            <a:glow rad="127000">
              <a:schemeClr val="accent1"/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Κυλινδρισμός</a:t>
            </a:r>
            <a:r>
              <a:rPr lang="el-GR" sz="1600" b="1" dirty="0" smtClean="0">
                <a:solidFill>
                  <a:prstClr val="black"/>
                </a:solidFill>
              </a:rPr>
              <a:t> είναι </a:t>
            </a:r>
            <a:r>
              <a:rPr lang="el-GR" sz="1600" b="1" dirty="0">
                <a:solidFill>
                  <a:prstClr val="black"/>
                </a:solidFill>
              </a:rPr>
              <a:t>ο </a:t>
            </a:r>
            <a:r>
              <a:rPr lang="el-G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όγκος </a:t>
            </a:r>
            <a:r>
              <a:rPr lang="el-GR" sz="1600" b="1" dirty="0">
                <a:solidFill>
                  <a:prstClr val="black"/>
                </a:solidFill>
              </a:rPr>
              <a:t>που διαγράφεται κατά τη διαδρομή του </a:t>
            </a:r>
            <a:r>
              <a:rPr lang="el-GR" sz="1600" b="1" dirty="0">
                <a:solidFill>
                  <a:prstClr val="black"/>
                </a:solidFill>
              </a:rPr>
              <a:t>εμβόλου μέσα </a:t>
            </a:r>
            <a:r>
              <a:rPr lang="el-GR" sz="1600" b="1" dirty="0">
                <a:solidFill>
                  <a:prstClr val="black"/>
                </a:solidFill>
              </a:rPr>
              <a:t>στον κύλινδρο από το Κ.Ν.Σ. </a:t>
            </a:r>
            <a:r>
              <a:rPr lang="el-GR" sz="1600" b="1" dirty="0">
                <a:solidFill>
                  <a:prstClr val="black"/>
                </a:solidFill>
              </a:rPr>
              <a:t>μέχρι το Α.Ν.Σ</a:t>
            </a:r>
            <a:r>
              <a:rPr lang="el-GR" sz="1600" b="1" dirty="0">
                <a:solidFill>
                  <a:prstClr val="black"/>
                </a:solidFill>
              </a:rPr>
              <a:t>. 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υλινδρισμός </a:t>
            </a:r>
            <a:r>
              <a:rPr lang="el-GR" sz="1600" b="1" dirty="0">
                <a:solidFill>
                  <a:prstClr val="black"/>
                </a:solidFill>
              </a:rPr>
              <a:t>ενός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κινητήρα </a:t>
            </a:r>
            <a:r>
              <a:rPr lang="el-GR" sz="1600" b="1" dirty="0">
                <a:solidFill>
                  <a:prstClr val="black"/>
                </a:solidFill>
              </a:rPr>
              <a:t>είναι το άθροισμα των κυλινδρισμών των κυλίνδρων του.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b="1" dirty="0">
                <a:solidFill>
                  <a:prstClr val="black"/>
                </a:solidFill>
              </a:rPr>
              <a:t>Τα βασικά στοιχεία για τον υπολογισμό του κυλινδρισμού είναι η εσωτερική </a:t>
            </a:r>
            <a:r>
              <a:rPr lang="el-GR" sz="16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διάμετρος </a:t>
            </a:r>
            <a:r>
              <a:rPr lang="el-GR" sz="1600" b="1" dirty="0">
                <a:solidFill>
                  <a:prstClr val="black"/>
                </a:solidFill>
              </a:rPr>
              <a:t>του </a:t>
            </a:r>
            <a:r>
              <a:rPr lang="el-GR" sz="16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κυλίνδρου </a:t>
            </a:r>
            <a:r>
              <a:rPr lang="el-GR" sz="1600" b="1" dirty="0">
                <a:solidFill>
                  <a:prstClr val="black"/>
                </a:solidFill>
              </a:rPr>
              <a:t>και το μήκος της </a:t>
            </a:r>
            <a:r>
              <a:rPr lang="el-GR" sz="16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διαδρομής </a:t>
            </a:r>
            <a:r>
              <a:rPr lang="el-GR" sz="1600" b="1" dirty="0">
                <a:solidFill>
                  <a:prstClr val="black"/>
                </a:solidFill>
              </a:rPr>
              <a:t>του </a:t>
            </a:r>
            <a:r>
              <a:rPr lang="el-GR" sz="16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εμβόλου</a:t>
            </a:r>
            <a:r>
              <a:rPr lang="el-GR" sz="1600" b="1" dirty="0">
                <a:solidFill>
                  <a:prstClr val="black"/>
                </a:solidFill>
              </a:rPr>
              <a:t>, η διαδρομή, δηλαδή, </a:t>
            </a:r>
            <a:r>
              <a:rPr lang="el-GR" sz="1600" b="1" dirty="0">
                <a:solidFill>
                  <a:prstClr val="black"/>
                </a:solidFill>
              </a:rPr>
              <a:t>του εμβόλου </a:t>
            </a:r>
            <a:r>
              <a:rPr lang="el-GR" sz="1600" b="1" dirty="0">
                <a:solidFill>
                  <a:prstClr val="black"/>
                </a:solidFill>
              </a:rPr>
              <a:t>από το Κ.Ν.Σ. μέχρι το Α.Ν.Σ. </a:t>
            </a:r>
            <a:endParaRPr lang="el-GR" sz="1600" b="1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1600" b="1" dirty="0">
                <a:solidFill>
                  <a:prstClr val="black"/>
                </a:solidFill>
              </a:rPr>
              <a:t>Τα </a:t>
            </a:r>
            <a:r>
              <a:rPr lang="el-GR" sz="1600" b="1" dirty="0">
                <a:solidFill>
                  <a:prstClr val="black"/>
                </a:solidFill>
              </a:rPr>
              <a:t>στοιχεία αυτά επιτρέπουν τον ακριβή </a:t>
            </a:r>
            <a:r>
              <a:rPr lang="el-GR" sz="1600" b="1" dirty="0">
                <a:solidFill>
                  <a:prstClr val="black"/>
                </a:solidFill>
              </a:rPr>
              <a:t>υπολογισμό </a:t>
            </a:r>
            <a:r>
              <a:rPr lang="el-GR" sz="1600" b="1" dirty="0">
                <a:solidFill>
                  <a:prstClr val="black"/>
                </a:solidFill>
              </a:rPr>
              <a:t>του κυλινδρισμού ως του όγκου ενός κυλίνδρου, ο οποίος έχει βάση με διάμετρο </a:t>
            </a:r>
            <a:r>
              <a:rPr lang="el-GR" sz="1600" b="1" dirty="0">
                <a:solidFill>
                  <a:prstClr val="black"/>
                </a:solidFill>
              </a:rPr>
              <a:t>ίση με </a:t>
            </a:r>
            <a:r>
              <a:rPr lang="el-GR" sz="1600" b="1" dirty="0">
                <a:solidFill>
                  <a:prstClr val="black"/>
                </a:solidFill>
              </a:rPr>
              <a:t>την εσωτερική διάμετρο και ύψος ίσο με τη διαδρομή του εμβόλου</a:t>
            </a:r>
            <a:r>
              <a:rPr lang="el-GR" sz="1600" b="1" dirty="0">
                <a:solidFill>
                  <a:prstClr val="black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Κυλινδρισμός </a:t>
            </a:r>
            <a:r>
              <a:rPr lang="el-G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Κυβισμός κινητήρα</a:t>
            </a:r>
            <a:endParaRPr lang="el-GR" sz="1600" b="1" dirty="0">
              <a:solidFill>
                <a:prstClr val="black"/>
              </a:solidFill>
            </a:endParaRPr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>
            <a:off x="3650810" y="1674892"/>
            <a:ext cx="4890380" cy="470781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i="1" dirty="0">
                <a:solidFill>
                  <a:srgbClr val="002060"/>
                </a:solidFill>
              </a:rPr>
              <a:t>Πώς ορίζεται ο κυλινδρισμός ενός κινητήρα;</a:t>
            </a:r>
          </a:p>
        </p:txBody>
      </p:sp>
    </p:spTree>
    <p:extLst>
      <p:ext uri="{BB962C8B-B14F-4D97-AF65-F5344CB8AC3E}">
        <p14:creationId xmlns:p14="http://schemas.microsoft.com/office/powerpoint/2010/main" val="38737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Ελλειψοειδής επεξήγηση 8"/>
          <p:cNvSpPr/>
          <p:nvPr/>
        </p:nvSpPr>
        <p:spPr>
          <a:xfrm>
            <a:off x="4747034" y="398352"/>
            <a:ext cx="2697932" cy="633742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Άσκηση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62274" y="1327462"/>
            <a:ext cx="1006745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Ένας 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κινητήρας έχει </a:t>
            </a:r>
            <a:r>
              <a:rPr lang="el-GR" sz="1600" b="1" dirty="0">
                <a:solidFill>
                  <a:srgbClr val="FF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FF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κυλίνδρους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Κάθε 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κύλινδρος έχει </a:t>
            </a:r>
            <a:r>
              <a:rPr lang="el-GR" sz="1600" b="1" dirty="0">
                <a:solidFill>
                  <a:srgbClr val="FF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ακτίνα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4cm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και το </a:t>
            </a:r>
            <a:r>
              <a:rPr lang="el-GR" sz="1600" b="1" dirty="0">
                <a:solidFill>
                  <a:srgbClr val="FF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ύψος 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της</a:t>
            </a:r>
            <a:r>
              <a:rPr lang="el-GR" sz="1600" b="1" dirty="0">
                <a:solidFill>
                  <a:srgbClr val="FF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διαδρομής 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του εμβόλου είναι </a:t>
            </a:r>
            <a:r>
              <a:rPr lang="en-US" sz="1600" b="1" dirty="0">
                <a:solidFill>
                  <a:srgbClr val="FF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11cm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Να 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υπολογιστεί ο όγκος κάθε κυλίνδρου και στη συνέχεια ο κυβισμός </a:t>
            </a:r>
            <a:r>
              <a:rPr lang="el-GR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της μηχανής.</a:t>
            </a:r>
            <a:endParaRPr lang="el-GR" sz="1600" b="1" dirty="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53" y="2850510"/>
            <a:ext cx="1761919" cy="29074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Ορθογώνιο 16"/>
              <p:cNvSpPr/>
              <p:nvPr/>
            </p:nvSpPr>
            <p:spPr>
              <a:xfrm>
                <a:off x="3374550" y="3891025"/>
                <a:ext cx="5442900" cy="581506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l-GR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)∗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𝟏𝟒</m:t>
                        </m:r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𝟖𝐜𝐦</m:t>
                            </m:r>
                          </m:e>
                          <m:sup>
                            <m:r>
                              <a:rPr lang="el-GR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)∗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l-GR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l-GR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l-GR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000" b="1" baseline="30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l-GR" sz="2000" b="1" baseline="30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50" y="3891025"/>
                <a:ext cx="5442900" cy="581506"/>
              </a:xfrm>
              <a:prstGeom prst="rect">
                <a:avLst/>
              </a:prstGeom>
              <a:blipFill rotWithShape="0">
                <a:blip r:embed="rId4"/>
                <a:stretch>
                  <a:fillRect l="-670" b="-303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80183" y="3123361"/>
                <a:ext cx="5631634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prstClr val="black"/>
                    </a:solidFill>
                  </a:rPr>
                  <a:t>Ξέρουμε ότι η ακτίνα είναι το μισό της διαμέτρου, άρα </a:t>
                </a:r>
                <a:r>
                  <a:rPr lang="en-US" sz="1400" b="1" dirty="0">
                    <a:solidFill>
                      <a:prstClr val="black"/>
                    </a:solidFill>
                  </a:rPr>
                  <a:t>d = 2 * 4cm = 8cm</a:t>
                </a:r>
              </a:p>
              <a:p>
                <a:r>
                  <a:rPr lang="el-GR" sz="1400" b="1" dirty="0">
                    <a:solidFill>
                      <a:prstClr val="black"/>
                    </a:solidFill>
                  </a:rPr>
                  <a:t>Και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l-GR" sz="1400" b="1" dirty="0">
                    <a:solidFill>
                      <a:prstClr val="black"/>
                    </a:solidFill>
                  </a:rPr>
                  <a:t> = ύψος = </a:t>
                </a:r>
                <a:r>
                  <a:rPr lang="en-US" sz="1400" b="1" dirty="0">
                    <a:solidFill>
                      <a:prstClr val="black"/>
                    </a:solidFill>
                  </a:rPr>
                  <a:t>11cm.</a:t>
                </a:r>
                <a:r>
                  <a:rPr lang="el-GR" sz="1400" b="1" dirty="0">
                    <a:solidFill>
                      <a:prstClr val="black"/>
                    </a:solidFill>
                  </a:rPr>
                  <a:t> Άρα:</a:t>
                </a:r>
                <a:endParaRPr lang="el-GR" sz="1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83" y="3123361"/>
                <a:ext cx="5631634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16"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Ορθογώνιο 17"/>
          <p:cNvSpPr/>
          <p:nvPr/>
        </p:nvSpPr>
        <p:spPr>
          <a:xfrm>
            <a:off x="4322276" y="4678441"/>
            <a:ext cx="3547449" cy="415498"/>
          </a:xfrm>
          <a:prstGeom prst="rect">
            <a:avLst/>
          </a:prstGeom>
          <a:solidFill>
            <a:schemeClr val="bg2">
              <a:alpha val="14902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Άρα ο </a:t>
            </a:r>
            <a:r>
              <a:rPr 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κυβισμός  </a:t>
            </a:r>
            <a:r>
              <a:rPr 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του 5κύλινδρου </a:t>
            </a:r>
            <a:r>
              <a:rPr 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κινητήρα </a:t>
            </a:r>
            <a:r>
              <a:rPr 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είναι</a:t>
            </a:r>
            <a:endParaRPr lang="el-GR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Ορθογώνιο 18"/>
              <p:cNvSpPr/>
              <p:nvPr/>
            </p:nvSpPr>
            <p:spPr>
              <a:xfrm>
                <a:off x="3352801" y="5321472"/>
                <a:ext cx="5486399" cy="461665"/>
              </a:xfrm>
              <a:prstGeom prst="rect">
                <a:avLst/>
              </a:prstGeom>
              <a:solidFill>
                <a:srgbClr val="FFFF00">
                  <a:alpha val="10196"/>
                </a:srgbClr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Vολ. = 5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552,64 cm</a:t>
                </a:r>
                <a:r>
                  <a:rPr lang="el-GR" sz="1600" b="1" baseline="30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2.763,2 cm</a:t>
                </a:r>
                <a:r>
                  <a:rPr lang="el-GR" sz="1600" b="1" baseline="30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 </a:t>
                </a: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≈ 2.800 cm</a:t>
                </a:r>
                <a:r>
                  <a:rPr lang="el-GR" sz="1600" b="1" baseline="30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ή 2,8 λίτρα</a:t>
                </a:r>
                <a:endParaRPr lang="el-GR" sz="16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Ορθογώνιο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5321472"/>
                <a:ext cx="548639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253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54985" y="2399169"/>
            <a:ext cx="663921" cy="338554"/>
          </a:xfrm>
          <a:prstGeom prst="rect">
            <a:avLst/>
          </a:prstGeom>
          <a:solidFill>
            <a:srgbClr val="FFE6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prstClr val="black"/>
                </a:solidFill>
              </a:rPr>
              <a:t>λύση</a:t>
            </a:r>
            <a:endParaRPr lang="el-GR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033257" y="1718559"/>
            <a:ext cx="9103259" cy="3739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3399">
                <a:alpha val="89804"/>
              </a:srgb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Η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σχέση συμπίεσης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ή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βαθμός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συμπίεσης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των κινητήρων είναι ένα από τα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βασικά χαρακτηριστικά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τους, γιατί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προσδιορίζει την </a:t>
            </a:r>
            <a:r>
              <a:rPr lang="el-GR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απόδοσή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τους και την </a:t>
            </a:r>
            <a:r>
              <a:rPr lang="el-GR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ποιότητα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καυσίμου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που μπορούν να χρησιμοποιήσουν. </a:t>
            </a:r>
            <a:endParaRPr lang="el-GR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Η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σχέση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συμπίεσης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είναι ο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λόγος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του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όγκου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που </a:t>
            </a:r>
            <a:r>
              <a:rPr lang="el-GR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καταλαμβάνει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το μίγμα του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καυσίμου, όταν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το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έμβολο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βρίσκεται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στο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Κ.Ν.Σ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.,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δια του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όγκου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στον οποίο </a:t>
            </a:r>
            <a:r>
              <a:rPr lang="el-GR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συμπιέζεται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το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ίδιο μίγμα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, όταν το έμβολο </a:t>
            </a:r>
            <a:r>
              <a:rPr lang="el-GR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έρχεται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στο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Α.Ν.Σ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Ο </a:t>
            </a:r>
            <a:r>
              <a:rPr lang="el-GR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χώρος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στον οποίο </a:t>
            </a:r>
            <a:r>
              <a:rPr lang="el-GR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συμπιέζεται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τελικά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το </a:t>
            </a:r>
            <a:r>
              <a:rPr lang="el-GR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μίγμα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και στον οποίο γίνεται η </a:t>
            </a:r>
            <a:r>
              <a:rPr lang="el-GR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καύση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του ονομάζεται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νεκρός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χώρος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ή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θάλαμος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συμπίεσης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endParaRPr lang="el-GR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Έτσι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, όταν λέμε ότι ένας </a:t>
            </a:r>
            <a:r>
              <a:rPr lang="el-GR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κινητήρας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έχει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σχέση συμπίεσης 9,5:1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εννοούμε ότι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ο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όγκος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του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θαλάμου καύσης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είναι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το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1/9,5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του συνολικού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όγκου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του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κυλίνδρου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650616" y="528295"/>
            <a:ext cx="4890769" cy="584775"/>
          </a:xfrm>
          <a:prstGeom prst="rect">
            <a:avLst/>
          </a:prstGeom>
          <a:solidFill>
            <a:srgbClr val="E2F0D9">
              <a:alpha val="80000"/>
            </a:srgbClr>
          </a:solidFill>
          <a:ln w="19050"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</a:rPr>
              <a:t>Σχέση </a:t>
            </a:r>
            <a:r>
              <a:rPr lang="el-GR" sz="3200" b="1" dirty="0">
                <a:solidFill>
                  <a:srgbClr val="002060"/>
                </a:solidFill>
              </a:rPr>
              <a:t>και </a:t>
            </a:r>
            <a:r>
              <a:rPr lang="el-GR" sz="3200" b="1" dirty="0">
                <a:solidFill>
                  <a:srgbClr val="002060"/>
                </a:solidFill>
              </a:rPr>
              <a:t>Πίεση συμπίεσης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16" y="1726079"/>
            <a:ext cx="932508" cy="1850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470" y="3611282"/>
            <a:ext cx="905958" cy="1852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7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619877" y="410599"/>
            <a:ext cx="4952246" cy="584775"/>
          </a:xfrm>
          <a:prstGeom prst="rect">
            <a:avLst/>
          </a:prstGeom>
          <a:solidFill>
            <a:srgbClr val="E2F0D9">
              <a:alpha val="80000"/>
            </a:srgbClr>
          </a:solidFill>
          <a:ln w="28575"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</a:rPr>
              <a:t>Σχέση </a:t>
            </a:r>
            <a:r>
              <a:rPr lang="el-GR" sz="3200" b="1" dirty="0">
                <a:solidFill>
                  <a:srgbClr val="002060"/>
                </a:solidFill>
              </a:rPr>
              <a:t>και </a:t>
            </a:r>
            <a:r>
              <a:rPr lang="el-GR" sz="3200" b="1" dirty="0">
                <a:solidFill>
                  <a:srgbClr val="002060"/>
                </a:solidFill>
              </a:rPr>
              <a:t>Πίεση συμπίεσης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53" y="1292239"/>
            <a:ext cx="2149774" cy="5010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038" y="1292712"/>
            <a:ext cx="2155337" cy="5008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Ορθογώνιο 6"/>
          <p:cNvSpPr/>
          <p:nvPr/>
        </p:nvSpPr>
        <p:spPr>
          <a:xfrm>
            <a:off x="3303006" y="1624725"/>
            <a:ext cx="5585988" cy="1061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Η σχέση συμπίεσης είναι ο λόγος του όγκου που καταλαμβάνει το μίγμα του καυσίμου, όταν το έμβολο βρίσκεται στο Κ.Ν.Σ., δια του όγκου στον οποίο συμπιέζεται το ίδιο μίγμα, όταν το έμβολο έρχεται στο Α.Ν.Σ</a:t>
            </a:r>
            <a:endParaRPr lang="el-GR" sz="1400" i="1" dirty="0">
              <a:solidFill>
                <a:srgbClr val="00206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069921" y="944753"/>
            <a:ext cx="211788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έμβολο βρίσκεται στο Κ.Ν.Σ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8981141" y="943243"/>
            <a:ext cx="211788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έμβολο βρίσκεται στο </a:t>
            </a:r>
            <a:r>
              <a:rPr lang="el-GR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Α.Ν.Σ</a:t>
            </a:r>
            <a:endParaRPr lang="el-GR" sz="14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>
            <a:off x="2100403" y="3311604"/>
            <a:ext cx="17473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Ορθογώνιο 17"/>
          <p:cNvSpPr/>
          <p:nvPr/>
        </p:nvSpPr>
        <p:spPr>
          <a:xfrm>
            <a:off x="3837887" y="3188514"/>
            <a:ext cx="274305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12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Όγκος όταν το έμβολο </a:t>
            </a:r>
            <a:r>
              <a:rPr lang="el-GR" sz="12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βρίσκεται στο Κ.Ν.Σ</a:t>
            </a:r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 flipH="1">
            <a:off x="7242772" y="2860895"/>
            <a:ext cx="2752254" cy="11316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Ορθογώνιο 23"/>
          <p:cNvSpPr/>
          <p:nvPr/>
        </p:nvSpPr>
        <p:spPr>
          <a:xfrm>
            <a:off x="4497281" y="3847908"/>
            <a:ext cx="274305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l-GR" sz="12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Όγκος όταν το έμβολο </a:t>
            </a:r>
            <a:r>
              <a:rPr lang="el-GR" sz="12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βρίσκεται στο </a:t>
            </a:r>
            <a:r>
              <a:rPr lang="el-GR" sz="12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Α.Ν.Σ</a:t>
            </a:r>
          </a:p>
          <a:p>
            <a:pPr algn="ctr"/>
            <a:r>
              <a:rPr lang="el-GR" sz="12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(θάλαμος συμπίεσης ή νεκρός χώρος)</a:t>
            </a:r>
            <a:endParaRPr lang="el-GR" sz="1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3592717" y="6002944"/>
            <a:ext cx="500656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prstClr val="black"/>
                </a:solidFill>
              </a:rPr>
              <a:t>http://photodentro.edu.gr/aggregator/lo/photodentro-lor-8521-11339</a:t>
            </a:r>
            <a:endParaRPr lang="el-GR" sz="1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059254" y="1624678"/>
            <a:ext cx="10085561" cy="1285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Αν λοιπόν συμβολίσουμε με 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V</a:t>
            </a:r>
            <a:r>
              <a:rPr lang="el-GR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συμπ.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τον 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όγκο 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του θαλάμου καύσης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 (νεκρό χώρο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), με 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V</a:t>
            </a:r>
            <a:r>
              <a:rPr lang="el-GR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κυλ.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τον 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κυλινδρισμό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, δηλαδή τον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όγκο τον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οποίο σαρώνει το έμβολο, κατά τη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διαδρομή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του από το Κ.Ν.Σ.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μέχρι το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Α.Ν.Σ. και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με 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λ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 τη 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σχέση συμπίεσης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, θα έχουμε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068309" y="3804781"/>
            <a:ext cx="1006745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prstClr val="black"/>
                </a:solidFill>
              </a:rPr>
              <a:t>και </a:t>
            </a:r>
            <a:r>
              <a:rPr lang="el-GR" b="1" dirty="0">
                <a:solidFill>
                  <a:prstClr val="black"/>
                </a:solidFill>
              </a:rPr>
              <a:t>ο </a:t>
            </a:r>
            <a:r>
              <a:rPr lang="el-GR" b="1" dirty="0">
                <a:solidFill>
                  <a:srgbClr val="FF0000"/>
                </a:solidFill>
              </a:rPr>
              <a:t>λόγος του συνολικού όγκου </a:t>
            </a:r>
            <a:r>
              <a:rPr lang="el-GR" b="1" dirty="0">
                <a:solidFill>
                  <a:prstClr val="black"/>
                </a:solidFill>
              </a:rPr>
              <a:t>προς τον </a:t>
            </a:r>
            <a:r>
              <a:rPr lang="el-GR" b="1" dirty="0">
                <a:solidFill>
                  <a:srgbClr val="FF0000"/>
                </a:solidFill>
              </a:rPr>
              <a:t>όγκο του θαλάμου καύσης </a:t>
            </a:r>
            <a:r>
              <a:rPr lang="el-GR" b="1" dirty="0">
                <a:solidFill>
                  <a:prstClr val="black"/>
                </a:solidFill>
              </a:rPr>
              <a:t>μας </a:t>
            </a:r>
            <a:r>
              <a:rPr lang="el-GR" b="1" dirty="0">
                <a:solidFill>
                  <a:prstClr val="black"/>
                </a:solidFill>
              </a:rPr>
              <a:t>δίνει τη </a:t>
            </a:r>
            <a:r>
              <a:rPr lang="el-GR" b="1" dirty="0">
                <a:solidFill>
                  <a:srgbClr val="FF0000"/>
                </a:solidFill>
              </a:rPr>
              <a:t>σχέση συμπίεσης λ </a:t>
            </a:r>
            <a:r>
              <a:rPr lang="el-GR" b="1" dirty="0">
                <a:solidFill>
                  <a:prstClr val="black"/>
                </a:solidFill>
              </a:rPr>
              <a:t>του κυλίνδρου </a:t>
            </a:r>
            <a:r>
              <a:rPr lang="el-GR" b="1" dirty="0">
                <a:solidFill>
                  <a:prstClr val="black"/>
                </a:solidFill>
              </a:rPr>
              <a:t>και, κατά </a:t>
            </a:r>
            <a:r>
              <a:rPr lang="el-GR" b="1" dirty="0">
                <a:solidFill>
                  <a:prstClr val="black"/>
                </a:solidFill>
              </a:rPr>
              <a:t>συνέπεια, του κινητήρα: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3661349" y="510188"/>
            <a:ext cx="4869303" cy="584775"/>
          </a:xfrm>
          <a:prstGeom prst="rect">
            <a:avLst/>
          </a:prstGeom>
          <a:solidFill>
            <a:srgbClr val="E2F0D9">
              <a:alpha val="80000"/>
            </a:srgbClr>
          </a:solidFill>
          <a:ln w="28575"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</a:rPr>
              <a:t>Σχέση </a:t>
            </a:r>
            <a:r>
              <a:rPr lang="el-GR" sz="3200" b="1" dirty="0">
                <a:solidFill>
                  <a:srgbClr val="002060"/>
                </a:solidFill>
              </a:rPr>
              <a:t>και πίεση </a:t>
            </a:r>
            <a:r>
              <a:rPr lang="el-GR" sz="3200" b="1" dirty="0">
                <a:solidFill>
                  <a:srgbClr val="002060"/>
                </a:solidFill>
              </a:rPr>
              <a:t>συμπίεσης</a:t>
            </a:r>
            <a:endParaRPr lang="el-GR" sz="3200" b="1" dirty="0">
              <a:solidFill>
                <a:srgbClr val="00206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711921" y="3217174"/>
            <a:ext cx="314214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l-GR" sz="1400" b="1" dirty="0">
                <a:solidFill>
                  <a:prstClr val="black"/>
                </a:solidFill>
              </a:rPr>
              <a:t>ο συνολικός όγκος του κυλίνδρου είναι</a:t>
            </a:r>
            <a:r>
              <a:rPr lang="el-GR" sz="1400" b="1" dirty="0">
                <a:solidFill>
                  <a:prstClr val="black"/>
                </a:solidFill>
              </a:rPr>
              <a:t>:</a:t>
            </a:r>
            <a:endParaRPr lang="el-GR" sz="1400" b="1" dirty="0">
              <a:solidFill>
                <a:prstClr val="black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360190" y="3162852"/>
            <a:ext cx="1966757" cy="40011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prstClr val="black"/>
                </a:solidFill>
              </a:rPr>
              <a:t>V = V</a:t>
            </a:r>
            <a:r>
              <a:rPr lang="el-GR" sz="2000" b="1" baseline="-25000" dirty="0">
                <a:solidFill>
                  <a:prstClr val="black"/>
                </a:solidFill>
              </a:rPr>
              <a:t>συμπ.</a:t>
            </a:r>
            <a:r>
              <a:rPr lang="el-GR" sz="2000" b="1" dirty="0">
                <a:solidFill>
                  <a:prstClr val="black"/>
                </a:solidFill>
              </a:rPr>
              <a:t> +  V</a:t>
            </a:r>
            <a:r>
              <a:rPr lang="el-GR" sz="2000" b="1" baseline="-25000" dirty="0">
                <a:solidFill>
                  <a:prstClr val="black"/>
                </a:solidFill>
              </a:rPr>
              <a:t>κυλ.</a:t>
            </a:r>
            <a:r>
              <a:rPr lang="el-GR" sz="2000" b="1" dirty="0">
                <a:solidFill>
                  <a:prstClr val="black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3194436" y="4894919"/>
                <a:ext cx="5803128" cy="741037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prstClr val="black"/>
                    </a:solidFill>
                    <a:latin typeface="Arial Narrow" panose="020B0606020202030204" pitchFamily="34" charset="0"/>
                    <a:ea typeface="Cambria Math" panose="02040503050406030204" pitchFamily="18" charset="0"/>
                  </a:rPr>
                  <a:t>λ</a:t>
                </a:r>
                <a:r>
                  <a:rPr lang="en-US" sz="2400" b="1" dirty="0">
                    <a:solidFill>
                      <a:prstClr val="black"/>
                    </a:solidFill>
                    <a:latin typeface="Arial Narrow" panose="020B060602020203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V</m:t>
                        </m:r>
                      </m:num>
                      <m:den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l-GR" sz="2400" b="1" baseline="-25000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συμπ</m:t>
                        </m:r>
                        <m:r>
                          <m:rPr>
                            <m:nor/>
                          </m:rPr>
                          <a:rPr lang="el-GR" sz="2400" b="1" baseline="-25000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.</m:t>
                        </m:r>
                      </m:den>
                    </m:f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l-GR" sz="2400" b="1" baseline="-25000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συμπ</m:t>
                        </m:r>
                        <m:r>
                          <m:rPr>
                            <m:nor/>
                          </m:rPr>
                          <a:rPr lang="el-GR" sz="2400" b="1" baseline="-25000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. + 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Vκυλ</m:t>
                        </m:r>
                        <m:r>
                          <m:rPr>
                            <m:nor/>
                          </m:rPr>
                          <a:rPr lang="el-GR" sz="2400" b="1" baseline="-25000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.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l-GR" sz="2400" b="1" baseline="-25000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συμπ</m:t>
                        </m:r>
                        <m:r>
                          <m:rPr>
                            <m:nor/>
                          </m:rPr>
                          <a:rPr lang="el-GR" sz="2400" b="1" baseline="-25000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. </m:t>
                        </m:r>
                      </m:den>
                    </m:f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l-GR" sz="24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Cambria Math" panose="02040503050406030204" pitchFamily="18" charset="0"/>
                      </a:rPr>
                      <m:t>ή</m:t>
                    </m:r>
                    <m:r>
                      <m:rPr>
                        <m:nor/>
                      </m:rPr>
                      <a:rPr lang="el-GR" sz="2400" b="1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l-GR" sz="2400" b="1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l-GR" sz="2400" b="1" baseline="-25000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κυλ</m:t>
                        </m:r>
                        <m:r>
                          <m:rPr>
                            <m:nor/>
                          </m:rPr>
                          <a:rPr lang="el-GR" sz="2400" b="1" baseline="-25000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.</m:t>
                        </m:r>
                      </m:num>
                      <m:den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l-GR" sz="2400" b="1" baseline="-25000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συμπ</m:t>
                        </m:r>
                        <m:r>
                          <m:rPr>
                            <m:nor/>
                          </m:rPr>
                          <a:rPr lang="el-GR" sz="2400" b="1" baseline="-25000" dirty="0">
                            <a:solidFill>
                              <a:prstClr val="black"/>
                            </a:solidFill>
                            <a:latin typeface="Arial Narrow" panose="020B0606020202030204" pitchFamily="34" charset="0"/>
                          </a:rPr>
                          <m:t>.</m:t>
                        </m:r>
                      </m:den>
                    </m:f>
                  </m:oMath>
                </a14:m>
                <a:endParaRPr lang="el-GR" sz="2400" b="1" baseline="30000" dirty="0">
                  <a:solidFill>
                    <a:prstClr val="black"/>
                  </a:solidFill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436" y="4894919"/>
                <a:ext cx="5803128" cy="741037"/>
              </a:xfrm>
              <a:prstGeom prst="rect">
                <a:avLst/>
              </a:prstGeom>
              <a:blipFill rotWithShape="0">
                <a:blip r:embed="rId6"/>
                <a:stretch>
                  <a:fillRect l="-94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5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72016" y="1608955"/>
            <a:ext cx="1184796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prstClr val="black"/>
                </a:solidFill>
              </a:rPr>
              <a:t>Η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σχέση συμπίεσης </a:t>
            </a:r>
            <a:r>
              <a:rPr lang="el-GR" b="1" dirty="0">
                <a:solidFill>
                  <a:prstClr val="black"/>
                </a:solidFill>
              </a:rPr>
              <a:t>στα αυτοκίνητα </a:t>
            </a:r>
            <a:r>
              <a:rPr lang="el-GR" b="1" dirty="0">
                <a:solidFill>
                  <a:prstClr val="black"/>
                </a:solidFill>
              </a:rPr>
              <a:t>με απλή </a:t>
            </a:r>
            <a:r>
              <a:rPr lang="el-GR" b="1" dirty="0">
                <a:solidFill>
                  <a:prstClr val="black"/>
                </a:solidFill>
              </a:rPr>
              <a:t>βενζίνη είναι από </a:t>
            </a:r>
            <a:r>
              <a:rPr lang="el-GR" b="1" dirty="0">
                <a:solidFill>
                  <a:srgbClr val="FF0000"/>
                </a:solidFill>
              </a:rPr>
              <a:t>6,5</a:t>
            </a:r>
            <a:r>
              <a:rPr lang="el-GR" b="1" dirty="0">
                <a:solidFill>
                  <a:prstClr val="black"/>
                </a:solidFill>
              </a:rPr>
              <a:t> μέχρι </a:t>
            </a:r>
            <a:r>
              <a:rPr lang="el-GR" b="1" dirty="0">
                <a:solidFill>
                  <a:srgbClr val="FF0000"/>
                </a:solidFill>
              </a:rPr>
              <a:t>8,7:1</a:t>
            </a:r>
            <a:r>
              <a:rPr lang="el-GR" b="1" dirty="0">
                <a:solidFill>
                  <a:prstClr val="black"/>
                </a:solidFill>
              </a:rPr>
              <a:t>, </a:t>
            </a:r>
            <a:r>
              <a:rPr lang="el-GR" b="1" dirty="0">
                <a:solidFill>
                  <a:prstClr val="black"/>
                </a:solidFill>
              </a:rPr>
              <a:t>στα αυτοκίνητα </a:t>
            </a:r>
            <a:r>
              <a:rPr lang="el-GR" b="1" dirty="0">
                <a:solidFill>
                  <a:prstClr val="black"/>
                </a:solidFill>
              </a:rPr>
              <a:t>με βενζίνη σούπερ φθάνει </a:t>
            </a:r>
            <a:r>
              <a:rPr lang="el-GR" b="1" dirty="0">
                <a:solidFill>
                  <a:prstClr val="black"/>
                </a:solidFill>
              </a:rPr>
              <a:t>από </a:t>
            </a:r>
            <a:r>
              <a:rPr lang="el-GR" b="1" dirty="0">
                <a:solidFill>
                  <a:srgbClr val="FF0000"/>
                </a:solidFill>
              </a:rPr>
              <a:t>7,8</a:t>
            </a:r>
            <a:r>
              <a:rPr lang="el-GR" b="1" dirty="0">
                <a:solidFill>
                  <a:prstClr val="black"/>
                </a:solidFill>
              </a:rPr>
              <a:t> </a:t>
            </a:r>
            <a:r>
              <a:rPr lang="el-GR" b="1" dirty="0">
                <a:solidFill>
                  <a:prstClr val="black"/>
                </a:solidFill>
              </a:rPr>
              <a:t>μέχρι </a:t>
            </a:r>
            <a:r>
              <a:rPr lang="el-GR" b="1" dirty="0">
                <a:solidFill>
                  <a:srgbClr val="FF0000"/>
                </a:solidFill>
              </a:rPr>
              <a:t>11,0:1</a:t>
            </a:r>
            <a:r>
              <a:rPr lang="el-GR" b="1" dirty="0">
                <a:solidFill>
                  <a:prstClr val="black"/>
                </a:solidFill>
              </a:rPr>
              <a:t> και στα αυτοκίνητα </a:t>
            </a:r>
            <a:r>
              <a:rPr lang="el-GR" b="1" dirty="0">
                <a:solidFill>
                  <a:prstClr val="black"/>
                </a:solidFill>
              </a:rPr>
              <a:t>αγώνων </a:t>
            </a:r>
            <a:r>
              <a:rPr lang="el-GR" b="1" dirty="0">
                <a:solidFill>
                  <a:prstClr val="black"/>
                </a:solidFill>
              </a:rPr>
              <a:t>είναι από </a:t>
            </a:r>
            <a:r>
              <a:rPr lang="el-GR" b="1" dirty="0">
                <a:solidFill>
                  <a:srgbClr val="FF0000"/>
                </a:solidFill>
              </a:rPr>
              <a:t>10</a:t>
            </a:r>
            <a:r>
              <a:rPr lang="el-GR" b="1" dirty="0">
                <a:solidFill>
                  <a:prstClr val="black"/>
                </a:solidFill>
              </a:rPr>
              <a:t> μέχρι </a:t>
            </a:r>
            <a:r>
              <a:rPr lang="el-GR" b="1" dirty="0">
                <a:solidFill>
                  <a:srgbClr val="FF0000"/>
                </a:solidFill>
              </a:rPr>
              <a:t>12:1</a:t>
            </a:r>
            <a:r>
              <a:rPr lang="el-GR" b="1" dirty="0">
                <a:solidFill>
                  <a:prstClr val="black"/>
                </a:solidFill>
              </a:rPr>
              <a:t> ή και </a:t>
            </a:r>
            <a:r>
              <a:rPr lang="el-GR" b="1" dirty="0">
                <a:solidFill>
                  <a:prstClr val="black"/>
                </a:solidFill>
              </a:rPr>
              <a:t>υψηλότερη</a:t>
            </a:r>
            <a:r>
              <a:rPr lang="el-GR" b="1" dirty="0">
                <a:solidFill>
                  <a:prstClr val="black"/>
                </a:solidFill>
              </a:rPr>
              <a:t>. </a:t>
            </a:r>
            <a:endParaRPr lang="el-GR" b="1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prstClr val="black"/>
                </a:solidFill>
              </a:rPr>
              <a:t>Παρά </a:t>
            </a:r>
            <a:r>
              <a:rPr lang="el-GR" b="1" dirty="0">
                <a:solidFill>
                  <a:prstClr val="black"/>
                </a:solidFill>
              </a:rPr>
              <a:t>τα πλεονεκτήματα που </a:t>
            </a:r>
            <a:r>
              <a:rPr lang="el-GR" b="1" dirty="0">
                <a:solidFill>
                  <a:prstClr val="black"/>
                </a:solidFill>
              </a:rPr>
              <a:t>παρουσιάζει </a:t>
            </a:r>
            <a:r>
              <a:rPr lang="el-GR" b="1" dirty="0">
                <a:solidFill>
                  <a:prstClr val="black"/>
                </a:solidFill>
              </a:rPr>
              <a:t>η αύξηση του βαθμού συμπίεσης </a:t>
            </a:r>
            <a:r>
              <a:rPr lang="el-GR" b="1" dirty="0">
                <a:solidFill>
                  <a:prstClr val="black"/>
                </a:solidFill>
              </a:rPr>
              <a:t>για την </a:t>
            </a:r>
            <a:r>
              <a:rPr lang="el-GR" b="1" dirty="0">
                <a:solidFill>
                  <a:prstClr val="black"/>
                </a:solidFill>
              </a:rPr>
              <a:t>απόδοση του κινητήρα, υπάρχουν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όρια</a:t>
            </a:r>
            <a:r>
              <a:rPr lang="el-G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prstClr val="black"/>
                </a:solidFill>
              </a:rPr>
              <a:t>στις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υψηλές</a:t>
            </a:r>
            <a:r>
              <a:rPr lang="el-G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τιμές</a:t>
            </a:r>
            <a:r>
              <a:rPr lang="el-GR" b="1" dirty="0">
                <a:solidFill>
                  <a:prstClr val="black"/>
                </a:solidFill>
              </a:rPr>
              <a:t>, τα οποία, αν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παραβιασθούν</a:t>
            </a:r>
            <a:r>
              <a:rPr lang="el-GR" b="1" dirty="0">
                <a:solidFill>
                  <a:prstClr val="black"/>
                </a:solidFill>
              </a:rPr>
              <a:t>, προξενούν την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αυτανάφλεξη</a:t>
            </a:r>
            <a:r>
              <a:rPr lang="el-G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prstClr val="black"/>
                </a:solidFill>
              </a:rPr>
              <a:t>του καυσίμου</a:t>
            </a:r>
            <a:r>
              <a:rPr lang="el-GR" b="1" dirty="0">
                <a:solidFill>
                  <a:prstClr val="black"/>
                </a:solidFill>
              </a:rPr>
              <a:t>, λόγω της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αυξημένης</a:t>
            </a:r>
            <a:r>
              <a:rPr lang="el-G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πίεσης</a:t>
            </a:r>
            <a:r>
              <a:rPr lang="el-G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συμπίεσης</a:t>
            </a:r>
            <a:r>
              <a:rPr lang="el-GR" b="1" dirty="0">
                <a:solidFill>
                  <a:prstClr val="black"/>
                </a:solidFill>
              </a:rPr>
              <a:t>. </a:t>
            </a:r>
            <a:endParaRPr lang="el-GR" b="1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prstClr val="black"/>
                </a:solidFill>
              </a:rPr>
              <a:t>Για </a:t>
            </a:r>
            <a:r>
              <a:rPr lang="el-GR" b="1" dirty="0">
                <a:solidFill>
                  <a:prstClr val="black"/>
                </a:solidFill>
              </a:rPr>
              <a:t>να αποφευχθεί αυτό το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φαινόμενο</a:t>
            </a:r>
            <a:r>
              <a:rPr lang="el-G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prstClr val="black"/>
                </a:solidFill>
              </a:rPr>
              <a:t>της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αυτανάφλεξης</a:t>
            </a:r>
            <a:r>
              <a:rPr lang="el-GR" b="1" dirty="0">
                <a:solidFill>
                  <a:prstClr val="black"/>
                </a:solidFill>
              </a:rPr>
              <a:t>, </a:t>
            </a:r>
            <a:r>
              <a:rPr lang="el-GR" b="1" dirty="0">
                <a:solidFill>
                  <a:prstClr val="black"/>
                </a:solidFill>
              </a:rPr>
              <a:t>προστίθενται στο </a:t>
            </a:r>
            <a:r>
              <a:rPr lang="el-GR" b="1" dirty="0">
                <a:solidFill>
                  <a:prstClr val="black"/>
                </a:solidFill>
              </a:rPr>
              <a:t>καύσιμο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ειδικές</a:t>
            </a:r>
            <a:r>
              <a:rPr lang="el-G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ουσίες</a:t>
            </a:r>
            <a:r>
              <a:rPr lang="el-GR" b="1" dirty="0">
                <a:solidFill>
                  <a:prstClr val="black"/>
                </a:solidFill>
              </a:rPr>
              <a:t>, που </a:t>
            </a:r>
            <a:r>
              <a:rPr lang="el-GR" b="1" dirty="0">
                <a:solidFill>
                  <a:prstClr val="black"/>
                </a:solidFill>
              </a:rPr>
              <a:t>ονομάζονται </a:t>
            </a:r>
            <a:r>
              <a:rPr lang="el-GR" b="1" dirty="0">
                <a:solidFill>
                  <a:prstClr val="black"/>
                </a:solidFill>
              </a:rPr>
              <a:t>«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αντικροτικά</a:t>
            </a:r>
            <a:r>
              <a:rPr lang="el-GR" b="1" dirty="0">
                <a:solidFill>
                  <a:prstClr val="black"/>
                </a:solidFill>
              </a:rPr>
              <a:t>», πολλές από τις </a:t>
            </a:r>
            <a:r>
              <a:rPr lang="el-GR" b="1" dirty="0">
                <a:solidFill>
                  <a:prstClr val="black"/>
                </a:solidFill>
              </a:rPr>
              <a:t>οποίες, όμως</a:t>
            </a:r>
            <a:r>
              <a:rPr lang="el-GR" b="1" dirty="0">
                <a:solidFill>
                  <a:prstClr val="black"/>
                </a:solidFill>
              </a:rPr>
              <a:t>, μολύνουν την ατμόσφαιρα κατά </a:t>
            </a:r>
            <a:r>
              <a:rPr lang="el-GR" b="1" dirty="0">
                <a:solidFill>
                  <a:prstClr val="black"/>
                </a:solidFill>
              </a:rPr>
              <a:t>την έξοδό </a:t>
            </a:r>
            <a:r>
              <a:rPr lang="el-GR" b="1" dirty="0">
                <a:solidFill>
                  <a:prstClr val="black"/>
                </a:solidFill>
              </a:rPr>
              <a:t>τους μαζί με τα καυσαέρια.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368171" y="573562"/>
            <a:ext cx="3455658" cy="584775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prstClr val="black"/>
                </a:solidFill>
              </a:rPr>
              <a:t>ΣΧΕΣΗ ΣΥΜΠΙΕΣΗΣ </a:t>
            </a:r>
            <a:endParaRPr lang="el-G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47050" y="1456471"/>
            <a:ext cx="11497900" cy="4401205"/>
          </a:xfrm>
          <a:prstGeom prst="rect">
            <a:avLst/>
          </a:prstGeom>
          <a:solidFill>
            <a:srgbClr val="CC3399">
              <a:alpha val="10196"/>
            </a:srgbClr>
          </a:solidFill>
          <a:ln w="19050"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sz="1600" b="1" dirty="0">
                <a:solidFill>
                  <a:prstClr val="black"/>
                </a:solidFill>
              </a:rPr>
              <a:t>Πίεση συμπίεσης </a:t>
            </a:r>
            <a:r>
              <a:rPr lang="el-GR" sz="1600" dirty="0">
                <a:solidFill>
                  <a:prstClr val="black"/>
                </a:solidFill>
              </a:rPr>
              <a:t>είναι </a:t>
            </a:r>
            <a:r>
              <a:rPr lang="el-GR" sz="1600" dirty="0">
                <a:solidFill>
                  <a:prstClr val="black"/>
                </a:solidFill>
              </a:rPr>
              <a:t>η </a:t>
            </a:r>
            <a:r>
              <a:rPr lang="el-GR" sz="1600" b="1" dirty="0">
                <a:solidFill>
                  <a:prstClr val="black"/>
                </a:solidFill>
              </a:rPr>
              <a:t>μέγιστη </a:t>
            </a:r>
            <a:r>
              <a:rPr lang="el-GR" sz="1600" b="1" dirty="0">
                <a:solidFill>
                  <a:prstClr val="black"/>
                </a:solidFill>
              </a:rPr>
              <a:t>πίεση </a:t>
            </a:r>
            <a:r>
              <a:rPr lang="el-GR" sz="1600" dirty="0">
                <a:solidFill>
                  <a:prstClr val="black"/>
                </a:solidFill>
              </a:rPr>
              <a:t>του </a:t>
            </a:r>
            <a:r>
              <a:rPr lang="el-GR" sz="1600" b="1" dirty="0">
                <a:solidFill>
                  <a:prstClr val="black"/>
                </a:solidFill>
              </a:rPr>
              <a:t>μίγματος</a:t>
            </a:r>
            <a:r>
              <a:rPr lang="el-GR" sz="1600" dirty="0">
                <a:solidFill>
                  <a:prstClr val="black"/>
                </a:solidFill>
              </a:rPr>
              <a:t> που μπορεί να μετρηθεί </a:t>
            </a:r>
            <a:r>
              <a:rPr lang="el-GR" sz="1600" dirty="0">
                <a:solidFill>
                  <a:prstClr val="black"/>
                </a:solidFill>
              </a:rPr>
              <a:t>μέσα στον </a:t>
            </a:r>
            <a:r>
              <a:rPr lang="el-GR" sz="1600" dirty="0">
                <a:solidFill>
                  <a:prstClr val="black"/>
                </a:solidFill>
              </a:rPr>
              <a:t>κύλινδρο στο </a:t>
            </a:r>
            <a:r>
              <a:rPr lang="el-GR" sz="1600" b="1" dirty="0">
                <a:solidFill>
                  <a:prstClr val="black"/>
                </a:solidFill>
              </a:rPr>
              <a:t>Α.Ν.Σ</a:t>
            </a:r>
            <a:r>
              <a:rPr lang="el-GR" sz="1600" dirty="0">
                <a:solidFill>
                  <a:prstClr val="black"/>
                </a:solidFill>
              </a:rPr>
              <a:t>., </a:t>
            </a:r>
            <a:r>
              <a:rPr lang="el-GR" sz="1600" b="1" dirty="0">
                <a:solidFill>
                  <a:prstClr val="black"/>
                </a:solidFill>
              </a:rPr>
              <a:t>χωρίς </a:t>
            </a:r>
            <a:r>
              <a:rPr lang="el-GR" sz="1600" b="1" dirty="0">
                <a:solidFill>
                  <a:prstClr val="black"/>
                </a:solidFill>
              </a:rPr>
              <a:t>καύση</a:t>
            </a:r>
            <a:r>
              <a:rPr lang="el-GR" sz="1600" dirty="0">
                <a:solidFill>
                  <a:prstClr val="black"/>
                </a:solidFill>
              </a:rPr>
              <a:t>.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sz="1600" dirty="0">
                <a:solidFill>
                  <a:prstClr val="black"/>
                </a:solidFill>
              </a:rPr>
              <a:t>Επισημαίνεται </a:t>
            </a:r>
            <a:r>
              <a:rPr lang="el-GR" sz="1600" dirty="0">
                <a:solidFill>
                  <a:prstClr val="black"/>
                </a:solidFill>
              </a:rPr>
              <a:t>ότι σε ένα κινητήρα </a:t>
            </a:r>
            <a:r>
              <a:rPr lang="el-GR" sz="1600" dirty="0">
                <a:solidFill>
                  <a:prstClr val="black"/>
                </a:solidFill>
              </a:rPr>
              <a:t>η </a:t>
            </a:r>
            <a:r>
              <a:rPr lang="el-GR" sz="1600" b="1" dirty="0">
                <a:solidFill>
                  <a:prstClr val="black"/>
                </a:solidFill>
              </a:rPr>
              <a:t>σχέση </a:t>
            </a:r>
            <a:r>
              <a:rPr lang="el-GR" sz="1600" b="1" dirty="0">
                <a:solidFill>
                  <a:prstClr val="black"/>
                </a:solidFill>
              </a:rPr>
              <a:t>συμπίεσης </a:t>
            </a:r>
            <a:r>
              <a:rPr lang="el-GR" sz="1600" dirty="0">
                <a:solidFill>
                  <a:prstClr val="black"/>
                </a:solidFill>
              </a:rPr>
              <a:t>είναι </a:t>
            </a:r>
            <a:r>
              <a:rPr lang="el-GR" sz="1600" b="1" dirty="0">
                <a:solidFill>
                  <a:prstClr val="black"/>
                </a:solidFill>
              </a:rPr>
              <a:t>σταθερή</a:t>
            </a:r>
            <a:r>
              <a:rPr lang="el-GR" sz="1600" dirty="0">
                <a:solidFill>
                  <a:prstClr val="black"/>
                </a:solidFill>
              </a:rPr>
              <a:t> και </a:t>
            </a:r>
            <a:r>
              <a:rPr lang="el-GR" sz="1600" b="1" dirty="0">
                <a:solidFill>
                  <a:prstClr val="black"/>
                </a:solidFill>
              </a:rPr>
              <a:t>δεν μεταβάλλεται</a:t>
            </a:r>
            <a:r>
              <a:rPr lang="el-GR" sz="1600" dirty="0">
                <a:solidFill>
                  <a:prstClr val="black"/>
                </a:solidFill>
              </a:rPr>
              <a:t>, αν δεν γίνουν τεχνικές παρεμβάσεις στο έμβολο, το διωστήρα, </a:t>
            </a:r>
            <a:r>
              <a:rPr lang="el-GR" sz="1600" dirty="0">
                <a:solidFill>
                  <a:prstClr val="black"/>
                </a:solidFill>
              </a:rPr>
              <a:t>τα χιτώνια </a:t>
            </a:r>
            <a:r>
              <a:rPr lang="el-GR" sz="1600" dirty="0">
                <a:solidFill>
                  <a:prstClr val="black"/>
                </a:solidFill>
              </a:rPr>
              <a:t>ή την κυλινδροκεφαλή. </a:t>
            </a:r>
            <a:endParaRPr lang="el-GR" sz="1600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sz="1600" dirty="0">
                <a:solidFill>
                  <a:prstClr val="black"/>
                </a:solidFill>
              </a:rPr>
              <a:t>Αντίθετα, η </a:t>
            </a:r>
            <a:r>
              <a:rPr lang="el-GR" sz="1600" b="1" dirty="0">
                <a:solidFill>
                  <a:prstClr val="black"/>
                </a:solidFill>
              </a:rPr>
              <a:t>πίεση συμπίεσης δεν είναι σταθερή </a:t>
            </a:r>
            <a:r>
              <a:rPr lang="el-GR" sz="1600" dirty="0">
                <a:solidFill>
                  <a:prstClr val="black"/>
                </a:solidFill>
              </a:rPr>
              <a:t>και αρχίζει </a:t>
            </a:r>
            <a:r>
              <a:rPr lang="el-GR" sz="1600" dirty="0">
                <a:solidFill>
                  <a:prstClr val="black"/>
                </a:solidFill>
              </a:rPr>
              <a:t>να </a:t>
            </a:r>
            <a:r>
              <a:rPr lang="el-GR" sz="1600" b="1" dirty="0">
                <a:solidFill>
                  <a:prstClr val="black"/>
                </a:solidFill>
              </a:rPr>
              <a:t>μειώνεται</a:t>
            </a:r>
            <a:r>
              <a:rPr lang="el-GR" sz="1600" dirty="0">
                <a:solidFill>
                  <a:prstClr val="black"/>
                </a:solidFill>
              </a:rPr>
              <a:t>, όταν αρχίσουν </a:t>
            </a:r>
            <a:r>
              <a:rPr lang="el-GR" sz="1600" dirty="0">
                <a:solidFill>
                  <a:prstClr val="black"/>
                </a:solidFill>
              </a:rPr>
              <a:t>να </a:t>
            </a:r>
            <a:r>
              <a:rPr lang="el-GR" sz="1600" b="1" dirty="0">
                <a:solidFill>
                  <a:prstClr val="black"/>
                </a:solidFill>
              </a:rPr>
              <a:t>φθείρονται</a:t>
            </a:r>
            <a:r>
              <a:rPr lang="el-GR" sz="1600" dirty="0">
                <a:solidFill>
                  <a:prstClr val="black"/>
                </a:solidFill>
              </a:rPr>
              <a:t> </a:t>
            </a:r>
            <a:r>
              <a:rPr lang="el-GR" sz="1600" dirty="0">
                <a:solidFill>
                  <a:prstClr val="black"/>
                </a:solidFill>
              </a:rPr>
              <a:t>τα </a:t>
            </a:r>
            <a:r>
              <a:rPr lang="el-GR" sz="1600" b="1" dirty="0">
                <a:solidFill>
                  <a:prstClr val="black"/>
                </a:solidFill>
              </a:rPr>
              <a:t>ελατήρια</a:t>
            </a:r>
            <a:r>
              <a:rPr lang="el-GR" sz="1600" dirty="0">
                <a:solidFill>
                  <a:prstClr val="black"/>
                </a:solidFill>
              </a:rPr>
              <a:t> των </a:t>
            </a:r>
            <a:r>
              <a:rPr lang="el-GR" sz="1600" b="1" dirty="0">
                <a:solidFill>
                  <a:prstClr val="black"/>
                </a:solidFill>
              </a:rPr>
              <a:t>εμβόλων</a:t>
            </a:r>
            <a:r>
              <a:rPr lang="el-GR" sz="1600" dirty="0">
                <a:solidFill>
                  <a:prstClr val="black"/>
                </a:solidFill>
              </a:rPr>
              <a:t> </a:t>
            </a:r>
            <a:r>
              <a:rPr lang="el-GR" sz="1600" dirty="0">
                <a:solidFill>
                  <a:prstClr val="black"/>
                </a:solidFill>
              </a:rPr>
              <a:t>και δεν </a:t>
            </a:r>
            <a:r>
              <a:rPr lang="el-GR" sz="1600" dirty="0">
                <a:solidFill>
                  <a:prstClr val="black"/>
                </a:solidFill>
              </a:rPr>
              <a:t>εφαρμόζουν στεγανά στο </a:t>
            </a:r>
            <a:r>
              <a:rPr lang="el-GR" sz="1600" dirty="0">
                <a:solidFill>
                  <a:prstClr val="black"/>
                </a:solidFill>
              </a:rPr>
              <a:t>εσωτερικό </a:t>
            </a:r>
            <a:r>
              <a:rPr lang="el-GR" sz="1600" dirty="0">
                <a:solidFill>
                  <a:prstClr val="black"/>
                </a:solidFill>
              </a:rPr>
              <a:t>των </a:t>
            </a:r>
            <a:r>
              <a:rPr lang="el-GR" sz="1600" dirty="0">
                <a:solidFill>
                  <a:prstClr val="black"/>
                </a:solidFill>
              </a:rPr>
              <a:t>κυλίνδρων.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sz="1600" dirty="0">
                <a:solidFill>
                  <a:prstClr val="black"/>
                </a:solidFill>
              </a:rPr>
              <a:t>Αμέσως </a:t>
            </a:r>
            <a:r>
              <a:rPr lang="el-GR" sz="1600" dirty="0">
                <a:solidFill>
                  <a:prstClr val="black"/>
                </a:solidFill>
              </a:rPr>
              <a:t>μετά την </a:t>
            </a:r>
            <a:r>
              <a:rPr lang="el-GR" sz="1600" b="1" dirty="0">
                <a:solidFill>
                  <a:prstClr val="black"/>
                </a:solidFill>
              </a:rPr>
              <a:t>ανάφλεξη</a:t>
            </a:r>
            <a:r>
              <a:rPr lang="el-GR" sz="1600" dirty="0">
                <a:solidFill>
                  <a:prstClr val="black"/>
                </a:solidFill>
              </a:rPr>
              <a:t> του </a:t>
            </a:r>
            <a:r>
              <a:rPr lang="el-GR" sz="1600" dirty="0">
                <a:solidFill>
                  <a:prstClr val="black"/>
                </a:solidFill>
              </a:rPr>
              <a:t>μίγματος </a:t>
            </a:r>
            <a:r>
              <a:rPr lang="el-GR" sz="1600" dirty="0">
                <a:solidFill>
                  <a:prstClr val="black"/>
                </a:solidFill>
              </a:rPr>
              <a:t>του </a:t>
            </a:r>
            <a:r>
              <a:rPr lang="el-GR" sz="1600" b="1" dirty="0">
                <a:solidFill>
                  <a:prstClr val="black"/>
                </a:solidFill>
              </a:rPr>
              <a:t>καυσίμου</a:t>
            </a:r>
            <a:r>
              <a:rPr lang="el-GR" sz="1600" dirty="0">
                <a:solidFill>
                  <a:prstClr val="black"/>
                </a:solidFill>
              </a:rPr>
              <a:t>, η </a:t>
            </a:r>
            <a:r>
              <a:rPr lang="el-GR" sz="1600" b="1" dirty="0">
                <a:solidFill>
                  <a:prstClr val="black"/>
                </a:solidFill>
              </a:rPr>
              <a:t>πίεση</a:t>
            </a:r>
            <a:r>
              <a:rPr lang="el-GR" sz="1600" dirty="0">
                <a:solidFill>
                  <a:prstClr val="black"/>
                </a:solidFill>
              </a:rPr>
              <a:t> στον </a:t>
            </a:r>
            <a:r>
              <a:rPr lang="el-GR" sz="1600" dirty="0">
                <a:solidFill>
                  <a:prstClr val="black"/>
                </a:solidFill>
              </a:rPr>
              <a:t>κύλινδρο </a:t>
            </a:r>
            <a:r>
              <a:rPr lang="el-GR" sz="1600" b="1" dirty="0">
                <a:solidFill>
                  <a:prstClr val="black"/>
                </a:solidFill>
              </a:rPr>
              <a:t>ανεβαίνει</a:t>
            </a:r>
            <a:r>
              <a:rPr lang="el-GR" sz="1600" dirty="0">
                <a:solidFill>
                  <a:prstClr val="black"/>
                </a:solidFill>
              </a:rPr>
              <a:t> </a:t>
            </a:r>
            <a:r>
              <a:rPr lang="el-GR" sz="1600" b="1" dirty="0">
                <a:solidFill>
                  <a:prstClr val="black"/>
                </a:solidFill>
              </a:rPr>
              <a:t>3</a:t>
            </a:r>
            <a:r>
              <a:rPr lang="el-GR" sz="1600" dirty="0">
                <a:solidFill>
                  <a:prstClr val="black"/>
                </a:solidFill>
              </a:rPr>
              <a:t> με </a:t>
            </a:r>
            <a:r>
              <a:rPr lang="el-GR" sz="1600" b="1" dirty="0">
                <a:solidFill>
                  <a:prstClr val="black"/>
                </a:solidFill>
              </a:rPr>
              <a:t>4</a:t>
            </a:r>
            <a:r>
              <a:rPr lang="el-GR" sz="1600" dirty="0">
                <a:solidFill>
                  <a:prstClr val="black"/>
                </a:solidFill>
              </a:rPr>
              <a:t> </a:t>
            </a:r>
            <a:r>
              <a:rPr lang="el-GR" sz="1600" b="1" dirty="0">
                <a:solidFill>
                  <a:prstClr val="black"/>
                </a:solidFill>
              </a:rPr>
              <a:t>φορές</a:t>
            </a:r>
            <a:r>
              <a:rPr lang="el-GR" sz="1600" dirty="0">
                <a:solidFill>
                  <a:prstClr val="black"/>
                </a:solidFill>
              </a:rPr>
              <a:t> πάνω από την </a:t>
            </a:r>
            <a:r>
              <a:rPr lang="el-GR" sz="1600" b="1" dirty="0">
                <a:solidFill>
                  <a:prstClr val="black"/>
                </a:solidFill>
              </a:rPr>
              <a:t>πίεση</a:t>
            </a:r>
            <a:r>
              <a:rPr lang="el-GR" sz="1600" dirty="0">
                <a:solidFill>
                  <a:prstClr val="black"/>
                </a:solidFill>
              </a:rPr>
              <a:t> </a:t>
            </a:r>
            <a:r>
              <a:rPr lang="el-GR" sz="1600" b="1" dirty="0">
                <a:solidFill>
                  <a:prstClr val="black"/>
                </a:solidFill>
              </a:rPr>
              <a:t>συμπίεσης</a:t>
            </a:r>
            <a:r>
              <a:rPr lang="el-GR" sz="1600" dirty="0">
                <a:solidFill>
                  <a:prstClr val="black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sz="1600" dirty="0">
                <a:solidFill>
                  <a:prstClr val="black"/>
                </a:solidFill>
              </a:rPr>
              <a:t>Καθώς</a:t>
            </a:r>
            <a:r>
              <a:rPr lang="el-GR" sz="1600" dirty="0">
                <a:solidFill>
                  <a:prstClr val="black"/>
                </a:solidFill>
              </a:rPr>
              <a:t>, όμως, το </a:t>
            </a:r>
            <a:r>
              <a:rPr lang="el-GR" sz="1600" b="1" dirty="0">
                <a:solidFill>
                  <a:prstClr val="black"/>
                </a:solidFill>
              </a:rPr>
              <a:t>έμβολο</a:t>
            </a:r>
            <a:r>
              <a:rPr lang="el-GR" sz="1600" dirty="0">
                <a:solidFill>
                  <a:prstClr val="black"/>
                </a:solidFill>
              </a:rPr>
              <a:t> αρχίζει </a:t>
            </a:r>
            <a:r>
              <a:rPr lang="el-GR" sz="1600" dirty="0">
                <a:solidFill>
                  <a:prstClr val="black"/>
                </a:solidFill>
              </a:rPr>
              <a:t>να </a:t>
            </a:r>
            <a:r>
              <a:rPr lang="el-GR" sz="1600" b="1" dirty="0">
                <a:solidFill>
                  <a:prstClr val="black"/>
                </a:solidFill>
              </a:rPr>
              <a:t>κατεβαίνει</a:t>
            </a:r>
            <a:r>
              <a:rPr lang="el-GR" sz="1600" dirty="0">
                <a:solidFill>
                  <a:prstClr val="black"/>
                </a:solidFill>
              </a:rPr>
              <a:t>, η </a:t>
            </a:r>
            <a:r>
              <a:rPr lang="el-GR" sz="1600" b="1" dirty="0">
                <a:solidFill>
                  <a:prstClr val="black"/>
                </a:solidFill>
              </a:rPr>
              <a:t>πίεση</a:t>
            </a:r>
            <a:r>
              <a:rPr lang="el-GR" sz="1600" dirty="0">
                <a:solidFill>
                  <a:prstClr val="black"/>
                </a:solidFill>
              </a:rPr>
              <a:t> </a:t>
            </a:r>
            <a:r>
              <a:rPr lang="el-GR" sz="1600" b="1" dirty="0">
                <a:solidFill>
                  <a:prstClr val="black"/>
                </a:solidFill>
              </a:rPr>
              <a:t>μειώνεται</a:t>
            </a:r>
            <a:r>
              <a:rPr lang="el-GR" sz="1600" dirty="0">
                <a:solidFill>
                  <a:prstClr val="black"/>
                </a:solidFill>
              </a:rPr>
              <a:t> απότομα </a:t>
            </a:r>
            <a:r>
              <a:rPr lang="el-GR" sz="1600" dirty="0">
                <a:solidFill>
                  <a:prstClr val="black"/>
                </a:solidFill>
              </a:rPr>
              <a:t>και τη στιγμή που αρχίζει να </a:t>
            </a:r>
            <a:r>
              <a:rPr lang="el-GR" sz="1600" b="1" dirty="0">
                <a:solidFill>
                  <a:prstClr val="black"/>
                </a:solidFill>
              </a:rPr>
              <a:t>ανοίγει</a:t>
            </a:r>
            <a:r>
              <a:rPr lang="el-GR" sz="1600" dirty="0">
                <a:solidFill>
                  <a:prstClr val="black"/>
                </a:solidFill>
              </a:rPr>
              <a:t> </a:t>
            </a:r>
            <a:r>
              <a:rPr lang="el-GR" sz="1600" dirty="0">
                <a:solidFill>
                  <a:prstClr val="black"/>
                </a:solidFill>
              </a:rPr>
              <a:t>η </a:t>
            </a:r>
            <a:r>
              <a:rPr lang="el-GR" sz="1600" b="1" dirty="0">
                <a:solidFill>
                  <a:prstClr val="black"/>
                </a:solidFill>
              </a:rPr>
              <a:t>βαλβίδα</a:t>
            </a:r>
            <a:r>
              <a:rPr lang="el-GR" sz="1600" dirty="0">
                <a:solidFill>
                  <a:prstClr val="black"/>
                </a:solidFill>
              </a:rPr>
              <a:t> </a:t>
            </a:r>
            <a:r>
              <a:rPr lang="el-GR" sz="1600" b="1" dirty="0">
                <a:solidFill>
                  <a:prstClr val="black"/>
                </a:solidFill>
              </a:rPr>
              <a:t>εξαγωγής</a:t>
            </a:r>
            <a:r>
              <a:rPr lang="el-GR" sz="1600" dirty="0">
                <a:solidFill>
                  <a:prstClr val="black"/>
                </a:solidFill>
              </a:rPr>
              <a:t>, η </a:t>
            </a:r>
            <a:r>
              <a:rPr lang="el-GR" sz="1600" b="1" dirty="0">
                <a:solidFill>
                  <a:prstClr val="black"/>
                </a:solidFill>
              </a:rPr>
              <a:t>πίεση</a:t>
            </a:r>
            <a:r>
              <a:rPr lang="el-GR" sz="1600" dirty="0">
                <a:solidFill>
                  <a:prstClr val="black"/>
                </a:solidFill>
              </a:rPr>
              <a:t> είναι </a:t>
            </a:r>
            <a:r>
              <a:rPr lang="el-GR" sz="1600" b="1" dirty="0">
                <a:solidFill>
                  <a:prstClr val="black"/>
                </a:solidFill>
              </a:rPr>
              <a:t>4</a:t>
            </a:r>
            <a:r>
              <a:rPr lang="el-GR" sz="1600" dirty="0">
                <a:solidFill>
                  <a:prstClr val="black"/>
                </a:solidFill>
              </a:rPr>
              <a:t> με </a:t>
            </a:r>
            <a:r>
              <a:rPr lang="el-GR" sz="1600" b="1" dirty="0">
                <a:solidFill>
                  <a:prstClr val="black"/>
                </a:solidFill>
              </a:rPr>
              <a:t>6 </a:t>
            </a:r>
            <a:r>
              <a:rPr lang="el-GR" sz="1600" b="1" dirty="0">
                <a:solidFill>
                  <a:prstClr val="black"/>
                </a:solidFill>
              </a:rPr>
              <a:t>Kg/cm</a:t>
            </a:r>
            <a:r>
              <a:rPr lang="el-GR" sz="1600" b="1" baseline="30000" dirty="0">
                <a:solidFill>
                  <a:prstClr val="black"/>
                </a:solidFill>
              </a:rPr>
              <a:t>2</a:t>
            </a:r>
            <a:r>
              <a:rPr lang="el-GR" sz="1600" b="1" dirty="0">
                <a:solidFill>
                  <a:prstClr val="black"/>
                </a:solidFill>
              </a:rPr>
              <a:t> </a:t>
            </a:r>
            <a:r>
              <a:rPr lang="el-GR" sz="1600" dirty="0">
                <a:solidFill>
                  <a:prstClr val="black"/>
                </a:solidFill>
              </a:rPr>
              <a:t>και </a:t>
            </a:r>
            <a:r>
              <a:rPr lang="el-GR" sz="1600" b="1" dirty="0">
                <a:solidFill>
                  <a:prstClr val="black"/>
                </a:solidFill>
              </a:rPr>
              <a:t>μειώνεται</a:t>
            </a:r>
            <a:r>
              <a:rPr lang="el-GR" sz="1600" dirty="0">
                <a:solidFill>
                  <a:prstClr val="black"/>
                </a:solidFill>
              </a:rPr>
              <a:t> </a:t>
            </a:r>
            <a:r>
              <a:rPr lang="el-GR" sz="1600" b="1" dirty="0">
                <a:solidFill>
                  <a:prstClr val="black"/>
                </a:solidFill>
              </a:rPr>
              <a:t>παραπάνω</a:t>
            </a:r>
            <a:r>
              <a:rPr lang="el-GR" sz="1600" dirty="0">
                <a:solidFill>
                  <a:prstClr val="black"/>
                </a:solidFill>
              </a:rPr>
              <a:t> </a:t>
            </a:r>
            <a:r>
              <a:rPr lang="el-GR" sz="1600" dirty="0">
                <a:solidFill>
                  <a:prstClr val="black"/>
                </a:solidFill>
              </a:rPr>
              <a:t>και από </a:t>
            </a:r>
            <a:r>
              <a:rPr lang="el-GR" sz="1600" dirty="0">
                <a:solidFill>
                  <a:prstClr val="black"/>
                </a:solidFill>
              </a:rPr>
              <a:t>την </a:t>
            </a:r>
            <a:r>
              <a:rPr lang="el-GR" sz="1600" b="1" dirty="0">
                <a:solidFill>
                  <a:prstClr val="black"/>
                </a:solidFill>
              </a:rPr>
              <a:t>ατμοσφαιρική</a:t>
            </a:r>
            <a:r>
              <a:rPr lang="el-GR" sz="1600" dirty="0">
                <a:solidFill>
                  <a:prstClr val="black"/>
                </a:solidFill>
              </a:rPr>
              <a:t> (</a:t>
            </a:r>
            <a:r>
              <a:rPr lang="el-GR" sz="1600" b="1" dirty="0">
                <a:solidFill>
                  <a:prstClr val="black"/>
                </a:solidFill>
              </a:rPr>
              <a:t>1 </a:t>
            </a:r>
            <a:r>
              <a:rPr lang="el-GR" sz="1600" b="1" dirty="0">
                <a:solidFill>
                  <a:prstClr val="black"/>
                </a:solidFill>
              </a:rPr>
              <a:t>Kg/cm</a:t>
            </a:r>
            <a:r>
              <a:rPr lang="el-GR" sz="1600" b="1" baseline="30000" dirty="0">
                <a:solidFill>
                  <a:prstClr val="black"/>
                </a:solidFill>
              </a:rPr>
              <a:t>2</a:t>
            </a:r>
            <a:r>
              <a:rPr lang="el-GR" sz="1600" dirty="0">
                <a:solidFill>
                  <a:prstClr val="black"/>
                </a:solidFill>
              </a:rPr>
              <a:t>), </a:t>
            </a:r>
            <a:r>
              <a:rPr lang="el-GR" sz="1600" dirty="0">
                <a:solidFill>
                  <a:prstClr val="black"/>
                </a:solidFill>
              </a:rPr>
              <a:t>μόλις </a:t>
            </a:r>
            <a:r>
              <a:rPr lang="el-GR" sz="1600" dirty="0">
                <a:solidFill>
                  <a:prstClr val="black"/>
                </a:solidFill>
              </a:rPr>
              <a:t>η </a:t>
            </a:r>
            <a:r>
              <a:rPr lang="el-GR" sz="1600" b="1" dirty="0">
                <a:solidFill>
                  <a:prstClr val="black"/>
                </a:solidFill>
              </a:rPr>
              <a:t>βαλβίδα</a:t>
            </a:r>
            <a:r>
              <a:rPr lang="el-GR" sz="1600" dirty="0">
                <a:solidFill>
                  <a:prstClr val="black"/>
                </a:solidFill>
              </a:rPr>
              <a:t> </a:t>
            </a:r>
            <a:r>
              <a:rPr lang="el-GR" sz="1600" b="1" dirty="0">
                <a:solidFill>
                  <a:prstClr val="black"/>
                </a:solidFill>
              </a:rPr>
              <a:t>ανοίξει</a:t>
            </a:r>
            <a:r>
              <a:rPr lang="el-GR" sz="1600" dirty="0">
                <a:solidFill>
                  <a:prstClr val="black"/>
                </a:solidFill>
              </a:rPr>
              <a:t> </a:t>
            </a:r>
            <a:r>
              <a:rPr lang="el-GR" sz="1600" b="1" dirty="0">
                <a:solidFill>
                  <a:prstClr val="black"/>
                </a:solidFill>
              </a:rPr>
              <a:t>τελείως</a:t>
            </a:r>
            <a:r>
              <a:rPr lang="el-GR" sz="16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430956" y="383441"/>
            <a:ext cx="333008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prstClr val="black"/>
                </a:solidFill>
              </a:rPr>
              <a:t>Πίεση συμπίεσης </a:t>
            </a:r>
            <a:endParaRPr lang="el-G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587" y="1844681"/>
            <a:ext cx="8627952" cy="3895216"/>
          </a:xfrm>
          <a:prstGeom prst="rect">
            <a:avLst/>
          </a:prstGeom>
          <a:ln w="19050">
            <a:solidFill>
              <a:srgbClr val="CC3399"/>
            </a:solidFill>
          </a:ln>
        </p:spPr>
      </p:pic>
      <p:sp>
        <p:nvSpPr>
          <p:cNvPr id="4" name="Ορθογώνιο 3"/>
          <p:cNvSpPr/>
          <p:nvPr/>
        </p:nvSpPr>
        <p:spPr>
          <a:xfrm>
            <a:off x="7358751" y="2999892"/>
            <a:ext cx="825581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800" b="1" dirty="0">
                <a:solidFill>
                  <a:prstClr val="black"/>
                </a:solidFill>
                <a:latin typeface="Arial Narrow" panose="020B0606020202030204" pitchFamily="34" charset="0"/>
              </a:rPr>
              <a:t>1. Απόλυτη τιμή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588883" y="1519260"/>
            <a:ext cx="9014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200" b="1" i="1" dirty="0">
                <a:solidFill>
                  <a:prstClr val="black"/>
                </a:solidFill>
              </a:rPr>
              <a:t>Στον πίνακα </a:t>
            </a:r>
            <a:r>
              <a:rPr lang="el-GR" sz="1200" b="1" i="1" dirty="0">
                <a:solidFill>
                  <a:prstClr val="black"/>
                </a:solidFill>
              </a:rPr>
              <a:t>παρουσιάζονται</a:t>
            </a:r>
            <a:r>
              <a:rPr lang="el-GR" sz="1200" b="1" i="1" dirty="0">
                <a:solidFill>
                  <a:prstClr val="black"/>
                </a:solidFill>
              </a:rPr>
              <a:t>, ενδεικτικά, οι πιέσεις και οι θερμοκρασίες σε 4-χρονους βενζινοκινητήρες σε σχέση με τη σχέση συμπίεσης.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668708" y="555454"/>
            <a:ext cx="481837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prstClr val="black"/>
                </a:solidFill>
              </a:rPr>
              <a:t>Σχέση και πίεση συμπίεσης</a:t>
            </a:r>
          </a:p>
        </p:txBody>
      </p:sp>
    </p:spTree>
    <p:extLst>
      <p:ext uri="{BB962C8B-B14F-4D97-AF65-F5344CB8AC3E}">
        <p14:creationId xmlns:p14="http://schemas.microsoft.com/office/powerpoint/2010/main" val="40419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4556493" y="347226"/>
            <a:ext cx="307225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prstClr val="black"/>
                </a:solidFill>
              </a:rPr>
              <a:t>Ανακεφαλαίωση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53086" y="1205710"/>
            <a:ext cx="11561274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600" b="1" i="1" dirty="0">
                <a:solidFill>
                  <a:srgbClr val="FF0000"/>
                </a:solidFill>
              </a:rPr>
              <a:t>Κυλινδρισμός</a:t>
            </a:r>
            <a:r>
              <a:rPr lang="el-GR" sz="1600" b="1" i="1" dirty="0">
                <a:solidFill>
                  <a:prstClr val="black"/>
                </a:solidFill>
              </a:rPr>
              <a:t> ονομάζεται ο </a:t>
            </a:r>
            <a:r>
              <a:rPr lang="el-GR" sz="1600" b="1" i="1" dirty="0">
                <a:solidFill>
                  <a:prstClr val="black"/>
                </a:solidFill>
              </a:rPr>
              <a:t>όγκος που </a:t>
            </a:r>
            <a:r>
              <a:rPr lang="el-GR" sz="1600" b="1" i="1" dirty="0">
                <a:solidFill>
                  <a:prstClr val="black"/>
                </a:solidFill>
              </a:rPr>
              <a:t>διαγράφεται κατά τη διαδρομή </a:t>
            </a:r>
            <a:r>
              <a:rPr lang="el-GR" sz="1600" b="1" i="1" dirty="0">
                <a:solidFill>
                  <a:prstClr val="black"/>
                </a:solidFill>
              </a:rPr>
              <a:t>του εμβόλου </a:t>
            </a:r>
            <a:r>
              <a:rPr lang="el-GR" sz="1600" b="1" i="1" dirty="0">
                <a:solidFill>
                  <a:prstClr val="black"/>
                </a:solidFill>
              </a:rPr>
              <a:t>μέσα στον κύλινδρο από </a:t>
            </a:r>
            <a:r>
              <a:rPr lang="el-GR" sz="1600" b="1" i="1" dirty="0">
                <a:solidFill>
                  <a:prstClr val="black"/>
                </a:solidFill>
              </a:rPr>
              <a:t>το Κ.Ν.Σ</a:t>
            </a:r>
            <a:r>
              <a:rPr lang="el-GR" sz="1600" b="1" i="1" dirty="0">
                <a:solidFill>
                  <a:prstClr val="black"/>
                </a:solidFill>
              </a:rPr>
              <a:t>. μέχρι το Α.Ν.Σ. Κατ’ </a:t>
            </a:r>
            <a:r>
              <a:rPr lang="el-GR" sz="1600" b="1" i="1" dirty="0">
                <a:solidFill>
                  <a:prstClr val="black"/>
                </a:solidFill>
              </a:rPr>
              <a:t>επέκταση, κυλινδρισμός </a:t>
            </a:r>
            <a:r>
              <a:rPr lang="el-GR" sz="1600" b="1" i="1" dirty="0">
                <a:solidFill>
                  <a:prstClr val="black"/>
                </a:solidFill>
              </a:rPr>
              <a:t>ενός κινητήρα είναι </a:t>
            </a:r>
            <a:r>
              <a:rPr lang="el-GR" sz="1600" b="1" i="1" dirty="0">
                <a:solidFill>
                  <a:prstClr val="black"/>
                </a:solidFill>
              </a:rPr>
              <a:t>το άθροισμα </a:t>
            </a:r>
            <a:r>
              <a:rPr lang="el-GR" sz="1600" b="1" i="1" dirty="0">
                <a:solidFill>
                  <a:prstClr val="black"/>
                </a:solidFill>
              </a:rPr>
              <a:t>των κυλινδρισμών των </a:t>
            </a:r>
            <a:r>
              <a:rPr lang="el-GR" sz="1600" b="1" i="1" dirty="0">
                <a:solidFill>
                  <a:prstClr val="black"/>
                </a:solidFill>
              </a:rPr>
              <a:t>κυλίνδρων </a:t>
            </a:r>
            <a:r>
              <a:rPr lang="el-GR" sz="1600" b="1" i="1" dirty="0">
                <a:solidFill>
                  <a:prstClr val="black"/>
                </a:solidFill>
              </a:rPr>
              <a:t>του.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600" b="1" i="1" dirty="0">
                <a:solidFill>
                  <a:srgbClr val="FF0000"/>
                </a:solidFill>
              </a:rPr>
              <a:t>Ο </a:t>
            </a:r>
            <a:r>
              <a:rPr lang="el-GR" sz="1600" b="1" i="1" dirty="0">
                <a:solidFill>
                  <a:srgbClr val="FF0000"/>
                </a:solidFill>
              </a:rPr>
              <a:t>κυλινδρισμός </a:t>
            </a:r>
            <a:r>
              <a:rPr lang="el-GR" sz="1600" b="1" i="1" dirty="0">
                <a:solidFill>
                  <a:prstClr val="black"/>
                </a:solidFill>
              </a:rPr>
              <a:t>ενός κινητήρα </a:t>
            </a:r>
            <a:r>
              <a:rPr lang="el-GR" sz="1600" b="1" i="1" dirty="0">
                <a:solidFill>
                  <a:prstClr val="black"/>
                </a:solidFill>
              </a:rPr>
              <a:t>αποτελεί </a:t>
            </a:r>
            <a:r>
              <a:rPr lang="el-GR" sz="1600" b="1" i="1" dirty="0">
                <a:solidFill>
                  <a:prstClr val="black"/>
                </a:solidFill>
              </a:rPr>
              <a:t>ένα από τα κύρια στοιχεία </a:t>
            </a:r>
            <a:r>
              <a:rPr lang="el-GR" sz="1600" b="1" i="1" dirty="0">
                <a:solidFill>
                  <a:prstClr val="black"/>
                </a:solidFill>
              </a:rPr>
              <a:t>καθορισμού </a:t>
            </a:r>
            <a:r>
              <a:rPr lang="el-GR" sz="1600" b="1" i="1" dirty="0">
                <a:solidFill>
                  <a:prstClr val="black"/>
                </a:solidFill>
              </a:rPr>
              <a:t>της ισχύος του.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600" b="1" i="1" dirty="0">
                <a:solidFill>
                  <a:srgbClr val="FF0000"/>
                </a:solidFill>
              </a:rPr>
              <a:t>Η </a:t>
            </a:r>
            <a:r>
              <a:rPr lang="el-GR" sz="1600" b="1" i="1" dirty="0">
                <a:solidFill>
                  <a:srgbClr val="FF0000"/>
                </a:solidFill>
              </a:rPr>
              <a:t>σχέση συμπίεσης </a:t>
            </a:r>
            <a:r>
              <a:rPr lang="el-GR" sz="1600" b="1" i="1" dirty="0">
                <a:solidFill>
                  <a:prstClr val="black"/>
                </a:solidFill>
              </a:rPr>
              <a:t>ή βαθμός </a:t>
            </a:r>
            <a:r>
              <a:rPr lang="el-GR" sz="1600" b="1" i="1" dirty="0">
                <a:solidFill>
                  <a:prstClr val="black"/>
                </a:solidFill>
              </a:rPr>
              <a:t>συμπίεσης </a:t>
            </a:r>
            <a:r>
              <a:rPr lang="el-GR" sz="1600" b="1" i="1" dirty="0">
                <a:solidFill>
                  <a:prstClr val="black"/>
                </a:solidFill>
              </a:rPr>
              <a:t>των κινητήρων προσδιορίζει </a:t>
            </a:r>
            <a:r>
              <a:rPr lang="el-GR" sz="1600" b="1" i="1" dirty="0">
                <a:solidFill>
                  <a:prstClr val="black"/>
                </a:solidFill>
              </a:rPr>
              <a:t>την απόδοσή </a:t>
            </a:r>
            <a:r>
              <a:rPr lang="el-GR" sz="1600" b="1" i="1" dirty="0">
                <a:solidFill>
                  <a:prstClr val="black"/>
                </a:solidFill>
              </a:rPr>
              <a:t>τους και την ποιότητα του </a:t>
            </a:r>
            <a:r>
              <a:rPr lang="el-GR" sz="1600" b="1" i="1" dirty="0">
                <a:solidFill>
                  <a:prstClr val="black"/>
                </a:solidFill>
              </a:rPr>
              <a:t>καυσίμου </a:t>
            </a:r>
            <a:r>
              <a:rPr lang="el-GR" sz="1600" b="1" i="1" dirty="0">
                <a:solidFill>
                  <a:prstClr val="black"/>
                </a:solidFill>
              </a:rPr>
              <a:t>που μπορούν να χρησιμοποιήσουν.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600" b="1" i="1" dirty="0">
                <a:solidFill>
                  <a:srgbClr val="FF0000"/>
                </a:solidFill>
              </a:rPr>
              <a:t>Η </a:t>
            </a:r>
            <a:r>
              <a:rPr lang="el-GR" sz="1600" b="1" i="1" dirty="0">
                <a:solidFill>
                  <a:srgbClr val="FF0000"/>
                </a:solidFill>
              </a:rPr>
              <a:t>σχέση συμπίεσης </a:t>
            </a:r>
            <a:r>
              <a:rPr lang="el-GR" sz="1600" b="1" i="1" dirty="0">
                <a:solidFill>
                  <a:prstClr val="black"/>
                </a:solidFill>
              </a:rPr>
              <a:t>είναι ο λόγος </a:t>
            </a:r>
            <a:r>
              <a:rPr lang="el-GR" sz="1600" b="1" i="1" dirty="0">
                <a:solidFill>
                  <a:prstClr val="black"/>
                </a:solidFill>
              </a:rPr>
              <a:t>του όγκου </a:t>
            </a:r>
            <a:r>
              <a:rPr lang="el-GR" sz="1600" b="1" i="1" dirty="0">
                <a:solidFill>
                  <a:prstClr val="black"/>
                </a:solidFill>
              </a:rPr>
              <a:t>που καταλαμβάνει το μίγμα </a:t>
            </a:r>
            <a:r>
              <a:rPr lang="el-GR" sz="1600" b="1" i="1" dirty="0">
                <a:solidFill>
                  <a:prstClr val="black"/>
                </a:solidFill>
              </a:rPr>
              <a:t>του καυσίμου</a:t>
            </a:r>
            <a:r>
              <a:rPr lang="el-GR" sz="1600" b="1" i="1" dirty="0">
                <a:solidFill>
                  <a:prstClr val="black"/>
                </a:solidFill>
              </a:rPr>
              <a:t>, όταν το έμβολο βρίσκεται </a:t>
            </a:r>
            <a:r>
              <a:rPr lang="el-GR" sz="1600" b="1" i="1" dirty="0">
                <a:solidFill>
                  <a:prstClr val="black"/>
                </a:solidFill>
              </a:rPr>
              <a:t>στο Κ.Ν.Σ</a:t>
            </a:r>
            <a:r>
              <a:rPr lang="el-GR" sz="1600" b="1" i="1" dirty="0">
                <a:solidFill>
                  <a:prstClr val="black"/>
                </a:solidFill>
              </a:rPr>
              <a:t>., δια του όγκου στον οποίο </a:t>
            </a:r>
            <a:r>
              <a:rPr lang="el-GR" sz="1600" b="1" i="1" dirty="0">
                <a:solidFill>
                  <a:prstClr val="black"/>
                </a:solidFill>
              </a:rPr>
              <a:t>συμπιέζεται </a:t>
            </a:r>
            <a:r>
              <a:rPr lang="el-GR" sz="1600" b="1" i="1" dirty="0">
                <a:solidFill>
                  <a:prstClr val="black"/>
                </a:solidFill>
              </a:rPr>
              <a:t>το ίδιο μίγμα, όταν το </a:t>
            </a:r>
            <a:r>
              <a:rPr lang="el-GR" sz="1600" b="1" i="1" dirty="0">
                <a:solidFill>
                  <a:prstClr val="black"/>
                </a:solidFill>
              </a:rPr>
              <a:t>έμβολο έρχεται </a:t>
            </a:r>
            <a:r>
              <a:rPr lang="el-GR" sz="1600" b="1" i="1" dirty="0">
                <a:solidFill>
                  <a:prstClr val="black"/>
                </a:solidFill>
              </a:rPr>
              <a:t>στο Α.Ν.Σ. Ο χώρος στον </a:t>
            </a:r>
            <a:r>
              <a:rPr lang="el-GR" sz="1600" b="1" i="1" dirty="0">
                <a:solidFill>
                  <a:prstClr val="black"/>
                </a:solidFill>
              </a:rPr>
              <a:t>οποίο συμπιέζεται </a:t>
            </a:r>
            <a:r>
              <a:rPr lang="el-GR" sz="1600" b="1" i="1" dirty="0">
                <a:solidFill>
                  <a:prstClr val="black"/>
                </a:solidFill>
              </a:rPr>
              <a:t>τελικά το μίγμα και </a:t>
            </a:r>
            <a:r>
              <a:rPr lang="el-GR" sz="1600" b="1" i="1" dirty="0">
                <a:solidFill>
                  <a:prstClr val="black"/>
                </a:solidFill>
              </a:rPr>
              <a:t>στον οποίο </a:t>
            </a:r>
            <a:r>
              <a:rPr lang="el-GR" sz="1600" b="1" i="1" dirty="0">
                <a:solidFill>
                  <a:prstClr val="black"/>
                </a:solidFill>
              </a:rPr>
              <a:t>γίνεται η καύση του </a:t>
            </a:r>
            <a:r>
              <a:rPr lang="el-GR" sz="1600" b="1" i="1" dirty="0">
                <a:solidFill>
                  <a:prstClr val="black"/>
                </a:solidFill>
              </a:rPr>
              <a:t>ονομάζεται </a:t>
            </a:r>
            <a:r>
              <a:rPr lang="el-GR" sz="1600" b="1" i="1" dirty="0">
                <a:solidFill>
                  <a:srgbClr val="FF0000"/>
                </a:solidFill>
              </a:rPr>
              <a:t>νεκρός </a:t>
            </a:r>
            <a:r>
              <a:rPr lang="el-GR" sz="1600" b="1" i="1" dirty="0">
                <a:solidFill>
                  <a:srgbClr val="FF0000"/>
                </a:solidFill>
              </a:rPr>
              <a:t>χώρος </a:t>
            </a:r>
            <a:r>
              <a:rPr lang="el-GR" sz="1600" b="1" i="1" dirty="0">
                <a:solidFill>
                  <a:prstClr val="black"/>
                </a:solidFill>
              </a:rPr>
              <a:t>ή </a:t>
            </a:r>
            <a:r>
              <a:rPr lang="el-GR" sz="1600" b="1" i="1" dirty="0">
                <a:solidFill>
                  <a:srgbClr val="FF0000"/>
                </a:solidFill>
              </a:rPr>
              <a:t>θάλαμος συμπίεσης</a:t>
            </a:r>
            <a:r>
              <a:rPr lang="el-GR" sz="1600" b="1" i="1" dirty="0">
                <a:solidFill>
                  <a:prstClr val="black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600" b="1" i="1" dirty="0">
                <a:solidFill>
                  <a:srgbClr val="FF0000"/>
                </a:solidFill>
              </a:rPr>
              <a:t>Πίεση </a:t>
            </a:r>
            <a:r>
              <a:rPr lang="el-GR" sz="1600" b="1" i="1" dirty="0">
                <a:solidFill>
                  <a:srgbClr val="FF0000"/>
                </a:solidFill>
              </a:rPr>
              <a:t>συμπίεσης </a:t>
            </a:r>
            <a:r>
              <a:rPr lang="el-GR" sz="1600" b="1" i="1" dirty="0">
                <a:solidFill>
                  <a:prstClr val="black"/>
                </a:solidFill>
              </a:rPr>
              <a:t>είναι η </a:t>
            </a:r>
            <a:r>
              <a:rPr lang="el-GR" sz="1600" b="1" i="1" dirty="0">
                <a:solidFill>
                  <a:prstClr val="black"/>
                </a:solidFill>
              </a:rPr>
              <a:t>μέγιστη πίεση </a:t>
            </a:r>
            <a:r>
              <a:rPr lang="el-GR" sz="1600" b="1" i="1" dirty="0">
                <a:solidFill>
                  <a:prstClr val="black"/>
                </a:solidFill>
              </a:rPr>
              <a:t>του μίγματος που μπορεί </a:t>
            </a:r>
            <a:r>
              <a:rPr lang="el-GR" sz="1600" b="1" i="1" dirty="0">
                <a:solidFill>
                  <a:prstClr val="black"/>
                </a:solidFill>
              </a:rPr>
              <a:t>να μετρηθεί </a:t>
            </a:r>
            <a:r>
              <a:rPr lang="el-GR" sz="1600" b="1" i="1" dirty="0">
                <a:solidFill>
                  <a:prstClr val="black"/>
                </a:solidFill>
              </a:rPr>
              <a:t>μέσα στον κύλινδρο στο </a:t>
            </a:r>
            <a:r>
              <a:rPr lang="el-GR" sz="1600" b="1" i="1" dirty="0">
                <a:solidFill>
                  <a:prstClr val="black"/>
                </a:solidFill>
              </a:rPr>
              <a:t>Α.Ν.Σ. χωρίς </a:t>
            </a:r>
            <a:r>
              <a:rPr lang="el-GR" sz="1600" b="1" i="1" dirty="0">
                <a:solidFill>
                  <a:prstClr val="black"/>
                </a:solidFill>
              </a:rPr>
              <a:t>καύση. Σε ένα κινητήρα η </a:t>
            </a:r>
            <a:r>
              <a:rPr lang="el-GR" sz="1600" b="1" i="1" dirty="0">
                <a:solidFill>
                  <a:prstClr val="black"/>
                </a:solidFill>
              </a:rPr>
              <a:t>σχέση συμπίεσης </a:t>
            </a:r>
            <a:r>
              <a:rPr lang="el-GR" sz="1600" b="1" i="1" dirty="0">
                <a:solidFill>
                  <a:prstClr val="black"/>
                </a:solidFill>
              </a:rPr>
              <a:t>είναι σταθερή, ενώ, </a:t>
            </a:r>
            <a:r>
              <a:rPr lang="el-GR" sz="1600" b="1" i="1" dirty="0">
                <a:solidFill>
                  <a:prstClr val="black"/>
                </a:solidFill>
              </a:rPr>
              <a:t>αντίθετα</a:t>
            </a:r>
            <a:r>
              <a:rPr lang="el-GR" sz="1600" b="1" i="1" dirty="0">
                <a:solidFill>
                  <a:prstClr val="black"/>
                </a:solidFill>
              </a:rPr>
              <a:t>, η πίεση συμπίεσης </a:t>
            </a:r>
            <a:r>
              <a:rPr lang="el-GR" sz="1600" b="1" i="1" dirty="0">
                <a:solidFill>
                  <a:prstClr val="black"/>
                </a:solidFill>
              </a:rPr>
              <a:t>μεταβάλλεται (δεν </a:t>
            </a:r>
            <a:r>
              <a:rPr lang="el-GR" sz="1600" b="1" i="1" dirty="0">
                <a:solidFill>
                  <a:prstClr val="black"/>
                </a:solidFill>
              </a:rPr>
              <a:t>είναι σταθερή) και μειώνεται, </a:t>
            </a:r>
            <a:r>
              <a:rPr lang="el-GR" sz="1600" b="1" i="1" dirty="0">
                <a:solidFill>
                  <a:prstClr val="black"/>
                </a:solidFill>
              </a:rPr>
              <a:t>όταν φθαρούν </a:t>
            </a:r>
            <a:r>
              <a:rPr lang="el-GR" sz="1600" b="1" i="1" dirty="0">
                <a:solidFill>
                  <a:prstClr val="black"/>
                </a:solidFill>
              </a:rPr>
              <a:t>τα ελατήρια των εμβόλων </a:t>
            </a:r>
            <a:r>
              <a:rPr lang="el-GR" sz="1600" b="1" i="1" dirty="0">
                <a:solidFill>
                  <a:prstClr val="black"/>
                </a:solidFill>
              </a:rPr>
              <a:t>των κυλίνδρων</a:t>
            </a:r>
            <a:r>
              <a:rPr lang="el-GR" sz="1600" b="1" i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5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284062" y="600721"/>
            <a:ext cx="3623877" cy="584775"/>
          </a:xfrm>
          <a:prstGeom prst="rect">
            <a:avLst/>
          </a:prstGeom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prstClr val="black"/>
                </a:solidFill>
              </a:rPr>
              <a:t>Η έννοια του όγκου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499" y="1289121"/>
            <a:ext cx="2425451" cy="4324028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7" name="Οριζόντιος πάπυρος 6"/>
          <p:cNvSpPr/>
          <p:nvPr/>
        </p:nvSpPr>
        <p:spPr>
          <a:xfrm>
            <a:off x="135802" y="90535"/>
            <a:ext cx="2488193" cy="561315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prstClr val="white"/>
                </a:solidFill>
              </a:rPr>
              <a:t>Πρόσθετες πληροφορίες</a:t>
            </a:r>
            <a:endParaRPr lang="el-GR" sz="1600" b="1" dirty="0">
              <a:solidFill>
                <a:prstClr val="white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059255" y="2003469"/>
            <a:ext cx="7831248" cy="161582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u="sng" dirty="0">
                <a:solidFill>
                  <a:prstClr val="black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Ας </a:t>
            </a:r>
            <a:r>
              <a:rPr lang="el-GR" b="1" u="sng" dirty="0">
                <a:solidFill>
                  <a:prstClr val="black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θεωρήσουμε ένα στερεό σώμα Σ και έναν κύβο με ακμή μήκους μία μονάδα. </a:t>
            </a:r>
            <a:endParaRPr lang="el-GR" b="1" u="sng" dirty="0">
              <a:solidFill>
                <a:prstClr val="black"/>
              </a:solidFill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1600" b="1" dirty="0">
              <a:solidFill>
                <a:prstClr val="black"/>
              </a:solidFill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1600" b="1" dirty="0">
                <a:solidFill>
                  <a:prstClr val="black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Ο </a:t>
            </a:r>
            <a:r>
              <a:rPr lang="el-GR" sz="1600" b="1" dirty="0">
                <a:solidFill>
                  <a:prstClr val="black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θετικός αριθμός που δηλώνει με πόσες επαναλήψεις του κύβου ή μέρους </a:t>
            </a:r>
            <a:r>
              <a:rPr lang="el-GR" sz="1600" b="1" dirty="0">
                <a:solidFill>
                  <a:prstClr val="black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     του </a:t>
            </a:r>
            <a:r>
              <a:rPr lang="el-GR" sz="1600" b="1" dirty="0">
                <a:solidFill>
                  <a:prstClr val="black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κύβου σχηματίζεται το στερεό σώμα Σ, </a:t>
            </a:r>
            <a:r>
              <a:rPr lang="el-GR" sz="1600" b="1" dirty="0">
                <a:solidFill>
                  <a:prstClr val="black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ονομάζεται </a:t>
            </a:r>
            <a:r>
              <a:rPr lang="el-GR" sz="1600" b="1" dirty="0">
                <a:solidFill>
                  <a:srgbClr val="FF0000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όγκος</a:t>
            </a:r>
            <a:r>
              <a:rPr lang="el-GR" sz="1600" b="1" dirty="0">
                <a:solidFill>
                  <a:prstClr val="black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solidFill>
                  <a:prstClr val="black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του σώματος.</a:t>
            </a:r>
          </a:p>
        </p:txBody>
      </p:sp>
    </p:spTree>
    <p:extLst>
      <p:ext uri="{BB962C8B-B14F-4D97-AF65-F5344CB8AC3E}">
        <p14:creationId xmlns:p14="http://schemas.microsoft.com/office/powerpoint/2010/main" val="31446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215428" y="1434900"/>
            <a:ext cx="976114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Το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εμβαδό ενός κυκλικού δίσκου είναι ίσο με το γινόμενο του αριθμού </a:t>
            </a:r>
            <a:r>
              <a:rPr lang="el-GR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 επί το τετράγωνο της 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ακτίνας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 του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869205" y="591668"/>
            <a:ext cx="445359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prstClr val="black"/>
                </a:solidFill>
              </a:rPr>
              <a:t>Εμβαδό κυκλικού δίσκου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4662535" y="2716041"/>
            <a:ext cx="2879002" cy="2888054"/>
          </a:xfrm>
          <a:prstGeom prst="ellipse">
            <a:avLst/>
          </a:prstGeom>
          <a:solidFill>
            <a:schemeClr val="bg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9" name="Ευθύγραμμο βέλος σύνδεσης 8"/>
          <p:cNvCxnSpPr>
            <a:endCxn id="7" idx="2"/>
          </p:cNvCxnSpPr>
          <p:nvPr/>
        </p:nvCxnSpPr>
        <p:spPr>
          <a:xfrm flipH="1">
            <a:off x="4662535" y="4146487"/>
            <a:ext cx="1433466" cy="13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 flipH="1" flipV="1">
            <a:off x="6654297" y="4409038"/>
            <a:ext cx="1421394" cy="54320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7656214" y="4868562"/>
            <a:ext cx="1189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l-GR" sz="2400" b="1" dirty="0">
                <a:solidFill>
                  <a:srgbClr val="70AD47">
                    <a:lumMod val="75000"/>
                  </a:srgbClr>
                </a:solidFill>
              </a:rPr>
              <a:t>εμβαδό</a:t>
            </a:r>
            <a:endParaRPr lang="el-GR" sz="2400" b="1" dirty="0">
              <a:solidFill>
                <a:srgbClr val="70AD47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3334076" y="2112650"/>
                <a:ext cx="5523848" cy="53239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2400"/>
                  </a:spcAft>
                </a:pPr>
                <a:r>
                  <a:rPr lang="el-GR" sz="1600" b="1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Αυτό εκφράζεται με </a:t>
                </a:r>
                <a:r>
                  <a:rPr lang="el-GR" sz="1600" b="1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τον </a:t>
                </a:r>
                <a:r>
                  <a:rPr lang="el-GR" sz="1600" b="1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τύπο</a:t>
                </a:r>
                <a:r>
                  <a:rPr lang="el-GR" sz="1600" b="1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:</a:t>
                </a:r>
                <a:r>
                  <a:rPr lang="en-US" sz="1600" b="1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     </a:t>
                </a:r>
                <a:r>
                  <a:rPr lang="el-GR" sz="1600" b="1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l-GR" b="1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Ε</a:t>
                </a:r>
                <a:r>
                  <a:rPr lang="el-GR" b="1" baseline="-250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(κυκλικού δίσκου)</a:t>
                </a:r>
                <a:r>
                  <a:rPr lang="el-GR" b="1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= π · </a:t>
                </a:r>
                <a:r>
                  <a:rPr lang="el-GR" b="1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α</a:t>
                </a:r>
                <a:r>
                  <a:rPr lang="el-GR" b="1" baseline="300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2</a:t>
                </a:r>
                <a:r>
                  <a:rPr lang="en-US" b="1" baseline="30000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  <m:r>
                          <a:rPr lang="el-GR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l-GR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l-GR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l-GR" b="1" dirty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076" y="2112650"/>
                <a:ext cx="5523848" cy="532390"/>
              </a:xfrm>
              <a:prstGeom prst="rect">
                <a:avLst/>
              </a:prstGeom>
              <a:blipFill rotWithShape="0">
                <a:blip r:embed="rId6"/>
                <a:stretch>
                  <a:fillRect b="-444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Ευθεία γραμμή σύνδεσης 12"/>
          <p:cNvCxnSpPr/>
          <p:nvPr/>
        </p:nvCxnSpPr>
        <p:spPr>
          <a:xfrm flipH="1">
            <a:off x="6654297" y="3965418"/>
            <a:ext cx="860079" cy="15119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 flipH="1">
            <a:off x="6373640" y="3675707"/>
            <a:ext cx="1032095" cy="187406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>
            <a:endCxn id="7" idx="4"/>
          </p:cNvCxnSpPr>
          <p:nvPr/>
        </p:nvCxnSpPr>
        <p:spPr>
          <a:xfrm flipH="1">
            <a:off x="6102036" y="3465513"/>
            <a:ext cx="1222217" cy="213858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/>
          <p:nvPr/>
        </p:nvCxnSpPr>
        <p:spPr>
          <a:xfrm flipH="1">
            <a:off x="5848539" y="3250194"/>
            <a:ext cx="1330859" cy="229052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/>
          <p:cNvCxnSpPr/>
          <p:nvPr/>
        </p:nvCxnSpPr>
        <p:spPr>
          <a:xfrm flipH="1">
            <a:off x="5585988" y="3060071"/>
            <a:ext cx="1439501" cy="24172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εία γραμμή σύνδεσης 31"/>
          <p:cNvCxnSpPr/>
          <p:nvPr/>
        </p:nvCxnSpPr>
        <p:spPr>
          <a:xfrm flipH="1">
            <a:off x="5205743" y="2842788"/>
            <a:ext cx="1385180" cy="232674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/>
          <p:cNvCxnSpPr/>
          <p:nvPr/>
        </p:nvCxnSpPr>
        <p:spPr>
          <a:xfrm flipH="1">
            <a:off x="5368705" y="2933323"/>
            <a:ext cx="1475715" cy="239916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εία γραμμή σύνδεσης 33"/>
          <p:cNvCxnSpPr/>
          <p:nvPr/>
        </p:nvCxnSpPr>
        <p:spPr>
          <a:xfrm flipH="1">
            <a:off x="5015620" y="2788467"/>
            <a:ext cx="1376127" cy="224526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/>
          <p:cNvCxnSpPr>
            <a:stCxn id="7" idx="0"/>
          </p:cNvCxnSpPr>
          <p:nvPr/>
        </p:nvCxnSpPr>
        <p:spPr>
          <a:xfrm flipH="1">
            <a:off x="4843604" y="2716041"/>
            <a:ext cx="1258432" cy="205513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εία γραμμή σύνδεσης 37"/>
          <p:cNvCxnSpPr/>
          <p:nvPr/>
        </p:nvCxnSpPr>
        <p:spPr>
          <a:xfrm flipH="1">
            <a:off x="4744016" y="2788467"/>
            <a:ext cx="1059255" cy="167489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3604" y="3730028"/>
            <a:ext cx="107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ακτίνα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cxnSp>
        <p:nvCxnSpPr>
          <p:cNvPr id="40" name="Ευθεία γραμμή σύνδεσης 39"/>
          <p:cNvCxnSpPr>
            <a:endCxn id="7" idx="2"/>
          </p:cNvCxnSpPr>
          <p:nvPr/>
        </p:nvCxnSpPr>
        <p:spPr>
          <a:xfrm flipH="1">
            <a:off x="4662535" y="2869949"/>
            <a:ext cx="878186" cy="129011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>
            <a:stCxn id="7" idx="2"/>
          </p:cNvCxnSpPr>
          <p:nvPr/>
        </p:nvCxnSpPr>
        <p:spPr>
          <a:xfrm flipV="1">
            <a:off x="4662535" y="4137434"/>
            <a:ext cx="1433465" cy="226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Ευθύγραμμο βέλος σύνδεσης 46"/>
          <p:cNvCxnSpPr/>
          <p:nvPr/>
        </p:nvCxnSpPr>
        <p:spPr>
          <a:xfrm flipH="1" flipV="1">
            <a:off x="6094492" y="2735955"/>
            <a:ext cx="1508" cy="263275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endCxn id="7" idx="4"/>
          </p:cNvCxnSpPr>
          <p:nvPr/>
        </p:nvCxnSpPr>
        <p:spPr>
          <a:xfrm>
            <a:off x="6096000" y="3078178"/>
            <a:ext cx="6036" cy="252591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23572" y="3864321"/>
            <a:ext cx="153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7030A0"/>
                </a:solidFill>
              </a:rPr>
              <a:t>διάμετρος</a:t>
            </a:r>
            <a:endParaRPr lang="el-GR" sz="2400" b="1" dirty="0">
              <a:solidFill>
                <a:srgbClr val="7030A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51686" y="3853758"/>
            <a:ext cx="2126057" cy="27699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>
                <a:solidFill>
                  <a:prstClr val="black"/>
                </a:solidFill>
              </a:rPr>
              <a:t>Διάμετρος = 2 φορές η ακτίνα</a:t>
            </a:r>
            <a:endParaRPr lang="el-GR" sz="1200" b="1" dirty="0">
              <a:solidFill>
                <a:prstClr val="black"/>
              </a:solidFill>
            </a:endParaRPr>
          </a:p>
        </p:txBody>
      </p:sp>
      <p:sp>
        <p:nvSpPr>
          <p:cNvPr id="54" name="Οριζόντιος πάπυρος 53"/>
          <p:cNvSpPr/>
          <p:nvPr/>
        </p:nvSpPr>
        <p:spPr>
          <a:xfrm>
            <a:off x="126749" y="0"/>
            <a:ext cx="2408221" cy="561315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prstClr val="white"/>
                </a:solidFill>
              </a:rPr>
              <a:t>Πρόσθετες πληροφορίες</a:t>
            </a:r>
            <a:endParaRPr lang="el-GR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253604" y="600721"/>
            <a:ext cx="368479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3200" b="1" dirty="0">
                <a:solidFill>
                  <a:prstClr val="black"/>
                </a:solidFill>
                <a:latin typeface="Arial" panose="020B0604020202020204" pitchFamily="34" charset="0"/>
              </a:rPr>
              <a:t>Όγκος </a:t>
            </a:r>
            <a:r>
              <a:rPr lang="el-GR" altLang="el-GR" sz="3200" b="1" dirty="0">
                <a:solidFill>
                  <a:prstClr val="black"/>
                </a:solidFill>
                <a:latin typeface="Arial" panose="020B0604020202020204" pitchFamily="34" charset="0"/>
              </a:rPr>
              <a:t>κυλίνδρου </a:t>
            </a:r>
            <a:endParaRPr lang="el-GR" altLang="el-GR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8308" y="1373512"/>
            <a:ext cx="7795034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Ας θεωρήσουμε μια σύριγγα γεμάτη χρωματισμένο νερό. </a:t>
            </a:r>
          </a:p>
          <a:p>
            <a:pPr marL="285750" indent="-285750" algn="just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Ασκώντας πίεση, το έμβολο διαγράφει το μήκος της σύριγγας έως ότου αδειάσει όλο το νερό. </a:t>
            </a:r>
          </a:p>
          <a:p>
            <a:pPr marL="285750" indent="-285750" algn="just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Είναι φανερό ότι το νερό έχει όγκο ίσο με τον όγκο της κυλινδρικής σύριγγας. </a:t>
            </a:r>
          </a:p>
          <a:p>
            <a:pPr marL="285750" indent="-285750" algn="just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Ο όγκος της σύριγγας διαγράφεται από την κίνηση του εμβαδού του εμβόλου σε όλο το μήκος της.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984" y="1281898"/>
            <a:ext cx="2167130" cy="2475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Ορθογώνιο 8"/>
          <p:cNvSpPr/>
          <p:nvPr/>
        </p:nvSpPr>
        <p:spPr>
          <a:xfrm>
            <a:off x="1628115" y="3917949"/>
            <a:ext cx="8935770" cy="90794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Ο </a:t>
            </a:r>
            <a:r>
              <a:rPr lang="el-G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όγκος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 ενός κυλίνδρου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ισούται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με το 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γινόμενο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 του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εμβαδού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της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βάσης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του επί το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ύψος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, δηλαδή: </a:t>
            </a:r>
            <a:endParaRPr lang="el-GR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l-GR" sz="2000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</a:rPr>
              <a:t>Όγκος </a:t>
            </a:r>
            <a:r>
              <a:rPr lang="el-GR" sz="2000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</a:rPr>
              <a:t>= (Εμβαδόν βάσης) • (ύψος)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9625" y="5332491"/>
            <a:ext cx="3766242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Άρα ο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 όγκος ενός κυλίνδρου ισούται 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με</a:t>
            </a:r>
            <a:r>
              <a:rPr lang="el-GR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  <a:endParaRPr lang="el-GR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478306" y="5299470"/>
            <a:ext cx="2690160" cy="46166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l-GR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Ο</a:t>
            </a:r>
            <a:r>
              <a:rPr lang="el-GR" sz="2400" b="1" baseline="-2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κυλίνδρου</a:t>
            </a:r>
            <a:r>
              <a:rPr lang="el-GR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l-GR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π · α</a:t>
            </a:r>
            <a:r>
              <a:rPr lang="el-GR" sz="2400" b="1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l-GR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 υ</a:t>
            </a:r>
            <a:endParaRPr lang="el-GR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Ορθογώνιο 16"/>
              <p:cNvSpPr/>
              <p:nvPr/>
            </p:nvSpPr>
            <p:spPr>
              <a:xfrm>
                <a:off x="8779990" y="5239992"/>
                <a:ext cx="1661673" cy="58150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l-GR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)∗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l-GR" sz="2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90" y="5239992"/>
                <a:ext cx="1661673" cy="581506"/>
              </a:xfrm>
              <a:prstGeom prst="rect">
                <a:avLst/>
              </a:prstGeom>
              <a:blipFill rotWithShape="0">
                <a:blip r:embed="rId4"/>
                <a:stretch>
                  <a:fillRect l="-2899" b="-40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8218761" y="5308522"/>
            <a:ext cx="458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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19" name="Οριζόντιος πάπυρος 18"/>
          <p:cNvSpPr/>
          <p:nvPr/>
        </p:nvSpPr>
        <p:spPr>
          <a:xfrm>
            <a:off x="181070" y="117696"/>
            <a:ext cx="2408221" cy="561315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prstClr val="white"/>
                </a:solidFill>
              </a:rPr>
              <a:t>Πρόσθετες πληροφορίες</a:t>
            </a:r>
            <a:endParaRPr lang="el-GR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253605" y="664096"/>
            <a:ext cx="368479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3200" b="1" dirty="0">
                <a:solidFill>
                  <a:prstClr val="black"/>
                </a:solidFill>
                <a:latin typeface="Arial" panose="020B0604020202020204" pitchFamily="34" charset="0"/>
              </a:rPr>
              <a:t>Όγκος </a:t>
            </a:r>
            <a:r>
              <a:rPr lang="el-GR" altLang="el-GR" sz="3200" b="1" dirty="0">
                <a:solidFill>
                  <a:prstClr val="black"/>
                </a:solidFill>
                <a:latin typeface="Arial" panose="020B0604020202020204" pitchFamily="34" charset="0"/>
              </a:rPr>
              <a:t>κυλίνδρου </a:t>
            </a:r>
            <a:endParaRPr lang="el-GR" altLang="el-GR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628115" y="1871866"/>
            <a:ext cx="8935770" cy="907941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Ο </a:t>
            </a:r>
            <a:r>
              <a:rPr lang="el-G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όγκος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 ενός κυλίνδρου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ισούται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με το 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γινόμενο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 του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εμβαδού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της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βάσης</a:t>
            </a:r>
            <a:r>
              <a:rPr lang="el-GR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του επί το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ύψος</a:t>
            </a:r>
            <a:r>
              <a:rPr lang="el-GR" b="1" dirty="0">
                <a:solidFill>
                  <a:prstClr val="black"/>
                </a:solidFill>
                <a:latin typeface="Arial Narrow" panose="020B0606020202030204" pitchFamily="34" charset="0"/>
              </a:rPr>
              <a:t>, δηλαδή: </a:t>
            </a:r>
            <a:endParaRPr lang="el-GR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l-GR" sz="2000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</a:rPr>
              <a:t>Όγκος </a:t>
            </a:r>
            <a:r>
              <a:rPr lang="el-GR" sz="2000" b="1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</a:rPr>
              <a:t>= (Εμβαδόν βάσης) • (ύψος)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4750920" y="3117585"/>
            <a:ext cx="2690160" cy="461665"/>
          </a:xfrm>
          <a:prstGeom prst="rect">
            <a:avLst/>
          </a:prstGeom>
          <a:solidFill>
            <a:srgbClr val="FFFF00">
              <a:alpha val="25098"/>
            </a:srgb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l-GR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Ο</a:t>
            </a:r>
            <a:r>
              <a:rPr lang="el-GR" sz="2400" b="1" baseline="-2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κυλίνδρου</a:t>
            </a:r>
            <a:r>
              <a:rPr lang="el-GR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l-GR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π · α</a:t>
            </a:r>
            <a:r>
              <a:rPr lang="el-GR" sz="2400" b="1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l-GR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 υ</a:t>
            </a:r>
            <a:endParaRPr lang="el-GR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Ορθογώνιο 16"/>
              <p:cNvSpPr/>
              <p:nvPr/>
            </p:nvSpPr>
            <p:spPr>
              <a:xfrm>
                <a:off x="5114417" y="4615304"/>
                <a:ext cx="1963166" cy="67928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  <m:r>
                          <a:rPr lang="el-GR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l-GR" sz="2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l-GR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)∗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l-GR" sz="2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417" y="4615304"/>
                <a:ext cx="1963166" cy="679289"/>
              </a:xfrm>
              <a:prstGeom prst="rect">
                <a:avLst/>
              </a:prstGeom>
              <a:blipFill rotWithShape="0">
                <a:blip r:embed="rId3"/>
                <a:stretch>
                  <a:fillRect l="-4000" b="-434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4617231" y="4765315"/>
            <a:ext cx="458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</a:t>
            </a:r>
            <a:endParaRPr lang="el-GR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Ορθογώνιο 1"/>
              <p:cNvSpPr/>
              <p:nvPr/>
            </p:nvSpPr>
            <p:spPr>
              <a:xfrm>
                <a:off x="2017572" y="3932399"/>
                <a:ext cx="8156857" cy="33855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Άντίστοιχα </a:t>
                </a:r>
                <a:r>
                  <a:rPr lang="el-GR" sz="16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ο όγκος ενός </a:t>
                </a:r>
                <a:r>
                  <a:rPr lang="el-GR" sz="16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κυλίνδρου ενός κινητήρα με </a:t>
                </a:r>
                <a:r>
                  <a:rPr lang="el-GR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διάμετρο εμβόλου </a:t>
                </a:r>
                <a:r>
                  <a:rPr 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d</a:t>
                </a:r>
                <a:r>
                  <a:rPr lang="en-US" sz="16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l-GR" sz="16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και </a:t>
                </a:r>
                <a:r>
                  <a:rPr lang="el-GR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διαδρομή</a:t>
                </a:r>
                <a14:m>
                  <m:oMath xmlns:m="http://schemas.openxmlformats.org/officeDocument/2006/math">
                    <m:r>
                      <a:rPr lang="el-GR" sz="16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m:rPr>
                        <m:nor/>
                      </m:rPr>
                      <a:rPr lang="el-GR" sz="16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6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ισούται </a:t>
                </a:r>
                <a:r>
                  <a:rPr lang="el-GR" sz="16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με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72" y="3932399"/>
                <a:ext cx="8156857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373" t="-6897" b="-241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Οριζόντιος πάπυρος 17"/>
          <p:cNvSpPr/>
          <p:nvPr/>
        </p:nvSpPr>
        <p:spPr>
          <a:xfrm>
            <a:off x="144856" y="135802"/>
            <a:ext cx="2498756" cy="561315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prstClr val="white"/>
                </a:solidFill>
              </a:rPr>
              <a:t>Πρόσθετες πληροφορίες</a:t>
            </a:r>
            <a:endParaRPr lang="el-GR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907" y="1665837"/>
            <a:ext cx="4695789" cy="406500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Ορθογώνιο 4"/>
          <p:cNvSpPr/>
          <p:nvPr/>
        </p:nvSpPr>
        <p:spPr>
          <a:xfrm>
            <a:off x="1056238" y="3849179"/>
            <a:ext cx="5100120" cy="1892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b="1" dirty="0">
                <a:solidFill>
                  <a:prstClr val="black"/>
                </a:solidFill>
              </a:rPr>
              <a:t>όπου:</a:t>
            </a:r>
            <a:endParaRPr lang="en-US" sz="1400" b="1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όγκος του κυλίνδρου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l-G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εσωτερική διάμετρος του κυλίνδρου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ℓ </a:t>
            </a:r>
            <a:r>
              <a:rPr lang="el-GR" sz="16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16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διαδρομή του εμβόλου από </a:t>
            </a:r>
            <a:r>
              <a:rPr lang="el-GR" sz="16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</a:t>
            </a:r>
            <a:r>
              <a:rPr lang="en-US" sz="16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Κ.Ν.Σ</a:t>
            </a:r>
            <a:r>
              <a:rPr lang="el-GR" sz="16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μέχρι το Α.Ν.Σ.</a:t>
            </a:r>
          </a:p>
          <a:p>
            <a:pPr algn="just">
              <a:lnSpc>
                <a:spcPct val="150000"/>
              </a:lnSpc>
            </a:pPr>
            <a:r>
              <a:rPr lang="el-GR" sz="1600" b="1" dirty="0">
                <a:solidFill>
                  <a:prstClr val="black"/>
                </a:solidFill>
              </a:rPr>
              <a:t>π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l-GR" sz="1600" b="1" dirty="0">
                <a:solidFill>
                  <a:prstClr val="black"/>
                </a:solidFill>
              </a:rPr>
              <a:t>= </a:t>
            </a:r>
            <a:r>
              <a:rPr lang="el-GR" sz="1600" b="1" dirty="0">
                <a:solidFill>
                  <a:prstClr val="black"/>
                </a:solidFill>
              </a:rPr>
              <a:t>3,14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068385" y="1659977"/>
            <a:ext cx="113043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l-GR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* 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ℓ</a:t>
            </a:r>
            <a:endParaRPr lang="el-GR" sz="20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Ορθογώνιο 7"/>
              <p:cNvSpPr/>
              <p:nvPr/>
            </p:nvSpPr>
            <p:spPr>
              <a:xfrm>
                <a:off x="2914576" y="2146168"/>
                <a:ext cx="1471300" cy="71577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𝛑</m:t>
                          </m:r>
                          <m:r>
                            <a:rPr lang="el-GR" sz="20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l-GR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l-GR" sz="20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76" y="2146168"/>
                <a:ext cx="1471300" cy="7157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Ορθογώνιο 8"/>
          <p:cNvSpPr/>
          <p:nvPr/>
        </p:nvSpPr>
        <p:spPr>
          <a:xfrm>
            <a:off x="1995085" y="2402363"/>
            <a:ext cx="892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>
                <a:solidFill>
                  <a:prstClr val="black"/>
                </a:solidFill>
              </a:rPr>
              <a:t>και επειδή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3568211" y="3266356"/>
            <a:ext cx="941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>
                <a:solidFill>
                  <a:prstClr val="black"/>
                </a:solidFill>
              </a:rPr>
              <a:t>θα </a:t>
            </a:r>
            <a:r>
              <a:rPr lang="el-GR" sz="1200" b="1" dirty="0">
                <a:solidFill>
                  <a:prstClr val="black"/>
                </a:solidFill>
              </a:rPr>
              <a:t>έχουμε</a:t>
            </a:r>
            <a:r>
              <a:rPr lang="el-GR" sz="1400" b="1" dirty="0">
                <a:solidFill>
                  <a:prstClr val="black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Ορθογώνιο 16"/>
              <p:cNvSpPr/>
              <p:nvPr/>
            </p:nvSpPr>
            <p:spPr>
              <a:xfrm>
                <a:off x="4497701" y="3121481"/>
                <a:ext cx="1661673" cy="58150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l-GR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)∗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l-GR" sz="2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701" y="3121481"/>
                <a:ext cx="1661673" cy="581506"/>
              </a:xfrm>
              <a:prstGeom prst="rect">
                <a:avLst/>
              </a:prstGeom>
              <a:blipFill rotWithShape="0">
                <a:blip r:embed="rId5"/>
                <a:stretch>
                  <a:fillRect l="-3273" b="-40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Επεξήγηση με στρογγυλεμένο παραλληλόγραμμο 11"/>
          <p:cNvSpPr/>
          <p:nvPr/>
        </p:nvSpPr>
        <p:spPr>
          <a:xfrm>
            <a:off x="342523" y="543208"/>
            <a:ext cx="11506954" cy="543208"/>
          </a:xfrm>
          <a:prstGeom prst="wedgeRoundRectCallout">
            <a:avLst/>
          </a:prstGeom>
          <a:solidFill>
            <a:srgbClr val="FFFF00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prstClr val="black"/>
                </a:solidFill>
              </a:rPr>
              <a:t>Πως υπολογίζουμε τον κυλινδρισμό ενός εμβολοφόρου κινητήρα;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10188026" y="2293720"/>
            <a:ext cx="30809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10197882" y="3213876"/>
            <a:ext cx="3064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ℓ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9064691" y="3004138"/>
            <a:ext cx="3064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ℓ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671" y="2154724"/>
            <a:ext cx="1015680" cy="1627688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977775" y="2813704"/>
            <a:ext cx="1226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ℓ </a:t>
            </a:r>
            <a:r>
              <a:rPr lang="el-G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διαδρομή </a:t>
            </a:r>
            <a:endParaRPr lang="el-G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410832" y="1468119"/>
            <a:ext cx="9370336" cy="8925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l-GR" sz="1400" b="1" i="1" dirty="0">
                <a:solidFill>
                  <a:prstClr val="black"/>
                </a:solidFill>
              </a:rPr>
              <a:t>Ως </a:t>
            </a:r>
            <a:r>
              <a:rPr lang="el-GR" sz="1400" b="1" i="1" dirty="0">
                <a:solidFill>
                  <a:prstClr val="black"/>
                </a:solidFill>
              </a:rPr>
              <a:t>μονάδα μέτρησης όγκου θεωρούμε έναν κύβο με ακμή μήκους 1 μέτρο (m). </a:t>
            </a:r>
            <a:r>
              <a:rPr lang="el-GR" sz="1400" b="1" i="1" dirty="0">
                <a:solidFill>
                  <a:prstClr val="black"/>
                </a:solidFill>
              </a:rPr>
              <a:t> Ο </a:t>
            </a:r>
            <a:r>
              <a:rPr lang="el-GR" sz="1400" b="1" i="1" dirty="0">
                <a:solidFill>
                  <a:prstClr val="black"/>
                </a:solidFill>
              </a:rPr>
              <a:t>όγκος του ισούται με 1 κυβικό μέτρο (m</a:t>
            </a:r>
            <a:r>
              <a:rPr lang="el-GR" sz="1400" b="1" i="1" baseline="30000" dirty="0">
                <a:solidFill>
                  <a:prstClr val="black"/>
                </a:solidFill>
              </a:rPr>
              <a:t>3</a:t>
            </a:r>
            <a:r>
              <a:rPr lang="el-GR" sz="1400" b="1" i="1" dirty="0">
                <a:solidFill>
                  <a:prstClr val="black"/>
                </a:solidFill>
              </a:rPr>
              <a:t>).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l-GR" sz="1400" b="1" i="1" dirty="0">
                <a:solidFill>
                  <a:prstClr val="black"/>
                </a:solidFill>
              </a:rPr>
              <a:t>Οι κυριότερες υποδιαιρέσεις του κυβικού μέτρου είναι: 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733846" y="582615"/>
            <a:ext cx="4724307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l-GR" sz="3200" b="1" dirty="0">
                <a:solidFill>
                  <a:prstClr val="black"/>
                </a:solidFill>
              </a:rPr>
              <a:t>Moνάδες μέτρησης όγκου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777497" y="2332636"/>
            <a:ext cx="8637006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α) 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Το κυβικό δεκατόμετρο (dm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) που είναι όγκος κύβου με ακμή 1 dm.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                </a:t>
            </a:r>
            <a:r>
              <a:rPr lang="el-GR" altLang="el-GR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Αντίστροφα </a:t>
            </a:r>
            <a:r>
              <a:rPr lang="el-GR" altLang="el-GR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ισχύει ότι</a:t>
            </a:r>
            <a:r>
              <a:rPr lang="el-GR" altLang="el-GR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Αφού 1m =10 dm, θα ισχύει ότι: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1 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= 10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dm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= 1000 dm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054" name="Picture 6" descr="https://ebooks.edu.gr/ebooks/v/html/8547/2196/Mathimatika_B-Gymnasiou_html-empl/images/picb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6575"/>
            <a:ext cx="4261164" cy="52420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772971" y="3465513"/>
            <a:ext cx="8646058" cy="1061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β) 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Το κυβικό εκατοστόμετρο(cm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) που είναι όγκος κύβου με ακμή 1cm.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               </a:t>
            </a:r>
            <a:r>
              <a:rPr lang="el-GR" altLang="el-GR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Αντίστροφα </a:t>
            </a:r>
            <a:r>
              <a:rPr lang="el-GR" altLang="el-GR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ισχύει ότι</a:t>
            </a:r>
            <a:r>
              <a:rPr lang="el-GR" altLang="el-GR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: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 Ισχύει ότι 1 m = 10 dm = 100 cm, οπότε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1 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= 10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dm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= 100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cm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5" name="Picture 2" descr="https://ebooks.edu.gr/ebooks/v/html/8547/2196/Mathimatika_B-Gymnasiou_html-empl/images/picb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74883"/>
            <a:ext cx="4256388" cy="58547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782024" y="4586765"/>
            <a:ext cx="862795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γ) Το κυβικό χιλιοστόμετρο(mm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) που είναι όγκος κύβου με ακμή 1mm.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              </a:t>
            </a:r>
            <a:r>
              <a:rPr lang="el-GR" altLang="el-GR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Αντίστροφα </a:t>
            </a:r>
            <a:r>
              <a:rPr lang="el-GR" altLang="el-GR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ισχύει ότι</a:t>
            </a:r>
            <a:r>
              <a:rPr lang="el-GR" altLang="el-GR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: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Ισχύει ότι 1 m = 10 dm = 100 cm= 1000 mm,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  οπότε 1 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= 10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dm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= 100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cm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= 1000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mm</a:t>
            </a:r>
            <a:r>
              <a:rPr lang="el-GR" altLang="el-GR" sz="1400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l-GR" alt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997512"/>
            <a:ext cx="4238955" cy="5975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8" name="Ορθογώνιο 17"/>
          <p:cNvSpPr/>
          <p:nvPr/>
        </p:nvSpPr>
        <p:spPr>
          <a:xfrm>
            <a:off x="1792586" y="5812820"/>
            <a:ext cx="8627953" cy="323165"/>
          </a:xfrm>
          <a:prstGeom prst="rect">
            <a:avLst/>
          </a:prstGeom>
          <a:solidFill>
            <a:srgbClr val="FFFF00">
              <a:alpha val="45098"/>
            </a:srgb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1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Στον όγκο των υγρών συνηθίζουμε να ονομάζουμε το dm</a:t>
            </a:r>
            <a:r>
              <a:rPr lang="el-GR" sz="1500" b="1" i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el-GR" sz="1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ως λίτρο (ℓ ). Τότε, το cm</a:t>
            </a:r>
            <a:r>
              <a:rPr lang="el-GR" sz="1500" b="1" i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el-GR" sz="1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λέγεται χιλιοστόλιτρο (mℓ).</a:t>
            </a:r>
          </a:p>
        </p:txBody>
      </p:sp>
    </p:spTree>
    <p:extLst>
      <p:ext uri="{BB962C8B-B14F-4D97-AF65-F5344CB8AC3E}">
        <p14:creationId xmlns:p14="http://schemas.microsoft.com/office/powerpoint/2010/main" val="26085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42523" y="416955"/>
            <a:ext cx="1150695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Υπολογισμός </a:t>
            </a:r>
            <a:r>
              <a:rPr lang="el-GR" sz="2400" b="1" dirty="0">
                <a:solidFill>
                  <a:srgbClr val="002060"/>
                </a:solidFill>
              </a:rPr>
              <a:t>κυλινδρισμού εμβολοφόρου κινητήρα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σε κινητήρα με </a:t>
            </a:r>
            <a:r>
              <a:rPr lang="el-GR" sz="2400" b="1" dirty="0">
                <a:solidFill>
                  <a:srgbClr val="002060"/>
                </a:solidFill>
              </a:rPr>
              <a:t>πολλούς κυλίνδρους</a:t>
            </a:r>
          </a:p>
        </p:txBody>
      </p:sp>
      <p:pic>
        <p:nvPicPr>
          <p:cNvPr id="19" name="Εικόνα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585" y="2657064"/>
            <a:ext cx="8627953" cy="3635094"/>
          </a:xfrm>
          <a:prstGeom prst="rect">
            <a:avLst/>
          </a:prstGeom>
        </p:spPr>
      </p:pic>
      <p:sp>
        <p:nvSpPr>
          <p:cNvPr id="23" name="Ορθογώνιο 22"/>
          <p:cNvSpPr/>
          <p:nvPr/>
        </p:nvSpPr>
        <p:spPr>
          <a:xfrm>
            <a:off x="4073454" y="2040222"/>
            <a:ext cx="429925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l-GR" sz="2000" baseline="-25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Ευθύγραμμο βέλος σύνδεσης 20"/>
          <p:cNvCxnSpPr/>
          <p:nvPr/>
        </p:nvCxnSpPr>
        <p:spPr>
          <a:xfrm flipV="1">
            <a:off x="4282289" y="2462543"/>
            <a:ext cx="0" cy="1113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 flipV="1">
            <a:off x="5883243" y="2470086"/>
            <a:ext cx="0" cy="1113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 flipV="1">
            <a:off x="7494760" y="2488194"/>
            <a:ext cx="0" cy="1113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/>
          <p:cNvCxnSpPr/>
          <p:nvPr/>
        </p:nvCxnSpPr>
        <p:spPr>
          <a:xfrm flipV="1">
            <a:off x="8979529" y="2488195"/>
            <a:ext cx="0" cy="1113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34138" y="2027976"/>
            <a:ext cx="38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</a:rPr>
              <a:t>+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7932" y="2035520"/>
            <a:ext cx="38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</a:rPr>
              <a:t>+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47021" y="2044574"/>
            <a:ext cx="38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</a:rPr>
              <a:t>+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5666074" y="2047767"/>
            <a:ext cx="429926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l-GR" sz="2000" baseline="-25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Ορθογώνιο 37"/>
          <p:cNvSpPr/>
          <p:nvPr/>
        </p:nvSpPr>
        <p:spPr>
          <a:xfrm>
            <a:off x="7285925" y="2065874"/>
            <a:ext cx="429926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l-GR" sz="2000" baseline="-25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8752585" y="2056820"/>
            <a:ext cx="429926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0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l-GR" sz="2000" baseline="-25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" name="Ορθογώνιο 39"/>
          <p:cNvSpPr/>
          <p:nvPr/>
        </p:nvSpPr>
        <p:spPr>
          <a:xfrm>
            <a:off x="9648708" y="2047767"/>
            <a:ext cx="738087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l-GR" sz="20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ολικό</a:t>
            </a:r>
            <a:endParaRPr lang="el-GR" sz="2000" baseline="-25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61695" y="2027977"/>
            <a:ext cx="33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</a:rPr>
              <a:t>=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56103" y="1364872"/>
            <a:ext cx="1147979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1400" b="1" dirty="0" smtClean="0"/>
              <a:t>«Όταν ο κινητήρας έχει πολλούς κυλίνδρους, αθροίζονται οι επιμέρους κυλινδρισμοί, και το άθροισμά τους αποτελεί τον κυλινδρισμό του κινητήρα». 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40590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37838" cy="365125"/>
          </a:xfrm>
        </p:spPr>
        <p:txBody>
          <a:bodyPr/>
          <a:lstStyle/>
          <a:p>
            <a:r>
              <a:rPr lang="el-GR" b="1" i="1" dirty="0" smtClean="0">
                <a:solidFill>
                  <a:prstClr val="black">
                    <a:tint val="75000"/>
                  </a:prstClr>
                </a:solidFill>
              </a:rPr>
              <a:t>ΚΟΥΤΛΑΣ ΚΩΝΣΤΑΝΤΙΝΟΣ: Η παρουσίαση βασίζεται στο βιβλίο Μηχανές Εσωτερικής Καύσης Ι</a:t>
            </a:r>
            <a:endParaRPr lang="el-GR" b="1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C7C3-E4DE-4FF8-BE2C-863DFCFE1F1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4937157" y="5176617"/>
                <a:ext cx="5486399" cy="416011"/>
              </a:xfrm>
              <a:prstGeom prst="rect">
                <a:avLst/>
              </a:prstGeom>
              <a:solidFill>
                <a:srgbClr val="FFFF00">
                  <a:alpha val="10196"/>
                </a:srgbClr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Vολ. = 4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502,24 cm</a:t>
                </a:r>
                <a:r>
                  <a:rPr lang="el-GR" sz="1600" b="1" baseline="30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2.008,96 cm</a:t>
                </a:r>
                <a:r>
                  <a:rPr lang="el-GR" sz="1600" b="1" baseline="30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 </a:t>
                </a: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≈ 2.000 cm</a:t>
                </a:r>
                <a:r>
                  <a:rPr lang="el-GR" sz="1600" b="1" baseline="30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ή </a:t>
                </a: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l-GR" sz="16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λίτρα</a:t>
                </a:r>
                <a:endParaRPr lang="el-GR" sz="16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157" y="5176617"/>
                <a:ext cx="5486399" cy="416011"/>
              </a:xfrm>
              <a:prstGeom prst="rect">
                <a:avLst/>
              </a:prstGeom>
              <a:blipFill rotWithShape="0">
                <a:blip r:embed="rId6"/>
                <a:stretch>
                  <a:fillRect b="-1408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57747" y="1611514"/>
            <a:ext cx="1007650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Κ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ινητήρας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αυτοκινήτου έχει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4 κυλίνδρους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που ο καθένας τους έχει εσωτερική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διάμετρο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8cm και </a:t>
            </a:r>
            <a:r>
              <a:rPr lang="el-GR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διαδρομή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εμβόλου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10cm, τότε ο κυλινδρισμός κάθε κυλίνδρου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είναι: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5967742" y="4388730"/>
            <a:ext cx="4457323" cy="415498"/>
          </a:xfrm>
          <a:prstGeom prst="rect">
            <a:avLst/>
          </a:prstGeom>
          <a:solidFill>
            <a:schemeClr val="bg2">
              <a:alpha val="14902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Άρα ο </a:t>
            </a:r>
            <a:r>
              <a:rPr 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ολικός κυλινδρισμός του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4κύλινδρου κινητήρα θα </a:t>
            </a:r>
            <a:r>
              <a:rPr lang="el-G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είναι</a:t>
            </a:r>
            <a:endParaRPr lang="el-GR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4913548" y="3465513"/>
                <a:ext cx="5497402" cy="581506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l-GR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)∗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𝟏𝟒</m:t>
                        </m:r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𝐜𝐦</m:t>
                            </m:r>
                          </m:e>
                          <m:sup>
                            <m:r>
                              <a:rPr lang="el-GR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)∗</m:t>
                    </m:r>
                    <m:r>
                      <m:rPr>
                        <m:nor/>
                      </m:rPr>
                      <a:rPr lang="el-GR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l-GR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502,24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000" b="1" baseline="30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l-GR" sz="2000" b="1" baseline="30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548" y="3465513"/>
                <a:ext cx="5497402" cy="581506"/>
              </a:xfrm>
              <a:prstGeom prst="rect">
                <a:avLst/>
              </a:prstGeom>
              <a:blipFill rotWithShape="0">
                <a:blip r:embed="rId7"/>
                <a:stretch>
                  <a:fillRect b="-303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Ελλειψοειδής επεξήγηση 8"/>
          <p:cNvSpPr/>
          <p:nvPr/>
        </p:nvSpPr>
        <p:spPr>
          <a:xfrm>
            <a:off x="4415074" y="434566"/>
            <a:ext cx="3361852" cy="851026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prstClr val="black"/>
                </a:solidFill>
              </a:rPr>
              <a:t>Παράδειγμα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693" y="3123445"/>
            <a:ext cx="2127649" cy="2495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3077" y="3148536"/>
            <a:ext cx="130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</a:rPr>
              <a:t>διάμετρος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8835" y="4137434"/>
            <a:ext cx="769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prstClr val="white"/>
                </a:solidFill>
              </a:rPr>
              <a:t>ύψος</a:t>
            </a:r>
            <a:endParaRPr lang="el-GR" sz="2000" b="1" dirty="0">
              <a:solidFill>
                <a:prstClr val="white"/>
              </a:solidFill>
            </a:endParaRPr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>
            <a:off x="2055137" y="3730028"/>
            <a:ext cx="0" cy="1520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 flipH="1" flipV="1">
            <a:off x="2053628" y="3528887"/>
            <a:ext cx="1509" cy="8163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>
            <a:off x="2426329" y="5178582"/>
            <a:ext cx="18016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/>
          <p:cNvCxnSpPr/>
          <p:nvPr/>
        </p:nvCxnSpPr>
        <p:spPr>
          <a:xfrm flipH="1" flipV="1">
            <a:off x="2173867" y="5178581"/>
            <a:ext cx="1971414" cy="30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60621" y="5129738"/>
            <a:ext cx="130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</a:rPr>
              <a:t>διάμετρος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47870" y="4072549"/>
            <a:ext cx="769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prstClr val="black"/>
                </a:solidFill>
              </a:rPr>
              <a:t>ύψος</a:t>
            </a:r>
            <a:endParaRPr lang="el-GR" sz="20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6516" y="2833734"/>
            <a:ext cx="798969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prstClr val="black"/>
                </a:solidFill>
              </a:rPr>
              <a:t>λύση</a:t>
            </a:r>
            <a:endParaRPr lang="el-GR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1878</Words>
  <Application>Microsoft Office PowerPoint</Application>
  <PresentationFormat>Ευρεία οθόνη</PresentationFormat>
  <Paragraphs>186</Paragraphs>
  <Slides>17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Cambria Math</vt:lpstr>
      <vt:lpstr>Comic Sans MS</vt:lpstr>
      <vt:lpstr>Times New Roman</vt:lpstr>
      <vt:lpstr>Wingdings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ΚΩΝΣΤΑΝΤΙΝΟΣ ΚΟΥΤΛΑΣ</dc:creator>
  <cp:lastModifiedBy>ΚΩΝΣΤΑΝΤΙΝΟΣ ΚΟΥΤΛΑΣ</cp:lastModifiedBy>
  <cp:revision>4</cp:revision>
  <dcterms:created xsi:type="dcterms:W3CDTF">2026-06-07T21:37:25Z</dcterms:created>
  <dcterms:modified xsi:type="dcterms:W3CDTF">2026-06-07T22:06:35Z</dcterms:modified>
</cp:coreProperties>
</file>