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Geist Mono"/>
      <p:regular r:id="rId19"/>
      <p:bold r:id="rId20"/>
    </p:embeddedFont>
    <p:embeddedFont>
      <p:font typeface="Karl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eistMono-bold.fntdata"/><Relationship Id="rId11" Type="http://schemas.openxmlformats.org/officeDocument/2006/relationships/slide" Target="slides/slide6.xml"/><Relationship Id="rId22" Type="http://schemas.openxmlformats.org/officeDocument/2006/relationships/font" Target="fonts/Karla-bold.fntdata"/><Relationship Id="rId10" Type="http://schemas.openxmlformats.org/officeDocument/2006/relationships/slide" Target="slides/slide5.xml"/><Relationship Id="rId21" Type="http://schemas.openxmlformats.org/officeDocument/2006/relationships/font" Target="fonts/Karla-regular.fntdata"/><Relationship Id="rId13" Type="http://schemas.openxmlformats.org/officeDocument/2006/relationships/slide" Target="slides/slide8.xml"/><Relationship Id="rId24" Type="http://schemas.openxmlformats.org/officeDocument/2006/relationships/font" Target="fonts/Karla-boldItalic.fntdata"/><Relationship Id="rId12" Type="http://schemas.openxmlformats.org/officeDocument/2006/relationships/slide" Target="slides/slide7.xml"/><Relationship Id="rId23" Type="http://schemas.openxmlformats.org/officeDocument/2006/relationships/font" Target="fonts/Karl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eistMon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9257e6e734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9257e6e734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699257e7e2aa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699257e7e2aa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699257e7e2d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699257e7e2d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699257e7e2f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699257e7e2f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699257e7e31f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699257e7e31f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9257e7199f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9257e7199f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9257e73224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9257e73224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9257e73241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9257e73241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699257e74bb2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699257e74bb2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699257e74c5d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699257e74c5d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699257e74d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699257e74d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699257e79d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699257e79d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699257e7caeb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699257e7caeb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Τριώδιο: Το Μονοπάτι προς το Πάσχα</a:t>
            </a:r>
            <a:endParaRPr b="1" sz="3250">
              <a:solidFill>
                <a:srgbClr val="FFFFFF"/>
              </a:solidFill>
              <a:latin typeface="Geist Mono"/>
              <a:ea typeface="Geist Mono"/>
              <a:cs typeface="Geist Mono"/>
              <a:sym typeface="Geist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Μια περίοδος προετοιμασίας, μετάνοιας και πνευματικής άσκησης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Σωστό ή Λάθος και γιατί; ✅​  ❌​ 🤔</a:t>
            </a:r>
            <a:r>
              <a:rPr lang="en" sz="2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Το Τριώδιο ονομάζεται έτσι επειδή διαρκεί τρεις μήνες.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👍</a:t>
            </a:r>
            <a:r>
              <a:rPr lang="en" sz="3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F18F01"/>
                </a:solidFill>
                <a:latin typeface="Karla"/>
                <a:ea typeface="Karla"/>
                <a:cs typeface="Karla"/>
                <a:sym typeface="Karla"/>
              </a:rPr>
              <a:t>ΣΩΣΤΟ</a:t>
            </a:r>
            <a:endParaRPr b="1" sz="2000">
              <a:solidFill>
                <a:srgbClr val="F18F0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F18F01"/>
                </a:solidFill>
                <a:latin typeface="Karla"/>
                <a:ea typeface="Karla"/>
                <a:cs typeface="Karla"/>
                <a:sym typeface="Karla"/>
              </a:rPr>
              <a:t>ΛΑΘΟΣ</a:t>
            </a:r>
            <a:endParaRPr b="1" sz="2000">
              <a:solidFill>
                <a:srgbClr val="F18F0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18F01"/>
                </a:solidFill>
                <a:latin typeface="Karla"/>
                <a:ea typeface="Karla"/>
                <a:cs typeface="Karla"/>
                <a:sym typeface="Karla"/>
              </a:rPr>
              <a:t>Τώρα είναι η ώρα να εξηγήσεις γιατί...</a:t>
            </a:r>
            <a:endParaRPr sz="1600">
              <a:solidFill>
                <a:srgbClr val="F18F0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Σωστό ή Λάθος και γιατί; ✅​  ❌​ 🤔</a:t>
            </a:r>
            <a:r>
              <a:rPr lang="en" sz="2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Το Τριώδιο ονομάζεται έτσι επειδή διαρκεί τρεις μήνες.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3714750" y="196596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285750" y="26860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Γιατί είναι έτσι;</a:t>
            </a:r>
            <a:endParaRPr b="1" sz="215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a) </a:t>
            </a: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Ονομάζεται έτσι επειδή χωρίζεται σε τρεις εβδομάδες νηστείας.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b) </a:t>
            </a: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Ονομάζεται έτσι από τους κανόνες των ύμνων που έχουν τρεις ωδές.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18F01"/>
                </a:solidFill>
                <a:latin typeface="Karla"/>
                <a:ea typeface="Karla"/>
                <a:cs typeface="Karla"/>
                <a:sym typeface="Karla"/>
              </a:rPr>
              <a:t>Απαντήσεις στην επόμενη διαφάνεια...</a:t>
            </a:r>
            <a:endParaRPr sz="1600">
              <a:solidFill>
                <a:srgbClr val="F18F0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Σωστό ή Λάθος και γιατί; ✅​  ❌​ 🤔</a:t>
            </a:r>
            <a:r>
              <a:rPr lang="en" sz="2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Το Τριώδιο ονομάζεται έτσι επειδή διαρκεί τρεις μήνες.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714750" y="196596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285750" y="26860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Γιατί είναι έτσι;</a:t>
            </a:r>
            <a:endParaRPr b="1" sz="215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a) </a:t>
            </a: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Ονομάζεται έτσι επειδή χωρίζεται σε τρεις εβδομάδες νηστείας.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b) </a:t>
            </a: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Ονομάζεται έτσι από τους κανόνες των ύμνων που έχουν τρεις ωδές. ✅​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Σύνοψη: Ο Σκοπός του Ταξιδιού</a:t>
            </a:r>
            <a:endParaRPr b="1" sz="3250">
              <a:solidFill>
                <a:srgbClr val="FFFFFF"/>
              </a:solidFill>
              <a:latin typeface="Geist Mono"/>
              <a:ea typeface="Geist Mono"/>
              <a:cs typeface="Geist Mono"/>
              <a:sym typeface="Geist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Πνευματική Προετοιμασία</a:t>
            </a:r>
            <a:endParaRPr b="1" sz="215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Το Τριώδιο είναι ευκαιρία για συγχώρεση (άλλων &amp; εαυτού), προσευχή, εσωτερική γαλήνη και ελεημοσύνη. Αυτά οδηγούν με καθαρή καρδιά στο θαύμα της Ανάστασης.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1430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Τι θα μάθουμε σήμερα</a:t>
            </a:r>
            <a:endParaRPr sz="2900">
              <a:solidFill>
                <a:srgbClr val="FFFFFF"/>
              </a:solidFill>
              <a:latin typeface="Geist Mono"/>
              <a:ea typeface="Geist Mono"/>
              <a:cs typeface="Geist Mono"/>
              <a:sym typeface="Geist Mon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11430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225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Τι σημαίνει ο όρος «Τριώδιο» ως βιβλίο και ως χρονική περίοδος.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Γιατί ονομάζεται έτσι και πώς ξεκινά επίσημα στην Εκκλησία.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Τις τρεις βασικές περιόδους και τις σημαίνουσες Κυριακές.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Τους κανόνες της νηστείας που προηγούνται της Μεγάλης Τεσσαρακοστής.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Η Διπλή Έννοια του Τριωδίου</a:t>
            </a:r>
            <a:endParaRPr sz="2900">
              <a:solidFill>
                <a:srgbClr val="FFFFFF"/>
              </a:solidFill>
              <a:latin typeface="Geist Mono"/>
              <a:ea typeface="Geist Mono"/>
              <a:cs typeface="Geist Mono"/>
              <a:sym typeface="Geist Mono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85750" y="11430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Λειτουργικό Βιβλίο</a:t>
            </a:r>
            <a:endParaRPr b="1" sz="215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Περιέχει ύμνους με </a:t>
            </a: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τρεις ωδές</a:t>
            </a: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(εξ ου και το όνομα), αντί για εννέα. Χρησιμοποιείται αποκλειστικά αυτή την περίοδο.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Εκκλησιαστική Περίοδος</a:t>
            </a:r>
            <a:endParaRPr b="1" sz="215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Κινητό διάστημα 10 εβδομάδων προετοιμασίας για το Πάσχα, από την Κυριακή Τελώνου &amp; Φαρισαίου έως το Μεγάλο Σάββατο.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686300" y="11430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«Άνοιξε το Τριώδιο»</a:t>
            </a:r>
            <a:endParaRPr b="1" sz="215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Το Σάββατο εσπέρας, ο ψάλτης ασπάζεται το Τριώδιο από την εικόνα του Χριστού και το τοποθετεί στο αναλόγιο. Αυτή η πράξη σηματοδοτεί την έναρξη περιόδου </a:t>
            </a: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περισυλλογής</a:t>
            </a: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και </a:t>
            </a: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κατάνυξης</a:t>
            </a: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, την πνευματική «προθέρμανση» πριν τη Μεγάλη Νηστεία.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3714750" y="120015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18F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3714750" y="243459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18F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3714750" y="366903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18F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5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Οι Τρεις Φάσεις του Τριωδίου</a:t>
            </a:r>
            <a:endParaRPr b="1" sz="3250">
              <a:solidFill>
                <a:srgbClr val="FFFFFF"/>
              </a:solidFill>
              <a:latin typeface="Geist Mono"/>
              <a:ea typeface="Geist Mono"/>
              <a:cs typeface="Geist Mono"/>
              <a:sym typeface="Geist Mono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3714750" y="12001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297680" y="114300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Προφωνήσιμοι Εβδομάδες</a:t>
            </a:r>
            <a:endParaRPr b="1" sz="2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Οι πρώτες 3 εβδομάδες: πνεύμα μετάνοιας.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714750" y="243459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297680" y="237744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Μεγάλη Τεσσαρακοστή</a:t>
            </a:r>
            <a:endParaRPr b="1" sz="2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Κύριο σώμα νηστείας: Καθαρά Δευτέρα έως Σάββατο του Λαζάρου.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714750" y="366903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297680" y="361188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Μεγάλη Εβδομάδα</a:t>
            </a:r>
            <a:endParaRPr b="1" sz="2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Η κορύφωση του Θείου Δράματος: Κυριακή των Βαΐων έως Μεγάλο Σάββατο.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Αντιστοίχισε τις λέξεις με τους ορισμούς 🎯</a:t>
            </a:r>
            <a:r>
              <a:rPr lang="en" sz="2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Τριώδιο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Κατάλυση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Προφωνήσιμος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Ψυχοσάββατο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Ημέρα αφιερωμένη στη μνήμη των κεκοιμημένων.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Η άδεια για βρώση τροφών που κανονικά απαγορεύονται.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Αυτός που προαναγγέλλει τους πνευματικούς αγώνες.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Ύμνος με τρεις ωδές και το αντίστοιχο βιβλίο.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Αντιστοίχισε τις λέξεις με τους ορισμούς 🎯</a:t>
            </a:r>
            <a:r>
              <a:rPr lang="en" sz="2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Τριώδιο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Κατάλυση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Προφωνήσιμος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Ψυχοσάββατο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Ύμνος με τρεις ωδές και το αντίστοιχο βιβλίο.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Η άδεια για βρώση τροφών που κανονικά απαγορεύονται.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Αυτός που προαναγγέλλει τους πνευματικούς αγώνες.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Ημέρα αφιερωμένη στη μνήμη των κεκοιμημένων.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/>
        </p:nvSpPr>
        <p:spPr>
          <a:xfrm>
            <a:off x="171450" y="30861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18F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3097530" y="30861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18F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6035040" y="30861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18F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14300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14300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1430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Η Νηστεία των Πρώτων Εβδομάδων</a:t>
            </a:r>
            <a:endParaRPr sz="2900">
              <a:solidFill>
                <a:srgbClr val="FFFFFF"/>
              </a:solidFill>
              <a:latin typeface="Geist Mono"/>
              <a:ea typeface="Geist Mono"/>
              <a:cs typeface="Geist Mono"/>
              <a:sym typeface="Geist Mono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85750" y="35433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1η: Απολυτή</a:t>
            </a:r>
            <a:endParaRPr b="1" sz="2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Ελευθερία σε όλα τα φαγητά καθημερινά, ακόμα και Τετάρτη/Παρασκευή.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3211830" y="35433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2η: Κρεατινή</a:t>
            </a:r>
            <a:endParaRPr b="1" sz="2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Τρώμε κρέας καθημερινά, εκτός Τετάρτης &amp; Παρασκευής (νηστεία χωρίς λάδι).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6149340" y="35433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3η: Τυροφάγου</a:t>
            </a:r>
            <a:endParaRPr b="1" sz="2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Τρώμε γαλακτοκομικά, αυγά και ψάρι καθημερινά, όχι κρέας.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143000"/>
            <a:ext cx="417195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1143000"/>
            <a:ext cx="417195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Τα Μαθήματα των πρώτων Κυριακών</a:t>
            </a:r>
            <a:endParaRPr sz="2900">
              <a:solidFill>
                <a:srgbClr val="FFFFFF"/>
              </a:solidFill>
              <a:latin typeface="Geist Mono"/>
              <a:ea typeface="Geist Mono"/>
              <a:cs typeface="Geist Mono"/>
              <a:sym typeface="Geist Mono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285750" y="4171950"/>
            <a:ext cx="857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Αριστερά: Η Ταπεινοφροσύνη (Τελώνης &amp; Φαρισαίος). Δεξιά: Η Μετάνοια (Άσωτος Υιός).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965960"/>
            <a:ext cx="8572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FFFFF"/>
                </a:solidFill>
                <a:latin typeface="Geist Mono"/>
                <a:ea typeface="Geist Mono"/>
                <a:cs typeface="Geist Mono"/>
                <a:sym typeface="Geist Mono"/>
              </a:rPr>
              <a:t>Η Κυριακή της Ορθοδοξίας</a:t>
            </a:r>
            <a:endParaRPr sz="2900">
              <a:solidFill>
                <a:srgbClr val="FFFFFF"/>
              </a:solidFill>
              <a:latin typeface="Geist Mono"/>
              <a:ea typeface="Geist Mono"/>
              <a:cs typeface="Geist Mono"/>
              <a:sym typeface="Geist Mono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285750" y="114300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Πρώτη Κυριακή Νηστειών: γιορτάζουμε τη νίκη της αλήθειας κατά των αιρέσεων.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285750" y="4114800"/>
            <a:ext cx="85725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Συμβολίζει την οριστική αναστήλωση εικόνων στις εκκλησίες μετά την Εικονομαχία.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