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y="5143500" cx="9144000"/>
  <p:notesSz cx="6858000" cy="9144000"/>
  <p:embeddedFontLst>
    <p:embeddedFont>
      <p:font typeface="Geist Mono"/>
      <p:regular r:id="rId19"/>
      <p:bold r:id="rId20"/>
    </p:embeddedFont>
    <p:embeddedFont>
      <p:font typeface="Karla"/>
      <p:regular r:id="rId21"/>
      <p:bold r:id="rId22"/>
      <p:italic r:id="rId23"/>
      <p:boldItalic r:id="rId2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GeistMono-bold.fntdata"/><Relationship Id="rId11" Type="http://schemas.openxmlformats.org/officeDocument/2006/relationships/slide" Target="slides/slide6.xml"/><Relationship Id="rId22" Type="http://schemas.openxmlformats.org/officeDocument/2006/relationships/font" Target="fonts/Karla-bold.fntdata"/><Relationship Id="rId10" Type="http://schemas.openxmlformats.org/officeDocument/2006/relationships/slide" Target="slides/slide5.xml"/><Relationship Id="rId21" Type="http://schemas.openxmlformats.org/officeDocument/2006/relationships/font" Target="fonts/Karla-regular.fntdata"/><Relationship Id="rId13" Type="http://schemas.openxmlformats.org/officeDocument/2006/relationships/slide" Target="slides/slide8.xml"/><Relationship Id="rId24" Type="http://schemas.openxmlformats.org/officeDocument/2006/relationships/font" Target="fonts/Karla-boldItalic.fntdata"/><Relationship Id="rId12" Type="http://schemas.openxmlformats.org/officeDocument/2006/relationships/slide" Target="slides/slide7.xml"/><Relationship Id="rId23" Type="http://schemas.openxmlformats.org/officeDocument/2006/relationships/font" Target="fonts/Karla-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font" Target="fonts/GeistMono-regular.fntdata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699257e6e734b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699257e6e734b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699257e7e2aaf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699257e7e2aaf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699257e7e2d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699257e7e2d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699257e7e2f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699257e7e2f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699257e7e31f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699257e7e31f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699257e7199f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699257e7199f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699257e73224a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699257e73224a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699257e73241e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699257e73241e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699257e74bb2f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699257e74bb2f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699257e74c5d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699257e74c5d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699257e74d2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699257e74d2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699257e79d1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699257e79d1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699257e7caeb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699257e7caeb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1.jpg"/><Relationship Id="rId4" Type="http://schemas.openxmlformats.org/officeDocument/2006/relationships/image" Target="../media/image2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.jpg"/><Relationship Id="rId4" Type="http://schemas.openxmlformats.org/officeDocument/2006/relationships/image" Target="../media/image1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Relationship Id="rId4" Type="http://schemas.openxmlformats.org/officeDocument/2006/relationships/image" Target="../media/image5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jpg"/><Relationship Id="rId4" Type="http://schemas.openxmlformats.org/officeDocument/2006/relationships/image" Target="../media/image6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jpg"/><Relationship Id="rId4" Type="http://schemas.openxmlformats.org/officeDocument/2006/relationships/image" Target="../media/image9.jpg"/><Relationship Id="rId5" Type="http://schemas.openxmlformats.org/officeDocument/2006/relationships/image" Target="../media/image10.jpg"/><Relationship Id="rId6" Type="http://schemas.openxmlformats.org/officeDocument/2006/relationships/image" Target="../media/image8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jpg"/><Relationship Id="rId4" Type="http://schemas.openxmlformats.org/officeDocument/2006/relationships/image" Target="../media/image7.jpg"/><Relationship Id="rId5" Type="http://schemas.openxmlformats.org/officeDocument/2006/relationships/image" Target="../media/image4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jp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37260" y="742950"/>
            <a:ext cx="3657600" cy="36576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/>
        </p:nvSpPr>
        <p:spPr>
          <a:xfrm>
            <a:off x="4914900" y="1371600"/>
            <a:ext cx="3829200" cy="12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b="1" lang="en" sz="3250">
                <a:solidFill>
                  <a:srgbClr val="FFFFFF"/>
                </a:solidFill>
                <a:latin typeface="Geist Mono"/>
                <a:ea typeface="Geist Mono"/>
                <a:cs typeface="Geist Mono"/>
                <a:sym typeface="Geist Mono"/>
              </a:rPr>
              <a:t>Τριώδιο: Το Μονοπάτι προς το Πάσχα</a:t>
            </a:r>
            <a:endParaRPr b="1" sz="3250">
              <a:solidFill>
                <a:srgbClr val="FFFFFF"/>
              </a:solidFill>
              <a:latin typeface="Geist Mono"/>
              <a:ea typeface="Geist Mono"/>
              <a:cs typeface="Geist Mono"/>
              <a:sym typeface="Geist Mono"/>
            </a:endParaRPr>
          </a:p>
          <a:p>
            <a:pPr indent="0" lvl="0" marL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0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Μια περίοδος προετοιμασίας, μετάνοιας και πνευματικής άσκησης</a:t>
            </a:r>
            <a:endParaRPr sz="160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2"/>
          <p:cNvSpPr txBox="1"/>
          <p:nvPr/>
        </p:nvSpPr>
        <p:spPr>
          <a:xfrm>
            <a:off x="285750" y="171450"/>
            <a:ext cx="8572500" cy="12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900">
                <a:solidFill>
                  <a:srgbClr val="FFFFFF"/>
                </a:solidFill>
                <a:latin typeface="Geist Mono"/>
                <a:ea typeface="Geist Mono"/>
                <a:cs typeface="Geist Mono"/>
                <a:sym typeface="Geist Mono"/>
              </a:rPr>
              <a:t>Σωστό ή Λάθος και γιατί; ✅​  ❌​ 🤔</a:t>
            </a:r>
            <a:r>
              <a:rPr lang="en" sz="290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​</a:t>
            </a:r>
            <a:endParaRPr sz="290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63" name="Google Shape;163;p22"/>
          <p:cNvSpPr txBox="1"/>
          <p:nvPr/>
        </p:nvSpPr>
        <p:spPr>
          <a:xfrm>
            <a:off x="822960" y="1143000"/>
            <a:ext cx="7372500" cy="1143000"/>
          </a:xfrm>
          <a:prstGeom prst="rect">
            <a:avLst/>
          </a:prstGeom>
          <a:solidFill>
            <a:srgbClr val="F4F9FC"/>
          </a:solidFill>
          <a:ln cap="flat" cmpd="sng" w="457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Το Τριώδιο ονομάζεται έτσι επειδή διαρκεί τρεις μήνες.</a:t>
            </a:r>
            <a:endParaRPr sz="18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64" name="Google Shape;164;p22"/>
          <p:cNvSpPr txBox="1"/>
          <p:nvPr/>
        </p:nvSpPr>
        <p:spPr>
          <a:xfrm>
            <a:off x="2571750" y="2857500"/>
            <a:ext cx="17145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360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👍</a:t>
            </a:r>
            <a:r>
              <a:rPr lang="en" sz="360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​</a:t>
            </a:r>
            <a:endParaRPr sz="360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65" name="Google Shape;165;p22"/>
          <p:cNvSpPr txBox="1"/>
          <p:nvPr/>
        </p:nvSpPr>
        <p:spPr>
          <a:xfrm>
            <a:off x="2571750" y="3429000"/>
            <a:ext cx="17145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2000">
                <a:solidFill>
                  <a:srgbClr val="F18F01"/>
                </a:solidFill>
                <a:latin typeface="Karla"/>
                <a:ea typeface="Karla"/>
                <a:cs typeface="Karla"/>
                <a:sym typeface="Karla"/>
              </a:rPr>
              <a:t>ΣΩΣΤΟ</a:t>
            </a:r>
            <a:endParaRPr b="1" sz="2000">
              <a:solidFill>
                <a:srgbClr val="F18F0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66" name="Google Shape;166;p22"/>
          <p:cNvSpPr txBox="1"/>
          <p:nvPr/>
        </p:nvSpPr>
        <p:spPr>
          <a:xfrm>
            <a:off x="4857750" y="2857500"/>
            <a:ext cx="17145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360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👎</a:t>
            </a:r>
            <a:r>
              <a:rPr lang="en" sz="360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​</a:t>
            </a:r>
            <a:endParaRPr sz="360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67" name="Google Shape;167;p22"/>
          <p:cNvSpPr txBox="1"/>
          <p:nvPr/>
        </p:nvSpPr>
        <p:spPr>
          <a:xfrm>
            <a:off x="4857750" y="3429000"/>
            <a:ext cx="17145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2000">
                <a:solidFill>
                  <a:srgbClr val="F18F01"/>
                </a:solidFill>
                <a:latin typeface="Karla"/>
                <a:ea typeface="Karla"/>
                <a:cs typeface="Karla"/>
                <a:sym typeface="Karla"/>
              </a:rPr>
              <a:t>ΛΑΘΟΣ</a:t>
            </a:r>
            <a:endParaRPr b="1" sz="2000">
              <a:solidFill>
                <a:srgbClr val="F18F0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68" name="Google Shape;168;p22"/>
          <p:cNvSpPr txBox="1"/>
          <p:nvPr/>
        </p:nvSpPr>
        <p:spPr>
          <a:xfrm>
            <a:off x="4743450" y="4389120"/>
            <a:ext cx="39663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00">
                <a:solidFill>
                  <a:srgbClr val="F18F01"/>
                </a:solidFill>
                <a:latin typeface="Karla"/>
                <a:ea typeface="Karla"/>
                <a:cs typeface="Karla"/>
                <a:sym typeface="Karla"/>
              </a:rPr>
              <a:t>Τώρα είναι η ώρα να εξηγήσεις γιατί...</a:t>
            </a:r>
            <a:endParaRPr sz="1600">
              <a:solidFill>
                <a:srgbClr val="F18F01"/>
              </a:solidFill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3"/>
          <p:cNvSpPr txBox="1"/>
          <p:nvPr/>
        </p:nvSpPr>
        <p:spPr>
          <a:xfrm>
            <a:off x="285750" y="171450"/>
            <a:ext cx="8572500" cy="12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900">
                <a:solidFill>
                  <a:srgbClr val="FFFFFF"/>
                </a:solidFill>
                <a:latin typeface="Geist Mono"/>
                <a:ea typeface="Geist Mono"/>
                <a:cs typeface="Geist Mono"/>
                <a:sym typeface="Geist Mono"/>
              </a:rPr>
              <a:t>Σωστό ή Λάθος και γιατί; ✅​  ❌​ 🤔</a:t>
            </a:r>
            <a:r>
              <a:rPr lang="en" sz="290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​</a:t>
            </a:r>
            <a:endParaRPr sz="290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74" name="Google Shape;174;p23"/>
          <p:cNvSpPr txBox="1"/>
          <p:nvPr/>
        </p:nvSpPr>
        <p:spPr>
          <a:xfrm>
            <a:off x="822960" y="1143000"/>
            <a:ext cx="7372500" cy="1143000"/>
          </a:xfrm>
          <a:prstGeom prst="rect">
            <a:avLst/>
          </a:prstGeom>
          <a:solidFill>
            <a:srgbClr val="F4F9FC"/>
          </a:solidFill>
          <a:ln cap="flat" cmpd="sng" w="457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Το Τριώδιο ονομάζεται έτσι επειδή διαρκεί τρεις μήνες.</a:t>
            </a:r>
            <a:endParaRPr sz="18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75" name="Google Shape;175;p23"/>
          <p:cNvSpPr txBox="1"/>
          <p:nvPr/>
        </p:nvSpPr>
        <p:spPr>
          <a:xfrm>
            <a:off x="3714750" y="1965960"/>
            <a:ext cx="17145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360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👎</a:t>
            </a:r>
            <a:r>
              <a:rPr lang="en" sz="360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​</a:t>
            </a:r>
            <a:endParaRPr sz="360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76" name="Google Shape;176;p23"/>
          <p:cNvSpPr txBox="1"/>
          <p:nvPr/>
        </p:nvSpPr>
        <p:spPr>
          <a:xfrm>
            <a:off x="285750" y="2686050"/>
            <a:ext cx="8572500" cy="12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b="1" lang="en" sz="215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Γιατί είναι έτσι;</a:t>
            </a:r>
            <a:endParaRPr b="1" sz="215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a) </a:t>
            </a:r>
            <a:r>
              <a:rPr lang="en" sz="160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Ονομάζεται έτσι επειδή χωρίζεται σε τρεις εβδομάδες νηστείας.</a:t>
            </a:r>
            <a:endParaRPr sz="160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60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b) </a:t>
            </a:r>
            <a:r>
              <a:rPr lang="en" sz="160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Ονομάζεται έτσι από τους κανόνες των ύμνων που έχουν τρεις ωδές.</a:t>
            </a:r>
            <a:endParaRPr sz="160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77" name="Google Shape;177;p23"/>
          <p:cNvSpPr txBox="1"/>
          <p:nvPr/>
        </p:nvSpPr>
        <p:spPr>
          <a:xfrm>
            <a:off x="4743450" y="4389120"/>
            <a:ext cx="39663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00">
                <a:solidFill>
                  <a:srgbClr val="F18F01"/>
                </a:solidFill>
                <a:latin typeface="Karla"/>
                <a:ea typeface="Karla"/>
                <a:cs typeface="Karla"/>
                <a:sym typeface="Karla"/>
              </a:rPr>
              <a:t>Απαντήσεις στην επόμενη διαφάνεια...</a:t>
            </a:r>
            <a:endParaRPr sz="1600">
              <a:solidFill>
                <a:srgbClr val="F18F01"/>
              </a:solidFill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4"/>
          <p:cNvSpPr txBox="1"/>
          <p:nvPr/>
        </p:nvSpPr>
        <p:spPr>
          <a:xfrm>
            <a:off x="285750" y="171450"/>
            <a:ext cx="8572500" cy="12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900">
                <a:solidFill>
                  <a:srgbClr val="FFFFFF"/>
                </a:solidFill>
                <a:latin typeface="Geist Mono"/>
                <a:ea typeface="Geist Mono"/>
                <a:cs typeface="Geist Mono"/>
                <a:sym typeface="Geist Mono"/>
              </a:rPr>
              <a:t>Σωστό ή Λάθος και γιατί; ✅​  ❌​ 🤔</a:t>
            </a:r>
            <a:r>
              <a:rPr lang="en" sz="290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​</a:t>
            </a:r>
            <a:endParaRPr sz="290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83" name="Google Shape;183;p24"/>
          <p:cNvSpPr txBox="1"/>
          <p:nvPr/>
        </p:nvSpPr>
        <p:spPr>
          <a:xfrm>
            <a:off x="822960" y="1143000"/>
            <a:ext cx="7372500" cy="1143000"/>
          </a:xfrm>
          <a:prstGeom prst="rect">
            <a:avLst/>
          </a:prstGeom>
          <a:solidFill>
            <a:srgbClr val="F4F9FC"/>
          </a:solidFill>
          <a:ln cap="flat" cmpd="sng" w="457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Το Τριώδιο ονομάζεται έτσι επειδή διαρκεί τρεις μήνες.</a:t>
            </a:r>
            <a:endParaRPr sz="18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84" name="Google Shape;184;p24"/>
          <p:cNvSpPr txBox="1"/>
          <p:nvPr/>
        </p:nvSpPr>
        <p:spPr>
          <a:xfrm>
            <a:off x="3714750" y="1965960"/>
            <a:ext cx="17145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360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👎</a:t>
            </a:r>
            <a:r>
              <a:rPr lang="en" sz="360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​</a:t>
            </a:r>
            <a:endParaRPr sz="360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85" name="Google Shape;185;p24"/>
          <p:cNvSpPr txBox="1"/>
          <p:nvPr/>
        </p:nvSpPr>
        <p:spPr>
          <a:xfrm>
            <a:off x="8366760" y="342900"/>
            <a:ext cx="5487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360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✅​</a:t>
            </a:r>
            <a:endParaRPr sz="360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86" name="Google Shape;186;p24"/>
          <p:cNvSpPr txBox="1"/>
          <p:nvPr/>
        </p:nvSpPr>
        <p:spPr>
          <a:xfrm>
            <a:off x="285750" y="2686050"/>
            <a:ext cx="8572500" cy="12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b="1" lang="en" sz="215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Γιατί είναι έτσι;</a:t>
            </a:r>
            <a:endParaRPr b="1" sz="215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a) </a:t>
            </a:r>
            <a:r>
              <a:rPr lang="en" sz="160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Ονομάζεται έτσι επειδή χωρίζεται σε τρεις εβδομάδες νηστείας.</a:t>
            </a:r>
            <a:endParaRPr sz="160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60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b) </a:t>
            </a:r>
            <a:r>
              <a:rPr lang="en" sz="160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Ονομάζεται έτσι από τους κανόνες των ύμνων που έχουν τρεις ωδές. ✅​</a:t>
            </a:r>
            <a:endParaRPr sz="160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Google Shape;191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57850" y="0"/>
            <a:ext cx="348615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25"/>
          <p:cNvSpPr txBox="1"/>
          <p:nvPr/>
        </p:nvSpPr>
        <p:spPr>
          <a:xfrm>
            <a:off x="285750" y="171450"/>
            <a:ext cx="5143500" cy="12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b="1" lang="en" sz="3250">
                <a:solidFill>
                  <a:srgbClr val="FFFFFF"/>
                </a:solidFill>
                <a:latin typeface="Geist Mono"/>
                <a:ea typeface="Geist Mono"/>
                <a:cs typeface="Geist Mono"/>
                <a:sym typeface="Geist Mono"/>
              </a:rPr>
              <a:t>Σύνοψη: Ο Σκοπός του Ταξιδιού</a:t>
            </a:r>
            <a:endParaRPr b="1" sz="3250">
              <a:solidFill>
                <a:srgbClr val="FFFFFF"/>
              </a:solidFill>
              <a:latin typeface="Geist Mono"/>
              <a:ea typeface="Geist Mono"/>
              <a:cs typeface="Geist Mono"/>
              <a:sym typeface="Geist Mono"/>
            </a:endParaRPr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b="1" lang="en" sz="215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Πνευματική Προετοιμασία</a:t>
            </a:r>
            <a:endParaRPr b="1" sz="215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0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Το Τριώδιο είναι ευκαιρία για συγχώρεση (άλλων &amp; εαυτού), προσευχή, εσωτερική γαλήνη και ελεημοσύνη. Αυτά οδηγούν με καθαρή καρδιά στο θαύμα της Ανάστασης.</a:t>
            </a:r>
            <a:endParaRPr sz="160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29200" y="1143000"/>
            <a:ext cx="3829050" cy="371475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4"/>
          <p:cNvSpPr txBox="1"/>
          <p:nvPr/>
        </p:nvSpPr>
        <p:spPr>
          <a:xfrm>
            <a:off x="285750" y="171450"/>
            <a:ext cx="8572500" cy="12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900">
                <a:solidFill>
                  <a:srgbClr val="FFFFFF"/>
                </a:solidFill>
                <a:latin typeface="Geist Mono"/>
                <a:ea typeface="Geist Mono"/>
                <a:cs typeface="Geist Mono"/>
                <a:sym typeface="Geist Mono"/>
              </a:rPr>
              <a:t>Τι θα μάθουμε σήμερα</a:t>
            </a:r>
            <a:endParaRPr sz="2900">
              <a:solidFill>
                <a:srgbClr val="FFFFFF"/>
              </a:solidFill>
              <a:latin typeface="Geist Mono"/>
              <a:ea typeface="Geist Mono"/>
              <a:cs typeface="Geist Mono"/>
              <a:sym typeface="Geist Mono"/>
            </a:endParaRPr>
          </a:p>
        </p:txBody>
      </p:sp>
      <p:sp>
        <p:nvSpPr>
          <p:cNvPr id="62" name="Google Shape;62;p14"/>
          <p:cNvSpPr txBox="1"/>
          <p:nvPr/>
        </p:nvSpPr>
        <p:spPr>
          <a:xfrm>
            <a:off x="285750" y="1143000"/>
            <a:ext cx="4572000" cy="12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spcBef>
                <a:spcPts val="225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Karla"/>
              <a:buChar char="●"/>
            </a:pPr>
            <a:r>
              <a:rPr lang="en" sz="160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Τι σημαίνει ο όρος «Τριώδιο» ως βιβλίο και ως χρονική περίοδος.</a:t>
            </a:r>
            <a:endParaRPr sz="160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Karla"/>
              <a:buChar char="●"/>
            </a:pPr>
            <a:r>
              <a:rPr lang="en" sz="160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Γιατί ονομάζεται έτσι και πώς ξεκινά επίσημα στην Εκκλησία.</a:t>
            </a:r>
            <a:endParaRPr sz="160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Karla"/>
              <a:buChar char="●"/>
            </a:pPr>
            <a:r>
              <a:rPr lang="en" sz="160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Τις τρεις βασικές περιόδους και τις σημαίνουσες Κυριακές.</a:t>
            </a:r>
            <a:endParaRPr sz="160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Karla"/>
              <a:buChar char="●"/>
            </a:pPr>
            <a:r>
              <a:rPr lang="en" sz="160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Τους κανόνες της νηστείας που προηγούνται της Μεγάλης Τεσσαρακοστής.</a:t>
            </a:r>
            <a:endParaRPr sz="160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/>
          <p:nvPr/>
        </p:nvSpPr>
        <p:spPr>
          <a:xfrm>
            <a:off x="285750" y="171450"/>
            <a:ext cx="8572500" cy="12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900">
                <a:solidFill>
                  <a:srgbClr val="FFFFFF"/>
                </a:solidFill>
                <a:latin typeface="Geist Mono"/>
                <a:ea typeface="Geist Mono"/>
                <a:cs typeface="Geist Mono"/>
                <a:sym typeface="Geist Mono"/>
              </a:rPr>
              <a:t>Η Διπλή Έννοια του Τριωδίου</a:t>
            </a:r>
            <a:endParaRPr sz="2900">
              <a:solidFill>
                <a:srgbClr val="FFFFFF"/>
              </a:solidFill>
              <a:latin typeface="Geist Mono"/>
              <a:ea typeface="Geist Mono"/>
              <a:cs typeface="Geist Mono"/>
              <a:sym typeface="Geist Mono"/>
            </a:endParaRPr>
          </a:p>
        </p:txBody>
      </p:sp>
      <p:sp>
        <p:nvSpPr>
          <p:cNvPr id="68" name="Google Shape;68;p15"/>
          <p:cNvSpPr txBox="1"/>
          <p:nvPr/>
        </p:nvSpPr>
        <p:spPr>
          <a:xfrm>
            <a:off x="285750" y="1143000"/>
            <a:ext cx="4172100" cy="12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b="1" lang="en" sz="215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Λειτουργικό Βιβλίο</a:t>
            </a:r>
            <a:endParaRPr b="1" sz="215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Περιέχει ύμνους με </a:t>
            </a:r>
            <a:r>
              <a:rPr b="1" lang="en" sz="160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τρεις ωδές</a:t>
            </a:r>
            <a:r>
              <a:rPr lang="en" sz="160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 (εξ ου και το όνομα), αντί για εννέα. Χρησιμοποιείται αποκλειστικά αυτή την περίοδο.</a:t>
            </a:r>
            <a:endParaRPr sz="160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b="1" lang="en" sz="215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Εκκλησιαστική Περίοδος</a:t>
            </a:r>
            <a:endParaRPr b="1" sz="215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0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Κινητό διάστημα 10 εβδομάδων προετοιμασίας για το Πάσχα, από την Κυριακή Τελώνου &amp; Φαρισαίου έως το Μεγάλο Σάββατο.</a:t>
            </a:r>
            <a:endParaRPr sz="160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69" name="Google Shape;69;p15"/>
          <p:cNvSpPr txBox="1"/>
          <p:nvPr/>
        </p:nvSpPr>
        <p:spPr>
          <a:xfrm>
            <a:off x="4686300" y="1143000"/>
            <a:ext cx="4172100" cy="12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b="1" lang="en" sz="215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«Άνοιξε το Τριώδιο»</a:t>
            </a:r>
            <a:endParaRPr b="1" sz="215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0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Το Σάββατο εσπέρας, ο ψάλτης ασπάζεται το Τριώδιο από την εικόνα του Χριστού και το τοποθετεί στο αναλόγιο. Αυτή η πράξη σηματοδοτεί την έναρξη περιόδου </a:t>
            </a:r>
            <a:r>
              <a:rPr b="1" lang="en" sz="160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περισυλλογής</a:t>
            </a:r>
            <a:r>
              <a:rPr lang="en" sz="160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 και </a:t>
            </a:r>
            <a:r>
              <a:rPr b="1" lang="en" sz="160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κατάνυξης</a:t>
            </a:r>
            <a:r>
              <a:rPr lang="en" sz="160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, την πνευματική «προθέρμανση» πριν τη Μεγάλη Νηστεία.</a:t>
            </a:r>
            <a:endParaRPr sz="160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74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348615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6"/>
          <p:cNvSpPr/>
          <p:nvPr/>
        </p:nvSpPr>
        <p:spPr>
          <a:xfrm>
            <a:off x="3714750" y="1200150"/>
            <a:ext cx="411600" cy="411600"/>
          </a:xfrm>
          <a:prstGeom prst="ellipse">
            <a:avLst/>
          </a:prstGeom>
          <a:solidFill>
            <a:srgbClr val="FFFFFF"/>
          </a:solidFill>
          <a:ln cap="flat" cmpd="sng" w="25400">
            <a:solidFill>
              <a:srgbClr val="F18F0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p16"/>
          <p:cNvSpPr/>
          <p:nvPr/>
        </p:nvSpPr>
        <p:spPr>
          <a:xfrm>
            <a:off x="3714750" y="2434590"/>
            <a:ext cx="411600" cy="411600"/>
          </a:xfrm>
          <a:prstGeom prst="ellipse">
            <a:avLst/>
          </a:prstGeom>
          <a:solidFill>
            <a:srgbClr val="FFFFFF"/>
          </a:solidFill>
          <a:ln cap="flat" cmpd="sng" w="25400">
            <a:solidFill>
              <a:srgbClr val="F18F0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" name="Google Shape;77;p16"/>
          <p:cNvSpPr/>
          <p:nvPr/>
        </p:nvSpPr>
        <p:spPr>
          <a:xfrm>
            <a:off x="3714750" y="3669030"/>
            <a:ext cx="411600" cy="411600"/>
          </a:xfrm>
          <a:prstGeom prst="ellipse">
            <a:avLst/>
          </a:prstGeom>
          <a:solidFill>
            <a:srgbClr val="FFFFFF"/>
          </a:solidFill>
          <a:ln cap="flat" cmpd="sng" w="25400">
            <a:solidFill>
              <a:srgbClr val="F18F0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Google Shape;78;p16"/>
          <p:cNvSpPr txBox="1"/>
          <p:nvPr/>
        </p:nvSpPr>
        <p:spPr>
          <a:xfrm>
            <a:off x="3714750" y="171450"/>
            <a:ext cx="5143500" cy="12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b="1" lang="en" sz="3250">
                <a:solidFill>
                  <a:srgbClr val="FFFFFF"/>
                </a:solidFill>
                <a:latin typeface="Geist Mono"/>
                <a:ea typeface="Geist Mono"/>
                <a:cs typeface="Geist Mono"/>
                <a:sym typeface="Geist Mono"/>
              </a:rPr>
              <a:t>Οι Τρεις Φάσεις του Τριωδίου</a:t>
            </a:r>
            <a:endParaRPr b="1" sz="3250">
              <a:solidFill>
                <a:srgbClr val="FFFFFF"/>
              </a:solidFill>
              <a:latin typeface="Geist Mono"/>
              <a:ea typeface="Geist Mono"/>
              <a:cs typeface="Geist Mono"/>
              <a:sym typeface="Geist Mono"/>
            </a:endParaRPr>
          </a:p>
        </p:txBody>
      </p:sp>
      <p:sp>
        <p:nvSpPr>
          <p:cNvPr id="79" name="Google Shape;79;p16"/>
          <p:cNvSpPr txBox="1"/>
          <p:nvPr/>
        </p:nvSpPr>
        <p:spPr>
          <a:xfrm>
            <a:off x="3714750" y="1200150"/>
            <a:ext cx="411600" cy="41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6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1</a:t>
            </a:r>
            <a:endParaRPr b="1" sz="16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80" name="Google Shape;80;p16"/>
          <p:cNvSpPr txBox="1"/>
          <p:nvPr/>
        </p:nvSpPr>
        <p:spPr>
          <a:xfrm>
            <a:off x="4297680" y="1143000"/>
            <a:ext cx="4560600" cy="12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Προφωνήσιμοι Εβδομάδες</a:t>
            </a:r>
            <a:endParaRPr b="1" sz="200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0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Οι πρώτες 3 εβδομάδες: πνεύμα μετάνοιας.</a:t>
            </a:r>
            <a:endParaRPr sz="160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81" name="Google Shape;81;p16"/>
          <p:cNvSpPr txBox="1"/>
          <p:nvPr/>
        </p:nvSpPr>
        <p:spPr>
          <a:xfrm>
            <a:off x="3714750" y="2434590"/>
            <a:ext cx="411600" cy="41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6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2</a:t>
            </a:r>
            <a:endParaRPr b="1" sz="16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82" name="Google Shape;82;p16"/>
          <p:cNvSpPr txBox="1"/>
          <p:nvPr/>
        </p:nvSpPr>
        <p:spPr>
          <a:xfrm>
            <a:off x="4297680" y="2377440"/>
            <a:ext cx="4560600" cy="12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Μεγάλη Τεσσαρακοστή</a:t>
            </a:r>
            <a:endParaRPr b="1" sz="200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0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Κύριο σώμα νηστείας: Καθαρά Δευτέρα έως Σάββατο του Λαζάρου.</a:t>
            </a:r>
            <a:endParaRPr sz="160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83" name="Google Shape;83;p16"/>
          <p:cNvSpPr txBox="1"/>
          <p:nvPr/>
        </p:nvSpPr>
        <p:spPr>
          <a:xfrm>
            <a:off x="3714750" y="3669030"/>
            <a:ext cx="411600" cy="41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6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3</a:t>
            </a:r>
            <a:endParaRPr b="1" sz="16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84" name="Google Shape;84;p16"/>
          <p:cNvSpPr txBox="1"/>
          <p:nvPr/>
        </p:nvSpPr>
        <p:spPr>
          <a:xfrm>
            <a:off x="4297680" y="3611880"/>
            <a:ext cx="4560600" cy="12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Μεγάλη Εβδομάδα</a:t>
            </a:r>
            <a:endParaRPr b="1" sz="200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0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Η κορύφωση του Θείου Δράματος: Κυριακή των Βαΐων έως Μεγάλο Σάββατο.</a:t>
            </a:r>
            <a:endParaRPr sz="160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7"/>
          <p:cNvSpPr txBox="1"/>
          <p:nvPr/>
        </p:nvSpPr>
        <p:spPr>
          <a:xfrm>
            <a:off x="285750" y="171450"/>
            <a:ext cx="8572500" cy="12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900">
                <a:solidFill>
                  <a:srgbClr val="FFFFFF"/>
                </a:solidFill>
                <a:latin typeface="Geist Mono"/>
                <a:ea typeface="Geist Mono"/>
                <a:cs typeface="Geist Mono"/>
                <a:sym typeface="Geist Mono"/>
              </a:rPr>
              <a:t>Αντιστοίχισε τις λέξεις με τους ορισμούς 🎯</a:t>
            </a:r>
            <a:r>
              <a:rPr lang="en" sz="290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​</a:t>
            </a:r>
            <a:endParaRPr sz="290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90" name="Google Shape;90;p17"/>
          <p:cNvSpPr txBox="1"/>
          <p:nvPr/>
        </p:nvSpPr>
        <p:spPr>
          <a:xfrm>
            <a:off x="285750" y="1143000"/>
            <a:ext cx="5259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60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1.</a:t>
            </a:r>
            <a:endParaRPr b="1" sz="160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91" name="Google Shape;91;p17"/>
          <p:cNvSpPr txBox="1"/>
          <p:nvPr/>
        </p:nvSpPr>
        <p:spPr>
          <a:xfrm>
            <a:off x="685800" y="1143000"/>
            <a:ext cx="2286000" cy="617100"/>
          </a:xfrm>
          <a:prstGeom prst="rect">
            <a:avLst/>
          </a:prstGeom>
          <a:solidFill>
            <a:srgbClr val="F4F9FC"/>
          </a:solidFill>
          <a:ln cap="flat" cmpd="sng" w="343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Τριώδιο</a:t>
            </a:r>
            <a:endParaRPr b="1" sz="18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92" name="Google Shape;92;p17"/>
          <p:cNvSpPr txBox="1"/>
          <p:nvPr/>
        </p:nvSpPr>
        <p:spPr>
          <a:xfrm>
            <a:off x="285750" y="2057400"/>
            <a:ext cx="5259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60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2.</a:t>
            </a:r>
            <a:endParaRPr b="1" sz="160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93" name="Google Shape;93;p17"/>
          <p:cNvSpPr txBox="1"/>
          <p:nvPr/>
        </p:nvSpPr>
        <p:spPr>
          <a:xfrm>
            <a:off x="685800" y="2057400"/>
            <a:ext cx="2286000" cy="617100"/>
          </a:xfrm>
          <a:prstGeom prst="rect">
            <a:avLst/>
          </a:prstGeom>
          <a:solidFill>
            <a:srgbClr val="F4F9FC"/>
          </a:solidFill>
          <a:ln cap="flat" cmpd="sng" w="343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Κατάλυση</a:t>
            </a:r>
            <a:endParaRPr b="1" sz="18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94" name="Google Shape;94;p17"/>
          <p:cNvSpPr txBox="1"/>
          <p:nvPr/>
        </p:nvSpPr>
        <p:spPr>
          <a:xfrm>
            <a:off x="285750" y="2971800"/>
            <a:ext cx="5259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60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3.</a:t>
            </a:r>
            <a:endParaRPr b="1" sz="160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95" name="Google Shape;95;p17"/>
          <p:cNvSpPr txBox="1"/>
          <p:nvPr/>
        </p:nvSpPr>
        <p:spPr>
          <a:xfrm>
            <a:off x="685800" y="2971800"/>
            <a:ext cx="2286000" cy="617100"/>
          </a:xfrm>
          <a:prstGeom prst="rect">
            <a:avLst/>
          </a:prstGeom>
          <a:solidFill>
            <a:srgbClr val="F4F9FC"/>
          </a:solidFill>
          <a:ln cap="flat" cmpd="sng" w="343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Προφωνήσιμος</a:t>
            </a:r>
            <a:endParaRPr b="1" sz="18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96" name="Google Shape;96;p17"/>
          <p:cNvSpPr txBox="1"/>
          <p:nvPr/>
        </p:nvSpPr>
        <p:spPr>
          <a:xfrm>
            <a:off x="285750" y="3886200"/>
            <a:ext cx="5259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60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4.</a:t>
            </a:r>
            <a:endParaRPr b="1" sz="160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97" name="Google Shape;97;p17"/>
          <p:cNvSpPr txBox="1"/>
          <p:nvPr/>
        </p:nvSpPr>
        <p:spPr>
          <a:xfrm>
            <a:off x="685800" y="3886200"/>
            <a:ext cx="2286000" cy="617100"/>
          </a:xfrm>
          <a:prstGeom prst="rect">
            <a:avLst/>
          </a:prstGeom>
          <a:solidFill>
            <a:srgbClr val="F4F9FC"/>
          </a:solidFill>
          <a:ln cap="flat" cmpd="sng" w="343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Ψυχοσάββατο</a:t>
            </a:r>
            <a:endParaRPr b="1" sz="18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98" name="Google Shape;98;p17"/>
          <p:cNvSpPr txBox="1"/>
          <p:nvPr/>
        </p:nvSpPr>
        <p:spPr>
          <a:xfrm>
            <a:off x="3429000" y="1143000"/>
            <a:ext cx="525900" cy="12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80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a)</a:t>
            </a:r>
            <a:endParaRPr b="1" sz="180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99" name="Google Shape;99;p17"/>
          <p:cNvSpPr txBox="1"/>
          <p:nvPr/>
        </p:nvSpPr>
        <p:spPr>
          <a:xfrm>
            <a:off x="3829050" y="1143000"/>
            <a:ext cx="5143500" cy="12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0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Ημέρα αφιερωμένη στη μνήμη των κεκοιμημένων.</a:t>
            </a:r>
            <a:endParaRPr sz="160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00" name="Google Shape;100;p17"/>
          <p:cNvSpPr txBox="1"/>
          <p:nvPr/>
        </p:nvSpPr>
        <p:spPr>
          <a:xfrm>
            <a:off x="3429000" y="2057400"/>
            <a:ext cx="525900" cy="12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80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b)</a:t>
            </a:r>
            <a:endParaRPr b="1" sz="180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01" name="Google Shape;101;p17"/>
          <p:cNvSpPr txBox="1"/>
          <p:nvPr/>
        </p:nvSpPr>
        <p:spPr>
          <a:xfrm>
            <a:off x="3829050" y="2057400"/>
            <a:ext cx="5143500" cy="12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0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Η άδεια για βρώση τροφών που κανονικά απαγορεύονται.</a:t>
            </a:r>
            <a:endParaRPr sz="160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02" name="Google Shape;102;p17"/>
          <p:cNvSpPr txBox="1"/>
          <p:nvPr/>
        </p:nvSpPr>
        <p:spPr>
          <a:xfrm>
            <a:off x="3429000" y="2971800"/>
            <a:ext cx="525900" cy="12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80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c)</a:t>
            </a:r>
            <a:endParaRPr b="1" sz="180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03" name="Google Shape;103;p17"/>
          <p:cNvSpPr txBox="1"/>
          <p:nvPr/>
        </p:nvSpPr>
        <p:spPr>
          <a:xfrm>
            <a:off x="3829050" y="2971800"/>
            <a:ext cx="5143500" cy="12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0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Αυτός που προαναγγέλλει τους πνευματικούς αγώνες.</a:t>
            </a:r>
            <a:endParaRPr sz="160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04" name="Google Shape;104;p17"/>
          <p:cNvSpPr txBox="1"/>
          <p:nvPr/>
        </p:nvSpPr>
        <p:spPr>
          <a:xfrm>
            <a:off x="3429000" y="3886200"/>
            <a:ext cx="525900" cy="12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80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d)</a:t>
            </a:r>
            <a:endParaRPr b="1" sz="180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05" name="Google Shape;105;p17"/>
          <p:cNvSpPr txBox="1"/>
          <p:nvPr/>
        </p:nvSpPr>
        <p:spPr>
          <a:xfrm>
            <a:off x="3829050" y="3886200"/>
            <a:ext cx="5143500" cy="12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0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Ύμνος με τρεις ωδές και το αντίστοιχο βιβλίο.</a:t>
            </a:r>
            <a:endParaRPr sz="160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8"/>
          <p:cNvSpPr txBox="1"/>
          <p:nvPr/>
        </p:nvSpPr>
        <p:spPr>
          <a:xfrm>
            <a:off x="285750" y="171450"/>
            <a:ext cx="8572500" cy="12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900">
                <a:solidFill>
                  <a:srgbClr val="FFFFFF"/>
                </a:solidFill>
                <a:latin typeface="Geist Mono"/>
                <a:ea typeface="Geist Mono"/>
                <a:cs typeface="Geist Mono"/>
                <a:sym typeface="Geist Mono"/>
              </a:rPr>
              <a:t>Αντιστοίχισε τις λέξεις με τους ορισμούς 🎯</a:t>
            </a:r>
            <a:r>
              <a:rPr lang="en" sz="290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​</a:t>
            </a:r>
            <a:endParaRPr sz="290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11" name="Google Shape;111;p18"/>
          <p:cNvSpPr txBox="1"/>
          <p:nvPr/>
        </p:nvSpPr>
        <p:spPr>
          <a:xfrm>
            <a:off x="8366760" y="342900"/>
            <a:ext cx="5487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360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✅​</a:t>
            </a:r>
            <a:endParaRPr sz="360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12" name="Google Shape;112;p18"/>
          <p:cNvSpPr txBox="1"/>
          <p:nvPr/>
        </p:nvSpPr>
        <p:spPr>
          <a:xfrm>
            <a:off x="285750" y="1143000"/>
            <a:ext cx="5259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60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1.</a:t>
            </a:r>
            <a:endParaRPr b="1" sz="160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13" name="Google Shape;113;p18"/>
          <p:cNvSpPr txBox="1"/>
          <p:nvPr/>
        </p:nvSpPr>
        <p:spPr>
          <a:xfrm>
            <a:off x="685800" y="1143000"/>
            <a:ext cx="2286000" cy="617100"/>
          </a:xfrm>
          <a:prstGeom prst="rect">
            <a:avLst/>
          </a:prstGeom>
          <a:solidFill>
            <a:srgbClr val="F4F9FC"/>
          </a:solidFill>
          <a:ln cap="flat" cmpd="sng" w="343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Τριώδιο</a:t>
            </a:r>
            <a:endParaRPr b="1" sz="18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14" name="Google Shape;114;p18"/>
          <p:cNvSpPr txBox="1"/>
          <p:nvPr/>
        </p:nvSpPr>
        <p:spPr>
          <a:xfrm>
            <a:off x="285750" y="2057400"/>
            <a:ext cx="5259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60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2.</a:t>
            </a:r>
            <a:endParaRPr b="1" sz="160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15" name="Google Shape;115;p18"/>
          <p:cNvSpPr txBox="1"/>
          <p:nvPr/>
        </p:nvSpPr>
        <p:spPr>
          <a:xfrm>
            <a:off x="685800" y="2057400"/>
            <a:ext cx="2286000" cy="617100"/>
          </a:xfrm>
          <a:prstGeom prst="rect">
            <a:avLst/>
          </a:prstGeom>
          <a:solidFill>
            <a:srgbClr val="F4F9FC"/>
          </a:solidFill>
          <a:ln cap="flat" cmpd="sng" w="343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Κατάλυση</a:t>
            </a:r>
            <a:endParaRPr b="1" sz="18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16" name="Google Shape;116;p18"/>
          <p:cNvSpPr txBox="1"/>
          <p:nvPr/>
        </p:nvSpPr>
        <p:spPr>
          <a:xfrm>
            <a:off x="285750" y="2971800"/>
            <a:ext cx="5259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60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3.</a:t>
            </a:r>
            <a:endParaRPr b="1" sz="160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17" name="Google Shape;117;p18"/>
          <p:cNvSpPr txBox="1"/>
          <p:nvPr/>
        </p:nvSpPr>
        <p:spPr>
          <a:xfrm>
            <a:off x="685800" y="2971800"/>
            <a:ext cx="2286000" cy="617100"/>
          </a:xfrm>
          <a:prstGeom prst="rect">
            <a:avLst/>
          </a:prstGeom>
          <a:solidFill>
            <a:srgbClr val="F4F9FC"/>
          </a:solidFill>
          <a:ln cap="flat" cmpd="sng" w="343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Προφωνήσιμος</a:t>
            </a:r>
            <a:endParaRPr b="1" sz="18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18" name="Google Shape;118;p18"/>
          <p:cNvSpPr txBox="1"/>
          <p:nvPr/>
        </p:nvSpPr>
        <p:spPr>
          <a:xfrm>
            <a:off x="285750" y="3886200"/>
            <a:ext cx="5259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60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4.</a:t>
            </a:r>
            <a:endParaRPr b="1" sz="160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19" name="Google Shape;119;p18"/>
          <p:cNvSpPr txBox="1"/>
          <p:nvPr/>
        </p:nvSpPr>
        <p:spPr>
          <a:xfrm>
            <a:off x="685800" y="3886200"/>
            <a:ext cx="2286000" cy="617100"/>
          </a:xfrm>
          <a:prstGeom prst="rect">
            <a:avLst/>
          </a:prstGeom>
          <a:solidFill>
            <a:srgbClr val="F4F9FC"/>
          </a:solidFill>
          <a:ln cap="flat" cmpd="sng" w="343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800">
                <a:solidFill>
                  <a:srgbClr val="040F0F"/>
                </a:solidFill>
                <a:latin typeface="Karla"/>
                <a:ea typeface="Karla"/>
                <a:cs typeface="Karla"/>
                <a:sym typeface="Karla"/>
              </a:rPr>
              <a:t>Ψυχοσάββατο</a:t>
            </a:r>
            <a:endParaRPr b="1" sz="1800">
              <a:solidFill>
                <a:srgbClr val="040F0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20" name="Google Shape;120;p18"/>
          <p:cNvSpPr txBox="1"/>
          <p:nvPr/>
        </p:nvSpPr>
        <p:spPr>
          <a:xfrm>
            <a:off x="3429000" y="1143000"/>
            <a:ext cx="525900" cy="12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80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d)</a:t>
            </a:r>
            <a:endParaRPr b="1" sz="180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21" name="Google Shape;121;p18"/>
          <p:cNvSpPr txBox="1"/>
          <p:nvPr/>
        </p:nvSpPr>
        <p:spPr>
          <a:xfrm>
            <a:off x="3829050" y="1143000"/>
            <a:ext cx="5143500" cy="12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0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Ύμνος με τρεις ωδές και το αντίστοιχο βιβλίο.</a:t>
            </a:r>
            <a:endParaRPr sz="160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22" name="Google Shape;122;p18"/>
          <p:cNvSpPr txBox="1"/>
          <p:nvPr/>
        </p:nvSpPr>
        <p:spPr>
          <a:xfrm>
            <a:off x="3429000" y="2057400"/>
            <a:ext cx="525900" cy="12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80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b)</a:t>
            </a:r>
            <a:endParaRPr b="1" sz="180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23" name="Google Shape;123;p18"/>
          <p:cNvSpPr txBox="1"/>
          <p:nvPr/>
        </p:nvSpPr>
        <p:spPr>
          <a:xfrm>
            <a:off x="3829050" y="2057400"/>
            <a:ext cx="5143500" cy="12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0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Η άδεια για βρώση τροφών που κανονικά απαγορεύονται.</a:t>
            </a:r>
            <a:endParaRPr sz="160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24" name="Google Shape;124;p18"/>
          <p:cNvSpPr txBox="1"/>
          <p:nvPr/>
        </p:nvSpPr>
        <p:spPr>
          <a:xfrm>
            <a:off x="3429000" y="2971800"/>
            <a:ext cx="525900" cy="12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80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c)</a:t>
            </a:r>
            <a:endParaRPr b="1" sz="180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25" name="Google Shape;125;p18"/>
          <p:cNvSpPr txBox="1"/>
          <p:nvPr/>
        </p:nvSpPr>
        <p:spPr>
          <a:xfrm>
            <a:off x="3829050" y="2971800"/>
            <a:ext cx="5143500" cy="12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0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Αυτός που προαναγγέλλει τους πνευματικούς αγώνες.</a:t>
            </a:r>
            <a:endParaRPr sz="160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26" name="Google Shape;126;p18"/>
          <p:cNvSpPr txBox="1"/>
          <p:nvPr/>
        </p:nvSpPr>
        <p:spPr>
          <a:xfrm>
            <a:off x="3429000" y="3886200"/>
            <a:ext cx="525900" cy="12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b="1" lang="en" sz="180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a)</a:t>
            </a:r>
            <a:endParaRPr b="1" sz="180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27" name="Google Shape;127;p18"/>
          <p:cNvSpPr txBox="1"/>
          <p:nvPr/>
        </p:nvSpPr>
        <p:spPr>
          <a:xfrm>
            <a:off x="3829050" y="3886200"/>
            <a:ext cx="5143500" cy="12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0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Ημέρα αφιερωμένη στη μνήμη των κεκοιμημένων.</a:t>
            </a:r>
            <a:endParaRPr sz="160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9"/>
          <p:cNvSpPr/>
          <p:nvPr/>
        </p:nvSpPr>
        <p:spPr>
          <a:xfrm>
            <a:off x="171450" y="3086100"/>
            <a:ext cx="2926200" cy="400200"/>
          </a:xfrm>
          <a:prstGeom prst="chevron">
            <a:avLst>
              <a:gd fmla="val 50000" name="adj"/>
            </a:avLst>
          </a:prstGeom>
          <a:solidFill>
            <a:srgbClr val="FFFFFF"/>
          </a:solidFill>
          <a:ln cap="flat" cmpd="sng" w="25400">
            <a:solidFill>
              <a:srgbClr val="F18F0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19"/>
          <p:cNvSpPr/>
          <p:nvPr/>
        </p:nvSpPr>
        <p:spPr>
          <a:xfrm>
            <a:off x="3097530" y="3086100"/>
            <a:ext cx="2926200" cy="400200"/>
          </a:xfrm>
          <a:prstGeom prst="chevron">
            <a:avLst>
              <a:gd fmla="val 50000" name="adj"/>
            </a:avLst>
          </a:prstGeom>
          <a:solidFill>
            <a:srgbClr val="FFFFFF"/>
          </a:solidFill>
          <a:ln cap="flat" cmpd="sng" w="25400">
            <a:solidFill>
              <a:srgbClr val="F18F0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19"/>
          <p:cNvSpPr/>
          <p:nvPr/>
        </p:nvSpPr>
        <p:spPr>
          <a:xfrm>
            <a:off x="6035040" y="3086100"/>
            <a:ext cx="2926200" cy="400200"/>
          </a:xfrm>
          <a:prstGeom prst="chevron">
            <a:avLst>
              <a:gd fmla="val 50000" name="adj"/>
            </a:avLst>
          </a:prstGeom>
          <a:solidFill>
            <a:srgbClr val="FFFFFF"/>
          </a:solidFill>
          <a:ln cap="flat" cmpd="sng" w="25400">
            <a:solidFill>
              <a:srgbClr val="F18F0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35" name="Google Shape;135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5750" y="1143000"/>
            <a:ext cx="2697480" cy="171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11830" y="1143000"/>
            <a:ext cx="2697480" cy="171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1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149340" y="1143000"/>
            <a:ext cx="2697480" cy="1714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19"/>
          <p:cNvSpPr txBox="1"/>
          <p:nvPr/>
        </p:nvSpPr>
        <p:spPr>
          <a:xfrm>
            <a:off x="285750" y="171450"/>
            <a:ext cx="8572500" cy="12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900">
                <a:solidFill>
                  <a:srgbClr val="FFFFFF"/>
                </a:solidFill>
                <a:latin typeface="Geist Mono"/>
                <a:ea typeface="Geist Mono"/>
                <a:cs typeface="Geist Mono"/>
                <a:sym typeface="Geist Mono"/>
              </a:rPr>
              <a:t>Η Νηστεία των Πρώτων Εβδομάδων</a:t>
            </a:r>
            <a:endParaRPr sz="2900">
              <a:solidFill>
                <a:srgbClr val="FFFFFF"/>
              </a:solidFill>
              <a:latin typeface="Geist Mono"/>
              <a:ea typeface="Geist Mono"/>
              <a:cs typeface="Geist Mono"/>
              <a:sym typeface="Geist Mono"/>
            </a:endParaRPr>
          </a:p>
        </p:txBody>
      </p:sp>
      <p:sp>
        <p:nvSpPr>
          <p:cNvPr id="139" name="Google Shape;139;p19"/>
          <p:cNvSpPr txBox="1"/>
          <p:nvPr/>
        </p:nvSpPr>
        <p:spPr>
          <a:xfrm>
            <a:off x="285750" y="3543300"/>
            <a:ext cx="2697600" cy="12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36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1η: Απολυτή</a:t>
            </a:r>
            <a:endParaRPr b="1" sz="200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ctr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0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Ελευθερία σε όλα τα φαγητά καθημερινά, ακόμα και Τετάρτη/Παρασκευή.</a:t>
            </a:r>
            <a:endParaRPr sz="160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40" name="Google Shape;140;p19"/>
          <p:cNvSpPr txBox="1"/>
          <p:nvPr/>
        </p:nvSpPr>
        <p:spPr>
          <a:xfrm>
            <a:off x="3211830" y="3543300"/>
            <a:ext cx="2697600" cy="12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36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2η: Κρεατινή</a:t>
            </a:r>
            <a:endParaRPr b="1" sz="200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ctr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0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Τρώμε κρέας καθημερινά, εκτός Τετάρτης &amp; Παρασκευής (νηστεία χωρίς λάδι).</a:t>
            </a:r>
            <a:endParaRPr sz="160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41" name="Google Shape;141;p19"/>
          <p:cNvSpPr txBox="1"/>
          <p:nvPr/>
        </p:nvSpPr>
        <p:spPr>
          <a:xfrm>
            <a:off x="6149340" y="3543300"/>
            <a:ext cx="2697600" cy="12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36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3η: Τυροφάγου</a:t>
            </a:r>
            <a:endParaRPr b="1" sz="200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ctr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0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Τρώμε γαλακτοκομικά, αυγά και ψάρι καθημερινά, όχι κρέας.</a:t>
            </a:r>
            <a:endParaRPr sz="160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Google Shape;146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5750" y="1143000"/>
            <a:ext cx="4171950" cy="2914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686300" y="1143000"/>
            <a:ext cx="4171950" cy="2914650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20"/>
          <p:cNvSpPr txBox="1"/>
          <p:nvPr/>
        </p:nvSpPr>
        <p:spPr>
          <a:xfrm>
            <a:off x="285750" y="171450"/>
            <a:ext cx="8572500" cy="12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900">
                <a:solidFill>
                  <a:srgbClr val="FFFFFF"/>
                </a:solidFill>
                <a:latin typeface="Geist Mono"/>
                <a:ea typeface="Geist Mono"/>
                <a:cs typeface="Geist Mono"/>
                <a:sym typeface="Geist Mono"/>
              </a:rPr>
              <a:t>Τα Μαθήματα των πρώτων Κυριακών</a:t>
            </a:r>
            <a:endParaRPr sz="2900">
              <a:solidFill>
                <a:srgbClr val="FFFFFF"/>
              </a:solidFill>
              <a:latin typeface="Geist Mono"/>
              <a:ea typeface="Geist Mono"/>
              <a:cs typeface="Geist Mono"/>
              <a:sym typeface="Geist Mono"/>
            </a:endParaRPr>
          </a:p>
        </p:txBody>
      </p:sp>
      <p:sp>
        <p:nvSpPr>
          <p:cNvPr id="149" name="Google Shape;149;p20"/>
          <p:cNvSpPr txBox="1"/>
          <p:nvPr/>
        </p:nvSpPr>
        <p:spPr>
          <a:xfrm>
            <a:off x="285750" y="4171950"/>
            <a:ext cx="85725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0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Αριστερά: Η Ταπεινοφροσύνη (Τελώνης &amp; Φαρισαίος). Δεξιά: Η Μετάνοια (Άσωτος Υιός).</a:t>
            </a:r>
            <a:endParaRPr sz="160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Google Shape;154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5750" y="1965960"/>
            <a:ext cx="8572500" cy="2057400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21"/>
          <p:cNvSpPr txBox="1"/>
          <p:nvPr/>
        </p:nvSpPr>
        <p:spPr>
          <a:xfrm>
            <a:off x="285750" y="171450"/>
            <a:ext cx="8572500" cy="12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2900">
                <a:solidFill>
                  <a:srgbClr val="FFFFFF"/>
                </a:solidFill>
                <a:latin typeface="Geist Mono"/>
                <a:ea typeface="Geist Mono"/>
                <a:cs typeface="Geist Mono"/>
                <a:sym typeface="Geist Mono"/>
              </a:rPr>
              <a:t>Η Κυριακή της Ορθοδοξίας</a:t>
            </a:r>
            <a:endParaRPr sz="2900">
              <a:solidFill>
                <a:srgbClr val="FFFFFF"/>
              </a:solidFill>
              <a:latin typeface="Geist Mono"/>
              <a:ea typeface="Geist Mono"/>
              <a:cs typeface="Geist Mono"/>
              <a:sym typeface="Geist Mono"/>
            </a:endParaRPr>
          </a:p>
        </p:txBody>
      </p:sp>
      <p:sp>
        <p:nvSpPr>
          <p:cNvPr id="156" name="Google Shape;156;p21"/>
          <p:cNvSpPr txBox="1"/>
          <p:nvPr/>
        </p:nvSpPr>
        <p:spPr>
          <a:xfrm>
            <a:off x="285750" y="1143000"/>
            <a:ext cx="8572500" cy="7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0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Πρώτη Κυριακή Νηστειών: γιορτάζουμε τη νίκη της αλήθειας κατά των αιρέσεων.</a:t>
            </a:r>
            <a:endParaRPr sz="160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57" name="Google Shape;157;p21"/>
          <p:cNvSpPr txBox="1"/>
          <p:nvPr/>
        </p:nvSpPr>
        <p:spPr>
          <a:xfrm>
            <a:off x="285750" y="4114800"/>
            <a:ext cx="8572500" cy="7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360"/>
              </a:spcAft>
              <a:buNone/>
            </a:pPr>
            <a:r>
              <a:rPr lang="en" sz="1600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Συμβολίζει την οριστική αναστήλωση εικόνων στις εκκλησίες μετά την Εικονομαχία.</a:t>
            </a:r>
            <a:endParaRPr sz="1600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