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8" r:id="rId2"/>
    <p:sldId id="259" r:id="rId3"/>
    <p:sldId id="261" r:id="rId4"/>
    <p:sldId id="262" r:id="rId5"/>
    <p:sldId id="266" r:id="rId6"/>
    <p:sldId id="267" r:id="rId7"/>
    <p:sldId id="268" r:id="rId8"/>
    <p:sldId id="269" r:id="rId9"/>
    <p:sldId id="263" r:id="rId10"/>
    <p:sldId id="270" r:id="rId11"/>
    <p:sldId id="272"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9DA74"/>
    <a:srgbClr val="9ED56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0" d="100"/>
          <a:sy n="70" d="100"/>
        </p:scale>
        <p:origin x="-1290" y="-45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E99C0A-28FA-4A56-B343-AE314E2B53C8}" type="datetimeFigureOut">
              <a:rPr lang="el-GR" smtClean="0"/>
              <a:pPr/>
              <a:t>4/4/2019</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509500-B9DB-4C21-BA69-B9506BF6E4B3}" type="slidenum">
              <a:rPr lang="el-GR" smtClean="0"/>
              <a:pPr/>
              <a:t>‹#›</a:t>
            </a:fld>
            <a:endParaRPr lang="el-GR"/>
          </a:p>
        </p:txBody>
      </p:sp>
    </p:spTree>
    <p:extLst>
      <p:ext uri="{BB962C8B-B14F-4D97-AF65-F5344CB8AC3E}">
        <p14:creationId xmlns:p14="http://schemas.microsoft.com/office/powerpoint/2010/main" xmlns="" val="2764890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a:t>Στυλ κύριου τίτλου</a:t>
            </a: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74E0B452-6282-4325-854F-EE1340E844DB}" type="datetimeFigureOut">
              <a:rPr lang="el-GR" smtClean="0"/>
              <a:pPr/>
              <a:t>4/4/2019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C991DB1-DDA1-4BB3-B78C-6EDF946C2FFB}" type="slidenum">
              <a:rPr lang="el-GR" smtClean="0"/>
              <a:pPr/>
              <a:t>‹#›</a:t>
            </a:fld>
            <a:endParaRPr lang="el-GR"/>
          </a:p>
        </p:txBody>
      </p:sp>
    </p:spTree>
    <p:extLst>
      <p:ext uri="{BB962C8B-B14F-4D97-AF65-F5344CB8AC3E}">
        <p14:creationId xmlns:p14="http://schemas.microsoft.com/office/powerpoint/2010/main" xmlns="" val="961488409"/>
      </p:ext>
    </p:extLst>
  </p:cSld>
  <p:clrMapOvr>
    <a:masterClrMapping/>
  </p:clrMapOvr>
  <p:transition spd="slow">
    <p:pull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74E0B452-6282-4325-854F-EE1340E844DB}" type="datetimeFigureOut">
              <a:rPr lang="el-GR" smtClean="0"/>
              <a:pPr/>
              <a:t>4/4/2019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C991DB1-DDA1-4BB3-B78C-6EDF946C2FFB}" type="slidenum">
              <a:rPr lang="el-GR" smtClean="0"/>
              <a:pPr/>
              <a:t>‹#›</a:t>
            </a:fld>
            <a:endParaRPr lang="el-GR"/>
          </a:p>
        </p:txBody>
      </p:sp>
    </p:spTree>
    <p:extLst>
      <p:ext uri="{BB962C8B-B14F-4D97-AF65-F5344CB8AC3E}">
        <p14:creationId xmlns:p14="http://schemas.microsoft.com/office/powerpoint/2010/main" xmlns="" val="4203867494"/>
      </p:ext>
    </p:extLst>
  </p:cSld>
  <p:clrMapOvr>
    <a:masterClrMapping/>
  </p:clrMapOvr>
  <p:transition spd="slow">
    <p:pull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74E0B452-6282-4325-854F-EE1340E844DB}" type="datetimeFigureOut">
              <a:rPr lang="el-GR" smtClean="0"/>
              <a:pPr/>
              <a:t>4/4/2019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C991DB1-DDA1-4BB3-B78C-6EDF946C2FFB}" type="slidenum">
              <a:rPr lang="el-GR" smtClean="0"/>
              <a:pPr/>
              <a:t>‹#›</a:t>
            </a:fld>
            <a:endParaRPr lang="el-GR"/>
          </a:p>
        </p:txBody>
      </p:sp>
    </p:spTree>
    <p:extLst>
      <p:ext uri="{BB962C8B-B14F-4D97-AF65-F5344CB8AC3E}">
        <p14:creationId xmlns:p14="http://schemas.microsoft.com/office/powerpoint/2010/main" xmlns="" val="2020324141"/>
      </p:ext>
    </p:extLst>
  </p:cSld>
  <p:clrMapOvr>
    <a:masterClrMapping/>
  </p:clrMapOvr>
  <p:transition spd="slow">
    <p:pull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74E0B452-6282-4325-854F-EE1340E844DB}" type="datetimeFigureOut">
              <a:rPr lang="el-GR" smtClean="0"/>
              <a:pPr/>
              <a:t>4/4/2019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C991DB1-DDA1-4BB3-B78C-6EDF946C2FFB}" type="slidenum">
              <a:rPr lang="el-GR" smtClean="0"/>
              <a:pPr/>
              <a:t>‹#›</a:t>
            </a:fld>
            <a:endParaRPr lang="el-GR"/>
          </a:p>
        </p:txBody>
      </p:sp>
    </p:spTree>
    <p:extLst>
      <p:ext uri="{BB962C8B-B14F-4D97-AF65-F5344CB8AC3E}">
        <p14:creationId xmlns:p14="http://schemas.microsoft.com/office/powerpoint/2010/main" xmlns="" val="1967199592"/>
      </p:ext>
    </p:extLst>
  </p:cSld>
  <p:clrMapOvr>
    <a:masterClrMapping/>
  </p:clrMapOvr>
  <p:transition spd="slow">
    <p:pull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a:t>Στυλ κύριου τίτλου</a:t>
            </a: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74E0B452-6282-4325-854F-EE1340E844DB}" type="datetimeFigureOut">
              <a:rPr lang="el-GR" smtClean="0"/>
              <a:pPr/>
              <a:t>4/4/2019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C991DB1-DDA1-4BB3-B78C-6EDF946C2FFB}" type="slidenum">
              <a:rPr lang="el-GR" smtClean="0"/>
              <a:pPr/>
              <a:t>‹#›</a:t>
            </a:fld>
            <a:endParaRPr lang="el-GR"/>
          </a:p>
        </p:txBody>
      </p:sp>
    </p:spTree>
    <p:extLst>
      <p:ext uri="{BB962C8B-B14F-4D97-AF65-F5344CB8AC3E}">
        <p14:creationId xmlns:p14="http://schemas.microsoft.com/office/powerpoint/2010/main" xmlns="" val="2326200019"/>
      </p:ext>
    </p:extLst>
  </p:cSld>
  <p:clrMapOvr>
    <a:masterClrMapping/>
  </p:clrMapOvr>
  <p:transition spd="slow">
    <p:pull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74E0B452-6282-4325-854F-EE1340E844DB}" type="datetimeFigureOut">
              <a:rPr lang="el-GR" smtClean="0"/>
              <a:pPr/>
              <a:t>4/4/2019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C991DB1-DDA1-4BB3-B78C-6EDF946C2FFB}" type="slidenum">
              <a:rPr lang="el-GR" smtClean="0"/>
              <a:pPr/>
              <a:t>‹#›</a:t>
            </a:fld>
            <a:endParaRPr lang="el-GR"/>
          </a:p>
        </p:txBody>
      </p:sp>
    </p:spTree>
    <p:extLst>
      <p:ext uri="{BB962C8B-B14F-4D97-AF65-F5344CB8AC3E}">
        <p14:creationId xmlns:p14="http://schemas.microsoft.com/office/powerpoint/2010/main" xmlns="" val="1726606519"/>
      </p:ext>
    </p:extLst>
  </p:cSld>
  <p:clrMapOvr>
    <a:masterClrMapping/>
  </p:clrMapOvr>
  <p:transition spd="slow">
    <p:pull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a:t>Στυλ κύριου τίτλου</a:t>
            </a: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74E0B452-6282-4325-854F-EE1340E844DB}" type="datetimeFigureOut">
              <a:rPr lang="el-GR" smtClean="0"/>
              <a:pPr/>
              <a:t>4/4/2019</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4C991DB1-DDA1-4BB3-B78C-6EDF946C2FFB}" type="slidenum">
              <a:rPr lang="el-GR" smtClean="0"/>
              <a:pPr/>
              <a:t>‹#›</a:t>
            </a:fld>
            <a:endParaRPr lang="el-GR"/>
          </a:p>
        </p:txBody>
      </p:sp>
    </p:spTree>
    <p:extLst>
      <p:ext uri="{BB962C8B-B14F-4D97-AF65-F5344CB8AC3E}">
        <p14:creationId xmlns:p14="http://schemas.microsoft.com/office/powerpoint/2010/main" xmlns="" val="1173911585"/>
      </p:ext>
    </p:extLst>
  </p:cSld>
  <p:clrMapOvr>
    <a:masterClrMapping/>
  </p:clrMapOvr>
  <p:transition spd="slow">
    <p:pull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74E0B452-6282-4325-854F-EE1340E844DB}" type="datetimeFigureOut">
              <a:rPr lang="el-GR" smtClean="0"/>
              <a:pPr/>
              <a:t>4/4/2019</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4C991DB1-DDA1-4BB3-B78C-6EDF946C2FFB}" type="slidenum">
              <a:rPr lang="el-GR" smtClean="0"/>
              <a:pPr/>
              <a:t>‹#›</a:t>
            </a:fld>
            <a:endParaRPr lang="el-GR"/>
          </a:p>
        </p:txBody>
      </p:sp>
    </p:spTree>
    <p:extLst>
      <p:ext uri="{BB962C8B-B14F-4D97-AF65-F5344CB8AC3E}">
        <p14:creationId xmlns:p14="http://schemas.microsoft.com/office/powerpoint/2010/main" xmlns="" val="3359956115"/>
      </p:ext>
    </p:extLst>
  </p:cSld>
  <p:clrMapOvr>
    <a:masterClrMapping/>
  </p:clrMapOvr>
  <p:transition spd="slow">
    <p:pull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74E0B452-6282-4325-854F-EE1340E844DB}" type="datetimeFigureOut">
              <a:rPr lang="el-GR" smtClean="0"/>
              <a:pPr/>
              <a:t>4/4/2019</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4C991DB1-DDA1-4BB3-B78C-6EDF946C2FFB}" type="slidenum">
              <a:rPr lang="el-GR" smtClean="0"/>
              <a:pPr/>
              <a:t>‹#›</a:t>
            </a:fld>
            <a:endParaRPr lang="el-GR"/>
          </a:p>
        </p:txBody>
      </p:sp>
    </p:spTree>
    <p:extLst>
      <p:ext uri="{BB962C8B-B14F-4D97-AF65-F5344CB8AC3E}">
        <p14:creationId xmlns:p14="http://schemas.microsoft.com/office/powerpoint/2010/main" xmlns="" val="256177382"/>
      </p:ext>
    </p:extLst>
  </p:cSld>
  <p:clrMapOvr>
    <a:masterClrMapping/>
  </p:clrMapOvr>
  <p:transition spd="slow">
    <p:pull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a:t>Στυλ κύριου τίτλου</a:t>
            </a: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74E0B452-6282-4325-854F-EE1340E844DB}" type="datetimeFigureOut">
              <a:rPr lang="el-GR" smtClean="0"/>
              <a:pPr/>
              <a:t>4/4/2019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C991DB1-DDA1-4BB3-B78C-6EDF946C2FFB}" type="slidenum">
              <a:rPr lang="el-GR" smtClean="0"/>
              <a:pPr/>
              <a:t>‹#›</a:t>
            </a:fld>
            <a:endParaRPr lang="el-GR"/>
          </a:p>
        </p:txBody>
      </p:sp>
    </p:spTree>
    <p:extLst>
      <p:ext uri="{BB962C8B-B14F-4D97-AF65-F5344CB8AC3E}">
        <p14:creationId xmlns:p14="http://schemas.microsoft.com/office/powerpoint/2010/main" xmlns="" val="2890043952"/>
      </p:ext>
    </p:extLst>
  </p:cSld>
  <p:clrMapOvr>
    <a:masterClrMapping/>
  </p:clrMapOvr>
  <p:transition spd="slow">
    <p:pull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a:t>Στυλ κύριου τίτλου</a:t>
            </a: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74E0B452-6282-4325-854F-EE1340E844DB}" type="datetimeFigureOut">
              <a:rPr lang="el-GR" smtClean="0"/>
              <a:pPr/>
              <a:t>4/4/2019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C991DB1-DDA1-4BB3-B78C-6EDF946C2FFB}" type="slidenum">
              <a:rPr lang="el-GR" smtClean="0"/>
              <a:pPr/>
              <a:t>‹#›</a:t>
            </a:fld>
            <a:endParaRPr lang="el-GR"/>
          </a:p>
        </p:txBody>
      </p:sp>
    </p:spTree>
    <p:extLst>
      <p:ext uri="{BB962C8B-B14F-4D97-AF65-F5344CB8AC3E}">
        <p14:creationId xmlns:p14="http://schemas.microsoft.com/office/powerpoint/2010/main" xmlns="" val="2109766885"/>
      </p:ext>
    </p:extLst>
  </p:cSld>
  <p:clrMapOvr>
    <a:masterClrMapping/>
  </p:clrMapOvr>
  <p:transition spd="slow">
    <p:pull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A9DA74"/>
        </a:solidFill>
        <a:effectLst/>
      </p:bgPr>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E0B452-6282-4325-854F-EE1340E844DB}" type="datetimeFigureOut">
              <a:rPr lang="el-GR" smtClean="0"/>
              <a:pPr/>
              <a:t>4/4/2019</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991DB1-DDA1-4BB3-B78C-6EDF946C2FFB}" type="slidenum">
              <a:rPr lang="el-GR" smtClean="0"/>
              <a:pPr/>
              <a:t>‹#›</a:t>
            </a:fld>
            <a:endParaRPr lang="el-GR"/>
          </a:p>
        </p:txBody>
      </p:sp>
    </p:spTree>
    <p:extLst>
      <p:ext uri="{BB962C8B-B14F-4D97-AF65-F5344CB8AC3E}">
        <p14:creationId xmlns:p14="http://schemas.microsoft.com/office/powerpoint/2010/main" xmlns="" val="21669193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ll dir="r"/>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10.jpeg"/></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2"/>
          <p:cNvSpPr/>
          <p:nvPr/>
        </p:nvSpPr>
        <p:spPr>
          <a:xfrm>
            <a:off x="2571736" y="2143116"/>
            <a:ext cx="4357718" cy="1015663"/>
          </a:xfrm>
          <a:prstGeom prst="rect">
            <a:avLst/>
          </a:prstGeom>
        </p:spPr>
        <p:txBody>
          <a:bodyPr wrap="square">
            <a:spAutoFit/>
          </a:bodyPr>
          <a:lstStyle/>
          <a:p>
            <a:r>
              <a:rPr lang="en-US" sz="6000" b="1" dirty="0">
                <a:solidFill>
                  <a:srgbClr val="FF0000"/>
                </a:solidFill>
              </a:rPr>
              <a:t>ROBOT</a:t>
            </a:r>
            <a:r>
              <a:rPr lang="en-US" sz="6000" b="1" dirty="0"/>
              <a:t> </a:t>
            </a:r>
            <a:r>
              <a:rPr lang="en-US" sz="6000" b="1" dirty="0">
                <a:solidFill>
                  <a:srgbClr val="FF0000"/>
                </a:solidFill>
              </a:rPr>
              <a:t>CAR</a:t>
            </a:r>
            <a:endParaRPr lang="el-GR" sz="6000" dirty="0">
              <a:solidFill>
                <a:srgbClr val="FF0000"/>
              </a:solidFill>
            </a:endParaRPr>
          </a:p>
        </p:txBody>
      </p:sp>
      <p:sp>
        <p:nvSpPr>
          <p:cNvPr id="4" name="Ορθογώνιο 3"/>
          <p:cNvSpPr/>
          <p:nvPr/>
        </p:nvSpPr>
        <p:spPr>
          <a:xfrm>
            <a:off x="1570204" y="5157192"/>
            <a:ext cx="6314164" cy="707886"/>
          </a:xfrm>
          <a:prstGeom prst="rect">
            <a:avLst/>
          </a:prstGeom>
        </p:spPr>
        <p:txBody>
          <a:bodyPr wrap="none">
            <a:spAutoFit/>
          </a:bodyPr>
          <a:lstStyle/>
          <a:p>
            <a:r>
              <a:rPr lang="el-GR" sz="4000" dirty="0"/>
              <a:t>Κατασκευή &amp; Συνδεσμολογία</a:t>
            </a:r>
          </a:p>
        </p:txBody>
      </p:sp>
    </p:spTree>
    <p:extLst>
      <p:ext uri="{BB962C8B-B14F-4D97-AF65-F5344CB8AC3E}">
        <p14:creationId xmlns:p14="http://schemas.microsoft.com/office/powerpoint/2010/main" xmlns="" val="872808108"/>
      </p:ext>
    </p:extLst>
  </p:cSld>
  <p:clrMapOvr>
    <a:masterClrMapping/>
  </p:clrMapOvr>
  <p:transition spd="slow">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p:cNvPicPr>
            <a:picLocks noChangeAspect="1"/>
          </p:cNvPicPr>
          <p:nvPr/>
        </p:nvPicPr>
        <p:blipFill rotWithShape="1">
          <a:blip r:embed="rId3" cstate="print">
            <a:extLst>
              <a:ext uri="{28A0092B-C50C-407E-A947-70E740481C1C}">
                <a14:useLocalDpi xmlns:a14="http://schemas.microsoft.com/office/drawing/2010/main" xmlns="" val="0"/>
              </a:ext>
            </a:extLst>
          </a:blip>
          <a:srcRect t="16451" b="8234"/>
          <a:stretch/>
        </p:blipFill>
        <p:spPr bwMode="auto">
          <a:xfrm>
            <a:off x="5172896" y="1916832"/>
            <a:ext cx="3694751" cy="3709780"/>
          </a:xfrm>
          <a:prstGeom prst="rect">
            <a:avLst/>
          </a:prstGeom>
          <a:ln>
            <a:noFill/>
          </a:ln>
          <a:extLst>
            <a:ext uri="{53640926-AAD7-44D8-BBD7-CCE9431645EC}">
              <a14:shadowObscured xmlns:a14="http://schemas.microsoft.com/office/drawing/2010/main" xmlns=""/>
            </a:ext>
          </a:extLst>
        </p:spPr>
      </p:pic>
      <p:sp>
        <p:nvSpPr>
          <p:cNvPr id="3" name="Ορθογώνιο 2"/>
          <p:cNvSpPr/>
          <p:nvPr/>
        </p:nvSpPr>
        <p:spPr>
          <a:xfrm>
            <a:off x="2448272" y="5877272"/>
            <a:ext cx="4572000" cy="461665"/>
          </a:xfrm>
          <a:prstGeom prst="rect">
            <a:avLst/>
          </a:prstGeom>
          <a:solidFill>
            <a:schemeClr val="bg1"/>
          </a:solidFill>
          <a:ln w="57150">
            <a:solidFill>
              <a:schemeClr val="accent3">
                <a:lumMod val="50000"/>
              </a:schemeClr>
            </a:solidFill>
          </a:ln>
        </p:spPr>
        <p:txBody>
          <a:bodyPr>
            <a:spAutoFit/>
          </a:bodyPr>
          <a:lstStyle/>
          <a:p>
            <a:r>
              <a:rPr lang="el-GR" sz="2400" dirty="0"/>
              <a:t>Βιδώνουμε τη βάση στο αμάξωμα.</a:t>
            </a:r>
          </a:p>
        </p:txBody>
      </p:sp>
      <p:pic>
        <p:nvPicPr>
          <p:cNvPr id="4" name="Εικόνα 3"/>
          <p:cNvPicPr>
            <a:picLocks noChangeAspect="1"/>
          </p:cNvPicPr>
          <p:nvPr/>
        </p:nvPicPr>
        <p:blipFill rotWithShape="1">
          <a:blip r:embed="rId4" cstate="print">
            <a:extLst>
              <a:ext uri="{28A0092B-C50C-407E-A947-70E740481C1C}">
                <a14:useLocalDpi xmlns:a14="http://schemas.microsoft.com/office/drawing/2010/main" xmlns="" val="0"/>
              </a:ext>
            </a:extLst>
          </a:blip>
          <a:srcRect t="17102" b="14782"/>
          <a:stretch/>
        </p:blipFill>
        <p:spPr bwMode="auto">
          <a:xfrm>
            <a:off x="323528" y="548680"/>
            <a:ext cx="4677546" cy="4248472"/>
          </a:xfrm>
          <a:prstGeom prst="rect">
            <a:avLst/>
          </a:prstGeom>
          <a:ln>
            <a:noFill/>
          </a:ln>
          <a:extLst>
            <a:ext uri="{53640926-AAD7-44D8-BBD7-CCE9431645EC}">
              <a14:shadowObscured xmlns:a14="http://schemas.microsoft.com/office/drawing/2010/main" xmlns=""/>
            </a:ext>
          </a:extLst>
        </p:spPr>
      </p:pic>
    </p:spTree>
    <p:extLst>
      <p:ext uri="{BB962C8B-B14F-4D97-AF65-F5344CB8AC3E}">
        <p14:creationId xmlns:p14="http://schemas.microsoft.com/office/powerpoint/2010/main" xmlns="" val="2206856619"/>
      </p:ext>
    </p:extLst>
  </p:cSld>
  <p:clrMapOvr>
    <a:masterClrMapping/>
  </p:clrMapOvr>
  <p:transition spd="slow">
    <p:pull dir="r"/>
    <p:sndAc>
      <p:stSnd>
        <p:snd r:embed="rId2" name="wind.wav" builtIn="1"/>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p:cNvPicPr>
            <a:picLocks noChangeAspect="1"/>
          </p:cNvPicPr>
          <p:nvPr/>
        </p:nvPicPr>
        <p:blipFill rotWithShape="1">
          <a:blip r:embed="rId2" cstate="print">
            <a:extLst>
              <a:ext uri="{28A0092B-C50C-407E-A947-70E740481C1C}">
                <a14:useLocalDpi xmlns:a14="http://schemas.microsoft.com/office/drawing/2010/main" xmlns="" val="0"/>
              </a:ext>
            </a:extLst>
          </a:blip>
          <a:srcRect t="25826" b="9910"/>
          <a:stretch/>
        </p:blipFill>
        <p:spPr bwMode="auto">
          <a:xfrm>
            <a:off x="1547664" y="188640"/>
            <a:ext cx="6019671" cy="5157191"/>
          </a:xfrm>
          <a:prstGeom prst="rect">
            <a:avLst/>
          </a:prstGeom>
          <a:ln>
            <a:noFill/>
          </a:ln>
          <a:extLst>
            <a:ext uri="{53640926-AAD7-44D8-BBD7-CCE9431645EC}">
              <a14:shadowObscured xmlns:a14="http://schemas.microsoft.com/office/drawing/2010/main" xmlns=""/>
            </a:ext>
          </a:extLst>
        </p:spPr>
      </p:pic>
      <p:sp>
        <p:nvSpPr>
          <p:cNvPr id="3" name="Ορθογώνιο 2"/>
          <p:cNvSpPr/>
          <p:nvPr/>
        </p:nvSpPr>
        <p:spPr>
          <a:xfrm>
            <a:off x="2195736" y="5733256"/>
            <a:ext cx="4710818" cy="830997"/>
          </a:xfrm>
          <a:prstGeom prst="rect">
            <a:avLst/>
          </a:prstGeom>
          <a:solidFill>
            <a:schemeClr val="bg1"/>
          </a:solidFill>
          <a:ln w="57150">
            <a:solidFill>
              <a:schemeClr val="accent3">
                <a:lumMod val="50000"/>
              </a:schemeClr>
            </a:solidFill>
          </a:ln>
        </p:spPr>
        <p:txBody>
          <a:bodyPr wrap="square">
            <a:spAutoFit/>
          </a:bodyPr>
          <a:lstStyle/>
          <a:p>
            <a:pPr algn="ctr"/>
            <a:r>
              <a:rPr lang="el-GR" sz="2400" dirty="0"/>
              <a:t>Κουμπώνουμε τις ρόδες στις λευκές προεξοχές του κινητήρα. </a:t>
            </a:r>
          </a:p>
        </p:txBody>
      </p:sp>
    </p:spTree>
    <p:extLst>
      <p:ext uri="{BB962C8B-B14F-4D97-AF65-F5344CB8AC3E}">
        <p14:creationId xmlns:p14="http://schemas.microsoft.com/office/powerpoint/2010/main" xmlns="" val="3229745833"/>
      </p:ext>
    </p:extLst>
  </p:cSld>
  <p:clrMapOvr>
    <a:masterClrMapping/>
  </p:clrMapOvr>
  <p:transition spd="slow">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611560" y="5373216"/>
            <a:ext cx="2557221" cy="1323439"/>
          </a:xfrm>
          <a:prstGeom prst="rect">
            <a:avLst/>
          </a:prstGeom>
          <a:solidFill>
            <a:schemeClr val="bg1"/>
          </a:solidFill>
          <a:ln w="57150">
            <a:solidFill>
              <a:schemeClr val="accent3">
                <a:lumMod val="50000"/>
              </a:schemeClr>
            </a:solidFill>
          </a:ln>
        </p:spPr>
        <p:txBody>
          <a:bodyPr wrap="square">
            <a:spAutoFit/>
          </a:bodyPr>
          <a:lstStyle/>
          <a:p>
            <a:pPr marL="182563" indent="-182563">
              <a:buFont typeface="Arial" panose="020B0604020202020204" pitchFamily="34" charset="0"/>
              <a:buChar char="•"/>
            </a:pPr>
            <a:r>
              <a:rPr lang="en-US" sz="2000" dirty="0" err="1"/>
              <a:t>Arduino</a:t>
            </a:r>
            <a:r>
              <a:rPr lang="en-US" sz="2000" dirty="0"/>
              <a:t> UNO</a:t>
            </a:r>
            <a:endParaRPr lang="el-GR" sz="2000" dirty="0"/>
          </a:p>
          <a:p>
            <a:pPr marL="182563" indent="-182563">
              <a:buFont typeface="Arial" panose="020B0604020202020204" pitchFamily="34" charset="0"/>
              <a:buChar char="•"/>
            </a:pPr>
            <a:r>
              <a:rPr lang="en-US" sz="2000" dirty="0"/>
              <a:t>1 robot car kit</a:t>
            </a:r>
            <a:endParaRPr lang="el-GR" sz="2000" dirty="0"/>
          </a:p>
          <a:p>
            <a:pPr marL="182563" indent="-182563">
              <a:buFont typeface="Arial" panose="020B0604020202020204" pitchFamily="34" charset="0"/>
              <a:buChar char="•"/>
            </a:pPr>
            <a:r>
              <a:rPr lang="en-US" sz="2000" dirty="0"/>
              <a:t>1 servo-motor sg-90</a:t>
            </a:r>
            <a:endParaRPr lang="el-GR" sz="2000" dirty="0"/>
          </a:p>
          <a:p>
            <a:pPr marL="182563" indent="-182563">
              <a:buFont typeface="Arial" panose="020B0604020202020204" pitchFamily="34" charset="0"/>
              <a:buChar char="•"/>
            </a:pPr>
            <a:r>
              <a:rPr lang="en-US" sz="2000" dirty="0"/>
              <a:t>1 ultrasonic</a:t>
            </a:r>
            <a:endParaRPr lang="el-GR" sz="2000" dirty="0"/>
          </a:p>
        </p:txBody>
      </p:sp>
      <p:pic>
        <p:nvPicPr>
          <p:cNvPr id="3" name="Εικόνα 2" descr="C:\Users\User\Desktop\Φωτο ρομποτ\IMG_20180604_095545.jpg"/>
          <p:cNvPicPr>
            <a:picLocks noChangeAspect="1"/>
          </p:cNvPicPr>
          <p:nvPr/>
        </p:nvPicPr>
        <p:blipFill rotWithShape="1">
          <a:blip r:embed="rId2" cstate="print">
            <a:extLst>
              <a:ext uri="{28A0092B-C50C-407E-A947-70E740481C1C}">
                <a14:useLocalDpi xmlns:a14="http://schemas.microsoft.com/office/drawing/2010/main" xmlns="" val="0"/>
              </a:ext>
            </a:extLst>
          </a:blip>
          <a:srcRect t="5134" r="1408" b="1771"/>
          <a:stretch/>
        </p:blipFill>
        <p:spPr bwMode="auto">
          <a:xfrm>
            <a:off x="1473016" y="742638"/>
            <a:ext cx="6771392" cy="4445248"/>
          </a:xfrm>
          <a:prstGeom prst="rect">
            <a:avLst/>
          </a:prstGeom>
          <a:noFill/>
          <a:ln>
            <a:noFill/>
          </a:ln>
          <a:extLst>
            <a:ext uri="{53640926-AAD7-44D8-BBD7-CCE9431645EC}">
              <a14:shadowObscured xmlns:a14="http://schemas.microsoft.com/office/drawing/2010/main" xmlns=""/>
            </a:ext>
          </a:extLst>
        </p:spPr>
      </p:pic>
      <p:sp>
        <p:nvSpPr>
          <p:cNvPr id="4" name="Ορθογώνιο 3"/>
          <p:cNvSpPr/>
          <p:nvPr/>
        </p:nvSpPr>
        <p:spPr>
          <a:xfrm>
            <a:off x="4211960" y="116632"/>
            <a:ext cx="1080489" cy="553998"/>
          </a:xfrm>
          <a:prstGeom prst="rect">
            <a:avLst/>
          </a:prstGeom>
        </p:spPr>
        <p:txBody>
          <a:bodyPr wrap="none">
            <a:spAutoFit/>
          </a:bodyPr>
          <a:lstStyle/>
          <a:p>
            <a:r>
              <a:rPr lang="el-GR" sz="3000" b="1" dirty="0"/>
              <a:t>Υλικά</a:t>
            </a:r>
          </a:p>
        </p:txBody>
      </p:sp>
      <p:sp>
        <p:nvSpPr>
          <p:cNvPr id="6" name="Ορθογώνιο 5"/>
          <p:cNvSpPr/>
          <p:nvPr/>
        </p:nvSpPr>
        <p:spPr>
          <a:xfrm>
            <a:off x="3419872" y="5392302"/>
            <a:ext cx="2448272" cy="1323439"/>
          </a:xfrm>
          <a:prstGeom prst="rect">
            <a:avLst/>
          </a:prstGeom>
          <a:solidFill>
            <a:schemeClr val="bg1"/>
          </a:solidFill>
          <a:ln w="57150">
            <a:solidFill>
              <a:schemeClr val="accent3">
                <a:lumMod val="50000"/>
              </a:schemeClr>
            </a:solidFill>
          </a:ln>
        </p:spPr>
        <p:txBody>
          <a:bodyPr wrap="square">
            <a:spAutoFit/>
          </a:bodyPr>
          <a:lstStyle/>
          <a:p>
            <a:pPr marL="182563" indent="-182563">
              <a:buFont typeface="Arial" panose="020B0604020202020204" pitchFamily="34" charset="0"/>
              <a:buChar char="•"/>
            </a:pPr>
            <a:r>
              <a:rPr lang="en-US" sz="2000" dirty="0"/>
              <a:t>1 stepper driver </a:t>
            </a:r>
            <a:endParaRPr lang="el-GR" sz="2000" dirty="0"/>
          </a:p>
          <a:p>
            <a:r>
              <a:rPr lang="el-GR" sz="2000" dirty="0"/>
              <a:t>   </a:t>
            </a:r>
            <a:r>
              <a:rPr lang="en-US" sz="2000" dirty="0"/>
              <a:t>board Dual H Bridge</a:t>
            </a:r>
            <a:endParaRPr lang="el-GR" sz="2000" dirty="0"/>
          </a:p>
          <a:p>
            <a:pPr marL="182563" indent="-182563">
              <a:buFont typeface="Arial" panose="020B0604020202020204" pitchFamily="34" charset="0"/>
              <a:buChar char="•"/>
            </a:pPr>
            <a:r>
              <a:rPr lang="en-US" sz="2000" dirty="0"/>
              <a:t>1 sensor shield</a:t>
            </a:r>
            <a:endParaRPr lang="el-GR" sz="2000" dirty="0"/>
          </a:p>
          <a:p>
            <a:pPr marL="182563" indent="-182563">
              <a:buFont typeface="Arial" panose="020B0604020202020204" pitchFamily="34" charset="0"/>
              <a:buChar char="•"/>
            </a:pPr>
            <a:r>
              <a:rPr lang="en-US" sz="2000" dirty="0"/>
              <a:t>1 battery holder 9V</a:t>
            </a:r>
            <a:endParaRPr lang="el-GR" sz="2000" dirty="0"/>
          </a:p>
        </p:txBody>
      </p:sp>
      <p:sp>
        <p:nvSpPr>
          <p:cNvPr id="7" name="Ορθογώνιο 6"/>
          <p:cNvSpPr/>
          <p:nvPr/>
        </p:nvSpPr>
        <p:spPr>
          <a:xfrm>
            <a:off x="6156176" y="5373216"/>
            <a:ext cx="2520280" cy="1323439"/>
          </a:xfrm>
          <a:prstGeom prst="rect">
            <a:avLst/>
          </a:prstGeom>
          <a:solidFill>
            <a:schemeClr val="bg1"/>
          </a:solidFill>
          <a:ln w="57150">
            <a:solidFill>
              <a:schemeClr val="accent3">
                <a:lumMod val="50000"/>
              </a:schemeClr>
            </a:solidFill>
          </a:ln>
        </p:spPr>
        <p:txBody>
          <a:bodyPr wrap="square">
            <a:spAutoFit/>
          </a:bodyPr>
          <a:lstStyle/>
          <a:p>
            <a:pPr marL="182563" indent="-182563">
              <a:buFont typeface="Arial" panose="020B0604020202020204" pitchFamily="34" charset="0"/>
              <a:buChar char="•"/>
            </a:pPr>
            <a:r>
              <a:rPr lang="el-GR" sz="2000" dirty="0"/>
              <a:t>καλώδια</a:t>
            </a:r>
          </a:p>
          <a:p>
            <a:pPr marL="182563" indent="-182563">
              <a:buFont typeface="Arial" panose="020B0604020202020204" pitchFamily="34" charset="0"/>
              <a:buChar char="•"/>
            </a:pPr>
            <a:r>
              <a:rPr lang="el-GR" sz="2000" dirty="0"/>
              <a:t>ταινία διπλή όψης</a:t>
            </a:r>
          </a:p>
          <a:p>
            <a:pPr marL="182563" indent="-182563">
              <a:buFont typeface="Arial" panose="020B0604020202020204" pitchFamily="34" charset="0"/>
              <a:buChar char="•"/>
            </a:pPr>
            <a:r>
              <a:rPr lang="el-GR" sz="2000" dirty="0"/>
              <a:t>κατσαβίδι</a:t>
            </a:r>
          </a:p>
          <a:p>
            <a:pPr marL="182563" indent="-182563">
              <a:buFont typeface="Arial" panose="020B0604020202020204" pitchFamily="34" charset="0"/>
              <a:buChar char="•"/>
            </a:pPr>
            <a:r>
              <a:rPr lang="en-US" sz="2000" dirty="0"/>
              <a:t>soldering iron </a:t>
            </a:r>
            <a:endParaRPr lang="el-GR" sz="2000" dirty="0"/>
          </a:p>
        </p:txBody>
      </p:sp>
    </p:spTree>
    <p:extLst>
      <p:ext uri="{BB962C8B-B14F-4D97-AF65-F5344CB8AC3E}">
        <p14:creationId xmlns:p14="http://schemas.microsoft.com/office/powerpoint/2010/main" xmlns="" val="1766089366"/>
      </p:ext>
    </p:extLst>
  </p:cSld>
  <p:clrMapOvr>
    <a:masterClrMapping/>
  </p:clrMapOvr>
  <p:transition spd="slow">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par>
                          <p:cTn id="8" fill="hold">
                            <p:stCondLst>
                              <p:cond delay="2000"/>
                            </p:stCondLst>
                            <p:childTnLst>
                              <p:par>
                                <p:cTn id="9" presetID="8" presetClass="entr" presetSubtype="16"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diamond(in)">
                                      <p:cBhvr>
                                        <p:cTn id="11" dur="2000"/>
                                        <p:tgtEl>
                                          <p:spTgt spid="6"/>
                                        </p:tgtEl>
                                      </p:cBhvr>
                                    </p:animEffect>
                                  </p:childTnLst>
                                </p:cTn>
                              </p:par>
                            </p:childTnLst>
                          </p:cTn>
                        </p:par>
                        <p:par>
                          <p:cTn id="12" fill="hold">
                            <p:stCondLst>
                              <p:cond delay="4000"/>
                            </p:stCondLst>
                            <p:childTnLst>
                              <p:par>
                                <p:cTn id="13" presetID="8" presetClass="entr" presetSubtype="16"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diamond(in)">
                                      <p:cBhvr>
                                        <p:cTn id="15"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rot="5400000">
            <a:off x="2216631" y="-192294"/>
            <a:ext cx="4874969" cy="6500934"/>
          </a:xfrm>
          <a:prstGeom prst="rect">
            <a:avLst/>
          </a:prstGeom>
        </p:spPr>
      </p:pic>
      <p:sp>
        <p:nvSpPr>
          <p:cNvPr id="3" name="Ορθογώνιο 2"/>
          <p:cNvSpPr/>
          <p:nvPr/>
        </p:nvSpPr>
        <p:spPr>
          <a:xfrm>
            <a:off x="1619672" y="5847655"/>
            <a:ext cx="5976664" cy="830997"/>
          </a:xfrm>
          <a:prstGeom prst="rect">
            <a:avLst/>
          </a:prstGeom>
          <a:solidFill>
            <a:schemeClr val="bg1"/>
          </a:solidFill>
          <a:ln w="57150">
            <a:solidFill>
              <a:schemeClr val="accent3">
                <a:lumMod val="50000"/>
              </a:schemeClr>
            </a:solidFill>
          </a:ln>
        </p:spPr>
        <p:txBody>
          <a:bodyPr wrap="square">
            <a:spAutoFit/>
          </a:bodyPr>
          <a:lstStyle/>
          <a:p>
            <a:r>
              <a:rPr lang="el-GR" sz="2400" dirty="0"/>
              <a:t>Ενώνουμε τα καλώδια στους ακροδέκτες του κινητήρα</a:t>
            </a:r>
          </a:p>
        </p:txBody>
      </p:sp>
    </p:spTree>
    <p:extLst>
      <p:ext uri="{BB962C8B-B14F-4D97-AF65-F5344CB8AC3E}">
        <p14:creationId xmlns:p14="http://schemas.microsoft.com/office/powerpoint/2010/main" xmlns="" val="3464231677"/>
      </p:ext>
    </p:extLst>
  </p:cSld>
  <p:clrMapOvr>
    <a:masterClrMapping/>
  </p:clrMapOvr>
  <p:transition spd="slow">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rot="5400000">
            <a:off x="2025094" y="-432807"/>
            <a:ext cx="5021802" cy="6696744"/>
          </a:xfrm>
          <a:prstGeom prst="rect">
            <a:avLst/>
          </a:prstGeom>
        </p:spPr>
      </p:pic>
      <p:sp>
        <p:nvSpPr>
          <p:cNvPr id="3" name="Ορθογώνιο 2"/>
          <p:cNvSpPr/>
          <p:nvPr/>
        </p:nvSpPr>
        <p:spPr>
          <a:xfrm>
            <a:off x="2051720" y="5661248"/>
            <a:ext cx="4896544" cy="830997"/>
          </a:xfrm>
          <a:prstGeom prst="rect">
            <a:avLst/>
          </a:prstGeom>
          <a:solidFill>
            <a:schemeClr val="bg1"/>
          </a:solidFill>
          <a:ln w="57150">
            <a:solidFill>
              <a:schemeClr val="accent3">
                <a:lumMod val="50000"/>
              </a:schemeClr>
            </a:solidFill>
          </a:ln>
        </p:spPr>
        <p:txBody>
          <a:bodyPr wrap="square">
            <a:spAutoFit/>
          </a:bodyPr>
          <a:lstStyle/>
          <a:p>
            <a:pPr algn="ctr"/>
            <a:r>
              <a:rPr lang="el-GR" sz="2400" dirty="0"/>
              <a:t>Επαναλαμβάνουμε το προηγούμενο βήμα και για τον δεύτερο κινητήρα. </a:t>
            </a:r>
          </a:p>
        </p:txBody>
      </p:sp>
    </p:spTree>
    <p:extLst>
      <p:ext uri="{BB962C8B-B14F-4D97-AF65-F5344CB8AC3E}">
        <p14:creationId xmlns:p14="http://schemas.microsoft.com/office/powerpoint/2010/main" xmlns="" val="937759065"/>
      </p:ext>
    </p:extLst>
  </p:cSld>
  <p:clrMapOvr>
    <a:masterClrMapping/>
  </p:clrMapOvr>
  <p:transition spd="slow">
    <p:pull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p:cNvPicPr>
            <a:picLocks noChangeAspect="1"/>
          </p:cNvPicPr>
          <p:nvPr/>
        </p:nvPicPr>
        <p:blipFill rotWithShape="1">
          <a:blip r:embed="rId2" cstate="print">
            <a:extLst>
              <a:ext uri="{28A0092B-C50C-407E-A947-70E740481C1C}">
                <a14:useLocalDpi xmlns:a14="http://schemas.microsoft.com/office/drawing/2010/main" xmlns="" val="0"/>
              </a:ext>
            </a:extLst>
          </a:blip>
          <a:srcRect l="21160" r="5209"/>
          <a:stretch/>
        </p:blipFill>
        <p:spPr>
          <a:xfrm rot="5400000">
            <a:off x="2504050" y="-1199794"/>
            <a:ext cx="4135899" cy="7488832"/>
          </a:xfrm>
          <a:prstGeom prst="rect">
            <a:avLst/>
          </a:prstGeom>
        </p:spPr>
      </p:pic>
      <p:sp>
        <p:nvSpPr>
          <p:cNvPr id="3" name="Ορθογώνιο 2"/>
          <p:cNvSpPr/>
          <p:nvPr/>
        </p:nvSpPr>
        <p:spPr>
          <a:xfrm>
            <a:off x="899592" y="5027692"/>
            <a:ext cx="7344816" cy="1569660"/>
          </a:xfrm>
          <a:prstGeom prst="rect">
            <a:avLst/>
          </a:prstGeom>
          <a:solidFill>
            <a:schemeClr val="bg1"/>
          </a:solidFill>
          <a:ln w="57150">
            <a:solidFill>
              <a:schemeClr val="accent3">
                <a:lumMod val="50000"/>
              </a:schemeClr>
            </a:solidFill>
          </a:ln>
        </p:spPr>
        <p:txBody>
          <a:bodyPr wrap="square">
            <a:spAutoFit/>
          </a:bodyPr>
          <a:lstStyle/>
          <a:p>
            <a:pPr algn="just"/>
            <a:r>
              <a:rPr lang="el-GR" sz="2400" dirty="0"/>
              <a:t>Τοποθετούμε στη λευκή προεξοχή τη ροδέλα που βλέπουμε στην εικόνα στην αντίθετη πλευρά από αυτή που βρίσκονται τα καλώδια.</a:t>
            </a:r>
            <a:r>
              <a:rPr lang="en-US" sz="2400" dirty="0"/>
              <a:t> </a:t>
            </a:r>
            <a:r>
              <a:rPr lang="el-GR" sz="2400" dirty="0"/>
              <a:t>(το τοποθετούμε έτσι ώστε να ακουμπά στο κίτρινο κύκλο.)</a:t>
            </a:r>
          </a:p>
        </p:txBody>
      </p:sp>
    </p:spTree>
    <p:extLst>
      <p:ext uri="{BB962C8B-B14F-4D97-AF65-F5344CB8AC3E}">
        <p14:creationId xmlns:p14="http://schemas.microsoft.com/office/powerpoint/2010/main" xmlns="" val="4025828270"/>
      </p:ext>
    </p:extLst>
  </p:cSld>
  <p:clrMapOvr>
    <a:masterClrMapping/>
  </p:clrMapOvr>
  <p:transition spd="slow">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2"/>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8" presetClass="entr" presetSubtype="16"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diamond(in)">
                                      <p:cBhvr>
                                        <p:cTn id="11"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p:cNvPicPr>
            <a:picLocks noChangeAspect="1"/>
          </p:cNvPicPr>
          <p:nvPr/>
        </p:nvPicPr>
        <p:blipFill rotWithShape="1">
          <a:blip r:embed="rId2" cstate="print">
            <a:extLst>
              <a:ext uri="{28A0092B-C50C-407E-A947-70E740481C1C}">
                <a14:useLocalDpi xmlns:a14="http://schemas.microsoft.com/office/drawing/2010/main" xmlns="" val="0"/>
              </a:ext>
            </a:extLst>
          </a:blip>
          <a:srcRect l="16717" r="5457"/>
          <a:stretch/>
        </p:blipFill>
        <p:spPr>
          <a:xfrm>
            <a:off x="295422" y="980728"/>
            <a:ext cx="4564610" cy="4399860"/>
          </a:xfrm>
          <a:prstGeom prst="rect">
            <a:avLst/>
          </a:prstGeom>
        </p:spPr>
      </p:pic>
      <p:sp>
        <p:nvSpPr>
          <p:cNvPr id="3" name="Ορθογώνιο 2"/>
          <p:cNvSpPr/>
          <p:nvPr/>
        </p:nvSpPr>
        <p:spPr>
          <a:xfrm>
            <a:off x="5076056" y="395942"/>
            <a:ext cx="3888432" cy="6001643"/>
          </a:xfrm>
          <a:prstGeom prst="rect">
            <a:avLst/>
          </a:prstGeom>
          <a:solidFill>
            <a:schemeClr val="bg1"/>
          </a:solidFill>
          <a:ln w="57150">
            <a:solidFill>
              <a:schemeClr val="accent3">
                <a:lumMod val="50000"/>
              </a:schemeClr>
            </a:solidFill>
          </a:ln>
        </p:spPr>
        <p:txBody>
          <a:bodyPr wrap="square">
            <a:spAutoFit/>
          </a:bodyPr>
          <a:lstStyle/>
          <a:p>
            <a:r>
              <a:rPr lang="el-GR" sz="2400" dirty="0"/>
              <a:t>Παίρνουμε το ένα  κομμάτι σε σχήμα Τ και το τοποθετούμε στην ορθογώνια εγκοπή στο αμάξωμα , τοποθετούμε το κινητήρα με τα καλώδια να είναι την εσωτερική πλευρά και στην εσοχή τοποθετούμε ένα ακόμη κομμάτι σε σχήμα Τ. Βλέπουμε πώς οι οπές έχουν ευθυγραμμιστεί και μπορούμε να περάσουμε δύο βίδες (των 3</a:t>
            </a:r>
            <a:r>
              <a:rPr lang="en-US" sz="2400" dirty="0"/>
              <a:t>cm</a:t>
            </a:r>
            <a:r>
              <a:rPr lang="el-GR" sz="2400" dirty="0"/>
              <a:t>) ώστε να σταθεροποιηθεί ο κινητήρας. Σε κάθε άκρη τοποθετούμε ένα παξιμάδι.</a:t>
            </a:r>
          </a:p>
        </p:txBody>
      </p:sp>
    </p:spTree>
    <p:extLst>
      <p:ext uri="{BB962C8B-B14F-4D97-AF65-F5344CB8AC3E}">
        <p14:creationId xmlns:p14="http://schemas.microsoft.com/office/powerpoint/2010/main" xmlns="" val="2449735641"/>
      </p:ext>
    </p:extLst>
  </p:cSld>
  <p:clrMapOvr>
    <a:masterClrMapping/>
  </p:clrMapOvr>
  <p:transition spd="slow">
    <p:pull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643409" y="260648"/>
            <a:ext cx="6384975" cy="4788381"/>
          </a:xfrm>
          <a:prstGeom prst="rect">
            <a:avLst/>
          </a:prstGeom>
        </p:spPr>
      </p:pic>
      <p:sp>
        <p:nvSpPr>
          <p:cNvPr id="3" name="Ορθογώνιο 2"/>
          <p:cNvSpPr/>
          <p:nvPr/>
        </p:nvSpPr>
        <p:spPr>
          <a:xfrm>
            <a:off x="1403648" y="5171708"/>
            <a:ext cx="6912768" cy="1569660"/>
          </a:xfrm>
          <a:prstGeom prst="rect">
            <a:avLst/>
          </a:prstGeom>
          <a:solidFill>
            <a:schemeClr val="bg1"/>
          </a:solidFill>
          <a:ln w="57150">
            <a:solidFill>
              <a:schemeClr val="accent3">
                <a:lumMod val="50000"/>
              </a:schemeClr>
            </a:solidFill>
          </a:ln>
        </p:spPr>
        <p:txBody>
          <a:bodyPr wrap="square">
            <a:spAutoFit/>
          </a:bodyPr>
          <a:lstStyle/>
          <a:p>
            <a:r>
              <a:rPr lang="el-GR" sz="2400" dirty="0"/>
              <a:t>Επαναλαμβάνουμε το βήμα για τον άλλο κινητήρα.</a:t>
            </a:r>
            <a:r>
              <a:rPr lang="en-US" sz="2400" dirty="0"/>
              <a:t> </a:t>
            </a:r>
            <a:r>
              <a:rPr lang="el-GR" sz="2400" dirty="0"/>
              <a:t>Προσέχουμε στο ένα να είναι προς την πλευρά του αμαξώματος το κόκκινο καλώδιο ενώ στο άλλο στην πλευρά το αμαξώματος το μαύρο.</a:t>
            </a:r>
          </a:p>
        </p:txBody>
      </p:sp>
    </p:spTree>
    <p:extLst>
      <p:ext uri="{BB962C8B-B14F-4D97-AF65-F5344CB8AC3E}">
        <p14:creationId xmlns:p14="http://schemas.microsoft.com/office/powerpoint/2010/main" xmlns="" val="2104405711"/>
      </p:ext>
    </p:extLst>
  </p:cSld>
  <p:clrMapOvr>
    <a:masterClrMapping/>
  </p:clrMapOvr>
  <p:transition spd="slow">
    <p:pull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p:cNvPicPr>
            <a:picLocks noChangeAspect="1"/>
          </p:cNvPicPr>
          <p:nvPr/>
        </p:nvPicPr>
        <p:blipFill rotWithShape="1">
          <a:blip r:embed="rId2" cstate="print">
            <a:extLst>
              <a:ext uri="{28A0092B-C50C-407E-A947-70E740481C1C}">
                <a14:useLocalDpi xmlns:a14="http://schemas.microsoft.com/office/drawing/2010/main" xmlns="" val="0"/>
              </a:ext>
            </a:extLst>
          </a:blip>
          <a:srcRect t="25525" b="13158"/>
          <a:stretch/>
        </p:blipFill>
        <p:spPr bwMode="auto">
          <a:xfrm>
            <a:off x="1656921" y="354234"/>
            <a:ext cx="6227447" cy="5090990"/>
          </a:xfrm>
          <a:prstGeom prst="rect">
            <a:avLst/>
          </a:prstGeom>
          <a:ln>
            <a:noFill/>
          </a:ln>
          <a:extLst>
            <a:ext uri="{53640926-AAD7-44D8-BBD7-CCE9431645EC}">
              <a14:shadowObscured xmlns:a14="http://schemas.microsoft.com/office/drawing/2010/main" xmlns=""/>
            </a:ext>
          </a:extLst>
        </p:spPr>
      </p:pic>
      <p:sp>
        <p:nvSpPr>
          <p:cNvPr id="3" name="Ορθογώνιο 2"/>
          <p:cNvSpPr/>
          <p:nvPr/>
        </p:nvSpPr>
        <p:spPr>
          <a:xfrm>
            <a:off x="899592" y="5694347"/>
            <a:ext cx="7560840" cy="830997"/>
          </a:xfrm>
          <a:prstGeom prst="rect">
            <a:avLst/>
          </a:prstGeom>
          <a:solidFill>
            <a:schemeClr val="bg1"/>
          </a:solidFill>
          <a:ln w="57150">
            <a:solidFill>
              <a:schemeClr val="accent3">
                <a:lumMod val="50000"/>
              </a:schemeClr>
            </a:solidFill>
          </a:ln>
        </p:spPr>
        <p:txBody>
          <a:bodyPr wrap="square">
            <a:spAutoFit/>
          </a:bodyPr>
          <a:lstStyle/>
          <a:p>
            <a:pPr algn="ctr"/>
            <a:r>
              <a:rPr lang="el-GR" sz="2400" dirty="0"/>
              <a:t>Παίρνουμε μία ρόδα </a:t>
            </a:r>
            <a:r>
              <a:rPr lang="el-GR" sz="2400" dirty="0" smtClean="0"/>
              <a:t>ελεύθερης κίνησης με </a:t>
            </a:r>
            <a:r>
              <a:rPr lang="el-GR" sz="2400" dirty="0"/>
              <a:t>βάση (CASTER WHEEL) οκτώ βίδες </a:t>
            </a:r>
            <a:r>
              <a:rPr lang="el-GR" sz="2400" dirty="0" smtClean="0"/>
              <a:t>(1 </a:t>
            </a:r>
            <a:r>
              <a:rPr lang="en-US" sz="2400" dirty="0"/>
              <a:t>cm</a:t>
            </a:r>
            <a:r>
              <a:rPr lang="el-GR" sz="2400" dirty="0"/>
              <a:t>) και τέσσερις αποστάτες </a:t>
            </a:r>
            <a:r>
              <a:rPr lang="el-GR" sz="2400" dirty="0" smtClean="0"/>
              <a:t>(1 </a:t>
            </a:r>
            <a:r>
              <a:rPr lang="en-US" sz="2400" dirty="0"/>
              <a:t>cm</a:t>
            </a:r>
            <a:r>
              <a:rPr lang="el-GR" sz="2400" dirty="0"/>
              <a:t>)</a:t>
            </a:r>
          </a:p>
        </p:txBody>
      </p:sp>
    </p:spTree>
    <p:extLst>
      <p:ext uri="{BB962C8B-B14F-4D97-AF65-F5344CB8AC3E}">
        <p14:creationId xmlns:p14="http://schemas.microsoft.com/office/powerpoint/2010/main" xmlns="" val="3978451354"/>
      </p:ext>
    </p:extLst>
  </p:cSld>
  <p:clrMapOvr>
    <a:masterClrMapping/>
  </p:clrMapOvr>
  <p:transition spd="slow">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3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p:cNvPicPr>
            <a:picLocks noChangeAspect="1"/>
          </p:cNvPicPr>
          <p:nvPr/>
        </p:nvPicPr>
        <p:blipFill rotWithShape="1">
          <a:blip r:embed="rId2" cstate="print">
            <a:extLst>
              <a:ext uri="{28A0092B-C50C-407E-A947-70E740481C1C}">
                <a14:useLocalDpi xmlns:a14="http://schemas.microsoft.com/office/drawing/2010/main" xmlns="" val="0"/>
              </a:ext>
            </a:extLst>
          </a:blip>
          <a:srcRect t="15236" b="33241"/>
          <a:stretch/>
        </p:blipFill>
        <p:spPr bwMode="auto">
          <a:xfrm>
            <a:off x="732326" y="476672"/>
            <a:ext cx="7944130" cy="5457799"/>
          </a:xfrm>
          <a:prstGeom prst="rect">
            <a:avLst/>
          </a:prstGeom>
          <a:ln>
            <a:noFill/>
          </a:ln>
          <a:extLst>
            <a:ext uri="{53640926-AAD7-44D8-BBD7-CCE9431645EC}">
              <a14:shadowObscured xmlns:a14="http://schemas.microsoft.com/office/drawing/2010/main" xmlns=""/>
            </a:ext>
          </a:extLst>
        </p:spPr>
      </p:pic>
      <p:sp>
        <p:nvSpPr>
          <p:cNvPr id="3" name="Ορθογώνιο 2"/>
          <p:cNvSpPr/>
          <p:nvPr/>
        </p:nvSpPr>
        <p:spPr>
          <a:xfrm>
            <a:off x="899592" y="6135687"/>
            <a:ext cx="7416824" cy="461665"/>
          </a:xfrm>
          <a:prstGeom prst="rect">
            <a:avLst/>
          </a:prstGeom>
          <a:solidFill>
            <a:schemeClr val="bg1"/>
          </a:solidFill>
          <a:ln w="57150">
            <a:solidFill>
              <a:schemeClr val="accent3">
                <a:lumMod val="50000"/>
              </a:schemeClr>
            </a:solidFill>
          </a:ln>
        </p:spPr>
        <p:txBody>
          <a:bodyPr wrap="square">
            <a:spAutoFit/>
          </a:bodyPr>
          <a:lstStyle/>
          <a:p>
            <a:r>
              <a:rPr lang="el-GR" sz="2400" dirty="0"/>
              <a:t>Βιδώνουμε τους αποστάτες στις τέσσερις οπές στη βάση.</a:t>
            </a:r>
          </a:p>
        </p:txBody>
      </p:sp>
    </p:spTree>
    <p:extLst>
      <p:ext uri="{BB962C8B-B14F-4D97-AF65-F5344CB8AC3E}">
        <p14:creationId xmlns:p14="http://schemas.microsoft.com/office/powerpoint/2010/main" xmlns="" val="3997486002"/>
      </p:ext>
    </p:extLst>
  </p:cSld>
  <p:clrMapOvr>
    <a:masterClrMapping/>
  </p:clrMapOvr>
  <p:transition spd="slow">
    <p:pull dir="r"/>
  </p:transition>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TotalTime>
  <Words>234</Words>
  <Application>Microsoft Office PowerPoint</Application>
  <PresentationFormat>Προβολή στην οθόνη (4:3)</PresentationFormat>
  <Paragraphs>24</Paragraphs>
  <Slides>11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Θέμα του Office</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user</cp:lastModifiedBy>
  <cp:revision>29</cp:revision>
  <dcterms:created xsi:type="dcterms:W3CDTF">2018-05-28T06:03:05Z</dcterms:created>
  <dcterms:modified xsi:type="dcterms:W3CDTF">2019-04-04T15:26:53Z</dcterms:modified>
</cp:coreProperties>
</file>