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Papercutting" charset="1" panose="00000000000000000000"/>
      <p:regular r:id="rId18"/>
    </p:embeddedFont>
    <p:embeddedFont>
      <p:font typeface="One Little Font" charset="1" panose="00000500000000000000"/>
      <p:regular r:id="rId19"/>
    </p:embeddedFont>
    <p:embeddedFont>
      <p:font typeface="One Little Font Bold" charset="1" panose="000008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1.jpeg" Type="http://schemas.openxmlformats.org/officeDocument/2006/relationships/image"/><Relationship Id="rId3" Target="../media/image3.jpeg" Type="http://schemas.openxmlformats.org/officeDocument/2006/relationships/image"/><Relationship Id="rId4" Target="../media/image12.jpe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jpe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1.jpeg" Type="http://schemas.openxmlformats.org/officeDocument/2006/relationships/image"/><Relationship Id="rId3" Target="../media/image12.jpeg" Type="http://schemas.openxmlformats.org/officeDocument/2006/relationships/image"/><Relationship Id="rId4" Target="../media/image2.jpe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jpeg" Type="http://schemas.openxmlformats.org/officeDocument/2006/relationships/image"/><Relationship Id="rId2" Target="../media/image1.jpeg" Type="http://schemas.openxmlformats.org/officeDocument/2006/relationships/image"/><Relationship Id="rId3" Target="../media/image17.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png" Type="http://schemas.openxmlformats.org/officeDocument/2006/relationships/image"/><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 Id="rId9"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1.jpeg" Type="http://schemas.openxmlformats.org/officeDocument/2006/relationships/image"/><Relationship Id="rId3" Target="../media/image36.jpeg" Type="http://schemas.openxmlformats.org/officeDocument/2006/relationships/image"/><Relationship Id="rId4" Target="../media/image5.jpe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7.jpe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629704" y="429381"/>
            <a:ext cx="3229913" cy="4431761"/>
            <a:chOff x="0" y="0"/>
            <a:chExt cx="4306550" cy="5909014"/>
          </a:xfrm>
        </p:grpSpPr>
        <p:pic>
          <p:nvPicPr>
            <p:cNvPr name="Picture 4" id="4"/>
            <p:cNvPicPr>
              <a:picLocks noChangeAspect="true"/>
            </p:cNvPicPr>
            <p:nvPr/>
          </p:nvPicPr>
          <p:blipFill>
            <a:blip r:embed="rId3"/>
            <a:srcRect l="72611" t="33378" r="8324" b="27360"/>
            <a:stretch>
              <a:fillRect/>
            </a:stretch>
          </p:blipFill>
          <p:spPr>
            <a:xfrm flipH="false" flipV="false">
              <a:off x="0" y="0"/>
              <a:ext cx="4306550" cy="5909014"/>
            </a:xfrm>
            <a:prstGeom prst="rect">
              <a:avLst/>
            </a:prstGeom>
          </p:spPr>
        </p:pic>
      </p:grpSp>
      <p:grpSp>
        <p:nvGrpSpPr>
          <p:cNvPr name="Group 5" id="5"/>
          <p:cNvGrpSpPr/>
          <p:nvPr/>
        </p:nvGrpSpPr>
        <p:grpSpPr>
          <a:xfrm rot="0">
            <a:off x="5297891" y="429381"/>
            <a:ext cx="3229913" cy="4431761"/>
            <a:chOff x="0" y="0"/>
            <a:chExt cx="4306550" cy="5909014"/>
          </a:xfrm>
        </p:grpSpPr>
        <p:pic>
          <p:nvPicPr>
            <p:cNvPr name="Picture 6" id="6"/>
            <p:cNvPicPr>
              <a:picLocks noChangeAspect="true"/>
            </p:cNvPicPr>
            <p:nvPr/>
          </p:nvPicPr>
          <p:blipFill>
            <a:blip r:embed="rId4"/>
            <a:srcRect l="28831" t="28552" r="51157" b="30234"/>
            <a:stretch>
              <a:fillRect/>
            </a:stretch>
          </p:blipFill>
          <p:spPr>
            <a:xfrm flipH="false" flipV="false">
              <a:off x="0" y="0"/>
              <a:ext cx="4306550" cy="5909014"/>
            </a:xfrm>
            <a:prstGeom prst="rect">
              <a:avLst/>
            </a:prstGeom>
          </p:spPr>
        </p:pic>
      </p:grpSp>
      <p:grpSp>
        <p:nvGrpSpPr>
          <p:cNvPr name="Group 7" id="7"/>
          <p:cNvGrpSpPr/>
          <p:nvPr/>
        </p:nvGrpSpPr>
        <p:grpSpPr>
          <a:xfrm rot="0">
            <a:off x="9963299" y="429381"/>
            <a:ext cx="3229913" cy="4431761"/>
            <a:chOff x="0" y="0"/>
            <a:chExt cx="4306550" cy="5909014"/>
          </a:xfrm>
        </p:grpSpPr>
        <p:pic>
          <p:nvPicPr>
            <p:cNvPr name="Picture 8" id="8"/>
            <p:cNvPicPr>
              <a:picLocks noChangeAspect="true"/>
            </p:cNvPicPr>
            <p:nvPr/>
          </p:nvPicPr>
          <p:blipFill>
            <a:blip r:embed="rId5"/>
            <a:srcRect l="31173" t="30458" r="49723" b="30199"/>
            <a:stretch>
              <a:fillRect/>
            </a:stretch>
          </p:blipFill>
          <p:spPr>
            <a:xfrm flipH="false" flipV="false">
              <a:off x="0" y="0"/>
              <a:ext cx="4306550" cy="5909014"/>
            </a:xfrm>
            <a:prstGeom prst="rect">
              <a:avLst/>
            </a:prstGeom>
          </p:spPr>
        </p:pic>
      </p:grpSp>
      <p:grpSp>
        <p:nvGrpSpPr>
          <p:cNvPr name="Group 9" id="9"/>
          <p:cNvGrpSpPr/>
          <p:nvPr/>
        </p:nvGrpSpPr>
        <p:grpSpPr>
          <a:xfrm rot="0">
            <a:off x="14628706" y="429381"/>
            <a:ext cx="3229913" cy="4431761"/>
            <a:chOff x="0" y="0"/>
            <a:chExt cx="4306550" cy="5909014"/>
          </a:xfrm>
        </p:grpSpPr>
        <p:pic>
          <p:nvPicPr>
            <p:cNvPr name="Picture 10" id="10"/>
            <p:cNvPicPr>
              <a:picLocks noChangeAspect="true"/>
            </p:cNvPicPr>
            <p:nvPr/>
          </p:nvPicPr>
          <p:blipFill>
            <a:blip r:embed="rId6"/>
            <a:srcRect l="13102" t="12772" r="51446" b="14217"/>
            <a:stretch>
              <a:fillRect/>
            </a:stretch>
          </p:blipFill>
          <p:spPr>
            <a:xfrm flipH="false" flipV="false">
              <a:off x="0" y="0"/>
              <a:ext cx="4306550" cy="5909014"/>
            </a:xfrm>
            <a:prstGeom prst="rect">
              <a:avLst/>
            </a:prstGeom>
          </p:spPr>
        </p:pic>
      </p:grpSp>
      <p:grpSp>
        <p:nvGrpSpPr>
          <p:cNvPr name="Group 11" id="11"/>
          <p:cNvGrpSpPr/>
          <p:nvPr/>
        </p:nvGrpSpPr>
        <p:grpSpPr>
          <a:xfrm rot="0">
            <a:off x="429381" y="5178011"/>
            <a:ext cx="17429237" cy="4679608"/>
            <a:chOff x="0" y="0"/>
            <a:chExt cx="4590416" cy="1232489"/>
          </a:xfrm>
        </p:grpSpPr>
        <p:sp>
          <p:nvSpPr>
            <p:cNvPr name="Freeform 12" id="12"/>
            <p:cNvSpPr/>
            <p:nvPr/>
          </p:nvSpPr>
          <p:spPr>
            <a:xfrm flipH="false" flipV="false" rot="0">
              <a:off x="0" y="0"/>
              <a:ext cx="4590416" cy="1232489"/>
            </a:xfrm>
            <a:custGeom>
              <a:avLst/>
              <a:gdLst/>
              <a:ahLst/>
              <a:cxnLst/>
              <a:rect r="r" b="b" t="t" l="l"/>
              <a:pathLst>
                <a:path h="1232489" w="4590416">
                  <a:moveTo>
                    <a:pt x="6663" y="0"/>
                  </a:moveTo>
                  <a:lnTo>
                    <a:pt x="4583754" y="0"/>
                  </a:lnTo>
                  <a:cubicBezTo>
                    <a:pt x="4587433" y="0"/>
                    <a:pt x="4590416" y="2983"/>
                    <a:pt x="4590416" y="6663"/>
                  </a:cubicBezTo>
                  <a:lnTo>
                    <a:pt x="4590416" y="1225827"/>
                  </a:lnTo>
                  <a:cubicBezTo>
                    <a:pt x="4590416" y="1227594"/>
                    <a:pt x="4589714" y="1229288"/>
                    <a:pt x="4588465" y="1230538"/>
                  </a:cubicBezTo>
                  <a:cubicBezTo>
                    <a:pt x="4587215" y="1231787"/>
                    <a:pt x="4585520" y="1232489"/>
                    <a:pt x="4583754" y="1232489"/>
                  </a:cubicBezTo>
                  <a:lnTo>
                    <a:pt x="6663" y="1232489"/>
                  </a:lnTo>
                  <a:cubicBezTo>
                    <a:pt x="2983" y="1232489"/>
                    <a:pt x="0" y="1229506"/>
                    <a:pt x="0" y="1225827"/>
                  </a:cubicBezTo>
                  <a:lnTo>
                    <a:pt x="0" y="6663"/>
                  </a:lnTo>
                  <a:cubicBezTo>
                    <a:pt x="0" y="2983"/>
                    <a:pt x="2983" y="0"/>
                    <a:pt x="6663" y="0"/>
                  </a:cubicBezTo>
                  <a:close/>
                </a:path>
              </a:pathLst>
            </a:custGeom>
            <a:solidFill>
              <a:srgbClr val="8499B9"/>
            </a:solidFill>
          </p:spPr>
        </p:sp>
        <p:sp>
          <p:nvSpPr>
            <p:cNvPr name="TextBox 13" id="13"/>
            <p:cNvSpPr txBox="true"/>
            <p:nvPr/>
          </p:nvSpPr>
          <p:spPr>
            <a:xfrm>
              <a:off x="0" y="-38100"/>
              <a:ext cx="4590416" cy="1270589"/>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15445386" y="8751131"/>
            <a:ext cx="3627828" cy="2212975"/>
          </a:xfrm>
          <a:custGeom>
            <a:avLst/>
            <a:gdLst/>
            <a:ahLst/>
            <a:cxnLst/>
            <a:rect r="r" b="b" t="t" l="l"/>
            <a:pathLst>
              <a:path h="2212975" w="3627828">
                <a:moveTo>
                  <a:pt x="0" y="0"/>
                </a:moveTo>
                <a:lnTo>
                  <a:pt x="3627828" y="0"/>
                </a:lnTo>
                <a:lnTo>
                  <a:pt x="3627828" y="2212975"/>
                </a:lnTo>
                <a:lnTo>
                  <a:pt x="0" y="22129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028700" y="6188148"/>
            <a:ext cx="16230600" cy="1569086"/>
          </a:xfrm>
          <a:prstGeom prst="rect">
            <a:avLst/>
          </a:prstGeom>
        </p:spPr>
        <p:txBody>
          <a:bodyPr anchor="t" rtlCol="false" tIns="0" lIns="0" bIns="0" rIns="0">
            <a:spAutoFit/>
          </a:bodyPr>
          <a:lstStyle/>
          <a:p>
            <a:pPr algn="ctr" marL="0" indent="0" lvl="0">
              <a:lnSpc>
                <a:spcPts val="12739"/>
              </a:lnSpc>
              <a:spcBef>
                <a:spcPct val="0"/>
              </a:spcBef>
            </a:pPr>
            <a:r>
              <a:rPr lang="en-US" sz="9099">
                <a:solidFill>
                  <a:srgbClr val="ECD6B4"/>
                </a:solidFill>
                <a:latin typeface="Papercutting"/>
                <a:ea typeface="Papercutting"/>
                <a:cs typeface="Papercutting"/>
                <a:sym typeface="Papercutting"/>
              </a:rPr>
              <a:t> Θρησκείες της  Ευρώπης</a:t>
            </a:r>
          </a:p>
        </p:txBody>
      </p:sp>
      <p:sp>
        <p:nvSpPr>
          <p:cNvPr name="Freeform 16" id="16"/>
          <p:cNvSpPr/>
          <p:nvPr/>
        </p:nvSpPr>
        <p:spPr>
          <a:xfrm flipH="false" flipV="false" rot="0">
            <a:off x="629704" y="4642962"/>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2096656">
            <a:off x="14938403" y="4316356"/>
            <a:ext cx="1850951" cy="1654287"/>
          </a:xfrm>
          <a:custGeom>
            <a:avLst/>
            <a:gdLst/>
            <a:ahLst/>
            <a:cxnLst/>
            <a:rect r="r" b="b" t="t" l="l"/>
            <a:pathLst>
              <a:path h="1654287" w="1850951">
                <a:moveTo>
                  <a:pt x="0" y="0"/>
                </a:moveTo>
                <a:lnTo>
                  <a:pt x="1850951" y="0"/>
                </a:lnTo>
                <a:lnTo>
                  <a:pt x="1850951" y="1654288"/>
                </a:lnTo>
                <a:lnTo>
                  <a:pt x="0" y="16542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8499B9"/>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4399161"/>
            <a:ext cx="8444624" cy="4859139"/>
            <a:chOff x="0" y="0"/>
            <a:chExt cx="2224099" cy="1279773"/>
          </a:xfrm>
        </p:grpSpPr>
        <p:sp>
          <p:nvSpPr>
            <p:cNvPr name="Freeform 7" id="7"/>
            <p:cNvSpPr/>
            <p:nvPr/>
          </p:nvSpPr>
          <p:spPr>
            <a:xfrm flipH="false" flipV="false" rot="0">
              <a:off x="0" y="0"/>
              <a:ext cx="2224099" cy="1279773"/>
            </a:xfrm>
            <a:custGeom>
              <a:avLst/>
              <a:gdLst/>
              <a:ahLst/>
              <a:cxnLst/>
              <a:rect r="r" b="b" t="t" l="l"/>
              <a:pathLst>
                <a:path h="1279773" w="2224099">
                  <a:moveTo>
                    <a:pt x="13752" y="0"/>
                  </a:moveTo>
                  <a:lnTo>
                    <a:pt x="2210347" y="0"/>
                  </a:lnTo>
                  <a:cubicBezTo>
                    <a:pt x="2217942" y="0"/>
                    <a:pt x="2224099" y="6157"/>
                    <a:pt x="2224099" y="13752"/>
                  </a:cubicBezTo>
                  <a:lnTo>
                    <a:pt x="2224099" y="1266021"/>
                  </a:lnTo>
                  <a:cubicBezTo>
                    <a:pt x="2224099" y="1269669"/>
                    <a:pt x="2222650" y="1273166"/>
                    <a:pt x="2220071" y="1275745"/>
                  </a:cubicBezTo>
                  <a:cubicBezTo>
                    <a:pt x="2217492" y="1278324"/>
                    <a:pt x="2213994" y="1279773"/>
                    <a:pt x="2210347" y="1279773"/>
                  </a:cubicBezTo>
                  <a:lnTo>
                    <a:pt x="13752" y="1279773"/>
                  </a:lnTo>
                  <a:cubicBezTo>
                    <a:pt x="6157" y="1279773"/>
                    <a:pt x="0" y="1273616"/>
                    <a:pt x="0" y="1266021"/>
                  </a:cubicBezTo>
                  <a:lnTo>
                    <a:pt x="0" y="13752"/>
                  </a:lnTo>
                  <a:cubicBezTo>
                    <a:pt x="0" y="6157"/>
                    <a:pt x="6157" y="0"/>
                    <a:pt x="13752" y="0"/>
                  </a:cubicBezTo>
                  <a:close/>
                </a:path>
              </a:pathLst>
            </a:custGeom>
            <a:solidFill>
              <a:srgbClr val="ECBE69"/>
            </a:solidFill>
          </p:spPr>
        </p:sp>
        <p:sp>
          <p:nvSpPr>
            <p:cNvPr name="TextBox 8" id="8"/>
            <p:cNvSpPr txBox="true"/>
            <p:nvPr/>
          </p:nvSpPr>
          <p:spPr>
            <a:xfrm>
              <a:off x="0" y="-38100"/>
              <a:ext cx="2224099" cy="1317873"/>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478577" y="4933256"/>
            <a:ext cx="7544870" cy="4257040"/>
          </a:xfrm>
          <a:prstGeom prst="rect">
            <a:avLst/>
          </a:prstGeom>
        </p:spPr>
        <p:txBody>
          <a:bodyPr anchor="t" rtlCol="false" tIns="0" lIns="0" bIns="0" rIns="0">
            <a:spAutoFit/>
          </a:bodyPr>
          <a:lstStyle/>
          <a:p>
            <a:pPr algn="ctr" marL="0" indent="0" lvl="0">
              <a:lnSpc>
                <a:spcPts val="4234"/>
              </a:lnSpc>
              <a:spcBef>
                <a:spcPct val="0"/>
              </a:spcBef>
            </a:pPr>
            <a:r>
              <a:rPr lang="en-US" sz="3024">
                <a:solidFill>
                  <a:srgbClr val="000000"/>
                </a:solidFill>
                <a:latin typeface="One Little Font"/>
                <a:ea typeface="One Little Font"/>
                <a:cs typeface="One Little Font"/>
                <a:sym typeface="One Little Font"/>
              </a:rPr>
              <a:t>Ο Ιουδαϊσμός είναι μια από τις παλαιότερες μονοθεϊστικές θρησκείες, με ρίζες στην αρχαία Μέση Ανατολή. Βασίζεται στην πίστη σε έναν Θεό και σε μια ειδική διαθήκη μεταξύ του Θεού και του εβραϊκού λαού. Οι παραδόσεις, οι νόμοι και οι ηθικές διδασκαλίες του Ιουδαϊσμού έχουν διαμορφώσει την εβραϊκή ζωή και έχουν επηρεάσει τον Χριστιανισμό και το Ισλάμ.</a:t>
            </a:r>
          </a:p>
        </p:txBody>
      </p:sp>
      <p:sp>
        <p:nvSpPr>
          <p:cNvPr name="TextBox 10" id="10"/>
          <p:cNvSpPr txBox="true"/>
          <p:nvPr/>
        </p:nvSpPr>
        <p:spPr>
          <a:xfrm rot="0">
            <a:off x="1527405" y="1616911"/>
            <a:ext cx="15233190" cy="1668378"/>
          </a:xfrm>
          <a:prstGeom prst="rect">
            <a:avLst/>
          </a:prstGeom>
        </p:spPr>
        <p:txBody>
          <a:bodyPr anchor="t" rtlCol="false" tIns="0" lIns="0" bIns="0" rIns="0">
            <a:spAutoFit/>
          </a:bodyPr>
          <a:lstStyle/>
          <a:p>
            <a:pPr algn="ctr" marL="0" indent="0" lvl="0">
              <a:lnSpc>
                <a:spcPts val="13567"/>
              </a:lnSpc>
              <a:spcBef>
                <a:spcPct val="0"/>
              </a:spcBef>
            </a:pPr>
            <a:r>
              <a:rPr lang="en-US" sz="9690">
                <a:solidFill>
                  <a:srgbClr val="ECD6B4"/>
                </a:solidFill>
                <a:latin typeface="Papercutting"/>
                <a:ea typeface="Papercutting"/>
                <a:cs typeface="Papercutting"/>
                <a:sym typeface="Papercutting"/>
              </a:rPr>
              <a:t>Ιουδαϊσμός</a:t>
            </a:r>
          </a:p>
        </p:txBody>
      </p:sp>
      <p:grpSp>
        <p:nvGrpSpPr>
          <p:cNvPr name="Group 11" id="11"/>
          <p:cNvGrpSpPr/>
          <p:nvPr/>
        </p:nvGrpSpPr>
        <p:grpSpPr>
          <a:xfrm rot="0">
            <a:off x="9824922" y="4399161"/>
            <a:ext cx="3541390" cy="4859139"/>
            <a:chOff x="0" y="0"/>
            <a:chExt cx="4721854" cy="6478852"/>
          </a:xfrm>
        </p:grpSpPr>
        <p:pic>
          <p:nvPicPr>
            <p:cNvPr name="Picture 12" id="12"/>
            <p:cNvPicPr>
              <a:picLocks noChangeAspect="true"/>
            </p:cNvPicPr>
            <p:nvPr/>
          </p:nvPicPr>
          <p:blipFill>
            <a:blip r:embed="rId3"/>
            <a:srcRect l="51057" t="28433" r="28469" b="29403"/>
            <a:stretch>
              <a:fillRect/>
            </a:stretch>
          </p:blipFill>
          <p:spPr>
            <a:xfrm flipH="false" flipV="false">
              <a:off x="0" y="0"/>
              <a:ext cx="4721854" cy="6478852"/>
            </a:xfrm>
            <a:prstGeom prst="rect">
              <a:avLst/>
            </a:prstGeom>
          </p:spPr>
        </p:pic>
      </p:grpSp>
      <p:grpSp>
        <p:nvGrpSpPr>
          <p:cNvPr name="Group 13" id="13"/>
          <p:cNvGrpSpPr/>
          <p:nvPr/>
        </p:nvGrpSpPr>
        <p:grpSpPr>
          <a:xfrm rot="0">
            <a:off x="13718737" y="4399161"/>
            <a:ext cx="3541390" cy="4859139"/>
            <a:chOff x="0" y="0"/>
            <a:chExt cx="4721854" cy="6478852"/>
          </a:xfrm>
        </p:grpSpPr>
        <p:pic>
          <p:nvPicPr>
            <p:cNvPr name="Picture 14" id="14"/>
            <p:cNvPicPr>
              <a:picLocks noChangeAspect="true"/>
            </p:cNvPicPr>
            <p:nvPr/>
          </p:nvPicPr>
          <p:blipFill>
            <a:blip r:embed="rId4"/>
            <a:srcRect l="14407" t="56242" r="50822" b="11971"/>
            <a:stretch>
              <a:fillRect/>
            </a:stretch>
          </p:blipFill>
          <p:spPr>
            <a:xfrm flipH="false" flipV="false">
              <a:off x="0" y="0"/>
              <a:ext cx="4721854" cy="6478852"/>
            </a:xfrm>
            <a:prstGeom prst="rect">
              <a:avLst/>
            </a:prstGeom>
          </p:spPr>
        </p:pic>
      </p:grpSp>
      <p:sp>
        <p:nvSpPr>
          <p:cNvPr name="Freeform 15" id="15"/>
          <p:cNvSpPr/>
          <p:nvPr/>
        </p:nvSpPr>
        <p:spPr>
          <a:xfrm flipH="false" flipV="false" rot="-2096656">
            <a:off x="608753" y="436236"/>
            <a:ext cx="1325793" cy="1184927"/>
          </a:xfrm>
          <a:custGeom>
            <a:avLst/>
            <a:gdLst/>
            <a:ahLst/>
            <a:cxnLst/>
            <a:rect r="r" b="b" t="t" l="l"/>
            <a:pathLst>
              <a:path h="1184927" w="1325793">
                <a:moveTo>
                  <a:pt x="0" y="0"/>
                </a:moveTo>
                <a:lnTo>
                  <a:pt x="1325793" y="0"/>
                </a:lnTo>
                <a:lnTo>
                  <a:pt x="1325793" y="1184928"/>
                </a:lnTo>
                <a:lnTo>
                  <a:pt x="0" y="11849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6356725" y="522812"/>
            <a:ext cx="2618906" cy="1597533"/>
          </a:xfrm>
          <a:custGeom>
            <a:avLst/>
            <a:gdLst/>
            <a:ahLst/>
            <a:cxnLst/>
            <a:rect r="r" b="b" t="t" l="l"/>
            <a:pathLst>
              <a:path h="1597533" w="2618906">
                <a:moveTo>
                  <a:pt x="0" y="0"/>
                </a:moveTo>
                <a:lnTo>
                  <a:pt x="2618906" y="0"/>
                </a:lnTo>
                <a:lnTo>
                  <a:pt x="2618906" y="1597533"/>
                </a:lnTo>
                <a:lnTo>
                  <a:pt x="0" y="15975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10800000">
            <a:off x="-737921" y="8209439"/>
            <a:ext cx="2592895" cy="1581666"/>
          </a:xfrm>
          <a:custGeom>
            <a:avLst/>
            <a:gdLst/>
            <a:ahLst/>
            <a:cxnLst/>
            <a:rect r="r" b="b" t="t" l="l"/>
            <a:pathLst>
              <a:path h="1581666" w="2592895">
                <a:moveTo>
                  <a:pt x="0" y="0"/>
                </a:moveTo>
                <a:lnTo>
                  <a:pt x="2592895" y="0"/>
                </a:lnTo>
                <a:lnTo>
                  <a:pt x="2592895" y="1581666"/>
                </a:lnTo>
                <a:lnTo>
                  <a:pt x="0" y="15816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7351108" y="1028700"/>
            <a:ext cx="9908192" cy="3044824"/>
            <a:chOff x="0" y="0"/>
            <a:chExt cx="2609565" cy="801929"/>
          </a:xfrm>
        </p:grpSpPr>
        <p:sp>
          <p:nvSpPr>
            <p:cNvPr name="Freeform 4" id="4"/>
            <p:cNvSpPr/>
            <p:nvPr/>
          </p:nvSpPr>
          <p:spPr>
            <a:xfrm flipH="false" flipV="false" rot="0">
              <a:off x="0" y="0"/>
              <a:ext cx="2609565" cy="801929"/>
            </a:xfrm>
            <a:custGeom>
              <a:avLst/>
              <a:gdLst/>
              <a:ahLst/>
              <a:cxnLst/>
              <a:rect r="r" b="b" t="t" l="l"/>
              <a:pathLst>
                <a:path h="801929" w="2609565">
                  <a:moveTo>
                    <a:pt x="11720" y="0"/>
                  </a:moveTo>
                  <a:lnTo>
                    <a:pt x="2597845" y="0"/>
                  </a:lnTo>
                  <a:cubicBezTo>
                    <a:pt x="2600953" y="0"/>
                    <a:pt x="2603934" y="1235"/>
                    <a:pt x="2606132" y="3433"/>
                  </a:cubicBezTo>
                  <a:cubicBezTo>
                    <a:pt x="2608330" y="5631"/>
                    <a:pt x="2609565" y="8612"/>
                    <a:pt x="2609565" y="11720"/>
                  </a:cubicBezTo>
                  <a:lnTo>
                    <a:pt x="2609565" y="790209"/>
                  </a:lnTo>
                  <a:cubicBezTo>
                    <a:pt x="2609565" y="793317"/>
                    <a:pt x="2608330" y="796298"/>
                    <a:pt x="2606132" y="798496"/>
                  </a:cubicBezTo>
                  <a:cubicBezTo>
                    <a:pt x="2603934" y="800694"/>
                    <a:pt x="2600953" y="801929"/>
                    <a:pt x="2597845" y="801929"/>
                  </a:cubicBezTo>
                  <a:lnTo>
                    <a:pt x="11720" y="801929"/>
                  </a:lnTo>
                  <a:cubicBezTo>
                    <a:pt x="8612" y="801929"/>
                    <a:pt x="5631" y="800694"/>
                    <a:pt x="3433" y="798496"/>
                  </a:cubicBezTo>
                  <a:cubicBezTo>
                    <a:pt x="1235" y="796298"/>
                    <a:pt x="0" y="793317"/>
                    <a:pt x="0" y="790209"/>
                  </a:cubicBezTo>
                  <a:lnTo>
                    <a:pt x="0" y="11720"/>
                  </a:lnTo>
                  <a:cubicBezTo>
                    <a:pt x="0" y="8612"/>
                    <a:pt x="1235" y="5631"/>
                    <a:pt x="3433" y="3433"/>
                  </a:cubicBezTo>
                  <a:cubicBezTo>
                    <a:pt x="5631" y="1235"/>
                    <a:pt x="8612" y="0"/>
                    <a:pt x="11720" y="0"/>
                  </a:cubicBezTo>
                  <a:close/>
                </a:path>
              </a:pathLst>
            </a:custGeom>
            <a:solidFill>
              <a:srgbClr val="8499B9"/>
            </a:solidFill>
          </p:spPr>
        </p:sp>
        <p:sp>
          <p:nvSpPr>
            <p:cNvPr name="TextBox 5" id="5"/>
            <p:cNvSpPr txBox="true"/>
            <p:nvPr/>
          </p:nvSpPr>
          <p:spPr>
            <a:xfrm>
              <a:off x="0" y="-38100"/>
              <a:ext cx="2609565"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7351108" y="4399161"/>
            <a:ext cx="9908192" cy="4859139"/>
            <a:chOff x="0" y="0"/>
            <a:chExt cx="2609565" cy="1279773"/>
          </a:xfrm>
        </p:grpSpPr>
        <p:sp>
          <p:nvSpPr>
            <p:cNvPr name="Freeform 7" id="7"/>
            <p:cNvSpPr/>
            <p:nvPr/>
          </p:nvSpPr>
          <p:spPr>
            <a:xfrm flipH="false" flipV="false" rot="0">
              <a:off x="0" y="0"/>
              <a:ext cx="2609565" cy="1279773"/>
            </a:xfrm>
            <a:custGeom>
              <a:avLst/>
              <a:gdLst/>
              <a:ahLst/>
              <a:cxnLst/>
              <a:rect r="r" b="b" t="t" l="l"/>
              <a:pathLst>
                <a:path h="1279773" w="2609565">
                  <a:moveTo>
                    <a:pt x="11720" y="0"/>
                  </a:moveTo>
                  <a:lnTo>
                    <a:pt x="2597845" y="0"/>
                  </a:lnTo>
                  <a:cubicBezTo>
                    <a:pt x="2600953" y="0"/>
                    <a:pt x="2603934" y="1235"/>
                    <a:pt x="2606132" y="3433"/>
                  </a:cubicBezTo>
                  <a:cubicBezTo>
                    <a:pt x="2608330" y="5631"/>
                    <a:pt x="2609565" y="8612"/>
                    <a:pt x="2609565" y="11720"/>
                  </a:cubicBezTo>
                  <a:lnTo>
                    <a:pt x="2609565" y="1268053"/>
                  </a:lnTo>
                  <a:cubicBezTo>
                    <a:pt x="2609565" y="1271161"/>
                    <a:pt x="2608330" y="1274142"/>
                    <a:pt x="2606132" y="1276340"/>
                  </a:cubicBezTo>
                  <a:cubicBezTo>
                    <a:pt x="2603934" y="1278538"/>
                    <a:pt x="2600953" y="1279773"/>
                    <a:pt x="2597845" y="1279773"/>
                  </a:cubicBezTo>
                  <a:lnTo>
                    <a:pt x="11720" y="1279773"/>
                  </a:lnTo>
                  <a:cubicBezTo>
                    <a:pt x="8612" y="1279773"/>
                    <a:pt x="5631" y="1278538"/>
                    <a:pt x="3433" y="1276340"/>
                  </a:cubicBezTo>
                  <a:cubicBezTo>
                    <a:pt x="1235" y="1274142"/>
                    <a:pt x="0" y="1271161"/>
                    <a:pt x="0" y="1268053"/>
                  </a:cubicBezTo>
                  <a:lnTo>
                    <a:pt x="0" y="11720"/>
                  </a:lnTo>
                  <a:cubicBezTo>
                    <a:pt x="0" y="8612"/>
                    <a:pt x="1235" y="5631"/>
                    <a:pt x="3433" y="3433"/>
                  </a:cubicBezTo>
                  <a:cubicBezTo>
                    <a:pt x="5631" y="1235"/>
                    <a:pt x="8612" y="0"/>
                    <a:pt x="11720" y="0"/>
                  </a:cubicBezTo>
                  <a:close/>
                </a:path>
              </a:pathLst>
            </a:custGeom>
            <a:solidFill>
              <a:srgbClr val="ECBE69"/>
            </a:solidFill>
          </p:spPr>
        </p:sp>
        <p:sp>
          <p:nvSpPr>
            <p:cNvPr name="TextBox 8" id="8"/>
            <p:cNvSpPr txBox="true"/>
            <p:nvPr/>
          </p:nvSpPr>
          <p:spPr>
            <a:xfrm>
              <a:off x="0" y="-38100"/>
              <a:ext cx="2609565"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028700" y="1028700"/>
            <a:ext cx="5997817" cy="8229600"/>
            <a:chOff x="0" y="0"/>
            <a:chExt cx="7997089" cy="10972800"/>
          </a:xfrm>
        </p:grpSpPr>
        <p:pic>
          <p:nvPicPr>
            <p:cNvPr name="Picture 10" id="10"/>
            <p:cNvPicPr>
              <a:picLocks noChangeAspect="true"/>
            </p:cNvPicPr>
            <p:nvPr/>
          </p:nvPicPr>
          <p:blipFill>
            <a:blip r:embed="rId3"/>
            <a:srcRect l="75194" t="29919" r="4899" b="29085"/>
            <a:stretch>
              <a:fillRect/>
            </a:stretch>
          </p:blipFill>
          <p:spPr>
            <a:xfrm flipH="false" flipV="false">
              <a:off x="0" y="0"/>
              <a:ext cx="7997089" cy="10972800"/>
            </a:xfrm>
            <a:prstGeom prst="rect">
              <a:avLst/>
            </a:prstGeom>
          </p:spPr>
        </p:pic>
      </p:grpSp>
      <p:sp>
        <p:nvSpPr>
          <p:cNvPr name="TextBox 11" id="11"/>
          <p:cNvSpPr txBox="true"/>
          <p:nvPr/>
        </p:nvSpPr>
        <p:spPr>
          <a:xfrm rot="0">
            <a:off x="7710054" y="1948820"/>
            <a:ext cx="9190300" cy="1071235"/>
          </a:xfrm>
          <a:prstGeom prst="rect">
            <a:avLst/>
          </a:prstGeom>
        </p:spPr>
        <p:txBody>
          <a:bodyPr anchor="t" rtlCol="false" tIns="0" lIns="0" bIns="0" rIns="0">
            <a:spAutoFit/>
          </a:bodyPr>
          <a:lstStyle/>
          <a:p>
            <a:pPr algn="ctr" marL="0" indent="0" lvl="0">
              <a:lnSpc>
                <a:spcPts val="8680"/>
              </a:lnSpc>
              <a:spcBef>
                <a:spcPct val="0"/>
              </a:spcBef>
            </a:pPr>
            <a:r>
              <a:rPr lang="en-US" sz="6200">
                <a:solidFill>
                  <a:srgbClr val="ECD6B4"/>
                </a:solidFill>
                <a:latin typeface="Papercutting"/>
                <a:ea typeface="Papercutting"/>
                <a:cs typeface="Papercutting"/>
                <a:sym typeface="Papercutting"/>
              </a:rPr>
              <a:t>Βασικά χαρακτηριστικά</a:t>
            </a:r>
          </a:p>
        </p:txBody>
      </p:sp>
      <p:sp>
        <p:nvSpPr>
          <p:cNvPr name="TextBox 12" id="12"/>
          <p:cNvSpPr txBox="true"/>
          <p:nvPr/>
        </p:nvSpPr>
        <p:spPr>
          <a:xfrm rot="0">
            <a:off x="7871305" y="4910713"/>
            <a:ext cx="8867797" cy="3778885"/>
          </a:xfrm>
          <a:prstGeom prst="rect">
            <a:avLst/>
          </a:prstGeom>
        </p:spPr>
        <p:txBody>
          <a:bodyPr anchor="t" rtlCol="false" tIns="0" lIns="0" bIns="0" rIns="0">
            <a:spAutoFit/>
          </a:bodyPr>
          <a:lstStyle/>
          <a:p>
            <a:pPr algn="l" marL="0" indent="0" lvl="0">
              <a:lnSpc>
                <a:spcPts val="4339"/>
              </a:lnSpc>
            </a:pPr>
            <a:r>
              <a:rPr lang="en-US" b="true" sz="3099">
                <a:solidFill>
                  <a:srgbClr val="000000"/>
                </a:solidFill>
                <a:latin typeface="One Little Font Bold"/>
                <a:ea typeface="One Little Font Bold"/>
                <a:cs typeface="One Little Font Bold"/>
                <a:sym typeface="One Little Font Bold"/>
              </a:rPr>
              <a:t>Τόπος προέλευσης: Μέση Ανατολή</a:t>
            </a:r>
          </a:p>
          <a:p>
            <a:pPr algn="l" marL="0" indent="0" lvl="0">
              <a:lnSpc>
                <a:spcPts val="4339"/>
              </a:lnSpc>
            </a:pPr>
            <a:r>
              <a:rPr lang="en-US" b="true" sz="3099">
                <a:solidFill>
                  <a:srgbClr val="000000"/>
                </a:solidFill>
                <a:latin typeface="One Little Font Bold"/>
                <a:ea typeface="One Little Font Bold"/>
                <a:cs typeface="One Little Font Bold"/>
                <a:sym typeface="One Little Font Bold"/>
              </a:rPr>
              <a:t>Ιερά Κείμενα: Τορά, Τανάκ, Ταλμούδ</a:t>
            </a:r>
          </a:p>
          <a:p>
            <a:pPr algn="l" marL="0" indent="0" lvl="0">
              <a:lnSpc>
                <a:spcPts val="4339"/>
              </a:lnSpc>
            </a:pPr>
            <a:r>
              <a:rPr lang="en-US" b="true" sz="3099">
                <a:solidFill>
                  <a:srgbClr val="000000"/>
                </a:solidFill>
                <a:latin typeface="One Little Font Bold"/>
                <a:ea typeface="One Little Font Bold"/>
                <a:cs typeface="One Little Font Bold"/>
                <a:sym typeface="One Little Font Bold"/>
              </a:rPr>
              <a:t>Βασικές Πεποιθήσεις: Μονοθεϊσμός (πίστη σε έναν Θεό, τον Γιαχβέ), διαθήκη με τον Θεό, τήρηση του εβραϊκού νόμου (χαλάχα), σημασία της ηθικής ζωής</a:t>
            </a:r>
          </a:p>
          <a:p>
            <a:pPr algn="l" marL="0" indent="0" lvl="0">
              <a:lnSpc>
                <a:spcPts val="4339"/>
              </a:lnSpc>
              <a:spcBef>
                <a:spcPct val="0"/>
              </a:spcBef>
            </a:pPr>
            <a:r>
              <a:rPr lang="en-US" b="true" sz="3099">
                <a:solidFill>
                  <a:srgbClr val="000000"/>
                </a:solidFill>
                <a:latin typeface="One Little Font Bold"/>
                <a:ea typeface="One Little Font Bold"/>
                <a:cs typeface="One Little Font Bold"/>
                <a:sym typeface="One Little Font Bold"/>
              </a:rPr>
              <a:t>Κλάδοι: Ορθόδοξοι, Συντηρητικοί, Μεταρρυθμιστές, Ανασυγκροτιστές</a:t>
            </a:r>
          </a:p>
        </p:txBody>
      </p:sp>
      <p:sp>
        <p:nvSpPr>
          <p:cNvPr name="Freeform 13" id="13"/>
          <p:cNvSpPr/>
          <p:nvPr/>
        </p:nvSpPr>
        <p:spPr>
          <a:xfrm flipH="false" flipV="false" rot="-3993336">
            <a:off x="16535425" y="1851540"/>
            <a:ext cx="1503304" cy="1343578"/>
          </a:xfrm>
          <a:custGeom>
            <a:avLst/>
            <a:gdLst/>
            <a:ahLst/>
            <a:cxnLst/>
            <a:rect r="r" b="b" t="t" l="l"/>
            <a:pathLst>
              <a:path h="1343578" w="1503304">
                <a:moveTo>
                  <a:pt x="0" y="0"/>
                </a:moveTo>
                <a:lnTo>
                  <a:pt x="1503304" y="0"/>
                </a:lnTo>
                <a:lnTo>
                  <a:pt x="1503304" y="1343578"/>
                </a:lnTo>
                <a:lnTo>
                  <a:pt x="0" y="1343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79946" y="1267157"/>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CBE69"/>
        </a:solidFill>
      </p:bgPr>
    </p:bg>
    <p:spTree>
      <p:nvGrpSpPr>
        <p:cNvPr id="1" name=""/>
        <p:cNvGrpSpPr/>
        <p:nvPr/>
      </p:nvGrpSpPr>
      <p:grpSpPr>
        <a:xfrm>
          <a:off x="0" y="0"/>
          <a:ext cx="0" cy="0"/>
          <a:chOff x="0" y="0"/>
          <a:chExt cx="0" cy="0"/>
        </a:xfrm>
      </p:grpSpPr>
      <p:grpSp>
        <p:nvGrpSpPr>
          <p:cNvPr name="Group 2" id="2"/>
          <p:cNvGrpSpPr/>
          <p:nvPr/>
        </p:nvGrpSpPr>
        <p:grpSpPr>
          <a:xfrm rot="0">
            <a:off x="429381" y="429381"/>
            <a:ext cx="3229913" cy="4431761"/>
            <a:chOff x="0" y="0"/>
            <a:chExt cx="4306550" cy="5909014"/>
          </a:xfrm>
        </p:grpSpPr>
        <p:pic>
          <p:nvPicPr>
            <p:cNvPr name="Picture 3" id="3"/>
            <p:cNvPicPr>
              <a:picLocks noChangeAspect="true"/>
            </p:cNvPicPr>
            <p:nvPr/>
          </p:nvPicPr>
          <p:blipFill>
            <a:blip r:embed="rId2"/>
            <a:srcRect l="72611" t="33378" r="8324" b="27360"/>
            <a:stretch>
              <a:fillRect/>
            </a:stretch>
          </p:blipFill>
          <p:spPr>
            <a:xfrm flipH="false" flipV="false">
              <a:off x="0" y="0"/>
              <a:ext cx="4306550" cy="5909014"/>
            </a:xfrm>
            <a:prstGeom prst="rect">
              <a:avLst/>
            </a:prstGeom>
          </p:spPr>
        </p:pic>
      </p:grpSp>
      <p:grpSp>
        <p:nvGrpSpPr>
          <p:cNvPr name="Group 4" id="4"/>
          <p:cNvGrpSpPr/>
          <p:nvPr/>
        </p:nvGrpSpPr>
        <p:grpSpPr>
          <a:xfrm rot="0">
            <a:off x="5195759" y="429381"/>
            <a:ext cx="3229913" cy="4431761"/>
            <a:chOff x="0" y="0"/>
            <a:chExt cx="4306550" cy="5909014"/>
          </a:xfrm>
        </p:grpSpPr>
        <p:pic>
          <p:nvPicPr>
            <p:cNvPr name="Picture 5" id="5"/>
            <p:cNvPicPr>
              <a:picLocks noChangeAspect="true"/>
            </p:cNvPicPr>
            <p:nvPr/>
          </p:nvPicPr>
          <p:blipFill>
            <a:blip r:embed="rId3"/>
            <a:srcRect l="28831" t="28552" r="51157" b="30234"/>
            <a:stretch>
              <a:fillRect/>
            </a:stretch>
          </p:blipFill>
          <p:spPr>
            <a:xfrm flipH="false" flipV="false">
              <a:off x="0" y="0"/>
              <a:ext cx="4306550" cy="5909014"/>
            </a:xfrm>
            <a:prstGeom prst="rect">
              <a:avLst/>
            </a:prstGeom>
          </p:spPr>
        </p:pic>
      </p:grpSp>
      <p:grpSp>
        <p:nvGrpSpPr>
          <p:cNvPr name="Group 6" id="6"/>
          <p:cNvGrpSpPr/>
          <p:nvPr/>
        </p:nvGrpSpPr>
        <p:grpSpPr>
          <a:xfrm rot="0">
            <a:off x="9911571" y="429381"/>
            <a:ext cx="3229913" cy="4431761"/>
            <a:chOff x="0" y="0"/>
            <a:chExt cx="4306550" cy="5909014"/>
          </a:xfrm>
        </p:grpSpPr>
        <p:pic>
          <p:nvPicPr>
            <p:cNvPr name="Picture 7" id="7"/>
            <p:cNvPicPr>
              <a:picLocks noChangeAspect="true"/>
            </p:cNvPicPr>
            <p:nvPr/>
          </p:nvPicPr>
          <p:blipFill>
            <a:blip r:embed="rId4"/>
            <a:srcRect l="31173" t="30458" r="49723" b="30199"/>
            <a:stretch>
              <a:fillRect/>
            </a:stretch>
          </p:blipFill>
          <p:spPr>
            <a:xfrm flipH="false" flipV="false">
              <a:off x="0" y="0"/>
              <a:ext cx="4306550" cy="5909014"/>
            </a:xfrm>
            <a:prstGeom prst="rect">
              <a:avLst/>
            </a:prstGeom>
          </p:spPr>
        </p:pic>
      </p:grpSp>
      <p:grpSp>
        <p:nvGrpSpPr>
          <p:cNvPr name="Group 8" id="8"/>
          <p:cNvGrpSpPr/>
          <p:nvPr/>
        </p:nvGrpSpPr>
        <p:grpSpPr>
          <a:xfrm rot="0">
            <a:off x="14628706" y="429381"/>
            <a:ext cx="3229913" cy="4431761"/>
            <a:chOff x="0" y="0"/>
            <a:chExt cx="4306550" cy="5909014"/>
          </a:xfrm>
        </p:grpSpPr>
        <p:pic>
          <p:nvPicPr>
            <p:cNvPr name="Picture 9" id="9"/>
            <p:cNvPicPr>
              <a:picLocks noChangeAspect="true"/>
            </p:cNvPicPr>
            <p:nvPr/>
          </p:nvPicPr>
          <p:blipFill>
            <a:blip r:embed="rId5"/>
            <a:srcRect l="13102" t="12772" r="51446" b="14217"/>
            <a:stretch>
              <a:fillRect/>
            </a:stretch>
          </p:blipFill>
          <p:spPr>
            <a:xfrm flipH="false" flipV="false">
              <a:off x="0" y="0"/>
              <a:ext cx="4306550" cy="5909014"/>
            </a:xfrm>
            <a:prstGeom prst="rect">
              <a:avLst/>
            </a:prstGeom>
          </p:spPr>
        </p:pic>
      </p:grpSp>
      <p:grpSp>
        <p:nvGrpSpPr>
          <p:cNvPr name="Group 10" id="10"/>
          <p:cNvGrpSpPr/>
          <p:nvPr/>
        </p:nvGrpSpPr>
        <p:grpSpPr>
          <a:xfrm rot="0">
            <a:off x="429381" y="5178011"/>
            <a:ext cx="17429237" cy="4679608"/>
            <a:chOff x="0" y="0"/>
            <a:chExt cx="4590416" cy="1232489"/>
          </a:xfrm>
        </p:grpSpPr>
        <p:sp>
          <p:nvSpPr>
            <p:cNvPr name="Freeform 11" id="11"/>
            <p:cNvSpPr/>
            <p:nvPr/>
          </p:nvSpPr>
          <p:spPr>
            <a:xfrm flipH="false" flipV="false" rot="0">
              <a:off x="0" y="0"/>
              <a:ext cx="4590416" cy="1232489"/>
            </a:xfrm>
            <a:custGeom>
              <a:avLst/>
              <a:gdLst/>
              <a:ahLst/>
              <a:cxnLst/>
              <a:rect r="r" b="b" t="t" l="l"/>
              <a:pathLst>
                <a:path h="1232489" w="4590416">
                  <a:moveTo>
                    <a:pt x="6663" y="0"/>
                  </a:moveTo>
                  <a:lnTo>
                    <a:pt x="4583754" y="0"/>
                  </a:lnTo>
                  <a:cubicBezTo>
                    <a:pt x="4587433" y="0"/>
                    <a:pt x="4590416" y="2983"/>
                    <a:pt x="4590416" y="6663"/>
                  </a:cubicBezTo>
                  <a:lnTo>
                    <a:pt x="4590416" y="1225827"/>
                  </a:lnTo>
                  <a:cubicBezTo>
                    <a:pt x="4590416" y="1227594"/>
                    <a:pt x="4589714" y="1229288"/>
                    <a:pt x="4588465" y="1230538"/>
                  </a:cubicBezTo>
                  <a:cubicBezTo>
                    <a:pt x="4587215" y="1231787"/>
                    <a:pt x="4585520" y="1232489"/>
                    <a:pt x="4583754" y="1232489"/>
                  </a:cubicBezTo>
                  <a:lnTo>
                    <a:pt x="6663" y="1232489"/>
                  </a:lnTo>
                  <a:cubicBezTo>
                    <a:pt x="2983" y="1232489"/>
                    <a:pt x="0" y="1229506"/>
                    <a:pt x="0" y="1225827"/>
                  </a:cubicBezTo>
                  <a:lnTo>
                    <a:pt x="0" y="6663"/>
                  </a:lnTo>
                  <a:cubicBezTo>
                    <a:pt x="0" y="2983"/>
                    <a:pt x="2983" y="0"/>
                    <a:pt x="6663" y="0"/>
                  </a:cubicBezTo>
                  <a:close/>
                </a:path>
              </a:pathLst>
            </a:custGeom>
            <a:solidFill>
              <a:srgbClr val="8499B9"/>
            </a:solidFill>
          </p:spPr>
        </p:sp>
        <p:sp>
          <p:nvSpPr>
            <p:cNvPr name="TextBox 12" id="12"/>
            <p:cNvSpPr txBox="true"/>
            <p:nvPr/>
          </p:nvSpPr>
          <p:spPr>
            <a:xfrm>
              <a:off x="0" y="-38100"/>
              <a:ext cx="4590416" cy="1270589"/>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15445386" y="8751131"/>
            <a:ext cx="3627828" cy="2212975"/>
          </a:xfrm>
          <a:custGeom>
            <a:avLst/>
            <a:gdLst/>
            <a:ahLst/>
            <a:cxnLst/>
            <a:rect r="r" b="b" t="t" l="l"/>
            <a:pathLst>
              <a:path h="2212975" w="3627828">
                <a:moveTo>
                  <a:pt x="0" y="0"/>
                </a:moveTo>
                <a:lnTo>
                  <a:pt x="3627828" y="0"/>
                </a:lnTo>
                <a:lnTo>
                  <a:pt x="3627828" y="2212975"/>
                </a:lnTo>
                <a:lnTo>
                  <a:pt x="0" y="22129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1964346" y="6033517"/>
            <a:ext cx="12922651" cy="2663796"/>
          </a:xfrm>
          <a:prstGeom prst="rect">
            <a:avLst/>
          </a:prstGeom>
        </p:spPr>
        <p:txBody>
          <a:bodyPr anchor="t" rtlCol="false" tIns="0" lIns="0" bIns="0" rIns="0">
            <a:spAutoFit/>
          </a:bodyPr>
          <a:lstStyle/>
          <a:p>
            <a:pPr algn="ctr" marL="0" indent="0" lvl="0">
              <a:lnSpc>
                <a:spcPts val="21701"/>
              </a:lnSpc>
              <a:spcBef>
                <a:spcPct val="0"/>
              </a:spcBef>
            </a:pPr>
            <a:r>
              <a:rPr lang="en-US" sz="15501">
                <a:solidFill>
                  <a:srgbClr val="ECD6B4"/>
                </a:solidFill>
                <a:latin typeface="Papercutting"/>
                <a:ea typeface="Papercutting"/>
                <a:cs typeface="Papercutting"/>
                <a:sym typeface="Papercutting"/>
              </a:rPr>
              <a:t> Τέλος!</a:t>
            </a:r>
          </a:p>
        </p:txBody>
      </p:sp>
      <p:sp>
        <p:nvSpPr>
          <p:cNvPr name="Freeform 15" id="15"/>
          <p:cNvSpPr/>
          <p:nvPr/>
        </p:nvSpPr>
        <p:spPr>
          <a:xfrm flipH="false" flipV="false" rot="0">
            <a:off x="-890076" y="4323686"/>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2096656">
            <a:off x="13877564" y="4350867"/>
            <a:ext cx="1850951" cy="1654287"/>
          </a:xfrm>
          <a:custGeom>
            <a:avLst/>
            <a:gdLst/>
            <a:ahLst/>
            <a:cxnLst/>
            <a:rect r="r" b="b" t="t" l="l"/>
            <a:pathLst>
              <a:path h="1654287" w="1850951">
                <a:moveTo>
                  <a:pt x="0" y="0"/>
                </a:moveTo>
                <a:lnTo>
                  <a:pt x="1850951" y="0"/>
                </a:lnTo>
                <a:lnTo>
                  <a:pt x="1850951" y="1654287"/>
                </a:lnTo>
                <a:lnTo>
                  <a:pt x="0" y="16542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9E0A23"/>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748320" y="1085826"/>
            <a:ext cx="14791361" cy="2183340"/>
          </a:xfrm>
          <a:prstGeom prst="rect">
            <a:avLst/>
          </a:prstGeom>
        </p:spPr>
        <p:txBody>
          <a:bodyPr anchor="t" rtlCol="false" tIns="0" lIns="0" bIns="0" rIns="0">
            <a:spAutoFit/>
          </a:bodyPr>
          <a:lstStyle/>
          <a:p>
            <a:pPr algn="ctr" marL="0" indent="0" lvl="0">
              <a:lnSpc>
                <a:spcPts val="17733"/>
              </a:lnSpc>
              <a:spcBef>
                <a:spcPct val="0"/>
              </a:spcBef>
            </a:pPr>
            <a:r>
              <a:rPr lang="en-US" sz="12666">
                <a:solidFill>
                  <a:srgbClr val="ECD6B4"/>
                </a:solidFill>
                <a:latin typeface="Papercutting"/>
                <a:ea typeface="Papercutting"/>
                <a:cs typeface="Papercutting"/>
                <a:sym typeface="Papercutting"/>
              </a:rPr>
              <a:t>Στόχοι </a:t>
            </a:r>
          </a:p>
        </p:txBody>
      </p:sp>
      <p:grpSp>
        <p:nvGrpSpPr>
          <p:cNvPr name="Group 7" id="7"/>
          <p:cNvGrpSpPr/>
          <p:nvPr/>
        </p:nvGrpSpPr>
        <p:grpSpPr>
          <a:xfrm rot="0">
            <a:off x="1028700" y="4399161"/>
            <a:ext cx="7936323" cy="4859139"/>
            <a:chOff x="0" y="0"/>
            <a:chExt cx="2090225" cy="1279773"/>
          </a:xfrm>
        </p:grpSpPr>
        <p:sp>
          <p:nvSpPr>
            <p:cNvPr name="Freeform 8" id="8"/>
            <p:cNvSpPr/>
            <p:nvPr/>
          </p:nvSpPr>
          <p:spPr>
            <a:xfrm flipH="false" flipV="false" rot="0">
              <a:off x="0" y="0"/>
              <a:ext cx="2090225" cy="1279773"/>
            </a:xfrm>
            <a:custGeom>
              <a:avLst/>
              <a:gdLst/>
              <a:ahLst/>
              <a:cxnLst/>
              <a:rect r="r" b="b" t="t" l="l"/>
              <a:pathLst>
                <a:path h="1279773" w="2090225">
                  <a:moveTo>
                    <a:pt x="14633" y="0"/>
                  </a:moveTo>
                  <a:lnTo>
                    <a:pt x="2075592" y="0"/>
                  </a:lnTo>
                  <a:cubicBezTo>
                    <a:pt x="2083674" y="0"/>
                    <a:pt x="2090225" y="6551"/>
                    <a:pt x="2090225" y="14633"/>
                  </a:cubicBezTo>
                  <a:lnTo>
                    <a:pt x="2090225" y="1265141"/>
                  </a:lnTo>
                  <a:cubicBezTo>
                    <a:pt x="2090225" y="1269021"/>
                    <a:pt x="2088683" y="1272743"/>
                    <a:pt x="2085939" y="1275487"/>
                  </a:cubicBezTo>
                  <a:cubicBezTo>
                    <a:pt x="2083195" y="1278232"/>
                    <a:pt x="2079473" y="1279773"/>
                    <a:pt x="2075592" y="1279773"/>
                  </a:cubicBezTo>
                  <a:lnTo>
                    <a:pt x="14633" y="1279773"/>
                  </a:lnTo>
                  <a:cubicBezTo>
                    <a:pt x="10752" y="1279773"/>
                    <a:pt x="7030" y="1278232"/>
                    <a:pt x="4286" y="1275487"/>
                  </a:cubicBezTo>
                  <a:cubicBezTo>
                    <a:pt x="1542" y="1272743"/>
                    <a:pt x="0" y="1269021"/>
                    <a:pt x="0" y="1265141"/>
                  </a:cubicBezTo>
                  <a:lnTo>
                    <a:pt x="0" y="14633"/>
                  </a:lnTo>
                  <a:cubicBezTo>
                    <a:pt x="0" y="10752"/>
                    <a:pt x="1542" y="7030"/>
                    <a:pt x="4286" y="4286"/>
                  </a:cubicBezTo>
                  <a:cubicBezTo>
                    <a:pt x="7030" y="1542"/>
                    <a:pt x="10752" y="0"/>
                    <a:pt x="14633" y="0"/>
                  </a:cubicBezTo>
                  <a:close/>
                </a:path>
              </a:pathLst>
            </a:custGeom>
            <a:solidFill>
              <a:srgbClr val="ECD6B4"/>
            </a:solidFill>
          </p:spPr>
        </p:sp>
        <p:sp>
          <p:nvSpPr>
            <p:cNvPr name="TextBox 9" id="9"/>
            <p:cNvSpPr txBox="true"/>
            <p:nvPr/>
          </p:nvSpPr>
          <p:spPr>
            <a:xfrm>
              <a:off x="0" y="-38100"/>
              <a:ext cx="2090225"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9289165" y="4399161"/>
            <a:ext cx="7970135" cy="4859139"/>
            <a:chOff x="0" y="0"/>
            <a:chExt cx="2099130" cy="1279773"/>
          </a:xfrm>
        </p:grpSpPr>
        <p:sp>
          <p:nvSpPr>
            <p:cNvPr name="Freeform 11" id="11"/>
            <p:cNvSpPr/>
            <p:nvPr/>
          </p:nvSpPr>
          <p:spPr>
            <a:xfrm flipH="false" flipV="false" rot="0">
              <a:off x="0" y="0"/>
              <a:ext cx="2099130" cy="1279773"/>
            </a:xfrm>
            <a:custGeom>
              <a:avLst/>
              <a:gdLst/>
              <a:ahLst/>
              <a:cxnLst/>
              <a:rect r="r" b="b" t="t" l="l"/>
              <a:pathLst>
                <a:path h="1279773" w="2099130">
                  <a:moveTo>
                    <a:pt x="14570" y="0"/>
                  </a:moveTo>
                  <a:lnTo>
                    <a:pt x="2084560" y="0"/>
                  </a:lnTo>
                  <a:cubicBezTo>
                    <a:pt x="2088424" y="0"/>
                    <a:pt x="2092130" y="1535"/>
                    <a:pt x="2094863" y="4268"/>
                  </a:cubicBezTo>
                  <a:cubicBezTo>
                    <a:pt x="2097595" y="7000"/>
                    <a:pt x="2099130" y="10706"/>
                    <a:pt x="2099130" y="14570"/>
                  </a:cubicBezTo>
                  <a:lnTo>
                    <a:pt x="2099130" y="1265203"/>
                  </a:lnTo>
                  <a:cubicBezTo>
                    <a:pt x="2099130" y="1273250"/>
                    <a:pt x="2092607" y="1279773"/>
                    <a:pt x="2084560" y="1279773"/>
                  </a:cubicBezTo>
                  <a:lnTo>
                    <a:pt x="14570" y="1279773"/>
                  </a:lnTo>
                  <a:cubicBezTo>
                    <a:pt x="6523" y="1279773"/>
                    <a:pt x="0" y="1273250"/>
                    <a:pt x="0" y="1265203"/>
                  </a:cubicBezTo>
                  <a:lnTo>
                    <a:pt x="0" y="14570"/>
                  </a:lnTo>
                  <a:cubicBezTo>
                    <a:pt x="0" y="6523"/>
                    <a:pt x="6523" y="0"/>
                    <a:pt x="14570" y="0"/>
                  </a:cubicBezTo>
                  <a:close/>
                </a:path>
              </a:pathLst>
            </a:custGeom>
            <a:solidFill>
              <a:srgbClr val="ECBE69"/>
            </a:solidFill>
          </p:spPr>
        </p:sp>
        <p:sp>
          <p:nvSpPr>
            <p:cNvPr name="TextBox 12" id="12"/>
            <p:cNvSpPr txBox="true"/>
            <p:nvPr/>
          </p:nvSpPr>
          <p:spPr>
            <a:xfrm>
              <a:off x="0" y="-38100"/>
              <a:ext cx="2099130" cy="1317873"/>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2096656">
            <a:off x="15101433" y="1723969"/>
            <a:ext cx="1850951" cy="1654287"/>
          </a:xfrm>
          <a:custGeom>
            <a:avLst/>
            <a:gdLst/>
            <a:ahLst/>
            <a:cxnLst/>
            <a:rect r="r" b="b" t="t" l="l"/>
            <a:pathLst>
              <a:path h="1654287" w="1850951">
                <a:moveTo>
                  <a:pt x="0" y="0"/>
                </a:moveTo>
                <a:lnTo>
                  <a:pt x="1850951" y="0"/>
                </a:lnTo>
                <a:lnTo>
                  <a:pt x="1850951" y="1654287"/>
                </a:lnTo>
                <a:lnTo>
                  <a:pt x="0" y="1654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028700" y="1696788"/>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449861" y="4716425"/>
            <a:ext cx="7094000" cy="662939"/>
          </a:xfrm>
          <a:prstGeom prst="rect">
            <a:avLst/>
          </a:prstGeom>
        </p:spPr>
        <p:txBody>
          <a:bodyPr anchor="t" rtlCol="false" tIns="0" lIns="0" bIns="0" rIns="0">
            <a:spAutoFit/>
          </a:bodyPr>
          <a:lstStyle/>
          <a:p>
            <a:pPr algn="ctr" marL="0" indent="0" lvl="0">
              <a:lnSpc>
                <a:spcPts val="5460"/>
              </a:lnSpc>
              <a:spcBef>
                <a:spcPct val="0"/>
              </a:spcBef>
            </a:pPr>
            <a:r>
              <a:rPr lang="en-US" sz="3900">
                <a:solidFill>
                  <a:srgbClr val="000000"/>
                </a:solidFill>
                <a:latin typeface="One Little Font"/>
                <a:ea typeface="One Little Font"/>
                <a:cs typeface="One Little Font"/>
                <a:sym typeface="One Little Font"/>
              </a:rPr>
              <a:t>Οι μαθητές να κατανοήσουν</a:t>
            </a:r>
          </a:p>
        </p:txBody>
      </p:sp>
      <p:sp>
        <p:nvSpPr>
          <p:cNvPr name="TextBox 16" id="16"/>
          <p:cNvSpPr txBox="true"/>
          <p:nvPr/>
        </p:nvSpPr>
        <p:spPr>
          <a:xfrm rot="0">
            <a:off x="10022127" y="4521339"/>
            <a:ext cx="6004781" cy="662940"/>
          </a:xfrm>
          <a:prstGeom prst="rect">
            <a:avLst/>
          </a:prstGeom>
        </p:spPr>
        <p:txBody>
          <a:bodyPr anchor="t" rtlCol="false" tIns="0" lIns="0" bIns="0" rIns="0">
            <a:spAutoFit/>
          </a:bodyPr>
          <a:lstStyle/>
          <a:p>
            <a:pPr algn="ctr" marL="0" indent="0" lvl="0">
              <a:lnSpc>
                <a:spcPts val="5459"/>
              </a:lnSpc>
              <a:spcBef>
                <a:spcPct val="0"/>
              </a:spcBef>
            </a:pPr>
            <a:r>
              <a:rPr lang="en-US" sz="3900">
                <a:solidFill>
                  <a:srgbClr val="000000"/>
                </a:solidFill>
                <a:latin typeface="One Little Font"/>
                <a:ea typeface="One Little Font"/>
                <a:cs typeface="One Little Font"/>
                <a:sym typeface="One Little Font"/>
              </a:rPr>
              <a:t>και ν</a:t>
            </a:r>
            <a:r>
              <a:rPr lang="en-US" sz="3900">
                <a:solidFill>
                  <a:srgbClr val="000000"/>
                </a:solidFill>
                <a:latin typeface="One Little Font"/>
                <a:ea typeface="One Little Font"/>
                <a:cs typeface="One Little Font"/>
                <a:sym typeface="One Little Font"/>
              </a:rPr>
              <a:t>α είναι σε θέση να...</a:t>
            </a:r>
          </a:p>
        </p:txBody>
      </p:sp>
      <p:sp>
        <p:nvSpPr>
          <p:cNvPr name="TextBox 17" id="17"/>
          <p:cNvSpPr txBox="true"/>
          <p:nvPr/>
        </p:nvSpPr>
        <p:spPr>
          <a:xfrm rot="0">
            <a:off x="1449861" y="5028844"/>
            <a:ext cx="7094000" cy="3714750"/>
          </a:xfrm>
          <a:prstGeom prst="rect">
            <a:avLst/>
          </a:prstGeom>
        </p:spPr>
        <p:txBody>
          <a:bodyPr anchor="t" rtlCol="false" tIns="0" lIns="0" bIns="0" rIns="0">
            <a:spAutoFit/>
          </a:bodyPr>
          <a:lstStyle/>
          <a:p>
            <a:pPr algn="l">
              <a:lnSpc>
                <a:spcPts val="4200"/>
              </a:lnSpc>
            </a:pPr>
          </a:p>
          <a:p>
            <a:pPr algn="l" marL="647700" indent="-323850" lvl="1">
              <a:lnSpc>
                <a:spcPts val="4200"/>
              </a:lnSpc>
              <a:buFont typeface="Arial"/>
              <a:buChar char="•"/>
            </a:pPr>
            <a:r>
              <a:rPr lang="en-US" sz="3000">
                <a:solidFill>
                  <a:srgbClr val="000000"/>
                </a:solidFill>
                <a:latin typeface="One Little Font"/>
                <a:ea typeface="One Little Font"/>
                <a:cs typeface="One Little Font"/>
                <a:sym typeface="One Little Font"/>
              </a:rPr>
              <a:t>Τις</a:t>
            </a:r>
            <a:r>
              <a:rPr lang="en-US" sz="3000">
                <a:solidFill>
                  <a:srgbClr val="000000"/>
                </a:solidFill>
                <a:latin typeface="One Little Font"/>
                <a:ea typeface="One Little Font"/>
                <a:cs typeface="One Little Font"/>
                <a:sym typeface="One Little Font"/>
              </a:rPr>
              <a:t> βασικές πεποιθήσεις, αξίες και πρακτικές των κυριότερων θρησκειών του κόσμου.</a:t>
            </a:r>
          </a:p>
          <a:p>
            <a:pPr algn="l" marL="647700" indent="-323850" lvl="1">
              <a:lnSpc>
                <a:spcPts val="4200"/>
              </a:lnSpc>
              <a:buFont typeface="Arial"/>
              <a:buChar char="•"/>
            </a:pPr>
            <a:r>
              <a:rPr lang="en-US" sz="3000">
                <a:solidFill>
                  <a:srgbClr val="000000"/>
                </a:solidFill>
                <a:latin typeface="One Little Font"/>
                <a:ea typeface="One Little Font"/>
                <a:cs typeface="One Little Font"/>
                <a:sym typeface="One Little Font"/>
              </a:rPr>
              <a:t>Πώς η θρησκεία επηρεάζει τον πολιτισμό, την ιστορία και την κοινωνία.</a:t>
            </a:r>
          </a:p>
          <a:p>
            <a:pPr algn="l" marL="647700" indent="-323850" lvl="1">
              <a:lnSpc>
                <a:spcPts val="4200"/>
              </a:lnSpc>
              <a:buFont typeface="Arial"/>
              <a:buChar char="•"/>
            </a:pPr>
            <a:r>
              <a:rPr lang="en-US" sz="3000">
                <a:solidFill>
                  <a:srgbClr val="000000"/>
                </a:solidFill>
                <a:latin typeface="One Little Font"/>
                <a:ea typeface="One Little Font"/>
                <a:cs typeface="One Little Font"/>
                <a:sym typeface="One Little Font"/>
              </a:rPr>
              <a:t>Η σημασία του σεβασμού των διαφορετικών θρησκευτικών απόψεων.</a:t>
            </a:r>
          </a:p>
        </p:txBody>
      </p:sp>
      <p:sp>
        <p:nvSpPr>
          <p:cNvPr name="TextBox 18" id="18"/>
          <p:cNvSpPr txBox="true"/>
          <p:nvPr/>
        </p:nvSpPr>
        <p:spPr>
          <a:xfrm rot="0">
            <a:off x="9582003" y="5124450"/>
            <a:ext cx="7384459" cy="3832860"/>
          </a:xfrm>
          <a:prstGeom prst="rect">
            <a:avLst/>
          </a:prstGeom>
        </p:spPr>
        <p:txBody>
          <a:bodyPr anchor="t" rtlCol="false" tIns="0" lIns="0" bIns="0" rIns="0">
            <a:spAutoFit/>
          </a:bodyPr>
          <a:lstStyle/>
          <a:p>
            <a:pPr algn="l" marL="647700" indent="-323850" lvl="1">
              <a:lnSpc>
                <a:spcPts val="3870"/>
              </a:lnSpc>
              <a:buFont typeface="Arial"/>
              <a:buChar char="•"/>
            </a:pPr>
            <a:r>
              <a:rPr lang="en-US" sz="3000">
                <a:solidFill>
                  <a:srgbClr val="000000"/>
                </a:solidFill>
                <a:latin typeface="One Little Font"/>
                <a:ea typeface="One Little Font"/>
                <a:cs typeface="One Little Font"/>
                <a:sym typeface="One Little Font"/>
              </a:rPr>
              <a:t>Να αναγνωρίσουν  και να περιγράψουν  τα βασικά χαρακτηριστικά των κύριων θρησκειών της Ευρώπης</a:t>
            </a:r>
          </a:p>
          <a:p>
            <a:pPr algn="l" marL="616173" indent="-308087" lvl="1">
              <a:lnSpc>
                <a:spcPts val="3681"/>
              </a:lnSpc>
              <a:buFont typeface="Arial"/>
              <a:buChar char="•"/>
            </a:pPr>
            <a:r>
              <a:rPr lang="en-US" sz="2853">
                <a:solidFill>
                  <a:srgbClr val="000000"/>
                </a:solidFill>
                <a:latin typeface="One Little Font"/>
                <a:ea typeface="One Little Font"/>
                <a:cs typeface="One Little Font"/>
                <a:sym typeface="One Little Font"/>
              </a:rPr>
              <a:t>Να συγκρίνουν τις  ομοιότητες και τις διαφορές μεταξύ θρησκευτικών παραδόσεων.</a:t>
            </a:r>
          </a:p>
          <a:p>
            <a:pPr algn="l" marL="647700" indent="-323850" lvl="1">
              <a:lnSpc>
                <a:spcPts val="3870"/>
              </a:lnSpc>
              <a:buFont typeface="Arial"/>
              <a:buChar char="•"/>
            </a:pPr>
            <a:r>
              <a:rPr lang="en-US" sz="3000">
                <a:solidFill>
                  <a:srgbClr val="000000"/>
                </a:solidFill>
                <a:latin typeface="One Little Font"/>
                <a:ea typeface="One Little Font"/>
                <a:cs typeface="One Little Font"/>
                <a:sym typeface="One Little Font"/>
              </a:rPr>
              <a:t>Να αναλογιστούν πώς οι θρησκευτικές πεποιθήσεις διαμορφώνουν τις κοσμοθεωρίες, συμπεριλαμβανομένης της δικής τους.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8499B9"/>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8814676" y="4399161"/>
            <a:ext cx="8444624" cy="4859139"/>
            <a:chOff x="0" y="0"/>
            <a:chExt cx="2224099" cy="1279773"/>
          </a:xfrm>
        </p:grpSpPr>
        <p:sp>
          <p:nvSpPr>
            <p:cNvPr name="Freeform 7" id="7"/>
            <p:cNvSpPr/>
            <p:nvPr/>
          </p:nvSpPr>
          <p:spPr>
            <a:xfrm flipH="false" flipV="false" rot="0">
              <a:off x="0" y="0"/>
              <a:ext cx="2224099" cy="1279773"/>
            </a:xfrm>
            <a:custGeom>
              <a:avLst/>
              <a:gdLst/>
              <a:ahLst/>
              <a:cxnLst/>
              <a:rect r="r" b="b" t="t" l="l"/>
              <a:pathLst>
                <a:path h="1279773" w="2224099">
                  <a:moveTo>
                    <a:pt x="13752" y="0"/>
                  </a:moveTo>
                  <a:lnTo>
                    <a:pt x="2210347" y="0"/>
                  </a:lnTo>
                  <a:cubicBezTo>
                    <a:pt x="2217942" y="0"/>
                    <a:pt x="2224099" y="6157"/>
                    <a:pt x="2224099" y="13752"/>
                  </a:cubicBezTo>
                  <a:lnTo>
                    <a:pt x="2224099" y="1266021"/>
                  </a:lnTo>
                  <a:cubicBezTo>
                    <a:pt x="2224099" y="1269669"/>
                    <a:pt x="2222650" y="1273166"/>
                    <a:pt x="2220071" y="1275745"/>
                  </a:cubicBezTo>
                  <a:cubicBezTo>
                    <a:pt x="2217492" y="1278324"/>
                    <a:pt x="2213994" y="1279773"/>
                    <a:pt x="2210347" y="1279773"/>
                  </a:cubicBezTo>
                  <a:lnTo>
                    <a:pt x="13752" y="1279773"/>
                  </a:lnTo>
                  <a:cubicBezTo>
                    <a:pt x="6157" y="1279773"/>
                    <a:pt x="0" y="1273616"/>
                    <a:pt x="0" y="1266021"/>
                  </a:cubicBezTo>
                  <a:lnTo>
                    <a:pt x="0" y="13752"/>
                  </a:lnTo>
                  <a:cubicBezTo>
                    <a:pt x="0" y="6157"/>
                    <a:pt x="6157" y="0"/>
                    <a:pt x="13752" y="0"/>
                  </a:cubicBezTo>
                  <a:close/>
                </a:path>
              </a:pathLst>
            </a:custGeom>
            <a:solidFill>
              <a:srgbClr val="ECBE69"/>
            </a:solidFill>
          </p:spPr>
        </p:sp>
        <p:sp>
          <p:nvSpPr>
            <p:cNvPr name="TextBox 8" id="8"/>
            <p:cNvSpPr txBox="true"/>
            <p:nvPr/>
          </p:nvSpPr>
          <p:spPr>
            <a:xfrm>
              <a:off x="0" y="-38100"/>
              <a:ext cx="2224099"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4921274" y="4399161"/>
            <a:ext cx="3541390" cy="4859139"/>
            <a:chOff x="0" y="0"/>
            <a:chExt cx="4721854" cy="6478852"/>
          </a:xfrm>
        </p:grpSpPr>
        <p:pic>
          <p:nvPicPr>
            <p:cNvPr name="Picture 10" id="10"/>
            <p:cNvPicPr>
              <a:picLocks noChangeAspect="true"/>
            </p:cNvPicPr>
            <p:nvPr/>
          </p:nvPicPr>
          <p:blipFill>
            <a:blip r:embed="rId3"/>
            <a:srcRect l="14407" t="56242" r="50822" b="11971"/>
            <a:stretch>
              <a:fillRect/>
            </a:stretch>
          </p:blipFill>
          <p:spPr>
            <a:xfrm flipH="false" flipV="false">
              <a:off x="0" y="0"/>
              <a:ext cx="4721854" cy="6478852"/>
            </a:xfrm>
            <a:prstGeom prst="rect">
              <a:avLst/>
            </a:prstGeom>
          </p:spPr>
        </p:pic>
      </p:grpSp>
      <p:grpSp>
        <p:nvGrpSpPr>
          <p:cNvPr name="Group 11" id="11"/>
          <p:cNvGrpSpPr/>
          <p:nvPr/>
        </p:nvGrpSpPr>
        <p:grpSpPr>
          <a:xfrm rot="0">
            <a:off x="1027459" y="4399161"/>
            <a:ext cx="3541390" cy="4859139"/>
            <a:chOff x="0" y="0"/>
            <a:chExt cx="4721854" cy="6478852"/>
          </a:xfrm>
        </p:grpSpPr>
        <p:pic>
          <p:nvPicPr>
            <p:cNvPr name="Picture 12" id="12"/>
            <p:cNvPicPr>
              <a:picLocks noChangeAspect="true"/>
            </p:cNvPicPr>
            <p:nvPr/>
          </p:nvPicPr>
          <p:blipFill>
            <a:blip r:embed="rId4"/>
            <a:srcRect l="72611" t="33378" r="8324" b="27360"/>
            <a:stretch>
              <a:fillRect/>
            </a:stretch>
          </p:blipFill>
          <p:spPr>
            <a:xfrm flipH="false" flipV="false">
              <a:off x="0" y="0"/>
              <a:ext cx="4721854" cy="6478852"/>
            </a:xfrm>
            <a:prstGeom prst="rect">
              <a:avLst/>
            </a:prstGeom>
          </p:spPr>
        </p:pic>
      </p:grpSp>
      <p:sp>
        <p:nvSpPr>
          <p:cNvPr name="TextBox 13" id="13"/>
          <p:cNvSpPr txBox="true"/>
          <p:nvPr/>
        </p:nvSpPr>
        <p:spPr>
          <a:xfrm rot="0">
            <a:off x="2071004" y="1307206"/>
            <a:ext cx="13110034" cy="1800564"/>
          </a:xfrm>
          <a:prstGeom prst="rect">
            <a:avLst/>
          </a:prstGeom>
        </p:spPr>
        <p:txBody>
          <a:bodyPr anchor="t" rtlCol="false" tIns="0" lIns="0" bIns="0" rIns="0">
            <a:spAutoFit/>
          </a:bodyPr>
          <a:lstStyle/>
          <a:p>
            <a:pPr algn="r" marL="0" indent="0" lvl="0">
              <a:lnSpc>
                <a:spcPts val="14681"/>
              </a:lnSpc>
              <a:spcBef>
                <a:spcPct val="0"/>
              </a:spcBef>
            </a:pPr>
            <a:r>
              <a:rPr lang="en-US" sz="10486">
                <a:solidFill>
                  <a:srgbClr val="ECD6B4"/>
                </a:solidFill>
                <a:latin typeface="Papercutting"/>
                <a:ea typeface="Papercutting"/>
                <a:cs typeface="Papercutting"/>
                <a:sym typeface="Papercutting"/>
              </a:rPr>
              <a:t>Τι είναι </a:t>
            </a:r>
            <a:r>
              <a:rPr lang="en-US" sz="10486">
                <a:solidFill>
                  <a:srgbClr val="ECD6B4"/>
                </a:solidFill>
                <a:latin typeface="Papercutting"/>
                <a:ea typeface="Papercutting"/>
                <a:cs typeface="Papercutting"/>
                <a:sym typeface="Papercutting"/>
              </a:rPr>
              <a:t>Θρησκεία</a:t>
            </a:r>
          </a:p>
        </p:txBody>
      </p:sp>
      <p:sp>
        <p:nvSpPr>
          <p:cNvPr name="TextBox 14" id="14"/>
          <p:cNvSpPr txBox="true"/>
          <p:nvPr/>
        </p:nvSpPr>
        <p:spPr>
          <a:xfrm rot="0">
            <a:off x="9337135" y="4752439"/>
            <a:ext cx="7399705" cy="1589611"/>
          </a:xfrm>
          <a:prstGeom prst="rect">
            <a:avLst/>
          </a:prstGeom>
        </p:spPr>
        <p:txBody>
          <a:bodyPr anchor="t" rtlCol="false" tIns="0" lIns="0" bIns="0" rIns="0">
            <a:spAutoFit/>
          </a:bodyPr>
          <a:lstStyle/>
          <a:p>
            <a:pPr algn="ctr" marL="0" indent="0" lvl="0">
              <a:lnSpc>
                <a:spcPts val="4258"/>
              </a:lnSpc>
              <a:spcBef>
                <a:spcPct val="0"/>
              </a:spcBef>
            </a:pPr>
            <a:r>
              <a:rPr lang="en-US" sz="3041">
                <a:solidFill>
                  <a:srgbClr val="000000"/>
                </a:solidFill>
                <a:latin typeface="One Little Font"/>
                <a:ea typeface="One Little Font"/>
                <a:cs typeface="One Little Font"/>
                <a:sym typeface="One Little Font"/>
              </a:rPr>
              <a:t>Η θρησκεία είναι ένα σύστημα πεποιθήσεων, αξιών και πρακτικών που βοηθά τους ανθρώπους να κατανοήσουν τον κόσμο και τη θέση τους σε αυτόν.</a:t>
            </a:r>
          </a:p>
        </p:txBody>
      </p:sp>
      <p:sp>
        <p:nvSpPr>
          <p:cNvPr name="TextBox 15" id="15"/>
          <p:cNvSpPr txBox="true"/>
          <p:nvPr/>
        </p:nvSpPr>
        <p:spPr>
          <a:xfrm rot="0">
            <a:off x="9337135" y="6460868"/>
            <a:ext cx="7399705" cy="2013141"/>
          </a:xfrm>
          <a:prstGeom prst="rect">
            <a:avLst/>
          </a:prstGeom>
        </p:spPr>
        <p:txBody>
          <a:bodyPr anchor="t" rtlCol="false" tIns="0" lIns="0" bIns="0" rIns="0">
            <a:spAutoFit/>
          </a:bodyPr>
          <a:lstStyle/>
          <a:p>
            <a:pPr algn="ctr" marL="0" indent="0" lvl="0">
              <a:lnSpc>
                <a:spcPts val="4014"/>
              </a:lnSpc>
              <a:spcBef>
                <a:spcPct val="0"/>
              </a:spcBef>
            </a:pPr>
            <a:r>
              <a:rPr lang="en-US" sz="2867">
                <a:solidFill>
                  <a:srgbClr val="000000"/>
                </a:solidFill>
                <a:latin typeface="One Little Font"/>
                <a:ea typeface="One Little Font"/>
                <a:cs typeface="One Little Font"/>
                <a:sym typeface="One Little Font"/>
              </a:rPr>
              <a:t>Οι περισσότερες θρησκείες διερευνούν βαθιά ερωτήματα σχετικά με τη ζωή, τον θάνατο, τον σκοπό και το θείο και συχνά περιλαμβάνουν ιερές ιστορίες, τελετουργίες και κώδικες συμπεριφοράς και ηθικής.</a:t>
            </a:r>
          </a:p>
        </p:txBody>
      </p:sp>
      <p:sp>
        <p:nvSpPr>
          <p:cNvPr name="Freeform 16" id="16"/>
          <p:cNvSpPr/>
          <p:nvPr/>
        </p:nvSpPr>
        <p:spPr>
          <a:xfrm flipH="false" flipV="false" rot="-2096656">
            <a:off x="16200353" y="8333299"/>
            <a:ext cx="1325793" cy="1184927"/>
          </a:xfrm>
          <a:custGeom>
            <a:avLst/>
            <a:gdLst/>
            <a:ahLst/>
            <a:cxnLst/>
            <a:rect r="r" b="b" t="t" l="l"/>
            <a:pathLst>
              <a:path h="1184927" w="1325793">
                <a:moveTo>
                  <a:pt x="0" y="0"/>
                </a:moveTo>
                <a:lnTo>
                  <a:pt x="1325793" y="0"/>
                </a:lnTo>
                <a:lnTo>
                  <a:pt x="1325793" y="1184928"/>
                </a:lnTo>
                <a:lnTo>
                  <a:pt x="0" y="11849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5669094" y="716451"/>
            <a:ext cx="2618906" cy="1597533"/>
          </a:xfrm>
          <a:custGeom>
            <a:avLst/>
            <a:gdLst/>
            <a:ahLst/>
            <a:cxnLst/>
            <a:rect r="r" b="b" t="t" l="l"/>
            <a:pathLst>
              <a:path h="1597533" w="2618906">
                <a:moveTo>
                  <a:pt x="0" y="0"/>
                </a:moveTo>
                <a:lnTo>
                  <a:pt x="2618906" y="0"/>
                </a:lnTo>
                <a:lnTo>
                  <a:pt x="2618906" y="1597533"/>
                </a:lnTo>
                <a:lnTo>
                  <a:pt x="0" y="15975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10800000">
            <a:off x="0" y="8060421"/>
            <a:ext cx="2592895" cy="1581666"/>
          </a:xfrm>
          <a:custGeom>
            <a:avLst/>
            <a:gdLst/>
            <a:ahLst/>
            <a:cxnLst/>
            <a:rect r="r" b="b" t="t" l="l"/>
            <a:pathLst>
              <a:path h="1581666" w="2592895">
                <a:moveTo>
                  <a:pt x="0" y="0"/>
                </a:moveTo>
                <a:lnTo>
                  <a:pt x="2592895" y="0"/>
                </a:lnTo>
                <a:lnTo>
                  <a:pt x="2592895" y="1581666"/>
                </a:lnTo>
                <a:lnTo>
                  <a:pt x="0" y="15816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9E0A23"/>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4399161"/>
            <a:ext cx="8444624" cy="4859139"/>
            <a:chOff x="0" y="0"/>
            <a:chExt cx="2224099" cy="1279773"/>
          </a:xfrm>
        </p:grpSpPr>
        <p:sp>
          <p:nvSpPr>
            <p:cNvPr name="Freeform 7" id="7"/>
            <p:cNvSpPr/>
            <p:nvPr/>
          </p:nvSpPr>
          <p:spPr>
            <a:xfrm flipH="false" flipV="false" rot="0">
              <a:off x="0" y="0"/>
              <a:ext cx="2224099" cy="1279773"/>
            </a:xfrm>
            <a:custGeom>
              <a:avLst/>
              <a:gdLst/>
              <a:ahLst/>
              <a:cxnLst/>
              <a:rect r="r" b="b" t="t" l="l"/>
              <a:pathLst>
                <a:path h="1279773" w="2224099">
                  <a:moveTo>
                    <a:pt x="13752" y="0"/>
                  </a:moveTo>
                  <a:lnTo>
                    <a:pt x="2210347" y="0"/>
                  </a:lnTo>
                  <a:cubicBezTo>
                    <a:pt x="2217942" y="0"/>
                    <a:pt x="2224099" y="6157"/>
                    <a:pt x="2224099" y="13752"/>
                  </a:cubicBezTo>
                  <a:lnTo>
                    <a:pt x="2224099" y="1266021"/>
                  </a:lnTo>
                  <a:cubicBezTo>
                    <a:pt x="2224099" y="1269669"/>
                    <a:pt x="2222650" y="1273166"/>
                    <a:pt x="2220071" y="1275745"/>
                  </a:cubicBezTo>
                  <a:cubicBezTo>
                    <a:pt x="2217492" y="1278324"/>
                    <a:pt x="2213994" y="1279773"/>
                    <a:pt x="2210347" y="1279773"/>
                  </a:cubicBezTo>
                  <a:lnTo>
                    <a:pt x="13752" y="1279773"/>
                  </a:lnTo>
                  <a:cubicBezTo>
                    <a:pt x="6157" y="1279773"/>
                    <a:pt x="0" y="1273616"/>
                    <a:pt x="0" y="1266021"/>
                  </a:cubicBezTo>
                  <a:lnTo>
                    <a:pt x="0" y="13752"/>
                  </a:lnTo>
                  <a:cubicBezTo>
                    <a:pt x="0" y="6157"/>
                    <a:pt x="6157" y="0"/>
                    <a:pt x="13752" y="0"/>
                  </a:cubicBezTo>
                  <a:close/>
                </a:path>
              </a:pathLst>
            </a:custGeom>
            <a:solidFill>
              <a:srgbClr val="ECD6B4"/>
            </a:solidFill>
          </p:spPr>
        </p:sp>
        <p:sp>
          <p:nvSpPr>
            <p:cNvPr name="TextBox 8" id="8"/>
            <p:cNvSpPr txBox="true"/>
            <p:nvPr/>
          </p:nvSpPr>
          <p:spPr>
            <a:xfrm>
              <a:off x="0" y="-38100"/>
              <a:ext cx="2224099"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3718737" y="4399161"/>
            <a:ext cx="3541390" cy="4859139"/>
            <a:chOff x="0" y="0"/>
            <a:chExt cx="4721854" cy="6478852"/>
          </a:xfrm>
        </p:grpSpPr>
        <p:pic>
          <p:nvPicPr>
            <p:cNvPr name="Picture 10" id="10"/>
            <p:cNvPicPr>
              <a:picLocks noChangeAspect="true"/>
            </p:cNvPicPr>
            <p:nvPr/>
          </p:nvPicPr>
          <p:blipFill>
            <a:blip r:embed="rId3"/>
            <a:srcRect l="16362" t="18658" r="14067" b="17718"/>
            <a:stretch>
              <a:fillRect/>
            </a:stretch>
          </p:blipFill>
          <p:spPr>
            <a:xfrm flipH="false" flipV="false">
              <a:off x="0" y="0"/>
              <a:ext cx="4721854" cy="6478852"/>
            </a:xfrm>
            <a:prstGeom prst="rect">
              <a:avLst/>
            </a:prstGeom>
          </p:spPr>
        </p:pic>
      </p:grpSp>
      <p:sp>
        <p:nvSpPr>
          <p:cNvPr name="TextBox 11" id="11"/>
          <p:cNvSpPr txBox="true"/>
          <p:nvPr/>
        </p:nvSpPr>
        <p:spPr>
          <a:xfrm rot="0">
            <a:off x="1748320" y="1570072"/>
            <a:ext cx="14791361" cy="1170295"/>
          </a:xfrm>
          <a:prstGeom prst="rect">
            <a:avLst/>
          </a:prstGeom>
        </p:spPr>
        <p:txBody>
          <a:bodyPr anchor="t" rtlCol="false" tIns="0" lIns="0" bIns="0" rIns="0">
            <a:spAutoFit/>
          </a:bodyPr>
          <a:lstStyle/>
          <a:p>
            <a:pPr algn="ctr" marL="0" indent="0" lvl="0">
              <a:lnSpc>
                <a:spcPts val="9520"/>
              </a:lnSpc>
              <a:spcBef>
                <a:spcPct val="0"/>
              </a:spcBef>
            </a:pPr>
            <a:r>
              <a:rPr lang="en-US" sz="6800">
                <a:solidFill>
                  <a:srgbClr val="ECD6B4"/>
                </a:solidFill>
                <a:latin typeface="Papercutting"/>
                <a:ea typeface="Papercutting"/>
                <a:cs typeface="Papercutting"/>
                <a:sym typeface="Papercutting"/>
              </a:rPr>
              <a:t>Γιατί να μελετήσω θρησκευτικά;</a:t>
            </a:r>
          </a:p>
        </p:txBody>
      </p:sp>
      <p:sp>
        <p:nvSpPr>
          <p:cNvPr name="TextBox 12" id="12"/>
          <p:cNvSpPr txBox="true"/>
          <p:nvPr/>
        </p:nvSpPr>
        <p:spPr>
          <a:xfrm rot="0">
            <a:off x="1478577" y="4952306"/>
            <a:ext cx="7544870" cy="3638764"/>
          </a:xfrm>
          <a:prstGeom prst="rect">
            <a:avLst/>
          </a:prstGeom>
        </p:spPr>
        <p:txBody>
          <a:bodyPr anchor="t" rtlCol="false" tIns="0" lIns="0" bIns="0" rIns="0">
            <a:spAutoFit/>
          </a:bodyPr>
          <a:lstStyle/>
          <a:p>
            <a:pPr algn="ctr" marL="0" indent="0" lvl="0">
              <a:lnSpc>
                <a:spcPts val="3663"/>
              </a:lnSpc>
            </a:pPr>
            <a:r>
              <a:rPr lang="en-US" sz="2616">
                <a:solidFill>
                  <a:srgbClr val="000000"/>
                </a:solidFill>
                <a:latin typeface="One Little Font"/>
                <a:ea typeface="One Little Font"/>
                <a:cs typeface="One Little Font"/>
                <a:sym typeface="One Little Font"/>
              </a:rPr>
              <a:t>Η μελέτη της θρησκείας μας επιτρέπει να κατανοήσουμε διαφορετικούς πολιτισμούς, προοπτικές και παραδόσεις. </a:t>
            </a:r>
          </a:p>
          <a:p>
            <a:pPr algn="ctr" marL="0" indent="0" lvl="0">
              <a:lnSpc>
                <a:spcPts val="3663"/>
              </a:lnSpc>
              <a:spcBef>
                <a:spcPct val="0"/>
              </a:spcBef>
            </a:pPr>
            <a:r>
              <a:rPr lang="en-US" sz="2616">
                <a:solidFill>
                  <a:srgbClr val="000000"/>
                </a:solidFill>
                <a:latin typeface="One Little Font"/>
                <a:ea typeface="One Little Font"/>
                <a:cs typeface="One Little Font"/>
                <a:sym typeface="One Little Font"/>
              </a:rPr>
              <a:t>Βοηθά στην οικοδόμηση σεβασμού για τους άλλους και μας ενθαρρύνει να σκεφτόμαστε κριτικά για τις πεποιθήσεις και τις αξίες —συμπεριλαμβανομένων των δικών μας. Η θρησκεία έχει επίσης διαμορφώσει την τέχνη, την ιστορία, την πολιτική και τους ηθικούς κώδικες με την πάροδο του χρόνου, καθιστώντας την σημαντικό μέρος της ανθρώπινης ζωής.</a:t>
            </a:r>
          </a:p>
        </p:txBody>
      </p:sp>
      <p:sp>
        <p:nvSpPr>
          <p:cNvPr name="Freeform 13" id="13"/>
          <p:cNvSpPr/>
          <p:nvPr/>
        </p:nvSpPr>
        <p:spPr>
          <a:xfrm flipH="false" flipV="false" rot="0">
            <a:off x="15230227" y="3274758"/>
            <a:ext cx="2618906" cy="1597533"/>
          </a:xfrm>
          <a:custGeom>
            <a:avLst/>
            <a:gdLst/>
            <a:ahLst/>
            <a:cxnLst/>
            <a:rect r="r" b="b" t="t" l="l"/>
            <a:pathLst>
              <a:path h="1597533" w="2618906">
                <a:moveTo>
                  <a:pt x="0" y="0"/>
                </a:moveTo>
                <a:lnTo>
                  <a:pt x="2618906" y="0"/>
                </a:lnTo>
                <a:lnTo>
                  <a:pt x="2618906" y="1597533"/>
                </a:lnTo>
                <a:lnTo>
                  <a:pt x="0" y="15975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2096656">
            <a:off x="608753" y="8346201"/>
            <a:ext cx="1325793" cy="1184927"/>
          </a:xfrm>
          <a:custGeom>
            <a:avLst/>
            <a:gdLst/>
            <a:ahLst/>
            <a:cxnLst/>
            <a:rect r="r" b="b" t="t" l="l"/>
            <a:pathLst>
              <a:path h="1184927" w="1325793">
                <a:moveTo>
                  <a:pt x="0" y="0"/>
                </a:moveTo>
                <a:lnTo>
                  <a:pt x="1325793" y="0"/>
                </a:lnTo>
                <a:lnTo>
                  <a:pt x="1325793" y="1184928"/>
                </a:lnTo>
                <a:lnTo>
                  <a:pt x="0" y="11849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true" rot="-10800000">
            <a:off x="0" y="644991"/>
            <a:ext cx="2592895" cy="1581666"/>
          </a:xfrm>
          <a:custGeom>
            <a:avLst/>
            <a:gdLst/>
            <a:ahLst/>
            <a:cxnLst/>
            <a:rect r="r" b="b" t="t" l="l"/>
            <a:pathLst>
              <a:path h="1581666" w="2592895">
                <a:moveTo>
                  <a:pt x="0" y="1581666"/>
                </a:moveTo>
                <a:lnTo>
                  <a:pt x="2592895" y="1581666"/>
                </a:lnTo>
                <a:lnTo>
                  <a:pt x="2592895" y="0"/>
                </a:lnTo>
                <a:lnTo>
                  <a:pt x="0" y="0"/>
                </a:lnTo>
                <a:lnTo>
                  <a:pt x="0" y="1581666"/>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9754224" y="4399161"/>
            <a:ext cx="3683614" cy="4859139"/>
            <a:chOff x="0" y="0"/>
            <a:chExt cx="4911486" cy="6478852"/>
          </a:xfrm>
        </p:grpSpPr>
        <p:pic>
          <p:nvPicPr>
            <p:cNvPr name="Picture 17" id="17"/>
            <p:cNvPicPr>
              <a:picLocks noChangeAspect="true"/>
            </p:cNvPicPr>
            <p:nvPr/>
          </p:nvPicPr>
          <p:blipFill>
            <a:blip r:embed="rId10"/>
            <a:srcRect l="71272" t="31485" r="6985" b="25467"/>
            <a:stretch>
              <a:fillRect/>
            </a:stretch>
          </p:blipFill>
          <p:spPr>
            <a:xfrm flipH="false" flipV="false">
              <a:off x="0" y="0"/>
              <a:ext cx="4911486" cy="6478852"/>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621088"/>
            <a:ext cx="16230600" cy="3044824"/>
            <a:chOff x="0" y="0"/>
            <a:chExt cx="4274726" cy="801929"/>
          </a:xfrm>
        </p:grpSpPr>
        <p:sp>
          <p:nvSpPr>
            <p:cNvPr name="Freeform 3" id="3"/>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8499B9"/>
            </a:solidFill>
          </p:spPr>
        </p:sp>
        <p:sp>
          <p:nvSpPr>
            <p:cNvPr name="TextBox 4" id="4"/>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3001701" cy="2310030"/>
            <a:chOff x="0" y="0"/>
            <a:chExt cx="790571" cy="608403"/>
          </a:xfrm>
        </p:grpSpPr>
        <p:sp>
          <p:nvSpPr>
            <p:cNvPr name="Freeform 6" id="6"/>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7084A7"/>
            </a:solidFill>
          </p:spPr>
        </p:sp>
        <p:sp>
          <p:nvSpPr>
            <p:cNvPr name="TextBox 7" id="7"/>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828020" y="1211262"/>
            <a:ext cx="1405956" cy="1944905"/>
          </a:xfrm>
          <a:custGeom>
            <a:avLst/>
            <a:gdLst/>
            <a:ahLst/>
            <a:cxnLst/>
            <a:rect r="r" b="b" t="t" l="l"/>
            <a:pathLst>
              <a:path h="1944905" w="1405956">
                <a:moveTo>
                  <a:pt x="0" y="0"/>
                </a:moveTo>
                <a:lnTo>
                  <a:pt x="1405956" y="0"/>
                </a:lnTo>
                <a:lnTo>
                  <a:pt x="1405956" y="1944906"/>
                </a:lnTo>
                <a:lnTo>
                  <a:pt x="0" y="1944906"/>
                </a:lnTo>
                <a:lnTo>
                  <a:pt x="0" y="0"/>
                </a:lnTo>
                <a:close/>
              </a:path>
            </a:pathLst>
          </a:custGeom>
          <a:blipFill>
            <a:blip r:embed="rId2"/>
            <a:stretch>
              <a:fillRect l="-220000" t="-120481" r="-346666" b="-100602"/>
            </a:stretch>
          </a:blipFill>
        </p:spPr>
      </p:sp>
      <p:grpSp>
        <p:nvGrpSpPr>
          <p:cNvPr name="Group 9" id="9"/>
          <p:cNvGrpSpPr/>
          <p:nvPr/>
        </p:nvGrpSpPr>
        <p:grpSpPr>
          <a:xfrm rot="0">
            <a:off x="14254703" y="1028700"/>
            <a:ext cx="3001701" cy="2310030"/>
            <a:chOff x="0" y="0"/>
            <a:chExt cx="790571" cy="608403"/>
          </a:xfrm>
        </p:grpSpPr>
        <p:sp>
          <p:nvSpPr>
            <p:cNvPr name="Freeform 10" id="10"/>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9AA6A1"/>
            </a:solidFill>
          </p:spPr>
        </p:sp>
        <p:sp>
          <p:nvSpPr>
            <p:cNvPr name="TextBox 11" id="11"/>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166002">
            <a:off x="14856484" y="1263977"/>
            <a:ext cx="1803931" cy="1839476"/>
          </a:xfrm>
          <a:custGeom>
            <a:avLst/>
            <a:gdLst/>
            <a:ahLst/>
            <a:cxnLst/>
            <a:rect r="r" b="b" t="t" l="l"/>
            <a:pathLst>
              <a:path h="1839476" w="1803931">
                <a:moveTo>
                  <a:pt x="0" y="0"/>
                </a:moveTo>
                <a:lnTo>
                  <a:pt x="1803931" y="0"/>
                </a:lnTo>
                <a:lnTo>
                  <a:pt x="1803931" y="1839476"/>
                </a:lnTo>
                <a:lnTo>
                  <a:pt x="0" y="1839476"/>
                </a:lnTo>
                <a:lnTo>
                  <a:pt x="0" y="0"/>
                </a:lnTo>
                <a:close/>
              </a:path>
            </a:pathLst>
          </a:custGeom>
          <a:blipFill>
            <a:blip r:embed="rId3"/>
            <a:stretch>
              <a:fillRect l="-12315" t="-86473" r="-281773" b="-71014"/>
            </a:stretch>
          </a:blipFill>
        </p:spPr>
      </p:sp>
      <p:grpSp>
        <p:nvGrpSpPr>
          <p:cNvPr name="Group 13" id="13"/>
          <p:cNvGrpSpPr/>
          <p:nvPr/>
        </p:nvGrpSpPr>
        <p:grpSpPr>
          <a:xfrm rot="0">
            <a:off x="4335201" y="1028700"/>
            <a:ext cx="3001701" cy="2310030"/>
            <a:chOff x="0" y="0"/>
            <a:chExt cx="790571" cy="608403"/>
          </a:xfrm>
        </p:grpSpPr>
        <p:sp>
          <p:nvSpPr>
            <p:cNvPr name="Freeform 14" id="14"/>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ECD6B4"/>
            </a:solidFill>
          </p:spPr>
        </p:sp>
        <p:sp>
          <p:nvSpPr>
            <p:cNvPr name="TextBox 15" id="15"/>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7641702" y="1028700"/>
            <a:ext cx="3001701" cy="2310030"/>
            <a:chOff x="0" y="0"/>
            <a:chExt cx="790571" cy="608403"/>
          </a:xfrm>
        </p:grpSpPr>
        <p:sp>
          <p:nvSpPr>
            <p:cNvPr name="Freeform 17" id="17"/>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9E0A23"/>
            </a:solidFill>
          </p:spPr>
        </p:sp>
        <p:sp>
          <p:nvSpPr>
            <p:cNvPr name="TextBox 18" id="18"/>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0949650" y="1028700"/>
            <a:ext cx="3001701" cy="2310030"/>
            <a:chOff x="0" y="0"/>
            <a:chExt cx="790571" cy="608403"/>
          </a:xfrm>
        </p:grpSpPr>
        <p:sp>
          <p:nvSpPr>
            <p:cNvPr name="Freeform 20" id="20"/>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ECBE69"/>
            </a:solidFill>
          </p:spPr>
        </p:sp>
        <p:sp>
          <p:nvSpPr>
            <p:cNvPr name="TextBox 21" id="21"/>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8323026" y="1263977"/>
            <a:ext cx="1641948" cy="1839476"/>
          </a:xfrm>
          <a:custGeom>
            <a:avLst/>
            <a:gdLst/>
            <a:ahLst/>
            <a:cxnLst/>
            <a:rect r="r" b="b" t="t" l="l"/>
            <a:pathLst>
              <a:path h="1839476" w="1641948">
                <a:moveTo>
                  <a:pt x="0" y="0"/>
                </a:moveTo>
                <a:lnTo>
                  <a:pt x="1641948" y="0"/>
                </a:lnTo>
                <a:lnTo>
                  <a:pt x="1641948" y="1839476"/>
                </a:lnTo>
                <a:lnTo>
                  <a:pt x="0" y="1839476"/>
                </a:lnTo>
                <a:lnTo>
                  <a:pt x="0" y="0"/>
                </a:lnTo>
                <a:close/>
              </a:path>
            </a:pathLst>
          </a:custGeom>
          <a:blipFill>
            <a:blip r:embed="rId4"/>
            <a:stretch>
              <a:fillRect l="-195488" t="-125503" r="-306015" b="-132214"/>
            </a:stretch>
          </a:blipFill>
        </p:spPr>
      </p:sp>
      <p:grpSp>
        <p:nvGrpSpPr>
          <p:cNvPr name="Group 23" id="23"/>
          <p:cNvGrpSpPr/>
          <p:nvPr/>
        </p:nvGrpSpPr>
        <p:grpSpPr>
          <a:xfrm rot="0">
            <a:off x="1031596" y="6948270"/>
            <a:ext cx="3001701" cy="2310030"/>
            <a:chOff x="0" y="0"/>
            <a:chExt cx="790571" cy="608403"/>
          </a:xfrm>
        </p:grpSpPr>
        <p:sp>
          <p:nvSpPr>
            <p:cNvPr name="Freeform 24" id="24"/>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9E0A23"/>
            </a:solidFill>
          </p:spPr>
        </p:sp>
        <p:sp>
          <p:nvSpPr>
            <p:cNvPr name="TextBox 25" id="25"/>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4257599" y="6948270"/>
            <a:ext cx="3001701" cy="2310030"/>
            <a:chOff x="0" y="0"/>
            <a:chExt cx="790571" cy="608403"/>
          </a:xfrm>
        </p:grpSpPr>
        <p:sp>
          <p:nvSpPr>
            <p:cNvPr name="Freeform 27" id="27"/>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7084A7"/>
            </a:solidFill>
          </p:spPr>
        </p:sp>
        <p:sp>
          <p:nvSpPr>
            <p:cNvPr name="TextBox 28" id="28"/>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4338097" y="6948270"/>
            <a:ext cx="3001701" cy="2310030"/>
            <a:chOff x="0" y="0"/>
            <a:chExt cx="790571" cy="608403"/>
          </a:xfrm>
        </p:grpSpPr>
        <p:sp>
          <p:nvSpPr>
            <p:cNvPr name="Freeform 30" id="30"/>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ECBE69"/>
            </a:solidFill>
          </p:spPr>
        </p:sp>
        <p:sp>
          <p:nvSpPr>
            <p:cNvPr name="TextBox 31" id="31"/>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7644597" y="6948270"/>
            <a:ext cx="3001701" cy="2310030"/>
            <a:chOff x="0" y="0"/>
            <a:chExt cx="790571" cy="608403"/>
          </a:xfrm>
        </p:grpSpPr>
        <p:sp>
          <p:nvSpPr>
            <p:cNvPr name="Freeform 33" id="33"/>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9AA6A1"/>
            </a:solidFill>
          </p:spPr>
        </p:sp>
        <p:sp>
          <p:nvSpPr>
            <p:cNvPr name="TextBox 34" id="34"/>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10952546" y="6948270"/>
            <a:ext cx="3001701" cy="2310030"/>
            <a:chOff x="0" y="0"/>
            <a:chExt cx="790571" cy="608403"/>
          </a:xfrm>
        </p:grpSpPr>
        <p:sp>
          <p:nvSpPr>
            <p:cNvPr name="Freeform 36" id="36"/>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ECD6B4"/>
            </a:solidFill>
          </p:spPr>
        </p:sp>
        <p:sp>
          <p:nvSpPr>
            <p:cNvPr name="TextBox 37" id="37"/>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0">
            <a:off x="1723183" y="7333636"/>
            <a:ext cx="1618526" cy="1539297"/>
          </a:xfrm>
          <a:custGeom>
            <a:avLst/>
            <a:gdLst/>
            <a:ahLst/>
            <a:cxnLst/>
            <a:rect r="r" b="b" t="t" l="l"/>
            <a:pathLst>
              <a:path h="1539297" w="1618526">
                <a:moveTo>
                  <a:pt x="0" y="0"/>
                </a:moveTo>
                <a:lnTo>
                  <a:pt x="1618526" y="0"/>
                </a:lnTo>
                <a:lnTo>
                  <a:pt x="1618526" y="1539298"/>
                </a:lnTo>
                <a:lnTo>
                  <a:pt x="0" y="1539298"/>
                </a:lnTo>
                <a:lnTo>
                  <a:pt x="0" y="0"/>
                </a:lnTo>
                <a:close/>
              </a:path>
            </a:pathLst>
          </a:custGeom>
          <a:blipFill>
            <a:blip r:embed="rId5"/>
            <a:stretch>
              <a:fillRect l="-74125" t="-144117" r="-198601" b="-344117"/>
            </a:stretch>
          </a:blipFill>
        </p:spPr>
      </p:sp>
      <p:sp>
        <p:nvSpPr>
          <p:cNvPr name="Freeform 39" id="39"/>
          <p:cNvSpPr/>
          <p:nvPr/>
        </p:nvSpPr>
        <p:spPr>
          <a:xfrm flipH="false" flipV="false" rot="0">
            <a:off x="14865744" y="7135016"/>
            <a:ext cx="1785412" cy="1901133"/>
          </a:xfrm>
          <a:custGeom>
            <a:avLst/>
            <a:gdLst/>
            <a:ahLst/>
            <a:cxnLst/>
            <a:rect r="r" b="b" t="t" l="l"/>
            <a:pathLst>
              <a:path h="1901133" w="1785412">
                <a:moveTo>
                  <a:pt x="0" y="0"/>
                </a:moveTo>
                <a:lnTo>
                  <a:pt x="1785411" y="0"/>
                </a:lnTo>
                <a:lnTo>
                  <a:pt x="1785411" y="1901132"/>
                </a:lnTo>
                <a:lnTo>
                  <a:pt x="0" y="1901132"/>
                </a:lnTo>
                <a:lnTo>
                  <a:pt x="0" y="0"/>
                </a:lnTo>
                <a:close/>
              </a:path>
            </a:pathLst>
          </a:custGeom>
          <a:blipFill>
            <a:blip r:embed="rId6"/>
            <a:stretch>
              <a:fillRect l="-34259" t="-70434" r="-30246" b="-61449"/>
            </a:stretch>
          </a:blipFill>
        </p:spPr>
      </p:sp>
      <p:sp>
        <p:nvSpPr>
          <p:cNvPr name="Freeform 40" id="40"/>
          <p:cNvSpPr/>
          <p:nvPr/>
        </p:nvSpPr>
        <p:spPr>
          <a:xfrm flipH="false" flipV="false" rot="0">
            <a:off x="5112193" y="7154622"/>
            <a:ext cx="1453508" cy="1897327"/>
          </a:xfrm>
          <a:custGeom>
            <a:avLst/>
            <a:gdLst/>
            <a:ahLst/>
            <a:cxnLst/>
            <a:rect r="r" b="b" t="t" l="l"/>
            <a:pathLst>
              <a:path h="1897327" w="1453508">
                <a:moveTo>
                  <a:pt x="0" y="0"/>
                </a:moveTo>
                <a:lnTo>
                  <a:pt x="1453508" y="0"/>
                </a:lnTo>
                <a:lnTo>
                  <a:pt x="1453508" y="1897327"/>
                </a:lnTo>
                <a:lnTo>
                  <a:pt x="0" y="1897327"/>
                </a:lnTo>
                <a:lnTo>
                  <a:pt x="0" y="0"/>
                </a:lnTo>
                <a:close/>
              </a:path>
            </a:pathLst>
          </a:custGeom>
          <a:blipFill>
            <a:blip r:embed="rId7"/>
            <a:stretch>
              <a:fillRect l="-192366" t="-32748" r="-318320" b="-178947"/>
            </a:stretch>
          </a:blipFill>
        </p:spPr>
      </p:sp>
      <p:sp>
        <p:nvSpPr>
          <p:cNvPr name="Freeform 41" id="41"/>
          <p:cNvSpPr/>
          <p:nvPr/>
        </p:nvSpPr>
        <p:spPr>
          <a:xfrm flipH="false" flipV="false" rot="0">
            <a:off x="11574592" y="7192441"/>
            <a:ext cx="1757608" cy="1821688"/>
          </a:xfrm>
          <a:custGeom>
            <a:avLst/>
            <a:gdLst/>
            <a:ahLst/>
            <a:cxnLst/>
            <a:rect r="r" b="b" t="t" l="l"/>
            <a:pathLst>
              <a:path h="1821688" w="1757608">
                <a:moveTo>
                  <a:pt x="0" y="0"/>
                </a:moveTo>
                <a:lnTo>
                  <a:pt x="1757609" y="0"/>
                </a:lnTo>
                <a:lnTo>
                  <a:pt x="1757609" y="1821688"/>
                </a:lnTo>
                <a:lnTo>
                  <a:pt x="0" y="1821688"/>
                </a:lnTo>
                <a:lnTo>
                  <a:pt x="0" y="0"/>
                </a:lnTo>
                <a:close/>
              </a:path>
            </a:pathLst>
          </a:custGeom>
          <a:blipFill>
            <a:blip r:embed="rId8"/>
            <a:stretch>
              <a:fillRect l="-158854" t="-99497" r="-157812" b="-68341"/>
            </a:stretch>
          </a:blipFill>
        </p:spPr>
      </p:sp>
      <p:grpSp>
        <p:nvGrpSpPr>
          <p:cNvPr name="Group 42" id="42"/>
          <p:cNvGrpSpPr/>
          <p:nvPr/>
        </p:nvGrpSpPr>
        <p:grpSpPr>
          <a:xfrm rot="0">
            <a:off x="8432614" y="7158715"/>
            <a:ext cx="1425668" cy="1889140"/>
            <a:chOff x="0" y="0"/>
            <a:chExt cx="1900890" cy="2518853"/>
          </a:xfrm>
        </p:grpSpPr>
        <p:grpSp>
          <p:nvGrpSpPr>
            <p:cNvPr name="Group 43" id="43"/>
            <p:cNvGrpSpPr/>
            <p:nvPr/>
          </p:nvGrpSpPr>
          <p:grpSpPr>
            <a:xfrm rot="2896363">
              <a:off x="145869" y="313203"/>
              <a:ext cx="957707" cy="707072"/>
              <a:chOff x="0" y="0"/>
              <a:chExt cx="1020064" cy="753110"/>
            </a:xfrm>
          </p:grpSpPr>
          <p:sp>
            <p:nvSpPr>
              <p:cNvPr name="Freeform 44" id="44"/>
              <p:cNvSpPr/>
              <p:nvPr/>
            </p:nvSpPr>
            <p:spPr>
              <a:xfrm flipH="false" flipV="false" rot="0">
                <a:off x="0" y="0"/>
                <a:ext cx="1020064" cy="753110"/>
              </a:xfrm>
              <a:custGeom>
                <a:avLst/>
                <a:gdLst/>
                <a:ahLst/>
                <a:cxnLst/>
                <a:rect r="r" b="b" t="t" l="l"/>
                <a:pathLst>
                  <a:path h="753110" w="1020064">
                    <a:moveTo>
                      <a:pt x="510032" y="0"/>
                    </a:moveTo>
                    <a:cubicBezTo>
                      <a:pt x="228349" y="0"/>
                      <a:pt x="0" y="168589"/>
                      <a:pt x="0" y="376555"/>
                    </a:cubicBezTo>
                    <a:cubicBezTo>
                      <a:pt x="0" y="584520"/>
                      <a:pt x="228349" y="753110"/>
                      <a:pt x="510032" y="753110"/>
                    </a:cubicBezTo>
                    <a:cubicBezTo>
                      <a:pt x="791715" y="753110"/>
                      <a:pt x="1020064" y="584520"/>
                      <a:pt x="1020064" y="376555"/>
                    </a:cubicBezTo>
                    <a:cubicBezTo>
                      <a:pt x="1020064" y="168589"/>
                      <a:pt x="791715" y="0"/>
                      <a:pt x="510032" y="0"/>
                    </a:cubicBezTo>
                    <a:close/>
                  </a:path>
                </a:pathLst>
              </a:custGeom>
              <a:solidFill>
                <a:srgbClr val="E7CAA9"/>
              </a:solidFill>
            </p:spPr>
          </p:sp>
          <p:sp>
            <p:nvSpPr>
              <p:cNvPr name="TextBox 45" id="45"/>
              <p:cNvSpPr txBox="true"/>
              <p:nvPr/>
            </p:nvSpPr>
            <p:spPr>
              <a:xfrm>
                <a:off x="95631" y="32504"/>
                <a:ext cx="828802" cy="650002"/>
              </a:xfrm>
              <a:prstGeom prst="rect">
                <a:avLst/>
              </a:prstGeom>
            </p:spPr>
            <p:txBody>
              <a:bodyPr anchor="ctr" rtlCol="false" tIns="50800" lIns="50800" bIns="50800" rIns="50800"/>
              <a:lstStyle/>
              <a:p>
                <a:pPr algn="ctr">
                  <a:lnSpc>
                    <a:spcPts val="2659"/>
                  </a:lnSpc>
                </a:pPr>
              </a:p>
            </p:txBody>
          </p:sp>
        </p:grpSp>
        <p:grpSp>
          <p:nvGrpSpPr>
            <p:cNvPr name="Group 46" id="46"/>
            <p:cNvGrpSpPr/>
            <p:nvPr/>
          </p:nvGrpSpPr>
          <p:grpSpPr>
            <a:xfrm rot="2896363">
              <a:off x="55610" y="202280"/>
              <a:ext cx="513502" cy="379117"/>
              <a:chOff x="0" y="0"/>
              <a:chExt cx="1020064" cy="753110"/>
            </a:xfrm>
          </p:grpSpPr>
          <p:sp>
            <p:nvSpPr>
              <p:cNvPr name="Freeform 47" id="47"/>
              <p:cNvSpPr/>
              <p:nvPr/>
            </p:nvSpPr>
            <p:spPr>
              <a:xfrm flipH="false" flipV="false" rot="0">
                <a:off x="0" y="0"/>
                <a:ext cx="1020064" cy="753110"/>
              </a:xfrm>
              <a:custGeom>
                <a:avLst/>
                <a:gdLst/>
                <a:ahLst/>
                <a:cxnLst/>
                <a:rect r="r" b="b" t="t" l="l"/>
                <a:pathLst>
                  <a:path h="753110" w="1020064">
                    <a:moveTo>
                      <a:pt x="510032" y="0"/>
                    </a:moveTo>
                    <a:cubicBezTo>
                      <a:pt x="228349" y="0"/>
                      <a:pt x="0" y="168589"/>
                      <a:pt x="0" y="376555"/>
                    </a:cubicBezTo>
                    <a:cubicBezTo>
                      <a:pt x="0" y="584520"/>
                      <a:pt x="228349" y="753110"/>
                      <a:pt x="510032" y="753110"/>
                    </a:cubicBezTo>
                    <a:cubicBezTo>
                      <a:pt x="791715" y="753110"/>
                      <a:pt x="1020064" y="584520"/>
                      <a:pt x="1020064" y="376555"/>
                    </a:cubicBezTo>
                    <a:cubicBezTo>
                      <a:pt x="1020064" y="168589"/>
                      <a:pt x="791715" y="0"/>
                      <a:pt x="510032" y="0"/>
                    </a:cubicBezTo>
                    <a:close/>
                  </a:path>
                </a:pathLst>
              </a:custGeom>
              <a:solidFill>
                <a:srgbClr val="E7CAA9"/>
              </a:solidFill>
            </p:spPr>
          </p:sp>
          <p:sp>
            <p:nvSpPr>
              <p:cNvPr name="TextBox 48" id="48"/>
              <p:cNvSpPr txBox="true"/>
              <p:nvPr/>
            </p:nvSpPr>
            <p:spPr>
              <a:xfrm>
                <a:off x="95631" y="32504"/>
                <a:ext cx="828802" cy="650002"/>
              </a:xfrm>
              <a:prstGeom prst="rect">
                <a:avLst/>
              </a:prstGeom>
            </p:spPr>
            <p:txBody>
              <a:bodyPr anchor="ctr" rtlCol="false" tIns="50800" lIns="50800" bIns="50800" rIns="50800"/>
              <a:lstStyle/>
              <a:p>
                <a:pPr algn="ctr">
                  <a:lnSpc>
                    <a:spcPts val="2659"/>
                  </a:lnSpc>
                </a:pPr>
              </a:p>
            </p:txBody>
          </p:sp>
        </p:grpSp>
        <p:sp>
          <p:nvSpPr>
            <p:cNvPr name="Freeform 49" id="49"/>
            <p:cNvSpPr/>
            <p:nvPr/>
          </p:nvSpPr>
          <p:spPr>
            <a:xfrm flipH="false" flipV="false" rot="0">
              <a:off x="17710" y="0"/>
              <a:ext cx="1883180" cy="2518853"/>
            </a:xfrm>
            <a:custGeom>
              <a:avLst/>
              <a:gdLst/>
              <a:ahLst/>
              <a:cxnLst/>
              <a:rect r="r" b="b" t="t" l="l"/>
              <a:pathLst>
                <a:path h="2518853" w="1883180">
                  <a:moveTo>
                    <a:pt x="0" y="0"/>
                  </a:moveTo>
                  <a:lnTo>
                    <a:pt x="1883180" y="0"/>
                  </a:lnTo>
                  <a:lnTo>
                    <a:pt x="1883180" y="2518853"/>
                  </a:lnTo>
                  <a:lnTo>
                    <a:pt x="0" y="2518853"/>
                  </a:lnTo>
                  <a:lnTo>
                    <a:pt x="0" y="0"/>
                  </a:lnTo>
                  <a:close/>
                </a:path>
              </a:pathLst>
            </a:custGeom>
            <a:blipFill>
              <a:blip r:embed="rId9"/>
              <a:stretch>
                <a:fillRect l="-65400" t="-72870" r="-59493" b="-79495"/>
              </a:stretch>
            </a:blipFill>
          </p:spPr>
        </p:sp>
      </p:grpSp>
      <p:sp>
        <p:nvSpPr>
          <p:cNvPr name="Freeform 50" id="50"/>
          <p:cNvSpPr/>
          <p:nvPr/>
        </p:nvSpPr>
        <p:spPr>
          <a:xfrm flipH="false" flipV="false" rot="-359999">
            <a:off x="5017125" y="1216209"/>
            <a:ext cx="1580703" cy="2030261"/>
          </a:xfrm>
          <a:custGeom>
            <a:avLst/>
            <a:gdLst/>
            <a:ahLst/>
            <a:cxnLst/>
            <a:rect r="r" b="b" t="t" l="l"/>
            <a:pathLst>
              <a:path h="2030261" w="1580703">
                <a:moveTo>
                  <a:pt x="0" y="0"/>
                </a:moveTo>
                <a:lnTo>
                  <a:pt x="1580703" y="0"/>
                </a:lnTo>
                <a:lnTo>
                  <a:pt x="1580703" y="2030262"/>
                </a:lnTo>
                <a:lnTo>
                  <a:pt x="0" y="2030262"/>
                </a:lnTo>
                <a:lnTo>
                  <a:pt x="0" y="0"/>
                </a:lnTo>
                <a:close/>
              </a:path>
            </a:pathLst>
          </a:custGeom>
          <a:blipFill>
            <a:blip r:embed="rId10"/>
            <a:stretch>
              <a:fillRect l="-80733" t="-93214" r="-63761" b="-92500"/>
            </a:stretch>
          </a:blipFill>
        </p:spPr>
      </p:sp>
      <p:sp>
        <p:nvSpPr>
          <p:cNvPr name="Freeform 51" id="51"/>
          <p:cNvSpPr/>
          <p:nvPr/>
        </p:nvSpPr>
        <p:spPr>
          <a:xfrm flipH="false" flipV="false" rot="0">
            <a:off x="11819878" y="1138735"/>
            <a:ext cx="1267038" cy="2089959"/>
          </a:xfrm>
          <a:custGeom>
            <a:avLst/>
            <a:gdLst/>
            <a:ahLst/>
            <a:cxnLst/>
            <a:rect r="r" b="b" t="t" l="l"/>
            <a:pathLst>
              <a:path h="2089959" w="1267038">
                <a:moveTo>
                  <a:pt x="0" y="0"/>
                </a:moveTo>
                <a:lnTo>
                  <a:pt x="1267037" y="0"/>
                </a:lnTo>
                <a:lnTo>
                  <a:pt x="1267037" y="2089959"/>
                </a:lnTo>
                <a:lnTo>
                  <a:pt x="0" y="2089959"/>
                </a:lnTo>
                <a:lnTo>
                  <a:pt x="0" y="0"/>
                </a:lnTo>
                <a:close/>
              </a:path>
            </a:pathLst>
          </a:custGeom>
          <a:blipFill>
            <a:blip r:embed="rId11"/>
            <a:stretch>
              <a:fillRect l="0" t="0" r="0" b="0"/>
            </a:stretch>
          </a:blipFill>
        </p:spPr>
      </p:sp>
      <p:sp>
        <p:nvSpPr>
          <p:cNvPr name="TextBox 52" id="52"/>
          <p:cNvSpPr txBox="true"/>
          <p:nvPr/>
        </p:nvSpPr>
        <p:spPr>
          <a:xfrm rot="0">
            <a:off x="1748320" y="3449638"/>
            <a:ext cx="14791361" cy="2983752"/>
          </a:xfrm>
          <a:prstGeom prst="rect">
            <a:avLst/>
          </a:prstGeom>
        </p:spPr>
        <p:txBody>
          <a:bodyPr anchor="t" rtlCol="false" tIns="0" lIns="0" bIns="0" rIns="0">
            <a:spAutoFit/>
          </a:bodyPr>
          <a:lstStyle/>
          <a:p>
            <a:pPr algn="ctr" marL="0" indent="0" lvl="0">
              <a:lnSpc>
                <a:spcPts val="11941"/>
              </a:lnSpc>
              <a:spcBef>
                <a:spcPct val="0"/>
              </a:spcBef>
            </a:pPr>
            <a:r>
              <a:rPr lang="en-US" sz="8529">
                <a:solidFill>
                  <a:srgbClr val="ECD6B4"/>
                </a:solidFill>
                <a:latin typeface="Papercutting"/>
                <a:ea typeface="Papercutting"/>
                <a:cs typeface="Papercutting"/>
                <a:sym typeface="Papercutting"/>
              </a:rPr>
              <a:t>Οι  κύριες θρησκείες της Ευρώπης</a:t>
            </a:r>
          </a:p>
        </p:txBody>
      </p:sp>
      <p:grpSp>
        <p:nvGrpSpPr>
          <p:cNvPr name="Group 53" id="53"/>
          <p:cNvGrpSpPr/>
          <p:nvPr/>
        </p:nvGrpSpPr>
        <p:grpSpPr>
          <a:xfrm rot="0">
            <a:off x="14409999" y="7100670"/>
            <a:ext cx="3001701" cy="2310030"/>
            <a:chOff x="0" y="0"/>
            <a:chExt cx="790571" cy="608403"/>
          </a:xfrm>
        </p:grpSpPr>
        <p:sp>
          <p:nvSpPr>
            <p:cNvPr name="Freeform 54" id="54"/>
            <p:cNvSpPr/>
            <p:nvPr/>
          </p:nvSpPr>
          <p:spPr>
            <a:xfrm flipH="false" flipV="false" rot="0">
              <a:off x="0" y="0"/>
              <a:ext cx="790571" cy="608403"/>
            </a:xfrm>
            <a:custGeom>
              <a:avLst/>
              <a:gdLst/>
              <a:ahLst/>
              <a:cxnLst/>
              <a:rect r="r" b="b" t="t" l="l"/>
              <a:pathLst>
                <a:path h="608403" w="790571">
                  <a:moveTo>
                    <a:pt x="38688" y="0"/>
                  </a:moveTo>
                  <a:lnTo>
                    <a:pt x="751884" y="0"/>
                  </a:lnTo>
                  <a:cubicBezTo>
                    <a:pt x="773250" y="0"/>
                    <a:pt x="790571" y="17321"/>
                    <a:pt x="790571" y="38688"/>
                  </a:cubicBezTo>
                  <a:lnTo>
                    <a:pt x="790571" y="569715"/>
                  </a:lnTo>
                  <a:cubicBezTo>
                    <a:pt x="790571" y="591082"/>
                    <a:pt x="773250" y="608403"/>
                    <a:pt x="751884" y="608403"/>
                  </a:cubicBezTo>
                  <a:lnTo>
                    <a:pt x="38688" y="608403"/>
                  </a:lnTo>
                  <a:cubicBezTo>
                    <a:pt x="17321" y="608403"/>
                    <a:pt x="0" y="591082"/>
                    <a:pt x="0" y="569715"/>
                  </a:cubicBezTo>
                  <a:lnTo>
                    <a:pt x="0" y="38688"/>
                  </a:lnTo>
                  <a:cubicBezTo>
                    <a:pt x="0" y="17321"/>
                    <a:pt x="17321" y="0"/>
                    <a:pt x="38688" y="0"/>
                  </a:cubicBezTo>
                  <a:close/>
                </a:path>
              </a:pathLst>
            </a:custGeom>
            <a:solidFill>
              <a:srgbClr val="7084A7"/>
            </a:solidFill>
          </p:spPr>
        </p:sp>
        <p:sp>
          <p:nvSpPr>
            <p:cNvPr name="TextBox 55" id="55"/>
            <p:cNvSpPr txBox="true"/>
            <p:nvPr/>
          </p:nvSpPr>
          <p:spPr>
            <a:xfrm>
              <a:off x="0" y="-38100"/>
              <a:ext cx="790571" cy="64650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8499B9"/>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4399161"/>
            <a:ext cx="8444624" cy="4859139"/>
            <a:chOff x="0" y="0"/>
            <a:chExt cx="2224099" cy="1279773"/>
          </a:xfrm>
        </p:grpSpPr>
        <p:sp>
          <p:nvSpPr>
            <p:cNvPr name="Freeform 7" id="7"/>
            <p:cNvSpPr/>
            <p:nvPr/>
          </p:nvSpPr>
          <p:spPr>
            <a:xfrm flipH="false" flipV="false" rot="0">
              <a:off x="0" y="0"/>
              <a:ext cx="2224099" cy="1279773"/>
            </a:xfrm>
            <a:custGeom>
              <a:avLst/>
              <a:gdLst/>
              <a:ahLst/>
              <a:cxnLst/>
              <a:rect r="r" b="b" t="t" l="l"/>
              <a:pathLst>
                <a:path h="1279773" w="2224099">
                  <a:moveTo>
                    <a:pt x="13752" y="0"/>
                  </a:moveTo>
                  <a:lnTo>
                    <a:pt x="2210347" y="0"/>
                  </a:lnTo>
                  <a:cubicBezTo>
                    <a:pt x="2217942" y="0"/>
                    <a:pt x="2224099" y="6157"/>
                    <a:pt x="2224099" y="13752"/>
                  </a:cubicBezTo>
                  <a:lnTo>
                    <a:pt x="2224099" y="1266021"/>
                  </a:lnTo>
                  <a:cubicBezTo>
                    <a:pt x="2224099" y="1269669"/>
                    <a:pt x="2222650" y="1273166"/>
                    <a:pt x="2220071" y="1275745"/>
                  </a:cubicBezTo>
                  <a:cubicBezTo>
                    <a:pt x="2217492" y="1278324"/>
                    <a:pt x="2213994" y="1279773"/>
                    <a:pt x="2210347" y="1279773"/>
                  </a:cubicBezTo>
                  <a:lnTo>
                    <a:pt x="13752" y="1279773"/>
                  </a:lnTo>
                  <a:cubicBezTo>
                    <a:pt x="6157" y="1279773"/>
                    <a:pt x="0" y="1273616"/>
                    <a:pt x="0" y="1266021"/>
                  </a:cubicBezTo>
                  <a:lnTo>
                    <a:pt x="0" y="13752"/>
                  </a:lnTo>
                  <a:cubicBezTo>
                    <a:pt x="0" y="6157"/>
                    <a:pt x="6157" y="0"/>
                    <a:pt x="13752" y="0"/>
                  </a:cubicBezTo>
                  <a:close/>
                </a:path>
              </a:pathLst>
            </a:custGeom>
            <a:solidFill>
              <a:srgbClr val="ECBE69"/>
            </a:solidFill>
          </p:spPr>
        </p:sp>
        <p:sp>
          <p:nvSpPr>
            <p:cNvPr name="TextBox 8" id="8"/>
            <p:cNvSpPr txBox="true"/>
            <p:nvPr/>
          </p:nvSpPr>
          <p:spPr>
            <a:xfrm>
              <a:off x="0" y="-38100"/>
              <a:ext cx="2224099"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824922" y="4399161"/>
            <a:ext cx="3541390" cy="4859139"/>
            <a:chOff x="0" y="0"/>
            <a:chExt cx="4721854" cy="6478852"/>
          </a:xfrm>
        </p:grpSpPr>
        <p:pic>
          <p:nvPicPr>
            <p:cNvPr name="Picture 10" id="10"/>
            <p:cNvPicPr>
              <a:picLocks noChangeAspect="true"/>
            </p:cNvPicPr>
            <p:nvPr/>
          </p:nvPicPr>
          <p:blipFill>
            <a:blip r:embed="rId3"/>
            <a:srcRect l="10704" t="32789" r="71006" b="29546"/>
            <a:stretch>
              <a:fillRect/>
            </a:stretch>
          </p:blipFill>
          <p:spPr>
            <a:xfrm flipH="false" flipV="false">
              <a:off x="0" y="0"/>
              <a:ext cx="4721854" cy="6478852"/>
            </a:xfrm>
            <a:prstGeom prst="rect">
              <a:avLst/>
            </a:prstGeom>
          </p:spPr>
        </p:pic>
      </p:grpSp>
      <p:sp>
        <p:nvSpPr>
          <p:cNvPr name="TextBox 11" id="11"/>
          <p:cNvSpPr txBox="true"/>
          <p:nvPr/>
        </p:nvSpPr>
        <p:spPr>
          <a:xfrm rot="0">
            <a:off x="1749147" y="1537459"/>
            <a:ext cx="15510980" cy="1817757"/>
          </a:xfrm>
          <a:prstGeom prst="rect">
            <a:avLst/>
          </a:prstGeom>
        </p:spPr>
        <p:txBody>
          <a:bodyPr anchor="t" rtlCol="false" tIns="0" lIns="0" bIns="0" rIns="0">
            <a:spAutoFit/>
          </a:bodyPr>
          <a:lstStyle/>
          <a:p>
            <a:pPr algn="ctr" marL="0" indent="0" lvl="0">
              <a:lnSpc>
                <a:spcPts val="14783"/>
              </a:lnSpc>
              <a:spcBef>
                <a:spcPct val="0"/>
              </a:spcBef>
            </a:pPr>
            <a:r>
              <a:rPr lang="en-US" sz="10559">
                <a:solidFill>
                  <a:srgbClr val="ECD6B4"/>
                </a:solidFill>
                <a:latin typeface="Papercutting"/>
                <a:ea typeface="Papercutting"/>
                <a:cs typeface="Papercutting"/>
                <a:sym typeface="Papercutting"/>
              </a:rPr>
              <a:t>Χριστιανισμός </a:t>
            </a:r>
          </a:p>
        </p:txBody>
      </p:sp>
      <p:sp>
        <p:nvSpPr>
          <p:cNvPr name="TextBox 12" id="12"/>
          <p:cNvSpPr txBox="true"/>
          <p:nvPr/>
        </p:nvSpPr>
        <p:spPr>
          <a:xfrm rot="0">
            <a:off x="1478577" y="4942781"/>
            <a:ext cx="7544870" cy="4023360"/>
          </a:xfrm>
          <a:prstGeom prst="rect">
            <a:avLst/>
          </a:prstGeom>
        </p:spPr>
        <p:txBody>
          <a:bodyPr anchor="t" rtlCol="false" tIns="0" lIns="0" bIns="0" rIns="0">
            <a:spAutoFit/>
          </a:bodyPr>
          <a:lstStyle/>
          <a:p>
            <a:pPr algn="ctr" marL="0" indent="0" lvl="0">
              <a:lnSpc>
                <a:spcPts val="3990"/>
              </a:lnSpc>
              <a:spcBef>
                <a:spcPct val="0"/>
              </a:spcBef>
            </a:pPr>
            <a:r>
              <a:rPr lang="en-US" sz="2850">
                <a:solidFill>
                  <a:srgbClr val="000000"/>
                </a:solidFill>
                <a:latin typeface="One Little Font"/>
                <a:ea typeface="One Little Font"/>
                <a:cs typeface="One Little Font"/>
                <a:sym typeface="One Little Font"/>
              </a:rPr>
              <a:t>Ο Χριστιανισμός εμφανίστηκε τον 1ο αιώνα μ.Χ., επικεντρωμένος στη ζωή, τις διδασκαλίες, τον θάνατο και την ανάσταση του Ιησού του Ναζωραίου. Διδάσκει ότι μέσω του Ιησού, η ανθρωπότητα μπορεί να συμφιλιωθεί με τον Θεό και να της δοθεί αιώνια ζωή. Σήμερα, ο Χριστιανισμός είναι μια από τις πιο διαδεδομένες θρησκείες παγκοσμίως, με επιρροή σε όλο τον κόσμο.</a:t>
            </a:r>
          </a:p>
        </p:txBody>
      </p:sp>
      <p:grpSp>
        <p:nvGrpSpPr>
          <p:cNvPr name="Group 13" id="13"/>
          <p:cNvGrpSpPr/>
          <p:nvPr/>
        </p:nvGrpSpPr>
        <p:grpSpPr>
          <a:xfrm rot="0">
            <a:off x="13718737" y="4399161"/>
            <a:ext cx="3541390" cy="4859139"/>
            <a:chOff x="0" y="0"/>
            <a:chExt cx="4721854" cy="6478852"/>
          </a:xfrm>
        </p:grpSpPr>
        <p:pic>
          <p:nvPicPr>
            <p:cNvPr name="Picture 14" id="14"/>
            <p:cNvPicPr>
              <a:picLocks noChangeAspect="true"/>
            </p:cNvPicPr>
            <p:nvPr/>
          </p:nvPicPr>
          <p:blipFill>
            <a:blip r:embed="rId3"/>
            <a:srcRect l="73388" t="34192" r="8323" b="28143"/>
            <a:stretch>
              <a:fillRect/>
            </a:stretch>
          </p:blipFill>
          <p:spPr>
            <a:xfrm flipH="false" flipV="false">
              <a:off x="0" y="0"/>
              <a:ext cx="4721854" cy="6478852"/>
            </a:xfrm>
            <a:prstGeom prst="rect">
              <a:avLst/>
            </a:prstGeom>
          </p:spPr>
        </p:pic>
      </p:grpSp>
      <p:sp>
        <p:nvSpPr>
          <p:cNvPr name="Freeform 15" id="15"/>
          <p:cNvSpPr/>
          <p:nvPr/>
        </p:nvSpPr>
        <p:spPr>
          <a:xfrm flipH="false" flipV="false" rot="-2096656">
            <a:off x="1086251" y="1087970"/>
            <a:ext cx="1325793" cy="1184927"/>
          </a:xfrm>
          <a:custGeom>
            <a:avLst/>
            <a:gdLst/>
            <a:ahLst/>
            <a:cxnLst/>
            <a:rect r="r" b="b" t="t" l="l"/>
            <a:pathLst>
              <a:path h="1184927" w="1325793">
                <a:moveTo>
                  <a:pt x="0" y="0"/>
                </a:moveTo>
                <a:lnTo>
                  <a:pt x="1325793" y="0"/>
                </a:lnTo>
                <a:lnTo>
                  <a:pt x="1325793" y="1184927"/>
                </a:lnTo>
                <a:lnTo>
                  <a:pt x="0" y="1184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4641222" y="948243"/>
            <a:ext cx="2618906" cy="1597533"/>
          </a:xfrm>
          <a:custGeom>
            <a:avLst/>
            <a:gdLst/>
            <a:ahLst/>
            <a:cxnLst/>
            <a:rect r="r" b="b" t="t" l="l"/>
            <a:pathLst>
              <a:path h="1597533" w="2618906">
                <a:moveTo>
                  <a:pt x="0" y="0"/>
                </a:moveTo>
                <a:lnTo>
                  <a:pt x="2618905" y="0"/>
                </a:lnTo>
                <a:lnTo>
                  <a:pt x="2618905" y="1597532"/>
                </a:lnTo>
                <a:lnTo>
                  <a:pt x="0" y="15975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182130" y="8467467"/>
            <a:ext cx="2592895" cy="1581666"/>
          </a:xfrm>
          <a:custGeom>
            <a:avLst/>
            <a:gdLst/>
            <a:ahLst/>
            <a:cxnLst/>
            <a:rect r="r" b="b" t="t" l="l"/>
            <a:pathLst>
              <a:path h="1581666" w="2592895">
                <a:moveTo>
                  <a:pt x="0" y="0"/>
                </a:moveTo>
                <a:lnTo>
                  <a:pt x="2592894" y="0"/>
                </a:lnTo>
                <a:lnTo>
                  <a:pt x="2592894" y="1581666"/>
                </a:lnTo>
                <a:lnTo>
                  <a:pt x="0" y="15816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7351108" y="1028700"/>
            <a:ext cx="9908192" cy="3044824"/>
            <a:chOff x="0" y="0"/>
            <a:chExt cx="2609565" cy="801929"/>
          </a:xfrm>
        </p:grpSpPr>
        <p:sp>
          <p:nvSpPr>
            <p:cNvPr name="Freeform 4" id="4"/>
            <p:cNvSpPr/>
            <p:nvPr/>
          </p:nvSpPr>
          <p:spPr>
            <a:xfrm flipH="false" flipV="false" rot="0">
              <a:off x="0" y="0"/>
              <a:ext cx="2609565" cy="801929"/>
            </a:xfrm>
            <a:custGeom>
              <a:avLst/>
              <a:gdLst/>
              <a:ahLst/>
              <a:cxnLst/>
              <a:rect r="r" b="b" t="t" l="l"/>
              <a:pathLst>
                <a:path h="801929" w="2609565">
                  <a:moveTo>
                    <a:pt x="11720" y="0"/>
                  </a:moveTo>
                  <a:lnTo>
                    <a:pt x="2597845" y="0"/>
                  </a:lnTo>
                  <a:cubicBezTo>
                    <a:pt x="2600953" y="0"/>
                    <a:pt x="2603934" y="1235"/>
                    <a:pt x="2606132" y="3433"/>
                  </a:cubicBezTo>
                  <a:cubicBezTo>
                    <a:pt x="2608330" y="5631"/>
                    <a:pt x="2609565" y="8612"/>
                    <a:pt x="2609565" y="11720"/>
                  </a:cubicBezTo>
                  <a:lnTo>
                    <a:pt x="2609565" y="790209"/>
                  </a:lnTo>
                  <a:cubicBezTo>
                    <a:pt x="2609565" y="793317"/>
                    <a:pt x="2608330" y="796298"/>
                    <a:pt x="2606132" y="798496"/>
                  </a:cubicBezTo>
                  <a:cubicBezTo>
                    <a:pt x="2603934" y="800694"/>
                    <a:pt x="2600953" y="801929"/>
                    <a:pt x="2597845" y="801929"/>
                  </a:cubicBezTo>
                  <a:lnTo>
                    <a:pt x="11720" y="801929"/>
                  </a:lnTo>
                  <a:cubicBezTo>
                    <a:pt x="8612" y="801929"/>
                    <a:pt x="5631" y="800694"/>
                    <a:pt x="3433" y="798496"/>
                  </a:cubicBezTo>
                  <a:cubicBezTo>
                    <a:pt x="1235" y="796298"/>
                    <a:pt x="0" y="793317"/>
                    <a:pt x="0" y="790209"/>
                  </a:cubicBezTo>
                  <a:lnTo>
                    <a:pt x="0" y="11720"/>
                  </a:lnTo>
                  <a:cubicBezTo>
                    <a:pt x="0" y="8612"/>
                    <a:pt x="1235" y="5631"/>
                    <a:pt x="3433" y="3433"/>
                  </a:cubicBezTo>
                  <a:cubicBezTo>
                    <a:pt x="5631" y="1235"/>
                    <a:pt x="8612" y="0"/>
                    <a:pt x="11720" y="0"/>
                  </a:cubicBezTo>
                  <a:close/>
                </a:path>
              </a:pathLst>
            </a:custGeom>
            <a:solidFill>
              <a:srgbClr val="8499B9"/>
            </a:solidFill>
          </p:spPr>
        </p:sp>
        <p:sp>
          <p:nvSpPr>
            <p:cNvPr name="TextBox 5" id="5"/>
            <p:cNvSpPr txBox="true"/>
            <p:nvPr/>
          </p:nvSpPr>
          <p:spPr>
            <a:xfrm>
              <a:off x="0" y="-38100"/>
              <a:ext cx="2609565"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7351108" y="4399161"/>
            <a:ext cx="9908192" cy="4859139"/>
            <a:chOff x="0" y="0"/>
            <a:chExt cx="2609565" cy="1279773"/>
          </a:xfrm>
        </p:grpSpPr>
        <p:sp>
          <p:nvSpPr>
            <p:cNvPr name="Freeform 7" id="7"/>
            <p:cNvSpPr/>
            <p:nvPr/>
          </p:nvSpPr>
          <p:spPr>
            <a:xfrm flipH="false" flipV="false" rot="0">
              <a:off x="0" y="0"/>
              <a:ext cx="2609565" cy="1279773"/>
            </a:xfrm>
            <a:custGeom>
              <a:avLst/>
              <a:gdLst/>
              <a:ahLst/>
              <a:cxnLst/>
              <a:rect r="r" b="b" t="t" l="l"/>
              <a:pathLst>
                <a:path h="1279773" w="2609565">
                  <a:moveTo>
                    <a:pt x="11720" y="0"/>
                  </a:moveTo>
                  <a:lnTo>
                    <a:pt x="2597845" y="0"/>
                  </a:lnTo>
                  <a:cubicBezTo>
                    <a:pt x="2600953" y="0"/>
                    <a:pt x="2603934" y="1235"/>
                    <a:pt x="2606132" y="3433"/>
                  </a:cubicBezTo>
                  <a:cubicBezTo>
                    <a:pt x="2608330" y="5631"/>
                    <a:pt x="2609565" y="8612"/>
                    <a:pt x="2609565" y="11720"/>
                  </a:cubicBezTo>
                  <a:lnTo>
                    <a:pt x="2609565" y="1268053"/>
                  </a:lnTo>
                  <a:cubicBezTo>
                    <a:pt x="2609565" y="1271161"/>
                    <a:pt x="2608330" y="1274142"/>
                    <a:pt x="2606132" y="1276340"/>
                  </a:cubicBezTo>
                  <a:cubicBezTo>
                    <a:pt x="2603934" y="1278538"/>
                    <a:pt x="2600953" y="1279773"/>
                    <a:pt x="2597845" y="1279773"/>
                  </a:cubicBezTo>
                  <a:lnTo>
                    <a:pt x="11720" y="1279773"/>
                  </a:lnTo>
                  <a:cubicBezTo>
                    <a:pt x="8612" y="1279773"/>
                    <a:pt x="5631" y="1278538"/>
                    <a:pt x="3433" y="1276340"/>
                  </a:cubicBezTo>
                  <a:cubicBezTo>
                    <a:pt x="1235" y="1274142"/>
                    <a:pt x="0" y="1271161"/>
                    <a:pt x="0" y="1268053"/>
                  </a:cubicBezTo>
                  <a:lnTo>
                    <a:pt x="0" y="11720"/>
                  </a:lnTo>
                  <a:cubicBezTo>
                    <a:pt x="0" y="8612"/>
                    <a:pt x="1235" y="5631"/>
                    <a:pt x="3433" y="3433"/>
                  </a:cubicBezTo>
                  <a:cubicBezTo>
                    <a:pt x="5631" y="1235"/>
                    <a:pt x="8612" y="0"/>
                    <a:pt x="11720" y="0"/>
                  </a:cubicBezTo>
                  <a:close/>
                </a:path>
              </a:pathLst>
            </a:custGeom>
            <a:solidFill>
              <a:srgbClr val="ECBE69"/>
            </a:solidFill>
          </p:spPr>
        </p:sp>
        <p:sp>
          <p:nvSpPr>
            <p:cNvPr name="TextBox 8" id="8"/>
            <p:cNvSpPr txBox="true"/>
            <p:nvPr/>
          </p:nvSpPr>
          <p:spPr>
            <a:xfrm>
              <a:off x="0" y="-38100"/>
              <a:ext cx="2609565"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028700" y="1028700"/>
            <a:ext cx="5997817" cy="8229600"/>
            <a:chOff x="0" y="0"/>
            <a:chExt cx="7997089" cy="10972800"/>
          </a:xfrm>
        </p:grpSpPr>
        <p:pic>
          <p:nvPicPr>
            <p:cNvPr name="Picture 10" id="10"/>
            <p:cNvPicPr>
              <a:picLocks noChangeAspect="true"/>
            </p:cNvPicPr>
            <p:nvPr/>
          </p:nvPicPr>
          <p:blipFill>
            <a:blip r:embed="rId3"/>
            <a:srcRect l="52034" t="33911" r="29783" b="28642"/>
            <a:stretch>
              <a:fillRect/>
            </a:stretch>
          </p:blipFill>
          <p:spPr>
            <a:xfrm flipH="false" flipV="false">
              <a:off x="0" y="0"/>
              <a:ext cx="7997089" cy="10972800"/>
            </a:xfrm>
            <a:prstGeom prst="rect">
              <a:avLst/>
            </a:prstGeom>
          </p:spPr>
        </p:pic>
      </p:grpSp>
      <p:sp>
        <p:nvSpPr>
          <p:cNvPr name="TextBox 11" id="11"/>
          <p:cNvSpPr txBox="true"/>
          <p:nvPr/>
        </p:nvSpPr>
        <p:spPr>
          <a:xfrm rot="0">
            <a:off x="7710054" y="876300"/>
            <a:ext cx="9190300" cy="2557770"/>
          </a:xfrm>
          <a:prstGeom prst="rect">
            <a:avLst/>
          </a:prstGeom>
        </p:spPr>
        <p:txBody>
          <a:bodyPr anchor="t" rtlCol="false" tIns="0" lIns="0" bIns="0" rIns="0">
            <a:spAutoFit/>
          </a:bodyPr>
          <a:lstStyle/>
          <a:p>
            <a:pPr algn="ctr" marL="0" indent="0" lvl="0">
              <a:lnSpc>
                <a:spcPts val="10220"/>
              </a:lnSpc>
              <a:spcBef>
                <a:spcPct val="0"/>
              </a:spcBef>
            </a:pPr>
            <a:r>
              <a:rPr lang="en-US" sz="7300">
                <a:solidFill>
                  <a:srgbClr val="ECD6B4"/>
                </a:solidFill>
                <a:latin typeface="Papercutting"/>
                <a:ea typeface="Papercutting"/>
                <a:cs typeface="Papercutting"/>
                <a:sym typeface="Papercutting"/>
              </a:rPr>
              <a:t>Βασικά χαρακτηριστικά</a:t>
            </a:r>
          </a:p>
        </p:txBody>
      </p:sp>
      <p:sp>
        <p:nvSpPr>
          <p:cNvPr name="TextBox 12" id="12"/>
          <p:cNvSpPr txBox="true"/>
          <p:nvPr/>
        </p:nvSpPr>
        <p:spPr>
          <a:xfrm rot="0">
            <a:off x="7871305" y="4666877"/>
            <a:ext cx="8867797" cy="4257032"/>
          </a:xfrm>
          <a:prstGeom prst="rect">
            <a:avLst/>
          </a:prstGeom>
        </p:spPr>
        <p:txBody>
          <a:bodyPr anchor="t" rtlCol="false" tIns="0" lIns="0" bIns="0" rIns="0">
            <a:spAutoFit/>
          </a:bodyPr>
          <a:lstStyle/>
          <a:p>
            <a:pPr algn="l" marL="0" indent="0" lvl="0">
              <a:lnSpc>
                <a:spcPts val="4235"/>
              </a:lnSpc>
            </a:pPr>
            <a:r>
              <a:rPr lang="en-US" b="true" sz="3025">
                <a:solidFill>
                  <a:srgbClr val="000000"/>
                </a:solidFill>
                <a:latin typeface="One Little Font Bold"/>
                <a:ea typeface="One Little Font Bold"/>
                <a:cs typeface="One Little Font Bold"/>
                <a:sym typeface="One Little Font Bold"/>
              </a:rPr>
              <a:t>Τόπος καταγωγής: Ρωμαϊκή επαρχία της Ιουδαίας</a:t>
            </a:r>
          </a:p>
          <a:p>
            <a:pPr algn="l" marL="0" indent="0" lvl="0">
              <a:lnSpc>
                <a:spcPts val="4235"/>
              </a:lnSpc>
            </a:pPr>
            <a:r>
              <a:rPr lang="en-US" b="true" sz="3025">
                <a:solidFill>
                  <a:srgbClr val="000000"/>
                </a:solidFill>
                <a:latin typeface="One Little Font Bold"/>
                <a:ea typeface="One Little Font Bold"/>
                <a:cs typeface="One Little Font Bold"/>
                <a:sym typeface="One Little Font Bold"/>
              </a:rPr>
              <a:t>Ιερά Κείμενα: Βίβλος (Παλαιά και Καινή Διαθήκη)</a:t>
            </a:r>
          </a:p>
          <a:p>
            <a:pPr algn="l" marL="0" indent="0" lvl="0">
              <a:lnSpc>
                <a:spcPts val="4235"/>
              </a:lnSpc>
            </a:pPr>
            <a:r>
              <a:rPr lang="en-US" b="true" sz="3025">
                <a:solidFill>
                  <a:srgbClr val="000000"/>
                </a:solidFill>
                <a:latin typeface="One Little Font Bold"/>
                <a:ea typeface="One Little Font Bold"/>
                <a:cs typeface="One Little Font Bold"/>
                <a:sym typeface="One Little Font Bold"/>
              </a:rPr>
              <a:t>Βασικές Πεποιθήσεις: Πίστη σε έναν Θεό, τον Ιησού ως Υιό του Θεού και Σωτήρα, ανάσταση του Ιησού, σωτηρία μέσω πίστης και χάρης, αγάπη και συγχώρεση</a:t>
            </a:r>
          </a:p>
          <a:p>
            <a:pPr algn="l" marL="0" indent="0" lvl="0">
              <a:lnSpc>
                <a:spcPts val="4235"/>
              </a:lnSpc>
              <a:spcBef>
                <a:spcPct val="0"/>
              </a:spcBef>
            </a:pPr>
            <a:r>
              <a:rPr lang="en-US" b="true" sz="3025">
                <a:solidFill>
                  <a:srgbClr val="000000"/>
                </a:solidFill>
                <a:latin typeface="One Little Font Bold"/>
                <a:ea typeface="One Little Font Bold"/>
                <a:cs typeface="One Little Font Bold"/>
                <a:sym typeface="One Little Font Bold"/>
              </a:rPr>
              <a:t>Κλάδοι: Καθολικισμός, Προτεσταντισμός (συμπεριλαμβανομένων πολυάριθμων δογμάτων), Ανατολική Ορθόδοξη Εκκλησία</a:t>
            </a:r>
          </a:p>
        </p:txBody>
      </p:sp>
      <p:sp>
        <p:nvSpPr>
          <p:cNvPr name="Freeform 13" id="13"/>
          <p:cNvSpPr/>
          <p:nvPr/>
        </p:nvSpPr>
        <p:spPr>
          <a:xfrm flipH="false" flipV="false" rot="-3993336">
            <a:off x="16535425" y="1851540"/>
            <a:ext cx="1503304" cy="1343578"/>
          </a:xfrm>
          <a:custGeom>
            <a:avLst/>
            <a:gdLst/>
            <a:ahLst/>
            <a:cxnLst/>
            <a:rect r="r" b="b" t="t" l="l"/>
            <a:pathLst>
              <a:path h="1343578" w="1503304">
                <a:moveTo>
                  <a:pt x="0" y="0"/>
                </a:moveTo>
                <a:lnTo>
                  <a:pt x="1503304" y="0"/>
                </a:lnTo>
                <a:lnTo>
                  <a:pt x="1503304" y="1343578"/>
                </a:lnTo>
                <a:lnTo>
                  <a:pt x="0" y="1343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79946" y="1267157"/>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3044824"/>
            <a:chOff x="0" y="0"/>
            <a:chExt cx="4274726" cy="801929"/>
          </a:xfrm>
        </p:grpSpPr>
        <p:sp>
          <p:nvSpPr>
            <p:cNvPr name="Freeform 4" id="4"/>
            <p:cNvSpPr/>
            <p:nvPr/>
          </p:nvSpPr>
          <p:spPr>
            <a:xfrm flipH="false" flipV="false" rot="0">
              <a:off x="0" y="0"/>
              <a:ext cx="4274726" cy="801929"/>
            </a:xfrm>
            <a:custGeom>
              <a:avLst/>
              <a:gdLst/>
              <a:ahLst/>
              <a:cxnLst/>
              <a:rect r="r" b="b" t="t" l="l"/>
              <a:pathLst>
                <a:path h="801929" w="4274726">
                  <a:moveTo>
                    <a:pt x="7155" y="0"/>
                  </a:moveTo>
                  <a:lnTo>
                    <a:pt x="4267571" y="0"/>
                  </a:lnTo>
                  <a:cubicBezTo>
                    <a:pt x="4271523" y="0"/>
                    <a:pt x="4274726" y="3203"/>
                    <a:pt x="4274726" y="7155"/>
                  </a:cubicBezTo>
                  <a:lnTo>
                    <a:pt x="4274726" y="794774"/>
                  </a:lnTo>
                  <a:cubicBezTo>
                    <a:pt x="4274726" y="796672"/>
                    <a:pt x="4273972" y="798492"/>
                    <a:pt x="4272630" y="799833"/>
                  </a:cubicBezTo>
                  <a:cubicBezTo>
                    <a:pt x="4271289" y="801175"/>
                    <a:pt x="4269468" y="801929"/>
                    <a:pt x="4267571" y="801929"/>
                  </a:cubicBezTo>
                  <a:lnTo>
                    <a:pt x="7155" y="801929"/>
                  </a:lnTo>
                  <a:cubicBezTo>
                    <a:pt x="5257" y="801929"/>
                    <a:pt x="3437" y="801175"/>
                    <a:pt x="2096" y="799833"/>
                  </a:cubicBezTo>
                  <a:cubicBezTo>
                    <a:pt x="754" y="798492"/>
                    <a:pt x="0" y="796672"/>
                    <a:pt x="0" y="794774"/>
                  </a:cubicBezTo>
                  <a:lnTo>
                    <a:pt x="0" y="7155"/>
                  </a:lnTo>
                  <a:cubicBezTo>
                    <a:pt x="0" y="5257"/>
                    <a:pt x="754" y="3437"/>
                    <a:pt x="2096" y="2096"/>
                  </a:cubicBezTo>
                  <a:cubicBezTo>
                    <a:pt x="3437" y="754"/>
                    <a:pt x="5257" y="0"/>
                    <a:pt x="7155" y="0"/>
                  </a:cubicBezTo>
                  <a:close/>
                </a:path>
              </a:pathLst>
            </a:custGeom>
            <a:solidFill>
              <a:srgbClr val="8499B9"/>
            </a:solidFill>
          </p:spPr>
        </p:sp>
        <p:sp>
          <p:nvSpPr>
            <p:cNvPr name="TextBox 5" id="5"/>
            <p:cNvSpPr txBox="true"/>
            <p:nvPr/>
          </p:nvSpPr>
          <p:spPr>
            <a:xfrm>
              <a:off x="0" y="-38100"/>
              <a:ext cx="4274726"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4399161"/>
            <a:ext cx="8444624" cy="4859139"/>
            <a:chOff x="0" y="0"/>
            <a:chExt cx="2224099" cy="1279773"/>
          </a:xfrm>
        </p:grpSpPr>
        <p:sp>
          <p:nvSpPr>
            <p:cNvPr name="Freeform 7" id="7"/>
            <p:cNvSpPr/>
            <p:nvPr/>
          </p:nvSpPr>
          <p:spPr>
            <a:xfrm flipH="false" flipV="false" rot="0">
              <a:off x="0" y="0"/>
              <a:ext cx="2224099" cy="1279773"/>
            </a:xfrm>
            <a:custGeom>
              <a:avLst/>
              <a:gdLst/>
              <a:ahLst/>
              <a:cxnLst/>
              <a:rect r="r" b="b" t="t" l="l"/>
              <a:pathLst>
                <a:path h="1279773" w="2224099">
                  <a:moveTo>
                    <a:pt x="13752" y="0"/>
                  </a:moveTo>
                  <a:lnTo>
                    <a:pt x="2210347" y="0"/>
                  </a:lnTo>
                  <a:cubicBezTo>
                    <a:pt x="2217942" y="0"/>
                    <a:pt x="2224099" y="6157"/>
                    <a:pt x="2224099" y="13752"/>
                  </a:cubicBezTo>
                  <a:lnTo>
                    <a:pt x="2224099" y="1266021"/>
                  </a:lnTo>
                  <a:cubicBezTo>
                    <a:pt x="2224099" y="1269669"/>
                    <a:pt x="2222650" y="1273166"/>
                    <a:pt x="2220071" y="1275745"/>
                  </a:cubicBezTo>
                  <a:cubicBezTo>
                    <a:pt x="2217492" y="1278324"/>
                    <a:pt x="2213994" y="1279773"/>
                    <a:pt x="2210347" y="1279773"/>
                  </a:cubicBezTo>
                  <a:lnTo>
                    <a:pt x="13752" y="1279773"/>
                  </a:lnTo>
                  <a:cubicBezTo>
                    <a:pt x="6157" y="1279773"/>
                    <a:pt x="0" y="1273616"/>
                    <a:pt x="0" y="1266021"/>
                  </a:cubicBezTo>
                  <a:lnTo>
                    <a:pt x="0" y="13752"/>
                  </a:lnTo>
                  <a:cubicBezTo>
                    <a:pt x="0" y="6157"/>
                    <a:pt x="6157" y="0"/>
                    <a:pt x="13752" y="0"/>
                  </a:cubicBezTo>
                  <a:close/>
                </a:path>
              </a:pathLst>
            </a:custGeom>
            <a:solidFill>
              <a:srgbClr val="ECBE69"/>
            </a:solidFill>
          </p:spPr>
        </p:sp>
        <p:sp>
          <p:nvSpPr>
            <p:cNvPr name="TextBox 8" id="8"/>
            <p:cNvSpPr txBox="true"/>
            <p:nvPr/>
          </p:nvSpPr>
          <p:spPr>
            <a:xfrm>
              <a:off x="0" y="-38100"/>
              <a:ext cx="2224099"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824922" y="4399161"/>
            <a:ext cx="3541390" cy="4859139"/>
            <a:chOff x="0" y="0"/>
            <a:chExt cx="4721854" cy="6478852"/>
          </a:xfrm>
        </p:grpSpPr>
        <p:pic>
          <p:nvPicPr>
            <p:cNvPr name="Picture 10" id="10"/>
            <p:cNvPicPr>
              <a:picLocks noChangeAspect="true"/>
            </p:cNvPicPr>
            <p:nvPr/>
          </p:nvPicPr>
          <p:blipFill>
            <a:blip r:embed="rId3"/>
            <a:srcRect l="30258" t="27840" r="22108" b="28614"/>
            <a:stretch>
              <a:fillRect/>
            </a:stretch>
          </p:blipFill>
          <p:spPr>
            <a:xfrm flipH="false" flipV="false">
              <a:off x="0" y="0"/>
              <a:ext cx="4721854" cy="6478852"/>
            </a:xfrm>
            <a:prstGeom prst="rect">
              <a:avLst/>
            </a:prstGeom>
          </p:spPr>
        </p:pic>
      </p:grpSp>
      <p:grpSp>
        <p:nvGrpSpPr>
          <p:cNvPr name="Group 11" id="11"/>
          <p:cNvGrpSpPr/>
          <p:nvPr/>
        </p:nvGrpSpPr>
        <p:grpSpPr>
          <a:xfrm rot="0">
            <a:off x="13718737" y="4399161"/>
            <a:ext cx="3541390" cy="4859139"/>
            <a:chOff x="0" y="0"/>
            <a:chExt cx="4721854" cy="6478852"/>
          </a:xfrm>
        </p:grpSpPr>
        <p:pic>
          <p:nvPicPr>
            <p:cNvPr name="Picture 12" id="12"/>
            <p:cNvPicPr>
              <a:picLocks noChangeAspect="true"/>
            </p:cNvPicPr>
            <p:nvPr/>
          </p:nvPicPr>
          <p:blipFill>
            <a:blip r:embed="rId4"/>
            <a:srcRect l="13855" t="11865" r="52526" b="18900"/>
            <a:stretch>
              <a:fillRect/>
            </a:stretch>
          </p:blipFill>
          <p:spPr>
            <a:xfrm flipH="false" flipV="false">
              <a:off x="0" y="0"/>
              <a:ext cx="4721854" cy="6478852"/>
            </a:xfrm>
            <a:prstGeom prst="rect">
              <a:avLst/>
            </a:prstGeom>
          </p:spPr>
        </p:pic>
      </p:grpSp>
      <p:sp>
        <p:nvSpPr>
          <p:cNvPr name="TextBox 13" id="13"/>
          <p:cNvSpPr txBox="true"/>
          <p:nvPr/>
        </p:nvSpPr>
        <p:spPr>
          <a:xfrm rot="0">
            <a:off x="1748320" y="1092979"/>
            <a:ext cx="14791361" cy="1950949"/>
          </a:xfrm>
          <a:prstGeom prst="rect">
            <a:avLst/>
          </a:prstGeom>
        </p:spPr>
        <p:txBody>
          <a:bodyPr anchor="t" rtlCol="false" tIns="0" lIns="0" bIns="0" rIns="0">
            <a:spAutoFit/>
          </a:bodyPr>
          <a:lstStyle/>
          <a:p>
            <a:pPr algn="ctr" marL="0" indent="0" lvl="0">
              <a:lnSpc>
                <a:spcPts val="15842"/>
              </a:lnSpc>
              <a:spcBef>
                <a:spcPct val="0"/>
              </a:spcBef>
            </a:pPr>
            <a:r>
              <a:rPr lang="en-US" sz="11316">
                <a:solidFill>
                  <a:srgbClr val="ECD6B4"/>
                </a:solidFill>
                <a:latin typeface="Papercutting"/>
                <a:ea typeface="Papercutting"/>
                <a:cs typeface="Papercutting"/>
                <a:sym typeface="Papercutting"/>
              </a:rPr>
              <a:t> Ισλάμ</a:t>
            </a:r>
          </a:p>
        </p:txBody>
      </p:sp>
      <p:sp>
        <p:nvSpPr>
          <p:cNvPr name="TextBox 14" id="14"/>
          <p:cNvSpPr txBox="true"/>
          <p:nvPr/>
        </p:nvSpPr>
        <p:spPr>
          <a:xfrm rot="0">
            <a:off x="1478577" y="4942781"/>
            <a:ext cx="7544870" cy="3517583"/>
          </a:xfrm>
          <a:prstGeom prst="rect">
            <a:avLst/>
          </a:prstGeom>
        </p:spPr>
        <p:txBody>
          <a:bodyPr anchor="t" rtlCol="false" tIns="0" lIns="0" bIns="0" rIns="0">
            <a:spAutoFit/>
          </a:bodyPr>
          <a:lstStyle/>
          <a:p>
            <a:pPr algn="ctr" marL="0" indent="0" lvl="0">
              <a:lnSpc>
                <a:spcPts val="4042"/>
              </a:lnSpc>
              <a:spcBef>
                <a:spcPct val="0"/>
              </a:spcBef>
            </a:pPr>
            <a:r>
              <a:rPr lang="en-US" sz="2887">
                <a:solidFill>
                  <a:srgbClr val="000000"/>
                </a:solidFill>
                <a:latin typeface="One Little Font"/>
                <a:ea typeface="One Little Font"/>
                <a:cs typeface="One Little Font"/>
                <a:sym typeface="One Little Font"/>
              </a:rPr>
              <a:t>Το Ισλάμ ιδρύθηκε τον 7ο αιώνα μ.Χ., βασισμένο στις αποκαλύψεις που έλαβε ο Προφήτης Μωάμεθ. Διδάσκει την υποταγή στο θέλημα του Αλλάχ και παρέχει έναν ολοκληρωμένο οδηγό για τη ζωή μέσα από τα ιερά κείμενα και τους νόμους του. Το Ισλάμ είναι μια παγκόσμια πίστη που δίνει έντονη έμφαση στην κοινότητα, τη φιλανθρωπία και την ηθική ευθύνη.</a:t>
            </a:r>
          </a:p>
        </p:txBody>
      </p:sp>
      <p:sp>
        <p:nvSpPr>
          <p:cNvPr name="Freeform 15" id="15"/>
          <p:cNvSpPr/>
          <p:nvPr/>
        </p:nvSpPr>
        <p:spPr>
          <a:xfrm flipH="false" flipV="false" rot="-2096656">
            <a:off x="608753" y="436236"/>
            <a:ext cx="1325793" cy="1184927"/>
          </a:xfrm>
          <a:custGeom>
            <a:avLst/>
            <a:gdLst/>
            <a:ahLst/>
            <a:cxnLst/>
            <a:rect r="r" b="b" t="t" l="l"/>
            <a:pathLst>
              <a:path h="1184927" w="1325793">
                <a:moveTo>
                  <a:pt x="0" y="0"/>
                </a:moveTo>
                <a:lnTo>
                  <a:pt x="1325793" y="0"/>
                </a:lnTo>
                <a:lnTo>
                  <a:pt x="1325793" y="1184928"/>
                </a:lnTo>
                <a:lnTo>
                  <a:pt x="0" y="11849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5669094" y="953580"/>
            <a:ext cx="2618906" cy="1597533"/>
          </a:xfrm>
          <a:custGeom>
            <a:avLst/>
            <a:gdLst/>
            <a:ahLst/>
            <a:cxnLst/>
            <a:rect r="r" b="b" t="t" l="l"/>
            <a:pathLst>
              <a:path h="1597533" w="2618906">
                <a:moveTo>
                  <a:pt x="0" y="0"/>
                </a:moveTo>
                <a:lnTo>
                  <a:pt x="2618906" y="0"/>
                </a:lnTo>
                <a:lnTo>
                  <a:pt x="2618906" y="1597532"/>
                </a:lnTo>
                <a:lnTo>
                  <a:pt x="0" y="15975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10800000">
            <a:off x="-438511" y="7676634"/>
            <a:ext cx="2592895" cy="1581666"/>
          </a:xfrm>
          <a:custGeom>
            <a:avLst/>
            <a:gdLst/>
            <a:ahLst/>
            <a:cxnLst/>
            <a:rect r="r" b="b" t="t" l="l"/>
            <a:pathLst>
              <a:path h="1581666" w="2592895">
                <a:moveTo>
                  <a:pt x="0" y="0"/>
                </a:moveTo>
                <a:lnTo>
                  <a:pt x="2592894" y="0"/>
                </a:lnTo>
                <a:lnTo>
                  <a:pt x="2592894" y="1581666"/>
                </a:lnTo>
                <a:lnTo>
                  <a:pt x="0" y="15816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7351108" y="1028700"/>
            <a:ext cx="9908192" cy="3044824"/>
            <a:chOff x="0" y="0"/>
            <a:chExt cx="2609565" cy="801929"/>
          </a:xfrm>
        </p:grpSpPr>
        <p:sp>
          <p:nvSpPr>
            <p:cNvPr name="Freeform 4" id="4"/>
            <p:cNvSpPr/>
            <p:nvPr/>
          </p:nvSpPr>
          <p:spPr>
            <a:xfrm flipH="false" flipV="false" rot="0">
              <a:off x="0" y="0"/>
              <a:ext cx="2609565" cy="801929"/>
            </a:xfrm>
            <a:custGeom>
              <a:avLst/>
              <a:gdLst/>
              <a:ahLst/>
              <a:cxnLst/>
              <a:rect r="r" b="b" t="t" l="l"/>
              <a:pathLst>
                <a:path h="801929" w="2609565">
                  <a:moveTo>
                    <a:pt x="11720" y="0"/>
                  </a:moveTo>
                  <a:lnTo>
                    <a:pt x="2597845" y="0"/>
                  </a:lnTo>
                  <a:cubicBezTo>
                    <a:pt x="2600953" y="0"/>
                    <a:pt x="2603934" y="1235"/>
                    <a:pt x="2606132" y="3433"/>
                  </a:cubicBezTo>
                  <a:cubicBezTo>
                    <a:pt x="2608330" y="5631"/>
                    <a:pt x="2609565" y="8612"/>
                    <a:pt x="2609565" y="11720"/>
                  </a:cubicBezTo>
                  <a:lnTo>
                    <a:pt x="2609565" y="790209"/>
                  </a:lnTo>
                  <a:cubicBezTo>
                    <a:pt x="2609565" y="793317"/>
                    <a:pt x="2608330" y="796298"/>
                    <a:pt x="2606132" y="798496"/>
                  </a:cubicBezTo>
                  <a:cubicBezTo>
                    <a:pt x="2603934" y="800694"/>
                    <a:pt x="2600953" y="801929"/>
                    <a:pt x="2597845" y="801929"/>
                  </a:cubicBezTo>
                  <a:lnTo>
                    <a:pt x="11720" y="801929"/>
                  </a:lnTo>
                  <a:cubicBezTo>
                    <a:pt x="8612" y="801929"/>
                    <a:pt x="5631" y="800694"/>
                    <a:pt x="3433" y="798496"/>
                  </a:cubicBezTo>
                  <a:cubicBezTo>
                    <a:pt x="1235" y="796298"/>
                    <a:pt x="0" y="793317"/>
                    <a:pt x="0" y="790209"/>
                  </a:cubicBezTo>
                  <a:lnTo>
                    <a:pt x="0" y="11720"/>
                  </a:lnTo>
                  <a:cubicBezTo>
                    <a:pt x="0" y="8612"/>
                    <a:pt x="1235" y="5631"/>
                    <a:pt x="3433" y="3433"/>
                  </a:cubicBezTo>
                  <a:cubicBezTo>
                    <a:pt x="5631" y="1235"/>
                    <a:pt x="8612" y="0"/>
                    <a:pt x="11720" y="0"/>
                  </a:cubicBezTo>
                  <a:close/>
                </a:path>
              </a:pathLst>
            </a:custGeom>
            <a:solidFill>
              <a:srgbClr val="8499B9"/>
            </a:solidFill>
          </p:spPr>
        </p:sp>
        <p:sp>
          <p:nvSpPr>
            <p:cNvPr name="TextBox 5" id="5"/>
            <p:cNvSpPr txBox="true"/>
            <p:nvPr/>
          </p:nvSpPr>
          <p:spPr>
            <a:xfrm>
              <a:off x="0" y="-38100"/>
              <a:ext cx="2609565" cy="84002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7351108" y="4399161"/>
            <a:ext cx="9908192" cy="4859139"/>
            <a:chOff x="0" y="0"/>
            <a:chExt cx="2609565" cy="1279773"/>
          </a:xfrm>
        </p:grpSpPr>
        <p:sp>
          <p:nvSpPr>
            <p:cNvPr name="Freeform 7" id="7"/>
            <p:cNvSpPr/>
            <p:nvPr/>
          </p:nvSpPr>
          <p:spPr>
            <a:xfrm flipH="false" flipV="false" rot="0">
              <a:off x="0" y="0"/>
              <a:ext cx="2609565" cy="1279773"/>
            </a:xfrm>
            <a:custGeom>
              <a:avLst/>
              <a:gdLst/>
              <a:ahLst/>
              <a:cxnLst/>
              <a:rect r="r" b="b" t="t" l="l"/>
              <a:pathLst>
                <a:path h="1279773" w="2609565">
                  <a:moveTo>
                    <a:pt x="11720" y="0"/>
                  </a:moveTo>
                  <a:lnTo>
                    <a:pt x="2597845" y="0"/>
                  </a:lnTo>
                  <a:cubicBezTo>
                    <a:pt x="2600953" y="0"/>
                    <a:pt x="2603934" y="1235"/>
                    <a:pt x="2606132" y="3433"/>
                  </a:cubicBezTo>
                  <a:cubicBezTo>
                    <a:pt x="2608330" y="5631"/>
                    <a:pt x="2609565" y="8612"/>
                    <a:pt x="2609565" y="11720"/>
                  </a:cubicBezTo>
                  <a:lnTo>
                    <a:pt x="2609565" y="1268053"/>
                  </a:lnTo>
                  <a:cubicBezTo>
                    <a:pt x="2609565" y="1271161"/>
                    <a:pt x="2608330" y="1274142"/>
                    <a:pt x="2606132" y="1276340"/>
                  </a:cubicBezTo>
                  <a:cubicBezTo>
                    <a:pt x="2603934" y="1278538"/>
                    <a:pt x="2600953" y="1279773"/>
                    <a:pt x="2597845" y="1279773"/>
                  </a:cubicBezTo>
                  <a:lnTo>
                    <a:pt x="11720" y="1279773"/>
                  </a:lnTo>
                  <a:cubicBezTo>
                    <a:pt x="8612" y="1279773"/>
                    <a:pt x="5631" y="1278538"/>
                    <a:pt x="3433" y="1276340"/>
                  </a:cubicBezTo>
                  <a:cubicBezTo>
                    <a:pt x="1235" y="1274142"/>
                    <a:pt x="0" y="1271161"/>
                    <a:pt x="0" y="1268053"/>
                  </a:cubicBezTo>
                  <a:lnTo>
                    <a:pt x="0" y="11720"/>
                  </a:lnTo>
                  <a:cubicBezTo>
                    <a:pt x="0" y="8612"/>
                    <a:pt x="1235" y="5631"/>
                    <a:pt x="3433" y="3433"/>
                  </a:cubicBezTo>
                  <a:cubicBezTo>
                    <a:pt x="5631" y="1235"/>
                    <a:pt x="8612" y="0"/>
                    <a:pt x="11720" y="0"/>
                  </a:cubicBezTo>
                  <a:close/>
                </a:path>
              </a:pathLst>
            </a:custGeom>
            <a:solidFill>
              <a:srgbClr val="ECBE69"/>
            </a:solidFill>
          </p:spPr>
        </p:sp>
        <p:sp>
          <p:nvSpPr>
            <p:cNvPr name="TextBox 8" id="8"/>
            <p:cNvSpPr txBox="true"/>
            <p:nvPr/>
          </p:nvSpPr>
          <p:spPr>
            <a:xfrm>
              <a:off x="0" y="-38100"/>
              <a:ext cx="2609565" cy="13178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028700" y="1028700"/>
            <a:ext cx="5997817" cy="8229600"/>
            <a:chOff x="0" y="0"/>
            <a:chExt cx="7997089" cy="10972800"/>
          </a:xfrm>
        </p:grpSpPr>
        <p:pic>
          <p:nvPicPr>
            <p:cNvPr name="Picture 10" id="10"/>
            <p:cNvPicPr>
              <a:picLocks noChangeAspect="true"/>
            </p:cNvPicPr>
            <p:nvPr/>
          </p:nvPicPr>
          <p:blipFill>
            <a:blip r:embed="rId3"/>
            <a:srcRect l="17751" t="54679" r="61565" b="2725"/>
            <a:stretch>
              <a:fillRect/>
            </a:stretch>
          </p:blipFill>
          <p:spPr>
            <a:xfrm flipH="false" flipV="false">
              <a:off x="0" y="0"/>
              <a:ext cx="7997089" cy="10972800"/>
            </a:xfrm>
            <a:prstGeom prst="rect">
              <a:avLst/>
            </a:prstGeom>
          </p:spPr>
        </p:pic>
      </p:grpSp>
      <p:sp>
        <p:nvSpPr>
          <p:cNvPr name="TextBox 11" id="11"/>
          <p:cNvSpPr txBox="true"/>
          <p:nvPr/>
        </p:nvSpPr>
        <p:spPr>
          <a:xfrm rot="0">
            <a:off x="7710054" y="951864"/>
            <a:ext cx="9190300" cy="2344410"/>
          </a:xfrm>
          <a:prstGeom prst="rect">
            <a:avLst/>
          </a:prstGeom>
        </p:spPr>
        <p:txBody>
          <a:bodyPr anchor="t" rtlCol="false" tIns="0" lIns="0" bIns="0" rIns="0">
            <a:spAutoFit/>
          </a:bodyPr>
          <a:lstStyle/>
          <a:p>
            <a:pPr algn="ctr" marL="0" indent="0" lvl="0">
              <a:lnSpc>
                <a:spcPts val="9380"/>
              </a:lnSpc>
              <a:spcBef>
                <a:spcPct val="0"/>
              </a:spcBef>
            </a:pPr>
            <a:r>
              <a:rPr lang="en-US" sz="6700">
                <a:solidFill>
                  <a:srgbClr val="ECD6B4"/>
                </a:solidFill>
                <a:latin typeface="Papercutting"/>
                <a:ea typeface="Papercutting"/>
                <a:cs typeface="Papercutting"/>
                <a:sym typeface="Papercutting"/>
              </a:rPr>
              <a:t>Βασικά χαρακτηριστικά</a:t>
            </a:r>
          </a:p>
        </p:txBody>
      </p:sp>
      <p:sp>
        <p:nvSpPr>
          <p:cNvPr name="TextBox 12" id="12"/>
          <p:cNvSpPr txBox="true"/>
          <p:nvPr/>
        </p:nvSpPr>
        <p:spPr>
          <a:xfrm rot="0">
            <a:off x="7871305" y="4910713"/>
            <a:ext cx="8867797" cy="3844917"/>
          </a:xfrm>
          <a:prstGeom prst="rect">
            <a:avLst/>
          </a:prstGeom>
        </p:spPr>
        <p:txBody>
          <a:bodyPr anchor="t" rtlCol="false" tIns="0" lIns="0" bIns="0" rIns="0">
            <a:spAutoFit/>
          </a:bodyPr>
          <a:lstStyle/>
          <a:p>
            <a:pPr algn="l" marL="0" indent="0" lvl="0">
              <a:lnSpc>
                <a:spcPts val="4375"/>
              </a:lnSpc>
            </a:pPr>
            <a:r>
              <a:rPr lang="en-US" b="true" sz="3125">
                <a:solidFill>
                  <a:srgbClr val="000000"/>
                </a:solidFill>
                <a:latin typeface="One Little Font Bold"/>
                <a:ea typeface="One Little Font Bold"/>
                <a:cs typeface="One Little Font Bold"/>
                <a:sym typeface="One Little Font Bold"/>
              </a:rPr>
              <a:t>Τόπος καταγωγής: Μέκκα και Μεδίνα, Αραβική Χερσόνησος</a:t>
            </a:r>
          </a:p>
          <a:p>
            <a:pPr algn="l" marL="0" indent="0" lvl="0">
              <a:lnSpc>
                <a:spcPts val="4375"/>
              </a:lnSpc>
            </a:pPr>
            <a:r>
              <a:rPr lang="en-US" b="true" sz="3125">
                <a:solidFill>
                  <a:srgbClr val="000000"/>
                </a:solidFill>
                <a:latin typeface="One Little Font Bold"/>
                <a:ea typeface="One Little Font Bold"/>
                <a:cs typeface="One Little Font Bold"/>
                <a:sym typeface="One Little Font Bold"/>
              </a:rPr>
              <a:t>Ιερά Κείμενα: Κοράνι, Χαντίθ</a:t>
            </a:r>
          </a:p>
          <a:p>
            <a:pPr algn="l" marL="0" indent="0" lvl="0">
              <a:lnSpc>
                <a:spcPts val="4375"/>
              </a:lnSpc>
            </a:pPr>
            <a:r>
              <a:rPr lang="en-US" b="true" sz="3125">
                <a:solidFill>
                  <a:srgbClr val="000000"/>
                </a:solidFill>
                <a:latin typeface="One Little Font Bold"/>
                <a:ea typeface="One Little Font Bold"/>
                <a:cs typeface="One Little Font Bold"/>
                <a:sym typeface="One Little Font Bold"/>
              </a:rPr>
              <a:t>Βασικές Πεποιθήσεις: Μονοθεϊσμός (πίστη σε έναν Θεό, τον Αλλάχ), Πέντε Πυλώνες του Ισλάμ (πίστη, προσευχή, φιλανθρωπία, νηστεία, προσκύνημα), ακολουθώντας το παράδειγμα του Μωάμεθ</a:t>
            </a:r>
          </a:p>
          <a:p>
            <a:pPr algn="l" marL="0" indent="0" lvl="0">
              <a:lnSpc>
                <a:spcPts val="4375"/>
              </a:lnSpc>
              <a:spcBef>
                <a:spcPct val="0"/>
              </a:spcBef>
            </a:pPr>
            <a:r>
              <a:rPr lang="en-US" b="true" sz="3125">
                <a:solidFill>
                  <a:srgbClr val="000000"/>
                </a:solidFill>
                <a:latin typeface="One Little Font Bold"/>
                <a:ea typeface="One Little Font Bold"/>
                <a:cs typeface="One Little Font Bold"/>
                <a:sym typeface="One Little Font Bold"/>
              </a:rPr>
              <a:t>Κλάδοι: Σουνίτες, Σιίτες</a:t>
            </a:r>
          </a:p>
        </p:txBody>
      </p:sp>
      <p:sp>
        <p:nvSpPr>
          <p:cNvPr name="Freeform 13" id="13"/>
          <p:cNvSpPr/>
          <p:nvPr/>
        </p:nvSpPr>
        <p:spPr>
          <a:xfrm flipH="false" flipV="false" rot="-3993336">
            <a:off x="16535425" y="1851540"/>
            <a:ext cx="1503304" cy="1343578"/>
          </a:xfrm>
          <a:custGeom>
            <a:avLst/>
            <a:gdLst/>
            <a:ahLst/>
            <a:cxnLst/>
            <a:rect r="r" b="b" t="t" l="l"/>
            <a:pathLst>
              <a:path h="1343578" w="1503304">
                <a:moveTo>
                  <a:pt x="0" y="0"/>
                </a:moveTo>
                <a:lnTo>
                  <a:pt x="1503304" y="0"/>
                </a:lnTo>
                <a:lnTo>
                  <a:pt x="1503304" y="1343578"/>
                </a:lnTo>
                <a:lnTo>
                  <a:pt x="0" y="1343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79946" y="1267157"/>
            <a:ext cx="2801064" cy="1708649"/>
          </a:xfrm>
          <a:custGeom>
            <a:avLst/>
            <a:gdLst/>
            <a:ahLst/>
            <a:cxnLst/>
            <a:rect r="r" b="b" t="t" l="l"/>
            <a:pathLst>
              <a:path h="1708649" w="2801064">
                <a:moveTo>
                  <a:pt x="0" y="0"/>
                </a:moveTo>
                <a:lnTo>
                  <a:pt x="2801064" y="0"/>
                </a:lnTo>
                <a:lnTo>
                  <a:pt x="2801064" y="1708649"/>
                </a:lnTo>
                <a:lnTo>
                  <a:pt x="0" y="1708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DAHInZZj1eE</dc:identifier>
  <dcterms:modified xsi:type="dcterms:W3CDTF">2011-08-01T06:04:30Z</dcterms:modified>
  <cp:revision>1</cp:revision>
  <dc:title>Θρησκείες της Ευρώπης</dc:title>
</cp:coreProperties>
</file>