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17"/>
  </p:notesMasterIdLst>
  <p:handoutMasterIdLst>
    <p:handoutMasterId r:id="rId18"/>
  </p:handoutMasterIdLst>
  <p:sldIdLst>
    <p:sldId id="267" r:id="rId5"/>
    <p:sldId id="273" r:id="rId6"/>
    <p:sldId id="274" r:id="rId7"/>
    <p:sldId id="275" r:id="rId8"/>
    <p:sldId id="276" r:id="rId9"/>
    <p:sldId id="282" r:id="rId10"/>
    <p:sldId id="277" r:id="rId11"/>
    <p:sldId id="278" r:id="rId12"/>
    <p:sldId id="279" r:id="rId13"/>
    <p:sldId id="280" r:id="rId14"/>
    <p:sldId id="281" r:id="rId15"/>
    <p:sldId id="283" r:id="rId16"/>
  </p:sldIdLst>
  <p:sldSz cx="12188825"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599" autoAdjust="0"/>
  </p:normalViewPr>
  <p:slideViewPr>
    <p:cSldViewPr>
      <p:cViewPr varScale="1">
        <p:scale>
          <a:sx n="80" d="100"/>
          <a:sy n="80" d="100"/>
        </p:scale>
        <p:origin x="782" y="67"/>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97" d="100"/>
          <a:sy n="97" d="100"/>
        </p:scale>
        <p:origin x="3534"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l-GR" dirty="0"/>
          </a:p>
        </p:txBody>
      </p:sp>
      <p:sp>
        <p:nvSpPr>
          <p:cNvPr id="3" name="Σύμβολο κράτησης θέσης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8A8682DD-3859-46BF-9BBB-49548B3C2FF1}" type="datetime1">
              <a:rPr lang="el-GR" smtClean="0"/>
              <a:t>7/1/2026</a:t>
            </a:fld>
            <a:endParaRPr lang="el-GR" dirty="0"/>
          </a:p>
        </p:txBody>
      </p:sp>
      <p:sp>
        <p:nvSpPr>
          <p:cNvPr id="4" name="Σύμβολο κράτησης θέσης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l-GR" dirty="0"/>
          </a:p>
        </p:txBody>
      </p:sp>
      <p:sp>
        <p:nvSpPr>
          <p:cNvPr id="5" name="Σύμβολο κράτησης θέσης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01114579-D02A-4B51-B5DF-8EC449F77AC7}" type="slidenum">
              <a:rPr lang="el-GR"/>
              <a:pPr algn="r" rtl="0"/>
              <a:t>‹#›</a:t>
            </a:fld>
            <a:endParaRPr lang="el-GR" dirty="0"/>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l-GR" dirty="0"/>
          </a:p>
        </p:txBody>
      </p:sp>
      <p:sp>
        <p:nvSpPr>
          <p:cNvPr id="3" name="Σύμβολο κράτησης θέσης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589A8E19-AA08-40E2-BAE9-96891777FA70}" type="datetime1">
              <a:rPr lang="el-GR" smtClean="0"/>
              <a:pPr/>
              <a:t>7/1/2026</a:t>
            </a:fld>
            <a:endParaRPr lang="el-GR" dirty="0"/>
          </a:p>
        </p:txBody>
      </p:sp>
      <p:sp>
        <p:nvSpPr>
          <p:cNvPr id="4" name="Σύμβολο κράτησης θέσης εικόνας διαφάνειας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l-GR" dirty="0"/>
          </a:p>
        </p:txBody>
      </p:sp>
      <p:sp>
        <p:nvSpPr>
          <p:cNvPr id="5" name="Σύμβολο κράτησης θέσης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l-GR" dirty="0"/>
              <a:t>Στυλ υποδείγματος κειμένου</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6" name="Σύμβολο κράτησης θέσης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l-GR" dirty="0"/>
          </a:p>
        </p:txBody>
      </p:sp>
      <p:sp>
        <p:nvSpPr>
          <p:cNvPr id="7" name="Σύμβολο κράτησης θέσης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C6074690-7256-4BB9-AC0F-97AEAE8CDEC2}" type="slidenum">
              <a:rPr lang="el-GR" smtClean="0"/>
              <a:pPr/>
              <a:t>‹#›</a:t>
            </a:fld>
            <a:endParaRPr lang="el-GR" dirty="0"/>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C6074690-7256-4BB9-AC0F-97AEAE8CDEC2}" type="slidenum">
              <a:rPr lang="el-GR" smtClean="0"/>
              <a:pPr/>
              <a:t>1</a:t>
            </a:fld>
            <a:endParaRPr lang="el-GR" dirty="0"/>
          </a:p>
        </p:txBody>
      </p:sp>
    </p:spTree>
    <p:extLst>
      <p:ext uri="{BB962C8B-B14F-4D97-AF65-F5344CB8AC3E}">
        <p14:creationId xmlns:p14="http://schemas.microsoft.com/office/powerpoint/2010/main" val="1531687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C6074690-7256-4BB9-AC0F-97AEAE8CDEC2}" type="slidenum">
              <a:rPr lang="el-GR" smtClean="0"/>
              <a:pPr/>
              <a:t>2</a:t>
            </a:fld>
            <a:endParaRPr lang="el-GR" dirty="0"/>
          </a:p>
        </p:txBody>
      </p:sp>
    </p:spTree>
    <p:extLst>
      <p:ext uri="{BB962C8B-B14F-4D97-AF65-F5344CB8AC3E}">
        <p14:creationId xmlns:p14="http://schemas.microsoft.com/office/powerpoint/2010/main" val="2816215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1CF70-5666-3851-AC53-0C6FC04FDE1A}"/>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A4E46F15-F846-34C1-C2EF-33A154D48B9E}"/>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EA723428-8461-244C-3C0A-33C643780D9F}"/>
              </a:ext>
            </a:extLst>
          </p:cNvPr>
          <p:cNvSpPr>
            <a:spLocks noGrp="1"/>
          </p:cNvSpPr>
          <p:nvPr>
            <p:ph type="body" idx="1"/>
          </p:nvPr>
        </p:nvSpPr>
        <p:spPr/>
        <p:txBody>
          <a:bodyPr/>
          <a:lstStyle/>
          <a:p>
            <a:endParaRPr lang="el-GR" dirty="0"/>
          </a:p>
        </p:txBody>
      </p:sp>
      <p:sp>
        <p:nvSpPr>
          <p:cNvPr id="4" name="Θέση αριθμού διαφάνειας 3">
            <a:extLst>
              <a:ext uri="{FF2B5EF4-FFF2-40B4-BE49-F238E27FC236}">
                <a16:creationId xmlns:a16="http://schemas.microsoft.com/office/drawing/2014/main" id="{96980DFF-EF5F-CEAE-7186-60D2CAB67A4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074690-7256-4BB9-AC0F-97AEAE8CDEC2}" type="slidenum">
              <a:rPr kumimoji="0" lang="el-GR" sz="1200" b="0" i="0" u="none" strike="noStrike" kern="1200" cap="none" spc="0" normalizeH="0" baseline="0" noProof="0" smtClean="0">
                <a:ln>
                  <a:noFill/>
                </a:ln>
                <a:solidFill>
                  <a:srgbClr val="6A3A20"/>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l-GR" sz="1200" b="0" i="0" u="none" strike="noStrike" kern="1200" cap="none" spc="0" normalizeH="0" baseline="0" noProof="0" dirty="0">
              <a:ln>
                <a:noFill/>
              </a:ln>
              <a:solidFill>
                <a:srgbClr val="6A3A20"/>
              </a:solidFill>
              <a:effectLst/>
              <a:uLnTx/>
              <a:uFillTx/>
              <a:latin typeface="Constantia"/>
              <a:ea typeface="+mn-ea"/>
              <a:cs typeface="+mn-cs"/>
            </a:endParaRPr>
          </a:p>
        </p:txBody>
      </p:sp>
    </p:spTree>
    <p:extLst>
      <p:ext uri="{BB962C8B-B14F-4D97-AF65-F5344CB8AC3E}">
        <p14:creationId xmlns:p14="http://schemas.microsoft.com/office/powerpoint/2010/main" val="113729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3">
        <a:schemeClr val="bg1"/>
      </p:bgRef>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1376792" y="1905003"/>
            <a:ext cx="9435241" cy="1625599"/>
          </a:xfrm>
        </p:spPr>
        <p:txBody>
          <a:bodyPr rtlCol="0">
            <a:normAutofit/>
          </a:bodyPr>
          <a:lstStyle>
            <a:lvl1pPr algn="ctr" rtl="0">
              <a:lnSpc>
                <a:spcPct val="90000"/>
              </a:lnSpc>
              <a:defRPr sz="4800">
                <a:solidFill>
                  <a:schemeClr val="tx2"/>
                </a:solidFill>
              </a:defRPr>
            </a:lvl1pPr>
          </a:lstStyle>
          <a:p>
            <a:pPr rtl="0"/>
            <a:r>
              <a:rPr lang="el-GR"/>
              <a:t>Κάντε κλικ για να επεξεργαστείτε τον τίτλο υποδείγματος</a:t>
            </a:r>
            <a:endParaRPr lang="el-GR" dirty="0"/>
          </a:p>
        </p:txBody>
      </p:sp>
      <p:sp>
        <p:nvSpPr>
          <p:cNvPr id="3" name="Υπότιτλος 2"/>
          <p:cNvSpPr>
            <a:spLocks noGrp="1"/>
          </p:cNvSpPr>
          <p:nvPr>
            <p:ph type="subTitle" idx="1" hasCustomPrompt="1"/>
          </p:nvPr>
        </p:nvSpPr>
        <p:spPr>
          <a:xfrm>
            <a:off x="1382103" y="3657123"/>
            <a:ext cx="9429931" cy="991077"/>
          </a:xfrm>
        </p:spPr>
        <p:txBody>
          <a:bodyPr rtlCol="0">
            <a:normAutofit/>
          </a:bodyPr>
          <a:lstStyle>
            <a:lvl1pPr marL="0" indent="0" algn="ctr" rtl="0">
              <a:spcBef>
                <a:spcPts val="0"/>
              </a:spcBef>
              <a:buNone/>
              <a:defRPr sz="2000" cap="all" baseline="0">
                <a:solidFill>
                  <a:schemeClr val="tx2"/>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r>
              <a:rPr lang="el-GR" dirty="0"/>
              <a:t>Στυλ κύριου υπότιτλου</a:t>
            </a:r>
          </a:p>
        </p:txBody>
      </p:sp>
      <p:sp>
        <p:nvSpPr>
          <p:cNvPr id="5" name="Σύμβολο κράτησης θέσης υποσέλιδου 4"/>
          <p:cNvSpPr>
            <a:spLocks noGrp="1"/>
          </p:cNvSpPr>
          <p:nvPr>
            <p:ph type="ftr" sz="quarter" idx="11"/>
          </p:nvPr>
        </p:nvSpPr>
        <p:spPr/>
        <p:txBody>
          <a:bodyPr rtlCol="0"/>
          <a:lstStyle>
            <a:lvl1pPr algn="l" rtl="0">
              <a:defRPr>
                <a:solidFill>
                  <a:schemeClr val="tx2"/>
                </a:solidFill>
              </a:defRPr>
            </a:lvl1pPr>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lvl1pPr algn="r" rtl="0">
              <a:defRPr>
                <a:solidFill>
                  <a:schemeClr val="tx2"/>
                </a:solidFill>
              </a:defRPr>
            </a:lvl1pPr>
          </a:lstStyle>
          <a:p>
            <a:fld id="{80CB15B7-FD96-4FFE-A12B-6DAEC465A748}" type="datetime1">
              <a:rPr lang="el-GR" smtClean="0"/>
              <a:pPr/>
              <a:t>7/1/2026</a:t>
            </a:fld>
            <a:endParaRPr lang="el-GR" dirty="0"/>
          </a:p>
        </p:txBody>
      </p:sp>
      <p:sp>
        <p:nvSpPr>
          <p:cNvPr id="6" name="Σύμβολο κράτησης θέσης αριθμού διαφάνειας 5"/>
          <p:cNvSpPr>
            <a:spLocks noGrp="1"/>
          </p:cNvSpPr>
          <p:nvPr>
            <p:ph type="sldNum" sz="quarter" idx="12"/>
          </p:nvPr>
        </p:nvSpPr>
        <p:spPr/>
        <p:txBody>
          <a:bodyPr rtlCol="0"/>
          <a:lstStyle>
            <a:lvl1pPr algn="r" rtl="0">
              <a:defRPr>
                <a:solidFill>
                  <a:schemeClr val="tx2"/>
                </a:solidFill>
              </a:defRPr>
            </a:lvl1pPr>
          </a:lstStyle>
          <a:p>
            <a:fld id="{DF28FB93-0A08-4E7D-8E63-9EFA29F1E093}" type="slidenum">
              <a:rPr lang="el-GR" smtClean="0"/>
              <a:pPr/>
              <a:t>‹#›</a:t>
            </a:fld>
            <a:endParaRPr lang="el-GR" dirty="0"/>
          </a:p>
        </p:txBody>
      </p:sp>
      <p:grpSp>
        <p:nvGrpSpPr>
          <p:cNvPr id="7" name="Ομάδα 6"/>
          <p:cNvGrpSpPr/>
          <p:nvPr/>
        </p:nvGrpSpPr>
        <p:grpSpPr>
          <a:xfrm>
            <a:off x="1218882" y="1600200"/>
            <a:ext cx="9739746" cy="73152"/>
            <a:chOff x="914400" y="1200150"/>
            <a:chExt cx="7306712" cy="54864"/>
          </a:xfrm>
        </p:grpSpPr>
        <p:sp>
          <p:nvSpPr>
            <p:cNvPr id="8" name="Έλλειψη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9" name="Έλλειψη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grpSp>
          <p:nvGrpSpPr>
            <p:cNvPr id="10" name="Ομάδα 9"/>
            <p:cNvGrpSpPr/>
            <p:nvPr/>
          </p:nvGrpSpPr>
          <p:grpSpPr>
            <a:xfrm>
              <a:off x="1036847" y="1207626"/>
              <a:ext cx="7074290" cy="38998"/>
              <a:chOff x="2141408" y="1752956"/>
              <a:chExt cx="7315200" cy="38998"/>
            </a:xfrm>
            <a:solidFill>
              <a:schemeClr val="tx2"/>
            </a:solidFill>
          </p:grpSpPr>
          <p:cxnSp>
            <p:nvCxnSpPr>
              <p:cNvPr id="11" name="Ευθεία γραμμή σύνδεσης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Ομάδα 12"/>
          <p:cNvGrpSpPr/>
          <p:nvPr/>
        </p:nvGrpSpPr>
        <p:grpSpPr>
          <a:xfrm>
            <a:off x="1218882" y="4851400"/>
            <a:ext cx="9739746" cy="73152"/>
            <a:chOff x="914400" y="3638550"/>
            <a:chExt cx="7306712" cy="54864"/>
          </a:xfrm>
        </p:grpSpPr>
        <p:sp>
          <p:nvSpPr>
            <p:cNvPr id="14" name="Έλλειψη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5" name="Έλλειψη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grpSp>
          <p:nvGrpSpPr>
            <p:cNvPr id="16" name="Ομάδα 15"/>
            <p:cNvGrpSpPr/>
            <p:nvPr/>
          </p:nvGrpSpPr>
          <p:grpSpPr>
            <a:xfrm>
              <a:off x="1036847" y="3646026"/>
              <a:ext cx="7074290" cy="38998"/>
              <a:chOff x="2141408" y="1752956"/>
              <a:chExt cx="7315200" cy="38998"/>
            </a:xfrm>
            <a:solidFill>
              <a:schemeClr val="tx2"/>
            </a:solidFill>
          </p:grpSpPr>
          <p:cxnSp>
            <p:nvCxnSpPr>
              <p:cNvPr id="17" name="Ευθεία γραμμή σύνδεσης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dirty="0"/>
          </a:p>
        </p:txBody>
      </p:sp>
      <p:sp>
        <p:nvSpPr>
          <p:cNvPr id="3" name="Σύμβολο κράτησης θέσης κατακόρυφου κειμένου 2"/>
          <p:cNvSpPr>
            <a:spLocks noGrp="1"/>
          </p:cNvSpPr>
          <p:nvPr>
            <p:ph type="body" orient="vert" idx="1"/>
          </p:nvPr>
        </p:nvSpPr>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867BB203-B372-478C-861B-B15BFC02ECD1}" type="datetime1">
              <a:rPr lang="el-GR" smtClean="0"/>
              <a:pPr/>
              <a:t>7/1/2026</a:t>
            </a:fld>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9834563" y="434975"/>
            <a:ext cx="1168400" cy="5661025"/>
          </a:xfrm>
        </p:spPr>
        <p:txBody>
          <a:bodyPr vert="eaVert" rtlCol="0"/>
          <a:lstStyle>
            <a:lvl1pPr rtl="0">
              <a:defRPr/>
            </a:lvl1pPr>
          </a:lstStyle>
          <a:p>
            <a:pPr rtl="0"/>
            <a:r>
              <a:rPr lang="el-GR"/>
              <a:t>Κάντε κλικ για να επεξεργαστείτε τον τίτλο υποδείγματος</a:t>
            </a:r>
            <a:endParaRPr lang="el-GR" dirty="0"/>
          </a:p>
        </p:txBody>
      </p:sp>
      <p:sp>
        <p:nvSpPr>
          <p:cNvPr id="3" name="Σύμβολο κράτησης θέσης κατακόρυφου κειμένου 2"/>
          <p:cNvSpPr>
            <a:spLocks noGrp="1"/>
          </p:cNvSpPr>
          <p:nvPr>
            <p:ph type="body" orient="vert" idx="1"/>
          </p:nvPr>
        </p:nvSpPr>
        <p:spPr>
          <a:xfrm>
            <a:off x="1217613" y="434975"/>
            <a:ext cx="8413750" cy="5661025"/>
          </a:xfrm>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D103C3F5-8526-4535-9CCD-15CCA70F0818}" type="datetime1">
              <a:rPr lang="el-GR" smtClean="0"/>
              <a:pPr/>
              <a:t>7/1/2026</a:t>
            </a:fld>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dirty="0"/>
          </a:p>
        </p:txBody>
      </p:sp>
      <p:sp>
        <p:nvSpPr>
          <p:cNvPr id="3" name="Σύμβολο κράτησης θέσης περιεχομένου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5A062B79-5FF4-44B5-8B94-724CBFFD11B0}" type="datetime1">
              <a:rPr lang="el-GR" smtClean="0"/>
              <a:pPr/>
              <a:t>7/1/2026</a:t>
            </a:fld>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1422030" y="990599"/>
            <a:ext cx="9344765" cy="2235203"/>
          </a:xfrm>
        </p:spPr>
        <p:txBody>
          <a:bodyPr rtlCol="0" anchor="b">
            <a:normAutofit/>
          </a:bodyPr>
          <a:lstStyle>
            <a:lvl1pPr algn="ctr" rtl="0">
              <a:lnSpc>
                <a:spcPct val="90000"/>
              </a:lnSpc>
              <a:defRPr sz="4800" b="0" cap="none" baseline="0"/>
            </a:lvl1pPr>
          </a:lstStyle>
          <a:p>
            <a:pPr rtl="0"/>
            <a:r>
              <a:rPr lang="el-GR"/>
              <a:t>Κάντε κλικ για να επεξεργαστείτε τον τίτλο υποδείγματος</a:t>
            </a:r>
            <a:endParaRPr lang="el-GR" dirty="0"/>
          </a:p>
        </p:txBody>
      </p:sp>
      <p:sp>
        <p:nvSpPr>
          <p:cNvPr id="3" name="Σύμβολο κράτησης θέσης κειμένου 2"/>
          <p:cNvSpPr>
            <a:spLocks noGrp="1"/>
          </p:cNvSpPr>
          <p:nvPr>
            <p:ph type="body" idx="1"/>
          </p:nvPr>
        </p:nvSpPr>
        <p:spPr>
          <a:xfrm>
            <a:off x="1422030" y="3733800"/>
            <a:ext cx="9344765" cy="1219200"/>
          </a:xfrm>
        </p:spPr>
        <p:txBody>
          <a:bodyPr rtlCol="0" anchor="t"/>
          <a:lstStyle>
            <a:lvl1pPr marL="0" indent="0" algn="ctr" rtl="0">
              <a:spcBef>
                <a:spcPts val="0"/>
              </a:spcBef>
              <a:buNone/>
              <a:defRPr sz="2000" cap="all" baseline="0">
                <a:solidFill>
                  <a:schemeClr val="tx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el-GR"/>
              <a:t>Στυλ κειμένου υποδείγματος</a:t>
            </a:r>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F12F4732-C463-4953-BB68-7C595745D5E5}" type="datetime1">
              <a:rPr lang="el-GR" smtClean="0"/>
              <a:pPr/>
              <a:t>7/1/2026</a:t>
            </a:fld>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DF28FB93-0A08-4E7D-8E63-9EFA29F1E093}" type="slidenum">
              <a:rPr lang="el-GR"/>
              <a:pPr/>
              <a:t>‹#›</a:t>
            </a:fld>
            <a:endParaRPr lang="el-GR" dirty="0"/>
          </a:p>
        </p:txBody>
      </p:sp>
      <p:grpSp>
        <p:nvGrpSpPr>
          <p:cNvPr id="13" name="Ομάδα 12"/>
          <p:cNvGrpSpPr/>
          <p:nvPr/>
        </p:nvGrpSpPr>
        <p:grpSpPr>
          <a:xfrm>
            <a:off x="3273781" y="3475736"/>
            <a:ext cx="5641265" cy="54864"/>
            <a:chOff x="2455975" y="2588441"/>
            <a:chExt cx="4232051" cy="41148"/>
          </a:xfrm>
        </p:grpSpPr>
        <p:sp>
          <p:nvSpPr>
            <p:cNvPr id="14" name="Έλλειψη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dirty="0">
                <a:ln>
                  <a:noFill/>
                </a:ln>
                <a:solidFill>
                  <a:sysClr val="window" lastClr="FFFFFF"/>
                </a:solidFill>
                <a:effectLst/>
                <a:uLnTx/>
                <a:uFillTx/>
                <a:latin typeface="Constantia"/>
                <a:ea typeface="+mn-ea"/>
                <a:cs typeface="+mn-cs"/>
              </a:endParaRPr>
            </a:p>
          </p:txBody>
        </p:sp>
        <p:sp>
          <p:nvSpPr>
            <p:cNvPr id="15" name="Έλλειψη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dirty="0">
                <a:ln>
                  <a:noFill/>
                </a:ln>
                <a:solidFill>
                  <a:sysClr val="window" lastClr="FFFFFF"/>
                </a:solidFill>
                <a:effectLst/>
                <a:uLnTx/>
                <a:uFillTx/>
                <a:latin typeface="Constantia"/>
                <a:ea typeface="+mn-ea"/>
                <a:cs typeface="+mn-cs"/>
              </a:endParaRPr>
            </a:p>
          </p:txBody>
        </p:sp>
        <p:grpSp>
          <p:nvGrpSpPr>
            <p:cNvPr id="16" name="Ομάδα 15"/>
            <p:cNvGrpSpPr/>
            <p:nvPr/>
          </p:nvGrpSpPr>
          <p:grpSpPr>
            <a:xfrm>
              <a:off x="2563229" y="2594391"/>
              <a:ext cx="4023360" cy="29249"/>
              <a:chOff x="2550323" y="3458731"/>
              <a:chExt cx="4023360" cy="38998"/>
            </a:xfrm>
          </p:grpSpPr>
          <p:cxnSp>
            <p:nvCxnSpPr>
              <p:cNvPr id="17" name="Ευθεία γραμμή σύνδεσης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Ευθεία γραμμή σύνδεσης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dirty="0"/>
          </a:p>
        </p:txBody>
      </p:sp>
      <p:sp>
        <p:nvSpPr>
          <p:cNvPr id="3" name="Σύμβολο κράτησης θέσης περιεχομένου 2"/>
          <p:cNvSpPr>
            <a:spLocks noGrp="1"/>
          </p:cNvSpPr>
          <p:nvPr>
            <p:ph sz="half" idx="1"/>
          </p:nvPr>
        </p:nvSpPr>
        <p:spPr>
          <a:xfrm>
            <a:off x="1218883" y="1803400"/>
            <a:ext cx="4773956" cy="4267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800"/>
            </a:lvl6pPr>
            <a:lvl7pPr algn="l" rtl="0">
              <a:defRPr sz="1800"/>
            </a:lvl7pPr>
            <a:lvl8pPr algn="l" rtl="0">
              <a:defRPr sz="1800"/>
            </a:lvl8pPr>
            <a:lvl9pPr algn="l" rtl="0">
              <a:defRPr sz="180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4" name="Σύμβολο κράτησης θέσης περιεχομένου 3"/>
          <p:cNvSpPr>
            <a:spLocks noGrp="1"/>
          </p:cNvSpPr>
          <p:nvPr>
            <p:ph sz="half" idx="2"/>
          </p:nvPr>
        </p:nvSpPr>
        <p:spPr>
          <a:xfrm>
            <a:off x="6195986" y="1803400"/>
            <a:ext cx="4773956" cy="4267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800"/>
            </a:lvl6pPr>
            <a:lvl7pPr algn="l" rtl="0">
              <a:defRPr sz="1800"/>
            </a:lvl7pPr>
            <a:lvl8pPr algn="l" rtl="0">
              <a:defRPr sz="1800" baseline="0"/>
            </a:lvl8pPr>
            <a:lvl9pPr algn="l" rtl="0">
              <a:defRPr sz="1800" baseline="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dirty="0"/>
          </a:p>
        </p:txBody>
      </p:sp>
      <p:sp>
        <p:nvSpPr>
          <p:cNvPr id="5" name="Σύμβολο κράτησης θέσης ημερομηνίας 4"/>
          <p:cNvSpPr>
            <a:spLocks noGrp="1"/>
          </p:cNvSpPr>
          <p:nvPr>
            <p:ph type="dt" sz="half" idx="10"/>
          </p:nvPr>
        </p:nvSpPr>
        <p:spPr/>
        <p:txBody>
          <a:bodyPr rtlCol="0"/>
          <a:lstStyle>
            <a:lvl1pPr>
              <a:defRPr/>
            </a:lvl1pPr>
          </a:lstStyle>
          <a:p>
            <a:fld id="{DC7D04BE-4701-4F37-909D-1AA314B163AA}" type="datetime1">
              <a:rPr lang="el-GR" smtClean="0"/>
              <a:pPr/>
              <a:t>7/1/2026</a:t>
            </a:fld>
            <a:endParaRPr lang="el-GR" dirty="0"/>
          </a:p>
        </p:txBody>
      </p:sp>
      <p:sp>
        <p:nvSpPr>
          <p:cNvPr id="7" name="Σύμβολο κράτησης θέσης αριθμού διαφάνειας 6"/>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algn="l" rtl="0">
              <a:defRPr/>
            </a:lvl1pPr>
          </a:lstStyle>
          <a:p>
            <a:pPr rtl="0"/>
            <a:r>
              <a:rPr lang="el-GR"/>
              <a:t>Κάντε κλικ για να επεξεργαστείτε τον τίτλο υποδείγματος</a:t>
            </a:r>
            <a:endParaRPr lang="el-GR" dirty="0"/>
          </a:p>
        </p:txBody>
      </p:sp>
      <p:sp>
        <p:nvSpPr>
          <p:cNvPr id="3" name="Σύμβολο κράτησης θέσης κειμένου 2"/>
          <p:cNvSpPr>
            <a:spLocks noGrp="1"/>
          </p:cNvSpPr>
          <p:nvPr>
            <p:ph type="body" idx="1"/>
          </p:nvPr>
        </p:nvSpPr>
        <p:spPr>
          <a:xfrm>
            <a:off x="1222945" y="1803400"/>
            <a:ext cx="4769806" cy="711200"/>
          </a:xfrm>
        </p:spPr>
        <p:txBody>
          <a:bodyPr rtlCol="0" anchor="ctr">
            <a:normAutofit/>
          </a:bodyPr>
          <a:lstStyle>
            <a:lvl1pPr marL="0" indent="0" algn="l" rtl="0">
              <a:lnSpc>
                <a:spcPct val="90000"/>
              </a:lnSpc>
              <a:spcBef>
                <a:spcPts val="0"/>
              </a:spcBef>
              <a:buNone/>
              <a:defRPr sz="20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l-GR"/>
              <a:t>Στυλ κειμένου υποδείγματος</a:t>
            </a:r>
          </a:p>
        </p:txBody>
      </p:sp>
      <p:sp>
        <p:nvSpPr>
          <p:cNvPr id="4" name="Σύμβολο κράτησης θέσης περιεχομένου 3"/>
          <p:cNvSpPr>
            <a:spLocks noGrp="1"/>
          </p:cNvSpPr>
          <p:nvPr>
            <p:ph sz="half" idx="2"/>
          </p:nvPr>
        </p:nvSpPr>
        <p:spPr>
          <a:xfrm>
            <a:off x="1218883" y="2514600"/>
            <a:ext cx="4773956" cy="3556000"/>
          </a:xfrm>
        </p:spPr>
        <p:txBody>
          <a:bodyPr rtlCol="0">
            <a:normAutofit/>
          </a:bodyPr>
          <a:lstStyle>
            <a:lvl1pPr algn="l" rtl="0">
              <a:spcBef>
                <a:spcPts val="1600"/>
              </a:spcBef>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5" name="Σύμβολο κράτησης θέσης κειμένου 4"/>
          <p:cNvSpPr>
            <a:spLocks noGrp="1"/>
          </p:cNvSpPr>
          <p:nvPr>
            <p:ph type="body" sz="quarter" idx="3"/>
          </p:nvPr>
        </p:nvSpPr>
        <p:spPr>
          <a:xfrm>
            <a:off x="6200049" y="1803400"/>
            <a:ext cx="4769806" cy="711200"/>
          </a:xfrm>
        </p:spPr>
        <p:txBody>
          <a:bodyPr rtlCol="0" anchor="ctr">
            <a:normAutofit/>
          </a:bodyPr>
          <a:lstStyle>
            <a:lvl1pPr marL="0" indent="0" algn="l" rtl="0">
              <a:lnSpc>
                <a:spcPct val="90000"/>
              </a:lnSpc>
              <a:spcBef>
                <a:spcPts val="0"/>
              </a:spcBef>
              <a:buNone/>
              <a:defRPr sz="20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l-GR"/>
              <a:t>Στυλ κειμένου υποδείγματος</a:t>
            </a:r>
          </a:p>
        </p:txBody>
      </p:sp>
      <p:sp>
        <p:nvSpPr>
          <p:cNvPr id="6" name="Σύμβολο κράτησης θέσης περιεχομένου 5"/>
          <p:cNvSpPr>
            <a:spLocks noGrp="1"/>
          </p:cNvSpPr>
          <p:nvPr>
            <p:ph sz="quarter" idx="4"/>
          </p:nvPr>
        </p:nvSpPr>
        <p:spPr>
          <a:xfrm>
            <a:off x="6195986" y="2514600"/>
            <a:ext cx="4773956" cy="3556000"/>
          </a:xfrm>
        </p:spPr>
        <p:txBody>
          <a:bodyPr rtlCol="0">
            <a:normAutofit/>
          </a:bodyPr>
          <a:lstStyle>
            <a:lvl1pPr algn="l" rtl="0">
              <a:spcBef>
                <a:spcPts val="1600"/>
              </a:spcBef>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8" name="Σύμβολο κράτησης θέσης υποσέλιδου 7"/>
          <p:cNvSpPr>
            <a:spLocks noGrp="1"/>
          </p:cNvSpPr>
          <p:nvPr>
            <p:ph type="ftr" sz="quarter" idx="11"/>
          </p:nvPr>
        </p:nvSpPr>
        <p:spPr/>
        <p:txBody>
          <a:bodyPr rtlCol="0"/>
          <a:lstStyle/>
          <a:p>
            <a:pPr rtl="0"/>
            <a:endParaRPr lang="el-GR" dirty="0"/>
          </a:p>
        </p:txBody>
      </p:sp>
      <p:sp>
        <p:nvSpPr>
          <p:cNvPr id="7" name="Σύμβολο κράτησης θέσης ημερομηνίας 6"/>
          <p:cNvSpPr>
            <a:spLocks noGrp="1"/>
          </p:cNvSpPr>
          <p:nvPr>
            <p:ph type="dt" sz="half" idx="10"/>
          </p:nvPr>
        </p:nvSpPr>
        <p:spPr/>
        <p:txBody>
          <a:bodyPr rtlCol="0"/>
          <a:lstStyle>
            <a:lvl1pPr>
              <a:defRPr/>
            </a:lvl1pPr>
          </a:lstStyle>
          <a:p>
            <a:fld id="{AD7B6C39-0BDE-47A4-88C6-772962123580}" type="datetime1">
              <a:rPr lang="el-GR" smtClean="0"/>
              <a:pPr/>
              <a:t>7/1/2026</a:t>
            </a:fld>
            <a:endParaRPr lang="el-GR" dirty="0"/>
          </a:p>
        </p:txBody>
      </p:sp>
      <p:sp>
        <p:nvSpPr>
          <p:cNvPr id="9" name="Σύμβολο κράτησης θέσης αριθμού διαφάνειας 8"/>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dirty="0"/>
          </a:p>
        </p:txBody>
      </p:sp>
      <p:sp>
        <p:nvSpPr>
          <p:cNvPr id="4" name="Σύμβολο κράτησης θέσης υποσέλιδου 3"/>
          <p:cNvSpPr>
            <a:spLocks noGrp="1"/>
          </p:cNvSpPr>
          <p:nvPr>
            <p:ph type="ftr" sz="quarter" idx="11"/>
          </p:nvPr>
        </p:nvSpPr>
        <p:spPr/>
        <p:txBody>
          <a:bodyPr rtlCol="0"/>
          <a:lstStyle/>
          <a:p>
            <a:pPr rtl="0"/>
            <a:endParaRPr lang="el-GR" dirty="0"/>
          </a:p>
        </p:txBody>
      </p:sp>
      <p:sp>
        <p:nvSpPr>
          <p:cNvPr id="3" name="Σύμβολο κράτησης θέσης ημερομηνίας 2"/>
          <p:cNvSpPr>
            <a:spLocks noGrp="1"/>
          </p:cNvSpPr>
          <p:nvPr>
            <p:ph type="dt" sz="half" idx="10"/>
          </p:nvPr>
        </p:nvSpPr>
        <p:spPr/>
        <p:txBody>
          <a:bodyPr rtlCol="0"/>
          <a:lstStyle>
            <a:lvl1pPr>
              <a:defRPr/>
            </a:lvl1pPr>
          </a:lstStyle>
          <a:p>
            <a:fld id="{AE388DFB-36CE-4FC7-A023-E286A10CB636}" type="datetime1">
              <a:rPr lang="el-GR" smtClean="0"/>
              <a:pPr/>
              <a:t>7/1/2026</a:t>
            </a:fld>
            <a:endParaRPr lang="el-GR" dirty="0"/>
          </a:p>
        </p:txBody>
      </p:sp>
      <p:sp>
        <p:nvSpPr>
          <p:cNvPr id="5" name="Σύμβολο κράτησης θέσης αριθμού διαφάνειας 4"/>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3" name="Σύμβολο κράτησης θέσης υποσέλιδου 2"/>
          <p:cNvSpPr>
            <a:spLocks noGrp="1"/>
          </p:cNvSpPr>
          <p:nvPr>
            <p:ph type="ftr" sz="quarter" idx="11"/>
          </p:nvPr>
        </p:nvSpPr>
        <p:spPr/>
        <p:txBody>
          <a:bodyPr rtlCol="0"/>
          <a:lstStyle/>
          <a:p>
            <a:pPr rtl="0"/>
            <a:endParaRPr lang="el-GR" dirty="0"/>
          </a:p>
        </p:txBody>
      </p:sp>
      <p:sp>
        <p:nvSpPr>
          <p:cNvPr id="2" name="Σύμβολο κράτησης θέσης ημερομηνίας 1"/>
          <p:cNvSpPr>
            <a:spLocks noGrp="1"/>
          </p:cNvSpPr>
          <p:nvPr>
            <p:ph type="dt" sz="half" idx="10"/>
          </p:nvPr>
        </p:nvSpPr>
        <p:spPr/>
        <p:txBody>
          <a:bodyPr rtlCol="0"/>
          <a:lstStyle>
            <a:lvl1pPr>
              <a:defRPr/>
            </a:lvl1pPr>
          </a:lstStyle>
          <a:p>
            <a:fld id="{01A5037D-A933-4F78-B53C-3041954DC65F}" type="datetime1">
              <a:rPr lang="el-GR" smtClean="0"/>
              <a:pPr/>
              <a:t>7/1/2026</a:t>
            </a:fld>
            <a:endParaRPr lang="el-GR" dirty="0"/>
          </a:p>
        </p:txBody>
      </p:sp>
      <p:sp>
        <p:nvSpPr>
          <p:cNvPr id="4" name="Σύμβολο κράτησης θέσης αριθμού διαφάνειας 3"/>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chor="b">
            <a:normAutofit/>
          </a:bodyPr>
          <a:lstStyle>
            <a:lvl1pPr algn="l" rtl="0">
              <a:defRPr sz="3200" b="0"/>
            </a:lvl1pPr>
          </a:lstStyle>
          <a:p>
            <a:pPr rtl="0"/>
            <a:r>
              <a:rPr lang="el-GR"/>
              <a:t>Κάντε κλικ για να επεξεργαστείτε τον τίτλο υποδείγματος</a:t>
            </a:r>
            <a:endParaRPr lang="el-GR" dirty="0"/>
          </a:p>
        </p:txBody>
      </p:sp>
      <p:sp>
        <p:nvSpPr>
          <p:cNvPr id="3" name="Σύμβολο κράτησης θέσης περιεχομένου 2"/>
          <p:cNvSpPr>
            <a:spLocks noGrp="1"/>
          </p:cNvSpPr>
          <p:nvPr>
            <p:ph idx="1"/>
          </p:nvPr>
        </p:nvSpPr>
        <p:spPr>
          <a:xfrm>
            <a:off x="1218883" y="1803400"/>
            <a:ext cx="6602281" cy="4267201"/>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baseline="0"/>
            </a:lvl8pPr>
            <a:lvl9pPr algn="l" rtl="0">
              <a:defRPr sz="1600" baseline="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4" name="Σύμβολο κράτησης θέσης κειμένου 3"/>
          <p:cNvSpPr>
            <a:spLocks noGrp="1"/>
          </p:cNvSpPr>
          <p:nvPr>
            <p:ph type="body" sz="half" idx="2"/>
          </p:nvPr>
        </p:nvSpPr>
        <p:spPr>
          <a:xfrm>
            <a:off x="8125883" y="1803400"/>
            <a:ext cx="2844060" cy="4267201"/>
          </a:xfrm>
        </p:spPr>
        <p:txBody>
          <a:bodyPr rtlCol="0">
            <a:normAutofit/>
          </a:bodyPr>
          <a:lstStyle>
            <a:lvl1pPr marL="0" indent="0" algn="l" rtl="0">
              <a:spcBef>
                <a:spcPts val="16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l-GR"/>
              <a:t>Στυλ κειμένου υποδείγματος</a:t>
            </a:r>
          </a:p>
        </p:txBody>
      </p:sp>
      <p:sp>
        <p:nvSpPr>
          <p:cNvPr id="6" name="Σύμβολο κράτησης θέσης υποσέλιδου 5"/>
          <p:cNvSpPr>
            <a:spLocks noGrp="1"/>
          </p:cNvSpPr>
          <p:nvPr>
            <p:ph type="ftr" sz="quarter" idx="11"/>
          </p:nvPr>
        </p:nvSpPr>
        <p:spPr/>
        <p:txBody>
          <a:bodyPr rtlCol="0"/>
          <a:lstStyle/>
          <a:p>
            <a:pPr rtl="0"/>
            <a:endParaRPr lang="el-GR" dirty="0"/>
          </a:p>
        </p:txBody>
      </p:sp>
      <p:sp>
        <p:nvSpPr>
          <p:cNvPr id="5" name="Σύμβολο κράτησης θέσης ημερομηνίας 4"/>
          <p:cNvSpPr>
            <a:spLocks noGrp="1"/>
          </p:cNvSpPr>
          <p:nvPr>
            <p:ph type="dt" sz="half" idx="10"/>
          </p:nvPr>
        </p:nvSpPr>
        <p:spPr/>
        <p:txBody>
          <a:bodyPr rtlCol="0"/>
          <a:lstStyle>
            <a:lvl1pPr>
              <a:defRPr/>
            </a:lvl1pPr>
          </a:lstStyle>
          <a:p>
            <a:fld id="{33F130DB-8FB3-493A-80AD-764818D4813C}" type="datetime1">
              <a:rPr lang="el-GR" smtClean="0"/>
              <a:pPr/>
              <a:t>7/1/2026</a:t>
            </a:fld>
            <a:endParaRPr lang="el-GR" dirty="0"/>
          </a:p>
        </p:txBody>
      </p:sp>
      <p:sp>
        <p:nvSpPr>
          <p:cNvPr id="7" name="Σύμβολο κράτησης θέσης αριθμού διαφάνειας 6"/>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chor="b">
            <a:normAutofit/>
          </a:bodyPr>
          <a:lstStyle>
            <a:lvl1pPr algn="l" rtl="0">
              <a:defRPr sz="3200" b="0"/>
            </a:lvl1pPr>
          </a:lstStyle>
          <a:p>
            <a:pPr rtl="0"/>
            <a:r>
              <a:rPr lang="el-GR"/>
              <a:t>Κάντε κλικ για να επεξεργαστείτε τον τίτλο υποδείγματος</a:t>
            </a:r>
            <a:endParaRPr lang="el-GR" dirty="0"/>
          </a:p>
        </p:txBody>
      </p:sp>
      <p:sp>
        <p:nvSpPr>
          <p:cNvPr id="8" name="Ορθογώνιο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sp>
        <p:nvSpPr>
          <p:cNvPr id="3" name="Σύμβολο κράτησης θέσης εικόνας 2"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idx="1"/>
          </p:nvPr>
        </p:nvSpPr>
        <p:spPr>
          <a:xfrm>
            <a:off x="1338739" y="1925320"/>
            <a:ext cx="6362567" cy="4023360"/>
          </a:xfrm>
          <a:solidFill>
            <a:schemeClr val="bg2"/>
          </a:solidFill>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el-GR"/>
              <a:t>Κάντε κλικ στο εικονίδιο για να προσθέσετε εικόνα</a:t>
            </a:r>
            <a:endParaRPr lang="el-GR" dirty="0"/>
          </a:p>
        </p:txBody>
      </p:sp>
      <p:sp>
        <p:nvSpPr>
          <p:cNvPr id="4" name="Σύμβολο κράτησης θέσης κειμένου 3"/>
          <p:cNvSpPr>
            <a:spLocks noGrp="1"/>
          </p:cNvSpPr>
          <p:nvPr>
            <p:ph type="body" sz="half" idx="2" hasCustomPrompt="1"/>
          </p:nvPr>
        </p:nvSpPr>
        <p:spPr>
          <a:xfrm>
            <a:off x="8125883" y="1803401"/>
            <a:ext cx="2844060" cy="4165600"/>
          </a:xfrm>
        </p:spPr>
        <p:txBody>
          <a:bodyPr rtlCol="0">
            <a:normAutofit/>
          </a:bodyPr>
          <a:lstStyle>
            <a:lvl1pPr marL="0" indent="0" algn="l" rtl="0">
              <a:spcBef>
                <a:spcPts val="16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l-GR" dirty="0"/>
              <a:t>Στυλ υποδείγματος κειμένου</a:t>
            </a:r>
          </a:p>
        </p:txBody>
      </p:sp>
      <p:sp>
        <p:nvSpPr>
          <p:cNvPr id="6" name="Σύμβολο κράτησης θέσης υποσέλιδου 5"/>
          <p:cNvSpPr>
            <a:spLocks noGrp="1"/>
          </p:cNvSpPr>
          <p:nvPr>
            <p:ph type="ftr" sz="quarter" idx="11"/>
          </p:nvPr>
        </p:nvSpPr>
        <p:spPr/>
        <p:txBody>
          <a:bodyPr rtlCol="0"/>
          <a:lstStyle/>
          <a:p>
            <a:pPr rtl="0"/>
            <a:endParaRPr lang="el-GR" dirty="0"/>
          </a:p>
        </p:txBody>
      </p:sp>
      <p:sp>
        <p:nvSpPr>
          <p:cNvPr id="5" name="Σύμβολο κράτησης θέσης ημερομηνίας 4"/>
          <p:cNvSpPr>
            <a:spLocks noGrp="1"/>
          </p:cNvSpPr>
          <p:nvPr>
            <p:ph type="dt" sz="half" idx="10"/>
          </p:nvPr>
        </p:nvSpPr>
        <p:spPr/>
        <p:txBody>
          <a:bodyPr rtlCol="0"/>
          <a:lstStyle>
            <a:lvl1pPr>
              <a:defRPr/>
            </a:lvl1pPr>
          </a:lstStyle>
          <a:p>
            <a:fld id="{0CE87B43-326D-421A-91D8-C9F2F54DBF19}" type="datetime1">
              <a:rPr lang="el-GR" smtClean="0"/>
              <a:pPr/>
              <a:t>7/1/2026</a:t>
            </a:fld>
            <a:endParaRPr lang="el-GR" dirty="0"/>
          </a:p>
        </p:txBody>
      </p:sp>
      <p:sp>
        <p:nvSpPr>
          <p:cNvPr id="7" name="Σύμβολο κράτησης θέσης αριθμού διαφάνειας 6"/>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Ορθογώνιο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rtl="0"/>
            <a:endParaRPr lang="el-GR" sz="2400" dirty="0"/>
          </a:p>
        </p:txBody>
      </p:sp>
      <p:sp>
        <p:nvSpPr>
          <p:cNvPr id="8" name="Στρογγυλεμένο ορθογώνιο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sp>
        <p:nvSpPr>
          <p:cNvPr id="2" name="Σύμβολο κράτησης θέσης τίτλου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pPr rtl="0"/>
            <a:r>
              <a:rPr lang="el-GR" dirty="0"/>
              <a:t>Στυλ κύριου τίτλου</a:t>
            </a:r>
          </a:p>
        </p:txBody>
      </p:sp>
      <p:sp>
        <p:nvSpPr>
          <p:cNvPr id="3" name="Σύμβολο κράτησης θέσης κειμένου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rtl="0"/>
            <a:r>
              <a:rPr lang="el-GR" dirty="0"/>
              <a:t>Στυλ υποδείγματος κειμένου</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5" name="Σύμβολο κράτησης θέσης υποσέλιδου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rtl="0">
              <a:defRPr sz="1100">
                <a:solidFill>
                  <a:schemeClr val="tx1"/>
                </a:solidFill>
              </a:defRPr>
            </a:lvl1pPr>
          </a:lstStyle>
          <a:p>
            <a:pPr rtl="0"/>
            <a:endParaRPr lang="el-GR" dirty="0"/>
          </a:p>
        </p:txBody>
      </p:sp>
      <p:sp>
        <p:nvSpPr>
          <p:cNvPr id="4" name="Σύμβολο κράτησης θέσης ημερομηνίας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rtl="0">
              <a:defRPr sz="1100">
                <a:solidFill>
                  <a:schemeClr val="tx1"/>
                </a:solidFill>
              </a:defRPr>
            </a:lvl1pPr>
          </a:lstStyle>
          <a:p>
            <a:fld id="{87A4DE5E-E1E8-4EE6-9048-C408D0FC48F8}" type="datetime1">
              <a:rPr lang="el-GR" smtClean="0"/>
              <a:pPr/>
              <a:t>7/1/2026</a:t>
            </a:fld>
            <a:endParaRPr lang="el-GR" dirty="0"/>
          </a:p>
        </p:txBody>
      </p:sp>
      <p:sp>
        <p:nvSpPr>
          <p:cNvPr id="6" name="Σύμβολο κράτησης θέσης αριθμού διαφάνειας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rtl="0">
              <a:defRPr sz="1100">
                <a:solidFill>
                  <a:schemeClr val="tx1"/>
                </a:solidFill>
              </a:defRPr>
            </a:lvl1pPr>
          </a:lstStyle>
          <a:p>
            <a:fld id="{DF28FB93-0A08-4E7D-8E63-9EFA29F1E093}" type="slidenum">
              <a:rPr lang="el-GR" smtClean="0"/>
              <a:pPr/>
              <a:t>‹#›</a:t>
            </a:fld>
            <a:endParaRPr lang="el-GR" dirty="0"/>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1197868" y="2708920"/>
            <a:ext cx="9429931" cy="2963890"/>
          </a:xfrm>
        </p:spPr>
        <p:txBody>
          <a:bodyPr rtlCol="0"/>
          <a:lstStyle/>
          <a:p>
            <a:pPr rtl="0"/>
            <a:r>
              <a:rPr lang="el-GR" sz="6000" dirty="0" err="1"/>
              <a:t>Μουσικη</a:t>
            </a:r>
            <a:r>
              <a:rPr lang="el-GR" dirty="0"/>
              <a:t> </a:t>
            </a:r>
            <a:r>
              <a:rPr lang="el-GR" sz="4400" dirty="0"/>
              <a:t>στο </a:t>
            </a:r>
            <a:r>
              <a:rPr lang="el-GR" sz="4400" dirty="0" err="1"/>
              <a:t>βυζαντιο</a:t>
            </a:r>
            <a:endParaRPr lang="el-GR" sz="4400" dirty="0"/>
          </a:p>
        </p:txBody>
      </p:sp>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2EB1555-05AB-943F-03E3-D59B173F391C}"/>
              </a:ext>
            </a:extLst>
          </p:cNvPr>
          <p:cNvSpPr txBox="1"/>
          <p:nvPr/>
        </p:nvSpPr>
        <p:spPr>
          <a:xfrm>
            <a:off x="621804" y="535900"/>
            <a:ext cx="10513168" cy="3046988"/>
          </a:xfrm>
          <a:prstGeom prst="rect">
            <a:avLst/>
          </a:prstGeom>
          <a:noFill/>
        </p:spPr>
        <p:txBody>
          <a:bodyPr wrap="square">
            <a:spAutoFit/>
          </a:bodyPr>
          <a:lstStyle/>
          <a:p>
            <a:pPr>
              <a:buNone/>
            </a:pPr>
            <a:r>
              <a:rPr lang="el-GR" sz="3200" b="1" dirty="0"/>
              <a:t>9. Κέντρα Μουσικής Δημιουργίας</a:t>
            </a:r>
          </a:p>
          <a:p>
            <a:pPr>
              <a:buNone/>
            </a:pPr>
            <a:r>
              <a:rPr lang="el-GR" sz="3200" dirty="0"/>
              <a:t>Η Κωνσταντινούπολη υπήρξε ο πυρήνας της βυζαντινής μουσικής, με την Αγία Σοφία να σηματοδοτεί κεντρικό σημείο. Δεν λιγότερο σημαντικά φάνηκαν τα μοναστήρια  παραδείγματος χάριν του Αγίου Όρους , στη διαβίβαση και την ανάπτυξη του μουσικού λόγου.</a:t>
            </a:r>
          </a:p>
        </p:txBody>
      </p:sp>
    </p:spTree>
    <p:extLst>
      <p:ext uri="{BB962C8B-B14F-4D97-AF65-F5344CB8AC3E}">
        <p14:creationId xmlns:p14="http://schemas.microsoft.com/office/powerpoint/2010/main" val="770318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228B7F-801F-9E32-2E4D-1E73782D25AE}"/>
              </a:ext>
            </a:extLst>
          </p:cNvPr>
          <p:cNvSpPr txBox="1"/>
          <p:nvPr/>
        </p:nvSpPr>
        <p:spPr>
          <a:xfrm>
            <a:off x="621804" y="383897"/>
            <a:ext cx="10945216" cy="3046988"/>
          </a:xfrm>
          <a:prstGeom prst="rect">
            <a:avLst/>
          </a:prstGeom>
          <a:noFill/>
        </p:spPr>
        <p:txBody>
          <a:bodyPr wrap="square">
            <a:spAutoFit/>
          </a:bodyPr>
          <a:lstStyle/>
          <a:p>
            <a:pPr>
              <a:buNone/>
            </a:pPr>
            <a:r>
              <a:rPr lang="el-GR" sz="3200" b="1" dirty="0"/>
              <a:t>10. Κληρονομιά της Βυζαντινής Μουσικής</a:t>
            </a:r>
          </a:p>
          <a:p>
            <a:pPr>
              <a:buNone/>
            </a:pPr>
            <a:r>
              <a:rPr lang="el-GR" sz="3200" dirty="0"/>
              <a:t>Ακόμη και σήμερα, η μουσική της βυζαντινής εποχής ακούγεται στις λειτουργίες της Ορθόδοξης Εκκλησίας. Η παράδοση του Βυζαντίου μεταφέρεται μέσα από τους ήχους και τα ψαλμωδικά. Δεν είναι μόνο μουσική· φέρνει μαζί της την πνευματική ζωή ενός καιρού που δεν υπάρχει πια.</a:t>
            </a:r>
          </a:p>
        </p:txBody>
      </p:sp>
      <p:pic>
        <p:nvPicPr>
          <p:cNvPr id="5" name="Εικόνα 4">
            <a:extLst>
              <a:ext uri="{FF2B5EF4-FFF2-40B4-BE49-F238E27FC236}">
                <a16:creationId xmlns:a16="http://schemas.microsoft.com/office/drawing/2014/main" id="{ABD53D77-36DC-A848-2B9E-BA34724650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788" y="3429000"/>
            <a:ext cx="11161240" cy="2963217"/>
          </a:xfrm>
          <a:prstGeom prst="rect">
            <a:avLst/>
          </a:prstGeom>
        </p:spPr>
      </p:pic>
    </p:spTree>
    <p:extLst>
      <p:ext uri="{BB962C8B-B14F-4D97-AF65-F5344CB8AC3E}">
        <p14:creationId xmlns:p14="http://schemas.microsoft.com/office/powerpoint/2010/main" val="287469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B3DD5-51F0-5C53-79F1-237E6FC4C299}"/>
            </a:ext>
          </a:extLst>
        </p:cNvPr>
        <p:cNvGrpSpPr/>
        <p:nvPr/>
      </p:nvGrpSpPr>
      <p:grpSpPr>
        <a:xfrm>
          <a:off x="0" y="0"/>
          <a:ext cx="0" cy="0"/>
          <a:chOff x="0" y="0"/>
          <a:chExt cx="0" cy="0"/>
        </a:xfrm>
      </p:grpSpPr>
      <p:sp>
        <p:nvSpPr>
          <p:cNvPr id="3" name="Υπότιτλος 2">
            <a:extLst>
              <a:ext uri="{FF2B5EF4-FFF2-40B4-BE49-F238E27FC236}">
                <a16:creationId xmlns:a16="http://schemas.microsoft.com/office/drawing/2014/main" id="{519874B3-C51C-DCEC-037D-C9F8193805C4}"/>
              </a:ext>
            </a:extLst>
          </p:cNvPr>
          <p:cNvSpPr>
            <a:spLocks noGrp="1"/>
          </p:cNvSpPr>
          <p:nvPr>
            <p:ph type="subTitle" idx="1"/>
          </p:nvPr>
        </p:nvSpPr>
        <p:spPr>
          <a:xfrm>
            <a:off x="1197868" y="2708920"/>
            <a:ext cx="9429931" cy="2963890"/>
          </a:xfrm>
        </p:spPr>
        <p:txBody>
          <a:bodyPr rtlCol="0">
            <a:normAutofit/>
          </a:bodyPr>
          <a:lstStyle/>
          <a:p>
            <a:pPr rtl="0"/>
            <a:r>
              <a:rPr lang="el-GR" sz="9600" dirty="0" err="1"/>
              <a:t>Τελοσ</a:t>
            </a:r>
            <a:endParaRPr lang="el-GR" sz="9600" dirty="0"/>
          </a:p>
        </p:txBody>
      </p:sp>
    </p:spTree>
    <p:extLst>
      <p:ext uri="{BB962C8B-B14F-4D97-AF65-F5344CB8AC3E}">
        <p14:creationId xmlns:p14="http://schemas.microsoft.com/office/powerpoint/2010/main" val="4204944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7FBD33-2637-5943-FE81-728BE546D574}"/>
              </a:ext>
            </a:extLst>
          </p:cNvPr>
          <p:cNvSpPr txBox="1"/>
          <p:nvPr/>
        </p:nvSpPr>
        <p:spPr>
          <a:xfrm>
            <a:off x="1881944" y="1196752"/>
            <a:ext cx="8424936" cy="4031873"/>
          </a:xfrm>
          <a:prstGeom prst="rect">
            <a:avLst/>
          </a:prstGeom>
          <a:noFill/>
        </p:spPr>
        <p:txBody>
          <a:bodyPr wrap="square">
            <a:spAutoFit/>
          </a:bodyPr>
          <a:lstStyle/>
          <a:p>
            <a:r>
              <a:rPr lang="el-GR" sz="3200" dirty="0"/>
              <a:t>1. Εισαγωγή στη Βυζαντινή Μουσική</a:t>
            </a:r>
          </a:p>
          <a:p>
            <a:endParaRPr lang="el-GR" sz="3200" dirty="0"/>
          </a:p>
          <a:p>
            <a:r>
              <a:rPr lang="el-GR" sz="3200" dirty="0"/>
              <a:t>Στο Βυζάντιο, η μουσική δεν ξεχώριζε από τη θρησκεία· σχετίζονταν άμεσα με τη χριστιανική λατρεία. Γνωστή ως Εκκλησιαστική ή Βυζαντινή, άρχισε να εξελίσσεται από τον 4ο αιώνα μ.Χ. Στη δημιουργία της φάνηκαν ίχνη της αρχαίας ελληνικής παράδοσης.</a:t>
            </a:r>
          </a:p>
        </p:txBody>
      </p:sp>
    </p:spTree>
    <p:extLst>
      <p:ext uri="{BB962C8B-B14F-4D97-AF65-F5344CB8AC3E}">
        <p14:creationId xmlns:p14="http://schemas.microsoft.com/office/powerpoint/2010/main" val="262381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A33C59-B71D-43B0-17AC-5A4750E1F939}"/>
              </a:ext>
            </a:extLst>
          </p:cNvPr>
          <p:cNvSpPr txBox="1"/>
          <p:nvPr/>
        </p:nvSpPr>
        <p:spPr>
          <a:xfrm>
            <a:off x="801824" y="548680"/>
            <a:ext cx="10585176" cy="3046988"/>
          </a:xfrm>
          <a:prstGeom prst="rect">
            <a:avLst/>
          </a:prstGeom>
          <a:noFill/>
        </p:spPr>
        <p:txBody>
          <a:bodyPr wrap="square">
            <a:spAutoFit/>
          </a:bodyPr>
          <a:lstStyle/>
          <a:p>
            <a:pPr>
              <a:buNone/>
            </a:pPr>
            <a:r>
              <a:rPr lang="el-GR" sz="3200" b="1" dirty="0"/>
              <a:t>2. Θρησκευτικός Χαρακτήρας</a:t>
            </a:r>
          </a:p>
          <a:p>
            <a:pPr>
              <a:buNone/>
            </a:pPr>
            <a:r>
              <a:rPr lang="el-GR" sz="3200" dirty="0"/>
              <a:t>Στις εκκλησίες και τα μοναστήρια χρησιμοποιούσαν τη βυζαντινή μουσική. Για λατρεία, όχι για διασκέδαση, την είχαν φτιάξει. Οι πιστοί, όταν την άκουγαν, νιώθανε την ψυχή τους να ανεβαίνει. Προσευχή και βαθιά συγκίνηση γεννιόνταν μέσα τους.</a:t>
            </a:r>
          </a:p>
        </p:txBody>
      </p:sp>
      <p:pic>
        <p:nvPicPr>
          <p:cNvPr id="4" name="Εικόνα 3">
            <a:extLst>
              <a:ext uri="{FF2B5EF4-FFF2-40B4-BE49-F238E27FC236}">
                <a16:creationId xmlns:a16="http://schemas.microsoft.com/office/drawing/2014/main" id="{796E9C6D-A9B5-C7BD-1552-3CAD5A9BCAD1}"/>
              </a:ext>
            </a:extLst>
          </p:cNvPr>
          <p:cNvPicPr>
            <a:picLocks noChangeAspect="1"/>
          </p:cNvPicPr>
          <p:nvPr/>
        </p:nvPicPr>
        <p:blipFill>
          <a:blip r:embed="rId2"/>
          <a:stretch>
            <a:fillRect/>
          </a:stretch>
        </p:blipFill>
        <p:spPr>
          <a:xfrm>
            <a:off x="5014292" y="3068960"/>
            <a:ext cx="4536504" cy="3149724"/>
          </a:xfrm>
          <a:prstGeom prst="rect">
            <a:avLst/>
          </a:prstGeom>
        </p:spPr>
      </p:pic>
    </p:spTree>
    <p:extLst>
      <p:ext uri="{BB962C8B-B14F-4D97-AF65-F5344CB8AC3E}">
        <p14:creationId xmlns:p14="http://schemas.microsoft.com/office/powerpoint/2010/main" val="4214927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2906EC-5A84-7CE1-A2AD-2F43E24C7D49}"/>
              </a:ext>
            </a:extLst>
          </p:cNvPr>
          <p:cNvSpPr txBox="1"/>
          <p:nvPr/>
        </p:nvSpPr>
        <p:spPr>
          <a:xfrm>
            <a:off x="549796" y="476672"/>
            <a:ext cx="10031188" cy="3046988"/>
          </a:xfrm>
          <a:prstGeom prst="rect">
            <a:avLst/>
          </a:prstGeom>
          <a:noFill/>
        </p:spPr>
        <p:txBody>
          <a:bodyPr wrap="square">
            <a:spAutoFit/>
          </a:bodyPr>
          <a:lstStyle/>
          <a:p>
            <a:pPr>
              <a:buNone/>
            </a:pPr>
            <a:r>
              <a:rPr lang="el-GR" sz="3200" b="1" dirty="0"/>
              <a:t>3. Μονοφωνία</a:t>
            </a:r>
          </a:p>
          <a:p>
            <a:pPr>
              <a:buNone/>
            </a:pPr>
            <a:r>
              <a:rPr lang="el-GR" sz="3200" dirty="0"/>
              <a:t>Μονοφωνικός ήταν ο χαρακτήρας της βυζαντινής μουσικής. Πάνω στην ίδια γραμμή κινούνταν όλες οι φωνές, χωρίς διπλώματα ή συμφωνίες. Το κείμενο των ύμνων έπαιρνε το επίκεντρο, όχι η δομή του ήχου. Η έμφαση έπεφτε στο νόημα, όχι στην ηχητική πολυτέλεια.</a:t>
            </a:r>
          </a:p>
        </p:txBody>
      </p:sp>
      <p:pic>
        <p:nvPicPr>
          <p:cNvPr id="4" name="Εικόνα 3">
            <a:extLst>
              <a:ext uri="{FF2B5EF4-FFF2-40B4-BE49-F238E27FC236}">
                <a16:creationId xmlns:a16="http://schemas.microsoft.com/office/drawing/2014/main" id="{D78196CD-9596-C7A0-6293-DA1FF4C25AA2}"/>
              </a:ext>
            </a:extLst>
          </p:cNvPr>
          <p:cNvPicPr>
            <a:picLocks noChangeAspect="1"/>
          </p:cNvPicPr>
          <p:nvPr/>
        </p:nvPicPr>
        <p:blipFill>
          <a:blip r:embed="rId2"/>
          <a:stretch>
            <a:fillRect/>
          </a:stretch>
        </p:blipFill>
        <p:spPr>
          <a:xfrm>
            <a:off x="2926060" y="3514507"/>
            <a:ext cx="6000750" cy="2945904"/>
          </a:xfrm>
          <a:prstGeom prst="rect">
            <a:avLst/>
          </a:prstGeom>
        </p:spPr>
      </p:pic>
    </p:spTree>
    <p:extLst>
      <p:ext uri="{BB962C8B-B14F-4D97-AF65-F5344CB8AC3E}">
        <p14:creationId xmlns:p14="http://schemas.microsoft.com/office/powerpoint/2010/main" val="129224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7D9530-E741-B8B2-69B4-C9BCF03F9919}"/>
              </a:ext>
            </a:extLst>
          </p:cNvPr>
          <p:cNvSpPr txBox="1"/>
          <p:nvPr/>
        </p:nvSpPr>
        <p:spPr>
          <a:xfrm>
            <a:off x="477788" y="382012"/>
            <a:ext cx="10801200" cy="2554545"/>
          </a:xfrm>
          <a:prstGeom prst="rect">
            <a:avLst/>
          </a:prstGeom>
          <a:noFill/>
        </p:spPr>
        <p:txBody>
          <a:bodyPr wrap="square">
            <a:spAutoFit/>
          </a:bodyPr>
          <a:lstStyle/>
          <a:p>
            <a:pPr>
              <a:buNone/>
            </a:pPr>
            <a:r>
              <a:rPr lang="el-GR" sz="3200" b="1" dirty="0"/>
              <a:t>4. Απουσία Μουσικών Οργάνων</a:t>
            </a:r>
          </a:p>
          <a:p>
            <a:pPr>
              <a:buNone/>
            </a:pPr>
            <a:r>
              <a:rPr lang="el-GR" sz="3200" dirty="0"/>
              <a:t>Χωρίς να επιτρέπονται όργανα, η βυζαντινή λατρεία στηρίζεται στη φωνή. Ως το καθαρότερο μέσο, θεωρείται ικανό να μεταδίδει το θεϊκό. Διότι, για τους Βυζαντινούς, τα όργανα έφερναν προβλήματα στην εστίαση της ψυχής.</a:t>
            </a:r>
          </a:p>
        </p:txBody>
      </p:sp>
      <p:pic>
        <p:nvPicPr>
          <p:cNvPr id="5" name="Εικόνα 4">
            <a:extLst>
              <a:ext uri="{FF2B5EF4-FFF2-40B4-BE49-F238E27FC236}">
                <a16:creationId xmlns:a16="http://schemas.microsoft.com/office/drawing/2014/main" id="{273C1F60-7AD7-D21A-0174-A0949885A8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8013" y="2936557"/>
            <a:ext cx="6000750" cy="3457575"/>
          </a:xfrm>
          <a:prstGeom prst="rect">
            <a:avLst/>
          </a:prstGeom>
        </p:spPr>
      </p:pic>
    </p:spTree>
    <p:extLst>
      <p:ext uri="{BB962C8B-B14F-4D97-AF65-F5344CB8AC3E}">
        <p14:creationId xmlns:p14="http://schemas.microsoft.com/office/powerpoint/2010/main" val="2462215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ACF8CC-FD6C-5A33-0076-8C7969678A2C}"/>
              </a:ext>
            </a:extLst>
          </p:cNvPr>
          <p:cNvSpPr txBox="1"/>
          <p:nvPr/>
        </p:nvSpPr>
        <p:spPr>
          <a:xfrm>
            <a:off x="549796" y="476672"/>
            <a:ext cx="10081120" cy="2554545"/>
          </a:xfrm>
          <a:prstGeom prst="rect">
            <a:avLst/>
          </a:prstGeom>
          <a:noFill/>
        </p:spPr>
        <p:txBody>
          <a:bodyPr wrap="square">
            <a:spAutoFit/>
          </a:bodyPr>
          <a:lstStyle/>
          <a:p>
            <a:pPr>
              <a:buNone/>
            </a:pPr>
            <a:r>
              <a:rPr lang="el-GR" sz="3200" b="1" dirty="0"/>
              <a:t>5. Το Σύστημα των Οκτώ Ήχων</a:t>
            </a:r>
          </a:p>
          <a:p>
            <a:pPr>
              <a:buNone/>
            </a:pPr>
            <a:r>
              <a:rPr lang="el-GR" sz="3200" dirty="0"/>
              <a:t>Από τον πρώτο μέχρι τον όγδοο, οι ήχοι διαμορφώνουν τη βυζαντινή μουσική. Με διαφορετικό τόνο ξεκινά η κάθε μία απ’ αυτές τις φωνές. Κατά την εβδομάδα, σε κάθε λειτουργία αλλάζει και ο ήχος που χρησιμοποιείται.</a:t>
            </a:r>
          </a:p>
        </p:txBody>
      </p:sp>
      <p:pic>
        <p:nvPicPr>
          <p:cNvPr id="5" name="Εικόνα 4">
            <a:extLst>
              <a:ext uri="{FF2B5EF4-FFF2-40B4-BE49-F238E27FC236}">
                <a16:creationId xmlns:a16="http://schemas.microsoft.com/office/drawing/2014/main" id="{2D1FEA16-58DA-4F60-7E62-DEE3BB4015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4052" y="3031217"/>
            <a:ext cx="6045274" cy="2952527"/>
          </a:xfrm>
          <a:prstGeom prst="rect">
            <a:avLst/>
          </a:prstGeom>
        </p:spPr>
      </p:pic>
    </p:spTree>
    <p:extLst>
      <p:ext uri="{BB962C8B-B14F-4D97-AF65-F5344CB8AC3E}">
        <p14:creationId xmlns:p14="http://schemas.microsoft.com/office/powerpoint/2010/main" val="775753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BDBBE5-C62A-6F15-04EE-5F6166ECB1F0}"/>
              </a:ext>
            </a:extLst>
          </p:cNvPr>
          <p:cNvSpPr txBox="1"/>
          <p:nvPr/>
        </p:nvSpPr>
        <p:spPr>
          <a:xfrm>
            <a:off x="549796" y="382012"/>
            <a:ext cx="10535244" cy="3046988"/>
          </a:xfrm>
          <a:prstGeom prst="rect">
            <a:avLst/>
          </a:prstGeom>
          <a:noFill/>
        </p:spPr>
        <p:txBody>
          <a:bodyPr wrap="square">
            <a:spAutoFit/>
          </a:bodyPr>
          <a:lstStyle/>
          <a:p>
            <a:pPr>
              <a:buNone/>
            </a:pPr>
            <a:r>
              <a:rPr lang="el-GR" sz="3200" b="1" dirty="0"/>
              <a:t>6. Ρυθμός και Μελωδία</a:t>
            </a:r>
          </a:p>
          <a:p>
            <a:pPr>
              <a:buNone/>
            </a:pPr>
            <a:r>
              <a:rPr lang="el-GR" sz="3200" dirty="0"/>
              <a:t>Στη βυζαντινή μουσική, ο χρόνος δεν είναι σταθερός· εξαρτάται από το κείμενο που φέρει ο ύμνος. Αντί για τυχαία ρυθμική δομή, η μελωδία ακολουθεί την άντληση κάθε λέξης. Επειδή η έμφαση μεταφέρεται στο νόημα, η μουσική λειτουργεί ως μέσο διάδοσης του λόγου.</a:t>
            </a:r>
          </a:p>
        </p:txBody>
      </p:sp>
      <p:pic>
        <p:nvPicPr>
          <p:cNvPr id="5" name="Εικόνα 4">
            <a:extLst>
              <a:ext uri="{FF2B5EF4-FFF2-40B4-BE49-F238E27FC236}">
                <a16:creationId xmlns:a16="http://schemas.microsoft.com/office/drawing/2014/main" id="{3A3FB64A-9842-06F3-EDE4-E54388DC08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0036" y="3356992"/>
            <a:ext cx="5688632" cy="3118996"/>
          </a:xfrm>
          <a:prstGeom prst="rect">
            <a:avLst/>
          </a:prstGeom>
        </p:spPr>
      </p:pic>
    </p:spTree>
    <p:extLst>
      <p:ext uri="{BB962C8B-B14F-4D97-AF65-F5344CB8AC3E}">
        <p14:creationId xmlns:p14="http://schemas.microsoft.com/office/powerpoint/2010/main" val="3683019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56D614-3291-85F5-3C11-447131F7C099}"/>
              </a:ext>
            </a:extLst>
          </p:cNvPr>
          <p:cNvSpPr txBox="1"/>
          <p:nvPr/>
        </p:nvSpPr>
        <p:spPr>
          <a:xfrm>
            <a:off x="693812" y="476672"/>
            <a:ext cx="9433048" cy="3539430"/>
          </a:xfrm>
          <a:prstGeom prst="rect">
            <a:avLst/>
          </a:prstGeom>
          <a:noFill/>
        </p:spPr>
        <p:txBody>
          <a:bodyPr wrap="square">
            <a:spAutoFit/>
          </a:bodyPr>
          <a:lstStyle/>
          <a:p>
            <a:pPr>
              <a:buNone/>
            </a:pPr>
            <a:r>
              <a:rPr lang="el-GR" sz="3200" b="1" dirty="0"/>
              <a:t>7. Βυζαντινή Σημειογραφία</a:t>
            </a:r>
          </a:p>
          <a:p>
            <a:pPr>
              <a:buNone/>
            </a:pPr>
            <a:r>
              <a:rPr lang="el-GR" sz="3200" dirty="0"/>
              <a:t>Μερικές φορές για να σημειώσουν τη μουσική, χρησιμοποιούσαν σύμβολα – τα ονόμαζαν νεύματα. Αυτά εξηγούσαν πώς κινείται η μελωδία, αλλά δεν έδειχναν ακριβή χρονική διάρκεια. Στην αρχή, η μουσική περνούσε κυρίως από στόμα σε στόμα, από δάσκαλο σε μαθητή.</a:t>
            </a:r>
          </a:p>
        </p:txBody>
      </p:sp>
    </p:spTree>
    <p:extLst>
      <p:ext uri="{BB962C8B-B14F-4D97-AF65-F5344CB8AC3E}">
        <p14:creationId xmlns:p14="http://schemas.microsoft.com/office/powerpoint/2010/main" val="1215510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24CE1A-7E92-E953-030E-F84D67B3A301}"/>
              </a:ext>
            </a:extLst>
          </p:cNvPr>
          <p:cNvSpPr txBox="1"/>
          <p:nvPr/>
        </p:nvSpPr>
        <p:spPr>
          <a:xfrm>
            <a:off x="1197868" y="764704"/>
            <a:ext cx="8663036" cy="3108543"/>
          </a:xfrm>
          <a:prstGeom prst="rect">
            <a:avLst/>
          </a:prstGeom>
          <a:noFill/>
        </p:spPr>
        <p:txBody>
          <a:bodyPr wrap="square">
            <a:spAutoFit/>
          </a:bodyPr>
          <a:lstStyle/>
          <a:p>
            <a:pPr>
              <a:buNone/>
            </a:pPr>
            <a:r>
              <a:rPr lang="el-GR" sz="2800" b="1" dirty="0"/>
              <a:t>8. Σημαντικοί Συνθέτες</a:t>
            </a:r>
          </a:p>
          <a:p>
            <a:pPr>
              <a:buNone/>
            </a:pPr>
            <a:r>
              <a:rPr lang="el-GR" sz="2800" dirty="0"/>
              <a:t>Με καίριο ρόλο στην ιστορία της εκκλησιαστικής μουσικής ξεχώρισαν ο Ρωμανός ο Μελωδός με τον Ιωάννη το Δαμασκηνό. Χάρη στη δημιουργικότητά τους, πολλοί ύμνοι ακούγονται ακόμα σε λειτουργίες. Η επιρροή τους φτάνει μέχρι τις σύγχρονες εκκλησιαστικές πρακτικές.</a:t>
            </a:r>
          </a:p>
        </p:txBody>
      </p:sp>
      <p:pic>
        <p:nvPicPr>
          <p:cNvPr id="5" name="Εικόνα 4">
            <a:extLst>
              <a:ext uri="{FF2B5EF4-FFF2-40B4-BE49-F238E27FC236}">
                <a16:creationId xmlns:a16="http://schemas.microsoft.com/office/drawing/2014/main" id="{2627A49D-B066-B5B8-312F-F82FD6EF45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2484" y="2924944"/>
            <a:ext cx="5757143" cy="3579540"/>
          </a:xfrm>
          <a:prstGeom prst="rect">
            <a:avLst/>
          </a:prstGeom>
        </p:spPr>
      </p:pic>
    </p:spTree>
    <p:extLst>
      <p:ext uri="{BB962C8B-B14F-4D97-AF65-F5344CB8AC3E}">
        <p14:creationId xmlns:p14="http://schemas.microsoft.com/office/powerpoint/2010/main" val="1273394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Κλασική βιβλίων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Office_9533583_TF02801059_TF02801059" id="{40BD5653-0C8D-4E14-ADCD-FD678A24EE14}" vid="{85720E60-E181-4C8C-AE81-383411213581}"/>
    </a:ext>
  </a:extLst>
</a:theme>
</file>

<file path=ppt/theme/theme2.xml><?xml version="1.0" encoding="utf-8"?>
<a:theme xmlns:a="http://schemas.openxmlformats.org/drawingml/2006/main" name="Θέμα του Offic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Θέμα του Offic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D80E12-3BE9-4746-820E-FFB249F467F2}">
  <ds:schemaRefs>
    <ds:schemaRef ds:uri="http://schemas.microsoft.com/office/2006/documentManagement/type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8D003AC8-209A-4321-A17C-1B7A20643390}">
  <ds:schemaRefs>
    <ds:schemaRef ds:uri="http://schemas.microsoft.com/sharepoint/v3/contenttype/forms"/>
  </ds:schemaRefs>
</ds:datastoreItem>
</file>

<file path=customXml/itemProps3.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Κλασική παρουσίαση βιβλίου για εκπαιδευτικά ιδρύματα (ευρεία οθόνη)</Template>
  <TotalTime>72</TotalTime>
  <Words>493</Words>
  <Application>Microsoft Office PowerPoint</Application>
  <PresentationFormat>Προσαρμογή</PresentationFormat>
  <Paragraphs>26</Paragraphs>
  <Slides>12</Slides>
  <Notes>3</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12</vt:i4>
      </vt:variant>
    </vt:vector>
  </HeadingPairs>
  <TitlesOfParts>
    <vt:vector size="15" baseType="lpstr">
      <vt:lpstr>Arial</vt:lpstr>
      <vt:lpstr>Constantia</vt:lpstr>
      <vt:lpstr>Κλασική βιβλίων 16x9</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Jason Solomos</dc:creator>
  <cp:lastModifiedBy>Jason Solomos</cp:lastModifiedBy>
  <cp:revision>1</cp:revision>
  <dcterms:created xsi:type="dcterms:W3CDTF">2026-01-07T14:18:50Z</dcterms:created>
  <dcterms:modified xsi:type="dcterms:W3CDTF">2026-01-07T15:31:14Z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