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5" d="100"/>
          <a:sy n="75" d="100"/>
        </p:scale>
        <p:origin x="540" y="-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F4FC703A-AC28-4D60-B9F1-1D4483CCE500}" type="datetimeFigureOut">
              <a:rPr lang="el-GR" smtClean="0"/>
              <a:t>16/1/2022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C23B505-A505-4CC7-AD26-ED062DEBEEFD}" type="slidenum">
              <a:rPr lang="el-GR" smtClean="0"/>
              <a:t>‹#›</a:t>
            </a:fld>
            <a:endParaRPr lang="el-GR"/>
          </a:p>
        </p:txBody>
      </p:sp>
    </p:spTree>
    <p:extLst>
      <p:ext uri="{BB962C8B-B14F-4D97-AF65-F5344CB8AC3E}">
        <p14:creationId xmlns:p14="http://schemas.microsoft.com/office/powerpoint/2010/main" val="3174176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4FC703A-AC28-4D60-B9F1-1D4483CCE500}" type="datetimeFigureOut">
              <a:rPr lang="el-GR" smtClean="0"/>
              <a:t>16/1/2022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C23B505-A505-4CC7-AD26-ED062DEBEEFD}" type="slidenum">
              <a:rPr lang="el-GR" smtClean="0"/>
              <a:t>‹#›</a:t>
            </a:fld>
            <a:endParaRPr lang="el-GR"/>
          </a:p>
        </p:txBody>
      </p:sp>
    </p:spTree>
    <p:extLst>
      <p:ext uri="{BB962C8B-B14F-4D97-AF65-F5344CB8AC3E}">
        <p14:creationId xmlns:p14="http://schemas.microsoft.com/office/powerpoint/2010/main" val="146295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4FC703A-AC28-4D60-B9F1-1D4483CCE500}" type="datetimeFigureOut">
              <a:rPr lang="el-GR" smtClean="0"/>
              <a:t>16/1/2022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C23B505-A505-4CC7-AD26-ED062DEBEEFD}" type="slidenum">
              <a:rPr lang="el-GR" smtClean="0"/>
              <a:t>‹#›</a:t>
            </a:fld>
            <a:endParaRPr lang="el-GR"/>
          </a:p>
        </p:txBody>
      </p:sp>
    </p:spTree>
    <p:extLst>
      <p:ext uri="{BB962C8B-B14F-4D97-AF65-F5344CB8AC3E}">
        <p14:creationId xmlns:p14="http://schemas.microsoft.com/office/powerpoint/2010/main" val="3481972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4FC703A-AC28-4D60-B9F1-1D4483CCE500}" type="datetimeFigureOut">
              <a:rPr lang="el-GR" smtClean="0"/>
              <a:t>16/1/2022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C23B505-A505-4CC7-AD26-ED062DEBEEFD}" type="slidenum">
              <a:rPr lang="el-GR" smtClean="0"/>
              <a:t>‹#›</a:t>
            </a:fld>
            <a:endParaRPr lang="el-GR"/>
          </a:p>
        </p:txBody>
      </p:sp>
    </p:spTree>
    <p:extLst>
      <p:ext uri="{BB962C8B-B14F-4D97-AF65-F5344CB8AC3E}">
        <p14:creationId xmlns:p14="http://schemas.microsoft.com/office/powerpoint/2010/main" val="340051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F4FC703A-AC28-4D60-B9F1-1D4483CCE500}" type="datetimeFigureOut">
              <a:rPr lang="el-GR" smtClean="0"/>
              <a:t>16/1/2022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C23B505-A505-4CC7-AD26-ED062DEBEEFD}" type="slidenum">
              <a:rPr lang="el-GR" smtClean="0"/>
              <a:t>‹#›</a:t>
            </a:fld>
            <a:endParaRPr lang="el-GR"/>
          </a:p>
        </p:txBody>
      </p:sp>
    </p:spTree>
    <p:extLst>
      <p:ext uri="{BB962C8B-B14F-4D97-AF65-F5344CB8AC3E}">
        <p14:creationId xmlns:p14="http://schemas.microsoft.com/office/powerpoint/2010/main" val="1144690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4FC703A-AC28-4D60-B9F1-1D4483CCE500}" type="datetimeFigureOut">
              <a:rPr lang="el-GR" smtClean="0"/>
              <a:t>16/1/2022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C23B505-A505-4CC7-AD26-ED062DEBEEFD}" type="slidenum">
              <a:rPr lang="el-GR" smtClean="0"/>
              <a:t>‹#›</a:t>
            </a:fld>
            <a:endParaRPr lang="el-GR"/>
          </a:p>
        </p:txBody>
      </p:sp>
    </p:spTree>
    <p:extLst>
      <p:ext uri="{BB962C8B-B14F-4D97-AF65-F5344CB8AC3E}">
        <p14:creationId xmlns:p14="http://schemas.microsoft.com/office/powerpoint/2010/main" val="4158999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4FC703A-AC28-4D60-B9F1-1D4483CCE500}" type="datetimeFigureOut">
              <a:rPr lang="el-GR" smtClean="0"/>
              <a:t>16/1/2022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EC23B505-A505-4CC7-AD26-ED062DEBEEFD}" type="slidenum">
              <a:rPr lang="el-GR" smtClean="0"/>
              <a:t>‹#›</a:t>
            </a:fld>
            <a:endParaRPr lang="el-GR"/>
          </a:p>
        </p:txBody>
      </p:sp>
    </p:spTree>
    <p:extLst>
      <p:ext uri="{BB962C8B-B14F-4D97-AF65-F5344CB8AC3E}">
        <p14:creationId xmlns:p14="http://schemas.microsoft.com/office/powerpoint/2010/main" val="3631721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4FC703A-AC28-4D60-B9F1-1D4483CCE500}" type="datetimeFigureOut">
              <a:rPr lang="el-GR" smtClean="0"/>
              <a:t>16/1/2022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EC23B505-A505-4CC7-AD26-ED062DEBEEFD}" type="slidenum">
              <a:rPr lang="el-GR" smtClean="0"/>
              <a:t>‹#›</a:t>
            </a:fld>
            <a:endParaRPr lang="el-GR"/>
          </a:p>
        </p:txBody>
      </p:sp>
    </p:spTree>
    <p:extLst>
      <p:ext uri="{BB962C8B-B14F-4D97-AF65-F5344CB8AC3E}">
        <p14:creationId xmlns:p14="http://schemas.microsoft.com/office/powerpoint/2010/main" val="358143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4FC703A-AC28-4D60-B9F1-1D4483CCE500}" type="datetimeFigureOut">
              <a:rPr lang="el-GR" smtClean="0"/>
              <a:t>16/1/2022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EC23B505-A505-4CC7-AD26-ED062DEBEEFD}" type="slidenum">
              <a:rPr lang="el-GR" smtClean="0"/>
              <a:t>‹#›</a:t>
            </a:fld>
            <a:endParaRPr lang="el-GR"/>
          </a:p>
        </p:txBody>
      </p:sp>
    </p:spTree>
    <p:extLst>
      <p:ext uri="{BB962C8B-B14F-4D97-AF65-F5344CB8AC3E}">
        <p14:creationId xmlns:p14="http://schemas.microsoft.com/office/powerpoint/2010/main" val="3457261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F4FC703A-AC28-4D60-B9F1-1D4483CCE500}" type="datetimeFigureOut">
              <a:rPr lang="el-GR" smtClean="0"/>
              <a:t>16/1/2022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C23B505-A505-4CC7-AD26-ED062DEBEEFD}" type="slidenum">
              <a:rPr lang="el-GR" smtClean="0"/>
              <a:t>‹#›</a:t>
            </a:fld>
            <a:endParaRPr lang="el-GR"/>
          </a:p>
        </p:txBody>
      </p:sp>
    </p:spTree>
    <p:extLst>
      <p:ext uri="{BB962C8B-B14F-4D97-AF65-F5344CB8AC3E}">
        <p14:creationId xmlns:p14="http://schemas.microsoft.com/office/powerpoint/2010/main" val="257899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F4FC703A-AC28-4D60-B9F1-1D4483CCE500}" type="datetimeFigureOut">
              <a:rPr lang="el-GR" smtClean="0"/>
              <a:t>16/1/2022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C23B505-A505-4CC7-AD26-ED062DEBEEFD}" type="slidenum">
              <a:rPr lang="el-GR" smtClean="0"/>
              <a:t>‹#›</a:t>
            </a:fld>
            <a:endParaRPr lang="el-GR"/>
          </a:p>
        </p:txBody>
      </p:sp>
    </p:spTree>
    <p:extLst>
      <p:ext uri="{BB962C8B-B14F-4D97-AF65-F5344CB8AC3E}">
        <p14:creationId xmlns:p14="http://schemas.microsoft.com/office/powerpoint/2010/main" val="1571297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C703A-AC28-4D60-B9F1-1D4483CCE500}" type="datetimeFigureOut">
              <a:rPr lang="el-GR" smtClean="0"/>
              <a:t>16/1/2022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3B505-A505-4CC7-AD26-ED062DEBEEFD}" type="slidenum">
              <a:rPr lang="el-GR" smtClean="0"/>
              <a:t>‹#›</a:t>
            </a:fld>
            <a:endParaRPr lang="el-GR"/>
          </a:p>
        </p:txBody>
      </p:sp>
    </p:spTree>
    <p:extLst>
      <p:ext uri="{BB962C8B-B14F-4D97-AF65-F5344CB8AC3E}">
        <p14:creationId xmlns:p14="http://schemas.microsoft.com/office/powerpoint/2010/main" val="2501455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el.wikipedia.org/wiki/%CE%A3%CE%B7%CE%BC%CE%B1%CE%AF%CE%B1_%CF%84%CE%BF%CF%85_%CE%99%CF%83%CF%81%CE%B1%CE%AE%CE%BB" TargetMode="External"/><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hyperlink" Target="https://el.wikipedia.org/wiki/%CE%99%CF%83%CF%81%CE%B1%CE%AE%CE%BB"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1006883"/>
          </a:xfrm>
        </p:spPr>
        <p:txBody>
          <a:bodyPr/>
          <a:lstStyle/>
          <a:p>
            <a:r>
              <a:rPr lang="el-GR" dirty="0" smtClean="0">
                <a:solidFill>
                  <a:srgbClr val="FF0000"/>
                </a:solidFill>
              </a:rPr>
              <a:t>ΙΟΥΔΑΙΣΜΟΣ</a:t>
            </a:r>
            <a:endParaRPr lang="el-GR" dirty="0">
              <a:solidFill>
                <a:srgbClr val="FF0000"/>
              </a:solidFill>
            </a:endParaRPr>
          </a:p>
        </p:txBody>
      </p:sp>
      <p:sp>
        <p:nvSpPr>
          <p:cNvPr id="3" name="Υπότιτλος 2"/>
          <p:cNvSpPr>
            <a:spLocks noGrp="1"/>
          </p:cNvSpPr>
          <p:nvPr>
            <p:ph type="subTitle" idx="1"/>
          </p:nvPr>
        </p:nvSpPr>
        <p:spPr>
          <a:xfrm>
            <a:off x="1524000" y="2129245"/>
            <a:ext cx="9144000" cy="3553097"/>
          </a:xfrm>
        </p:spPr>
        <p:txBody>
          <a:bodyPr>
            <a:normAutofit/>
          </a:bodyPr>
          <a:lstStyle/>
          <a:p>
            <a:r>
              <a:rPr lang="el-GR" dirty="0"/>
              <a:t>Ο </a:t>
            </a:r>
            <a:r>
              <a:rPr lang="el-GR" b="1" dirty="0"/>
              <a:t>Ιουδαϊσμός</a:t>
            </a:r>
            <a:r>
              <a:rPr lang="el-GR" dirty="0"/>
              <a:t> είναι η παραδοσιακή θρησκεία των Εβραίων ή και αλλιώς Ισραηλιτών ανά τον κόσμο με περίπου 15 εκατομμύρια πιστούς το 2006, γεγονός που τον κατατάσσει ως δωδέκατη σε τάξη μεγέθους οργανωμένη τηρούμενη μονοθεϊστική θρησκεία και μία από τις αρχαιότερες θρησκευτικές παραδόσεις που τελούνται στον σύγχρονο κόσμο</a:t>
            </a:r>
            <a:r>
              <a:rPr lang="el-GR" dirty="0" smtClean="0"/>
              <a:t>.</a:t>
            </a:r>
          </a:p>
          <a:p>
            <a:r>
              <a:rPr lang="el-GR" dirty="0" smtClean="0"/>
              <a:t> </a:t>
            </a:r>
            <a:r>
              <a:rPr lang="el-GR" dirty="0"/>
              <a:t>Οι αξίες και η ιστορία του εβραϊκού λαού συνιστούν μείζον θεμέλιο άλλων θρησκειών όπως είναι ο Χριστιανισμός, το Ισλάμ, </a:t>
            </a:r>
            <a:r>
              <a:rPr lang="el-GR" dirty="0" err="1" smtClean="0"/>
              <a:t>κ.α</a:t>
            </a:r>
            <a:r>
              <a:rPr lang="el-GR" dirty="0" smtClean="0"/>
              <a:t>  </a:t>
            </a:r>
            <a:r>
              <a:rPr lang="el-GR" dirty="0"/>
              <a:t>οι οποίες μαζί με τον Ιουδαϊσμό ανήκουν στην ευρύτερη κατηγορία των Αβρααμικών θρησκειών. </a:t>
            </a:r>
          </a:p>
        </p:txBody>
      </p:sp>
    </p:spTree>
    <p:extLst>
      <p:ext uri="{BB962C8B-B14F-4D97-AF65-F5344CB8AC3E}">
        <p14:creationId xmlns:p14="http://schemas.microsoft.com/office/powerpoint/2010/main" val="327936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954224"/>
          </a:xfrm>
        </p:spPr>
        <p:txBody>
          <a:bodyPr>
            <a:normAutofit fontScale="90000"/>
          </a:bodyPr>
          <a:lstStyle/>
          <a:p>
            <a:r>
              <a:rPr lang="el-GR" dirty="0" smtClean="0"/>
              <a:t>     Εβραϊκό </a:t>
            </a:r>
            <a:r>
              <a:rPr lang="el-GR" dirty="0"/>
              <a:t>Διαιτητικό Δίκαιο (Κασρούτ) </a:t>
            </a:r>
            <a:br>
              <a:rPr lang="el-GR" dirty="0"/>
            </a:br>
            <a:endParaRPr lang="el-GR" dirty="0"/>
          </a:p>
        </p:txBody>
      </p:sp>
      <p:sp>
        <p:nvSpPr>
          <p:cNvPr id="3" name="Θέση περιεχομένου 2"/>
          <p:cNvSpPr>
            <a:spLocks noGrp="1"/>
          </p:cNvSpPr>
          <p:nvPr>
            <p:ph idx="1"/>
          </p:nvPr>
        </p:nvSpPr>
        <p:spPr>
          <a:xfrm>
            <a:off x="838200" y="1319350"/>
            <a:ext cx="10515600" cy="4857613"/>
          </a:xfrm>
        </p:spPr>
        <p:txBody>
          <a:bodyPr>
            <a:normAutofit fontScale="85000" lnSpcReduction="20000"/>
          </a:bodyPr>
          <a:lstStyle/>
          <a:p>
            <a:r>
              <a:rPr lang="el-GR" dirty="0" smtClean="0"/>
              <a:t>Στα </a:t>
            </a:r>
            <a:r>
              <a:rPr lang="el-GR" dirty="0"/>
              <a:t>εβραϊκά, η λέξη “Κασσέρ” σημαίνει ότι ένα συγκεκριμένο προϊόν κατασκευάστηκε και σερβίρεται σύμφωνα με όλα τα απαραίτητα κριτήρια του Κασρούτ. </a:t>
            </a:r>
            <a:endParaRPr lang="el-GR" dirty="0" smtClean="0"/>
          </a:p>
          <a:p>
            <a:r>
              <a:rPr lang="el-GR" dirty="0" smtClean="0"/>
              <a:t>Οι </a:t>
            </a:r>
            <a:r>
              <a:rPr lang="el-GR" dirty="0"/>
              <a:t>θρησκευόμενοι Εβραίοι τρώνε μόνο φαγητό Κασσέρ, </a:t>
            </a:r>
            <a:endParaRPr lang="el-GR" dirty="0" smtClean="0"/>
          </a:p>
          <a:p>
            <a:r>
              <a:rPr lang="el-GR" dirty="0" smtClean="0"/>
              <a:t>Το </a:t>
            </a:r>
            <a:r>
              <a:rPr lang="el-GR" dirty="0"/>
              <a:t>κρέας πρέπει να </a:t>
            </a:r>
            <a:r>
              <a:rPr lang="el-GR" dirty="0" smtClean="0"/>
              <a:t>πληροί </a:t>
            </a:r>
            <a:r>
              <a:rPr lang="el-GR" dirty="0"/>
              <a:t>ορισμένα χαρακτηριστικά για να θεωρηθεί ως Κασσέρ. Τα θηλαστικά πρέπει να έχουν διχαλωτές οπλές και να είναι μηρυκαστικά (γι’ αυτό και το χοιρινό δεν είναι Κασσέρ</a:t>
            </a:r>
            <a:r>
              <a:rPr lang="el-GR" dirty="0" smtClean="0"/>
              <a:t>)</a:t>
            </a:r>
          </a:p>
          <a:p>
            <a:r>
              <a:rPr lang="el-GR" dirty="0" smtClean="0"/>
              <a:t>Τα </a:t>
            </a:r>
            <a:r>
              <a:rPr lang="el-GR" dirty="0"/>
              <a:t>ψάρια πρέπει να έχουν λέπια και πτερύγια (για παράδειγμα, το γατόψαρο δεν είναι Κασσέρ) και μερικά είδη πουλιών είναι Κασσέρ (κάθε πουλί που δεν έχει συνεχή παράδοση κατανάλωσης δεν επιτρέπεται να καταναλωθεί). </a:t>
            </a:r>
            <a:endParaRPr lang="el-GR" dirty="0" smtClean="0"/>
          </a:p>
          <a:p>
            <a:r>
              <a:rPr lang="el-GR" dirty="0" smtClean="0"/>
              <a:t>Τα </a:t>
            </a:r>
            <a:r>
              <a:rPr lang="el-GR" dirty="0"/>
              <a:t>αυγά και το γάλα επιτρέπονται μόνο αν προέρχονται από ένα ζώο που μπορεί να καταναλωθεί </a:t>
            </a:r>
            <a:r>
              <a:rPr lang="el-GR" dirty="0" smtClean="0"/>
              <a:t>Η </a:t>
            </a:r>
            <a:r>
              <a:rPr lang="el-GR" dirty="0"/>
              <a:t>ανάμειξη κρέατος και γάλακτος απαγορεύεται. Δεν επιτρέπεται ούτε να μαγειρεύονται μαζί ούτε να καταναλώνονται μαζί. Οι θρησκευόμενοι Εβραίοι μπορεί να πρέπει να περιμένουν έως και έξι ώρες αφού φάνε κρέας προτού φάνε ξανά γαλακτοκομικά </a:t>
            </a:r>
            <a:r>
              <a:rPr lang="el-GR" dirty="0" smtClean="0"/>
              <a:t>προϊόντα</a:t>
            </a:r>
            <a:endParaRPr lang="el-GR" dirty="0"/>
          </a:p>
        </p:txBody>
      </p:sp>
    </p:spTree>
    <p:extLst>
      <p:ext uri="{BB962C8B-B14F-4D97-AF65-F5344CB8AC3E}">
        <p14:creationId xmlns:p14="http://schemas.microsoft.com/office/powerpoint/2010/main" val="3573200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249613" cy="1600200"/>
          </a:xfrm>
        </p:spPr>
        <p:txBody>
          <a:bodyPr/>
          <a:lstStyle/>
          <a:p>
            <a:endParaRPr lang="el-GR"/>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3801" y="718457"/>
            <a:ext cx="6323012" cy="5150531"/>
          </a:xfrm>
        </p:spPr>
      </p:pic>
      <p:sp>
        <p:nvSpPr>
          <p:cNvPr id="4" name="Θέση κειμένου 3"/>
          <p:cNvSpPr>
            <a:spLocks noGrp="1"/>
          </p:cNvSpPr>
          <p:nvPr>
            <p:ph type="body" sz="half" idx="2"/>
          </p:nvPr>
        </p:nvSpPr>
        <p:spPr>
          <a:xfrm>
            <a:off x="839789" y="2057400"/>
            <a:ext cx="3249612" cy="3811588"/>
          </a:xfrm>
        </p:spPr>
        <p:txBody>
          <a:bodyPr/>
          <a:lstStyle/>
          <a:p>
            <a:endParaRPr lang="el-GR" dirty="0"/>
          </a:p>
        </p:txBody>
      </p:sp>
    </p:spTree>
    <p:extLst>
      <p:ext uri="{BB962C8B-B14F-4D97-AF65-F5344CB8AC3E}">
        <p14:creationId xmlns:p14="http://schemas.microsoft.com/office/powerpoint/2010/main" val="2255240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ΕΝΔΥΜΑΣΙΑ</a:t>
            </a:r>
            <a:endParaRPr lang="el-GR" dirty="0"/>
          </a:p>
        </p:txBody>
      </p:sp>
      <p:sp>
        <p:nvSpPr>
          <p:cNvPr id="3" name="Θέση κειμένου 2"/>
          <p:cNvSpPr>
            <a:spLocks noGrp="1"/>
          </p:cNvSpPr>
          <p:nvPr>
            <p:ph type="body" idx="1"/>
          </p:nvPr>
        </p:nvSpPr>
        <p:spPr/>
        <p:txBody>
          <a:bodyPr/>
          <a:lstStyle/>
          <a:p>
            <a:endParaRPr lang="el-GR"/>
          </a:p>
        </p:txBody>
      </p:sp>
      <p:pic>
        <p:nvPicPr>
          <p:cNvPr id="7" name="Θέση περιεχομένου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2899505"/>
            <a:ext cx="5157787" cy="2895728"/>
          </a:xfrm>
        </p:spPr>
      </p:pic>
      <p:sp>
        <p:nvSpPr>
          <p:cNvPr id="5" name="Θέση κειμένου 4"/>
          <p:cNvSpPr>
            <a:spLocks noGrp="1"/>
          </p:cNvSpPr>
          <p:nvPr>
            <p:ph type="body" sz="quarter" idx="3"/>
          </p:nvPr>
        </p:nvSpPr>
        <p:spPr/>
        <p:txBody>
          <a:bodyPr/>
          <a:lstStyle/>
          <a:p>
            <a:endParaRPr lang="el-GR"/>
          </a:p>
        </p:txBody>
      </p:sp>
      <p:pic>
        <p:nvPicPr>
          <p:cNvPr id="8" name="Θέση περιεχομένου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375400" y="2899505"/>
            <a:ext cx="4089400" cy="2802795"/>
          </a:xfrm>
        </p:spPr>
      </p:pic>
    </p:spTree>
    <p:extLst>
      <p:ext uri="{BB962C8B-B14F-4D97-AF65-F5344CB8AC3E}">
        <p14:creationId xmlns:p14="http://schemas.microsoft.com/office/powerpoint/2010/main" val="1069627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201784"/>
            <a:ext cx="10515600" cy="1071154"/>
          </a:xfrm>
        </p:spPr>
        <p:txBody>
          <a:bodyPr>
            <a:normAutofit/>
          </a:bodyPr>
          <a:lstStyle/>
          <a:p>
            <a:pPr algn="ctr"/>
            <a:r>
              <a:rPr lang="el-GR" dirty="0" smtClean="0"/>
              <a:t>ΔΙΔΑΣΚΑΛΙΑ</a:t>
            </a:r>
            <a:endParaRPr lang="el-GR" dirty="0"/>
          </a:p>
        </p:txBody>
      </p:sp>
      <p:sp>
        <p:nvSpPr>
          <p:cNvPr id="3" name="Θέση κειμένου 2"/>
          <p:cNvSpPr>
            <a:spLocks noGrp="1"/>
          </p:cNvSpPr>
          <p:nvPr>
            <p:ph type="body" idx="1"/>
          </p:nvPr>
        </p:nvSpPr>
        <p:spPr>
          <a:xfrm>
            <a:off x="775426" y="2272938"/>
            <a:ext cx="10515600" cy="3816712"/>
          </a:xfrm>
        </p:spPr>
        <p:txBody>
          <a:bodyPr/>
          <a:lstStyle/>
          <a:p>
            <a:r>
              <a:rPr lang="el-GR" dirty="0" smtClean="0"/>
              <a:t>Ο Θεός είναι ένας και μοναδικός.</a:t>
            </a:r>
          </a:p>
          <a:p>
            <a:r>
              <a:rPr lang="el-GR" dirty="0" smtClean="0"/>
              <a:t>Είναι ο δημιουργός του κόσμου.</a:t>
            </a:r>
          </a:p>
          <a:p>
            <a:r>
              <a:rPr lang="el-GR" dirty="0" smtClean="0"/>
              <a:t>Ο κόσμος είναι πολύ καλός</a:t>
            </a:r>
          </a:p>
          <a:p>
            <a:r>
              <a:rPr lang="el-GR" dirty="0" smtClean="0"/>
              <a:t>Ο Θεός σώζει.</a:t>
            </a:r>
          </a:p>
          <a:p>
            <a:r>
              <a:rPr lang="el-GR" dirty="0" smtClean="0"/>
              <a:t>Προσδοκία ανάδειξης του έθνους σε ηγήτορα  </a:t>
            </a:r>
            <a:r>
              <a:rPr lang="el-GR" dirty="0" smtClean="0"/>
              <a:t>από </a:t>
            </a:r>
            <a:r>
              <a:rPr lang="el-GR" dirty="0" smtClean="0"/>
              <a:t>έναν απόγονο του οίκου Δαυίδ. </a:t>
            </a:r>
          </a:p>
          <a:p>
            <a:endParaRPr lang="el-GR" dirty="0"/>
          </a:p>
        </p:txBody>
      </p:sp>
    </p:spTree>
    <p:extLst>
      <p:ext uri="{BB962C8B-B14F-4D97-AF65-F5344CB8AC3E}">
        <p14:creationId xmlns:p14="http://schemas.microsoft.com/office/powerpoint/2010/main" val="3986737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862149"/>
            <a:ext cx="10515600" cy="849085"/>
          </a:xfrm>
        </p:spPr>
        <p:txBody>
          <a:bodyPr>
            <a:normAutofit fontScale="90000"/>
          </a:bodyPr>
          <a:lstStyle/>
          <a:p>
            <a:pPr algn="ctr"/>
            <a:r>
              <a:rPr lang="el-GR" dirty="0" smtClean="0"/>
              <a:t>ΣΗΜΑΝΤΙΚΑ ΠΡΟΣΩΠΑ</a:t>
            </a:r>
            <a:endParaRPr lang="el-GR" dirty="0"/>
          </a:p>
        </p:txBody>
      </p:sp>
      <p:sp>
        <p:nvSpPr>
          <p:cNvPr id="3" name="Θέση κειμένου 2"/>
          <p:cNvSpPr>
            <a:spLocks noGrp="1"/>
          </p:cNvSpPr>
          <p:nvPr>
            <p:ph type="body" idx="1"/>
          </p:nvPr>
        </p:nvSpPr>
        <p:spPr>
          <a:xfrm>
            <a:off x="831850" y="1985555"/>
            <a:ext cx="10515600" cy="4104096"/>
          </a:xfrm>
        </p:spPr>
        <p:txBody>
          <a:bodyPr/>
          <a:lstStyle/>
          <a:p>
            <a:r>
              <a:rPr lang="el-GR" dirty="0" smtClean="0"/>
              <a:t>Αβραάμ, Ισαάκ , Ιακώβ, Ιωσήφ.</a:t>
            </a:r>
          </a:p>
          <a:p>
            <a:r>
              <a:rPr lang="el-GR" dirty="0" smtClean="0"/>
              <a:t>Μωυσής</a:t>
            </a:r>
          </a:p>
          <a:p>
            <a:r>
              <a:rPr lang="el-GR" dirty="0" smtClean="0"/>
              <a:t>Δαβίδ, Σολομών</a:t>
            </a:r>
          </a:p>
          <a:p>
            <a:endParaRPr lang="el-GR" dirty="0"/>
          </a:p>
        </p:txBody>
      </p:sp>
    </p:spTree>
    <p:extLst>
      <p:ext uri="{BB962C8B-B14F-4D97-AF65-F5344CB8AC3E}">
        <p14:creationId xmlns:p14="http://schemas.microsoft.com/office/powerpoint/2010/main" val="1320748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862150"/>
            <a:ext cx="10515600" cy="1071153"/>
          </a:xfrm>
        </p:spPr>
        <p:txBody>
          <a:bodyPr/>
          <a:lstStyle/>
          <a:p>
            <a:r>
              <a:rPr lang="el-GR" dirty="0" smtClean="0"/>
              <a:t>ΙΕΡΑ ΚΕΙΜΕΝΑ ΤΟΥ ΙΟΥΔΑΙΣΜΟΥ</a:t>
            </a:r>
            <a:endParaRPr lang="el-GR" dirty="0"/>
          </a:p>
        </p:txBody>
      </p:sp>
      <p:sp>
        <p:nvSpPr>
          <p:cNvPr id="3" name="Θέση κειμένου 2"/>
          <p:cNvSpPr>
            <a:spLocks noGrp="1"/>
          </p:cNvSpPr>
          <p:nvPr>
            <p:ph type="body" idx="1"/>
          </p:nvPr>
        </p:nvSpPr>
        <p:spPr>
          <a:xfrm>
            <a:off x="831850" y="1933303"/>
            <a:ext cx="10515600" cy="4156347"/>
          </a:xfrm>
        </p:spPr>
        <p:txBody>
          <a:bodyPr/>
          <a:lstStyle/>
          <a:p>
            <a:r>
              <a:rPr lang="el-GR" dirty="0" smtClean="0">
                <a:solidFill>
                  <a:srgbClr val="FF0000"/>
                </a:solidFill>
              </a:rPr>
              <a:t>1. Η Εβραϊκή Βίβλος</a:t>
            </a:r>
            <a:r>
              <a:rPr lang="en-US" dirty="0" smtClean="0"/>
              <a:t>: </a:t>
            </a:r>
            <a:r>
              <a:rPr lang="el-GR" dirty="0" smtClean="0"/>
              <a:t>24 βιβλία</a:t>
            </a:r>
          </a:p>
          <a:p>
            <a:r>
              <a:rPr lang="el-GR" dirty="0" smtClean="0"/>
              <a:t>Χωρίζεται σε 3 μέρη</a:t>
            </a:r>
            <a:r>
              <a:rPr lang="en-US" dirty="0" smtClean="0"/>
              <a:t>:</a:t>
            </a:r>
          </a:p>
          <a:p>
            <a:r>
              <a:rPr lang="el-GR" dirty="0" smtClean="0"/>
              <a:t>Πεντάτευχος ή </a:t>
            </a:r>
            <a:r>
              <a:rPr lang="el-GR" dirty="0" err="1" smtClean="0"/>
              <a:t>Τορά</a:t>
            </a:r>
            <a:endParaRPr lang="el-GR" dirty="0" smtClean="0"/>
          </a:p>
          <a:p>
            <a:r>
              <a:rPr lang="el-GR" dirty="0" smtClean="0"/>
              <a:t>Προφήτες</a:t>
            </a:r>
          </a:p>
          <a:p>
            <a:r>
              <a:rPr lang="el-GR" dirty="0" smtClean="0"/>
              <a:t>Αγιόγραφα</a:t>
            </a:r>
          </a:p>
          <a:p>
            <a:r>
              <a:rPr lang="el-GR" dirty="0" smtClean="0">
                <a:solidFill>
                  <a:srgbClr val="FF0000"/>
                </a:solidFill>
              </a:rPr>
              <a:t>2. Ταλμούδ</a:t>
            </a:r>
          </a:p>
          <a:p>
            <a:r>
              <a:rPr lang="el-GR" dirty="0" smtClean="0"/>
              <a:t>Λατρεία, γιορτές, δίκαιο, σχέσεις φύλων</a:t>
            </a:r>
            <a:endParaRPr lang="el-GR" dirty="0"/>
          </a:p>
        </p:txBody>
      </p:sp>
    </p:spTree>
    <p:extLst>
      <p:ext uri="{BB962C8B-B14F-4D97-AF65-F5344CB8AC3E}">
        <p14:creationId xmlns:p14="http://schemas.microsoft.com/office/powerpoint/2010/main" val="1855802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ΣΥΝΑΓΩΓΗ</a:t>
            </a:r>
            <a:endParaRPr lang="el-GR" dirty="0"/>
          </a:p>
        </p:txBody>
      </p:sp>
      <p:sp>
        <p:nvSpPr>
          <p:cNvPr id="3" name="Θέση κειμένου 2"/>
          <p:cNvSpPr>
            <a:spLocks noGrp="1"/>
          </p:cNvSpPr>
          <p:nvPr>
            <p:ph type="body" idx="1"/>
          </p:nvPr>
        </p:nvSpPr>
        <p:spPr/>
        <p:txBody>
          <a:bodyPr>
            <a:normAutofit fontScale="85000" lnSpcReduction="10000"/>
          </a:bodyPr>
          <a:lstStyle/>
          <a:p>
            <a:r>
              <a:rPr lang="el-GR" dirty="0" smtClean="0"/>
              <a:t>Η ιερή κιβωτός που περιέχει τους κυλίνδρους του Νόμου βρίσκεται στο βάθος προσανατολισμένη προς την Ιερουσαλήμ</a:t>
            </a:r>
            <a:endParaRPr lang="el-GR" dirty="0"/>
          </a:p>
        </p:txBody>
      </p:sp>
      <p:pic>
        <p:nvPicPr>
          <p:cNvPr id="7" name="Θέση περιεχομένου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2628107"/>
            <a:ext cx="5157787" cy="3438524"/>
          </a:xfrm>
        </p:spPr>
      </p:pic>
      <p:sp>
        <p:nvSpPr>
          <p:cNvPr id="5" name="Θέση κειμένου 4"/>
          <p:cNvSpPr>
            <a:spLocks noGrp="1"/>
          </p:cNvSpPr>
          <p:nvPr>
            <p:ph type="body" sz="quarter" idx="3"/>
          </p:nvPr>
        </p:nvSpPr>
        <p:spPr/>
        <p:txBody>
          <a:bodyPr/>
          <a:lstStyle/>
          <a:p>
            <a:r>
              <a:rPr lang="el-GR" dirty="0" smtClean="0"/>
              <a:t>Κύλινδροι του Νόμου</a:t>
            </a:r>
            <a:endParaRPr lang="el-GR" dirty="0"/>
          </a:p>
        </p:txBody>
      </p:sp>
      <p:pic>
        <p:nvPicPr>
          <p:cNvPr id="8" name="Θέση περιεχομένου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565977"/>
            <a:ext cx="5183188" cy="3439752"/>
          </a:xfrm>
        </p:spPr>
      </p:pic>
    </p:spTree>
    <p:extLst>
      <p:ext uri="{BB962C8B-B14F-4D97-AF65-F5344CB8AC3E}">
        <p14:creationId xmlns:p14="http://schemas.microsoft.com/office/powerpoint/2010/main" val="338668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097280"/>
          </a:xfrm>
        </p:spPr>
        <p:txBody>
          <a:bodyPr/>
          <a:lstStyle/>
          <a:p>
            <a:r>
              <a:rPr lang="el-GR" dirty="0" smtClean="0"/>
              <a:t>ΤΕΙΧΟΣ ΤΩΝ ΔΑΚΡΥΩΝ</a:t>
            </a:r>
            <a:endParaRPr lang="el-GR" dirty="0"/>
          </a:p>
        </p:txBody>
      </p:sp>
      <p:pic>
        <p:nvPicPr>
          <p:cNvPr id="6" name="Θέση εικόνας 5"/>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5832475" y="987425"/>
            <a:ext cx="4873625" cy="4873625"/>
          </a:xfrm>
        </p:spPr>
      </p:pic>
      <p:sp>
        <p:nvSpPr>
          <p:cNvPr id="4" name="Θέση κειμένου 3"/>
          <p:cNvSpPr>
            <a:spLocks noGrp="1"/>
          </p:cNvSpPr>
          <p:nvPr>
            <p:ph type="body" sz="half" idx="2"/>
          </p:nvPr>
        </p:nvSpPr>
        <p:spPr/>
        <p:txBody>
          <a:bodyPr>
            <a:normAutofit/>
          </a:bodyPr>
          <a:lstStyle/>
          <a:p>
            <a:r>
              <a:rPr lang="el-GR" sz="1800" dirty="0" smtClean="0"/>
              <a:t>Το  </a:t>
            </a:r>
            <a:r>
              <a:rPr lang="el-GR" sz="1800" dirty="0"/>
              <a:t>Δυτικό Τείχος ή Τείχος των Δακρύων είναι τμήμα του αρχαίου τείχους του όρους του Ναού και αποτελεί ίσως το πιο ιερό σημείο για τους Εβραίους εκτός του ίδιου του όρους. Σύμφωνα με την εβραϊκή παράδοση, το τείχος είναι τμήμα του Δεύτερου Ναού της Ιερουσαλήμ.</a:t>
            </a:r>
            <a:endParaRPr lang="el-GR" sz="1800" dirty="0"/>
          </a:p>
        </p:txBody>
      </p:sp>
    </p:spTree>
    <p:extLst>
      <p:ext uri="{BB962C8B-B14F-4D97-AF65-F5344CB8AC3E}">
        <p14:creationId xmlns:p14="http://schemas.microsoft.com/office/powerpoint/2010/main" val="104011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κειμένου 2"/>
          <p:cNvSpPr>
            <a:spLocks noGrp="1"/>
          </p:cNvSpPr>
          <p:nvPr>
            <p:ph type="body" idx="1"/>
          </p:nvPr>
        </p:nvSpPr>
        <p:spPr/>
        <p:txBody>
          <a:bodyPr/>
          <a:lstStyle/>
          <a:p>
            <a:endParaRPr lang="el-GR"/>
          </a:p>
        </p:txBody>
      </p:sp>
      <p:pic>
        <p:nvPicPr>
          <p:cNvPr id="7" name="Θέση περιεχομένου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39788" y="2505075"/>
            <a:ext cx="5064623" cy="3684588"/>
          </a:xfrm>
        </p:spPr>
      </p:pic>
      <p:sp>
        <p:nvSpPr>
          <p:cNvPr id="5" name="Θέση κειμένου 4"/>
          <p:cNvSpPr>
            <a:spLocks noGrp="1"/>
          </p:cNvSpPr>
          <p:nvPr>
            <p:ph type="body" sz="quarter" idx="3"/>
          </p:nvPr>
        </p:nvSpPr>
        <p:spPr/>
        <p:txBody>
          <a:bodyPr/>
          <a:lstStyle/>
          <a:p>
            <a:endParaRPr lang="el-GR"/>
          </a:p>
        </p:txBody>
      </p:sp>
      <p:pic>
        <p:nvPicPr>
          <p:cNvPr id="8" name="Θέση περιεχομένου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172200" y="2505075"/>
            <a:ext cx="5183188" cy="3684588"/>
          </a:xfrm>
        </p:spPr>
      </p:pic>
    </p:spTree>
    <p:extLst>
      <p:ext uri="{BB962C8B-B14F-4D97-AF65-F5344CB8AC3E}">
        <p14:creationId xmlns:p14="http://schemas.microsoft.com/office/powerpoint/2010/main" val="2998594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319349"/>
          </a:xfrm>
        </p:spPr>
        <p:txBody>
          <a:bodyPr/>
          <a:lstStyle/>
          <a:p>
            <a:r>
              <a:rPr lang="el-GR" dirty="0" smtClean="0"/>
              <a:t>Το Άστρο του Δαβίδ</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50163" y="2057400"/>
            <a:ext cx="2212294" cy="2625634"/>
          </a:xfrm>
        </p:spPr>
      </p:pic>
      <p:sp>
        <p:nvSpPr>
          <p:cNvPr id="4" name="Θέση κειμένου 3"/>
          <p:cNvSpPr>
            <a:spLocks noGrp="1"/>
          </p:cNvSpPr>
          <p:nvPr>
            <p:ph type="body" sz="half" idx="2"/>
          </p:nvPr>
        </p:nvSpPr>
        <p:spPr/>
        <p:txBody>
          <a:bodyPr>
            <a:normAutofit lnSpcReduction="10000"/>
          </a:bodyPr>
          <a:lstStyle/>
          <a:p>
            <a:r>
              <a:rPr lang="el-GR" dirty="0"/>
              <a:t>Το </a:t>
            </a:r>
            <a:r>
              <a:rPr lang="el-GR" b="1" dirty="0"/>
              <a:t>Άστρο του Δαβίδ</a:t>
            </a:r>
            <a:r>
              <a:rPr lang="el-GR" dirty="0"/>
              <a:t> (σύμβολο: ✡) είναι εβραϊκό σύμβολο το οποίο αποτελείται από δυο ισόπλευρα τρίγωνα, το ένα προς τα επάνω και το άλλο προς τα κάτω, που σχηματίζουν έξι κορυφές. Σύμφωνα με την παράδοση των Εβραίων είναι σύμβολο του </a:t>
            </a:r>
            <a:r>
              <a:rPr lang="el-GR" dirty="0" err="1"/>
              <a:t>Γιαχβέ</a:t>
            </a:r>
            <a:r>
              <a:rPr lang="el-GR" dirty="0"/>
              <a:t>. Το τρίγωνο με την μια γωνία προς τα πάνω συμβολίζει τον πνευματικό κόσμο του και τον Ουρανό, ενώ το κάτω τρίγωνο την σαρκική φύση του και την Γη. </a:t>
            </a:r>
            <a:endParaRPr lang="el-GR" dirty="0" smtClean="0"/>
          </a:p>
          <a:p>
            <a:r>
              <a:rPr lang="el-GR" dirty="0" smtClean="0"/>
              <a:t>Το </a:t>
            </a:r>
            <a:r>
              <a:rPr lang="el-GR" dirty="0"/>
              <a:t>σύμβολο αυτό υπάρχει και στην </a:t>
            </a:r>
            <a:r>
              <a:rPr lang="el-GR" dirty="0">
                <a:hlinkClick r:id="rId3" tooltip="Σημαία του Ισραήλ"/>
              </a:rPr>
              <a:t>σημαία</a:t>
            </a:r>
            <a:r>
              <a:rPr lang="el-GR" dirty="0"/>
              <a:t> του κράτους του </a:t>
            </a:r>
            <a:r>
              <a:rPr lang="el-GR" dirty="0">
                <a:hlinkClick r:id="rId4" tooltip="Ισραήλ"/>
              </a:rPr>
              <a:t>Ισραήλ</a:t>
            </a:r>
            <a:r>
              <a:rPr lang="el-GR" dirty="0"/>
              <a:t>, η οποία καθιερώθηκε στις 28 Οκτωβρίου του 1948.</a:t>
            </a:r>
          </a:p>
          <a:p>
            <a:r>
              <a:rPr lang="el-GR" dirty="0"/>
              <a:t/>
            </a:r>
            <a:br>
              <a:rPr lang="el-GR" dirty="0"/>
            </a:br>
            <a:endParaRPr lang="el-GR" dirty="0"/>
          </a:p>
        </p:txBody>
      </p:sp>
    </p:spTree>
    <p:extLst>
      <p:ext uri="{BB962C8B-B14F-4D97-AF65-F5344CB8AC3E}">
        <p14:creationId xmlns:p14="http://schemas.microsoft.com/office/powerpoint/2010/main" val="3278560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783771"/>
          </a:xfrm>
        </p:spPr>
        <p:txBody>
          <a:bodyPr/>
          <a:lstStyle/>
          <a:p>
            <a:r>
              <a:rPr lang="el-GR" dirty="0" smtClean="0"/>
              <a:t>ΕΠΤΑΦΩΤΗ ΛΥΧΝΙΑ</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9623" y="1632857"/>
            <a:ext cx="2913017" cy="3357153"/>
          </a:xfrm>
        </p:spPr>
      </p:pic>
      <p:sp>
        <p:nvSpPr>
          <p:cNvPr id="4" name="Θέση κειμένου 3"/>
          <p:cNvSpPr>
            <a:spLocks noGrp="1"/>
          </p:cNvSpPr>
          <p:nvPr>
            <p:ph type="body" sz="half" idx="2"/>
          </p:nvPr>
        </p:nvSpPr>
        <p:spPr>
          <a:xfrm>
            <a:off x="839788" y="1410789"/>
            <a:ext cx="3932237" cy="4458199"/>
          </a:xfrm>
        </p:spPr>
        <p:txBody>
          <a:bodyPr>
            <a:normAutofit/>
          </a:bodyPr>
          <a:lstStyle/>
          <a:p>
            <a:r>
              <a:rPr lang="el-GR" dirty="0"/>
              <a:t>Η επτάφωτος λυχνία ή </a:t>
            </a:r>
            <a:r>
              <a:rPr lang="el-GR" dirty="0" err="1"/>
              <a:t>μενορά</a:t>
            </a:r>
            <a:r>
              <a:rPr lang="el-GR" dirty="0"/>
              <a:t> </a:t>
            </a:r>
            <a:r>
              <a:rPr lang="el-GR" dirty="0" smtClean="0"/>
              <a:t>ήταν </a:t>
            </a:r>
            <a:r>
              <a:rPr lang="el-GR" dirty="0"/>
              <a:t>φωτιστικό σκεύος με επτά λυχνάρια, που έκαιγε αρχικώς στα άγια της Σκηνής του Μαρτυρίου στην έρημο και στη συνέχεια στον Ναό του Σολομώντα. Με τον καιρό έγινε σύμβολο των Ισραηλιτών και της ιουδαϊκής </a:t>
            </a:r>
            <a:r>
              <a:rPr lang="el-GR" dirty="0" smtClean="0"/>
              <a:t>θρησκείας Σύμφωνα </a:t>
            </a:r>
            <a:r>
              <a:rPr lang="el-GR" dirty="0"/>
              <a:t>με Εβραίους </a:t>
            </a:r>
            <a:r>
              <a:rPr lang="el-GR" dirty="0" smtClean="0"/>
              <a:t>διανοουμένους </a:t>
            </a:r>
            <a:r>
              <a:rPr lang="el-GR" dirty="0"/>
              <a:t>η επτάφωτος λυχνία συμβόλιζε το ιδανικό του παγκόσμιου διαφωτισμού. Οι επτά λύχνοι της συμβολίζουν τους κλάδους της ανθρώπινης γνώσεως, που αναπαριστούν οι έξι πλάγιοι λύχνοι, οι οποίοι ανυψωμένοι στρέφονται προς τον κεντρικό λύχνο, που συμβολίζει το φως του Θεού. Επιπροσθέτως η επτάφωτος λυχνία συμβολίζει την Εξαήμερο Δημιουργία του κόσμου, με τον κεντρικό λύχνο να συμβολίζει το Σάββατο, την έβδομη ημέρα αναπαύσεως του </a:t>
            </a:r>
            <a:r>
              <a:rPr lang="el-GR" dirty="0" smtClean="0"/>
              <a:t>Θεού. </a:t>
            </a:r>
            <a:endParaRPr lang="el-GR" dirty="0"/>
          </a:p>
        </p:txBody>
      </p:sp>
    </p:spTree>
    <p:extLst>
      <p:ext uri="{BB962C8B-B14F-4D97-AF65-F5344CB8AC3E}">
        <p14:creationId xmlns:p14="http://schemas.microsoft.com/office/powerpoint/2010/main" val="186520465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448</Words>
  <Application>Microsoft Office PowerPoint</Application>
  <PresentationFormat>Ευρεία οθόνη</PresentationFormat>
  <Paragraphs>39</Paragraphs>
  <Slides>12</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12</vt:i4>
      </vt:variant>
    </vt:vector>
  </HeadingPairs>
  <TitlesOfParts>
    <vt:vector size="16" baseType="lpstr">
      <vt:lpstr>Arial</vt:lpstr>
      <vt:lpstr>Calibri</vt:lpstr>
      <vt:lpstr>Calibri Light</vt:lpstr>
      <vt:lpstr>Θέμα του Office</vt:lpstr>
      <vt:lpstr>ΙΟΥΔΑΙΣΜΟΣ</vt:lpstr>
      <vt:lpstr>ΔΙΔΑΣΚΑΛΙΑ</vt:lpstr>
      <vt:lpstr>ΣΗΜΑΝΤΙΚΑ ΠΡΟΣΩΠΑ</vt:lpstr>
      <vt:lpstr>ΙΕΡΑ ΚΕΙΜΕΝΑ ΤΟΥ ΙΟΥΔΑΙΣΜΟΥ</vt:lpstr>
      <vt:lpstr>ΣΥΝΑΓΩΓΗ</vt:lpstr>
      <vt:lpstr>ΤΕΙΧΟΣ ΤΩΝ ΔΑΚΡΥΩΝ</vt:lpstr>
      <vt:lpstr>Παρουσίαση του PowerPoint</vt:lpstr>
      <vt:lpstr>Το Άστρο του Δαβίδ</vt:lpstr>
      <vt:lpstr>ΕΠΤΑΦΩΤΗ ΛΥΧΝΙΑ</vt:lpstr>
      <vt:lpstr>     Εβραϊκό Διαιτητικό Δίκαιο (Κασρούτ)  </vt:lpstr>
      <vt:lpstr>Παρουσίαση του PowerPoint</vt:lpstr>
      <vt:lpstr>ΕΝΔΥΜΑΣΙΑ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ΙΟΥΔΑΙΣΜΟΣ</dc:title>
  <dc:creator>user</dc:creator>
  <cp:lastModifiedBy>user</cp:lastModifiedBy>
  <cp:revision>15</cp:revision>
  <dcterms:created xsi:type="dcterms:W3CDTF">2022-01-11T16:54:21Z</dcterms:created>
  <dcterms:modified xsi:type="dcterms:W3CDTF">2022-01-16T17:47:31Z</dcterms:modified>
</cp:coreProperties>
</file>