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1"/>
  </p:sldMasterIdLst>
  <p:sldIdLst>
    <p:sldId id="256" r:id="rId2"/>
    <p:sldId id="290" r:id="rId3"/>
    <p:sldId id="275" r:id="rId4"/>
    <p:sldId id="296" r:id="rId5"/>
    <p:sldId id="276"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6" d="100"/>
          <a:sy n="86" d="100"/>
        </p:scale>
        <p:origin x="562"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349391120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769D389-4C4C-4FD7-9E6B-9F44477F0EB8}" type="datetime1">
              <a:rPr lang="en-US" smtClean="0"/>
              <a:t>1/7/2022</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317294583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227432975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a:t>Κάντε κλικ για να επεξεργαστείτε τον τίτλο υποδείγματος</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a:t>Στυλ κειμένου υποδείγματος</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7368136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149849378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76256645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147737793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1182885196"/>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412483701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404675912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181919969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769D389-4C4C-4FD7-9E6B-9F44477F0EB8}" type="datetime1">
              <a:rPr lang="en-US" smtClean="0"/>
              <a:t>1/7/2022</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401300763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769D389-4C4C-4FD7-9E6B-9F44477F0EB8}" type="datetime1">
              <a:rPr lang="en-US" smtClean="0"/>
              <a:t>1/7/2022</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18500790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7" name="Date Placeholder 2"/>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4117461920"/>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304027736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7" name="Date Placeholder 4"/>
          <p:cNvSpPr>
            <a:spLocks noGrp="1"/>
          </p:cNvSpPr>
          <p:nvPr>
            <p:ph type="dt" sz="half" idx="10"/>
          </p:nvPr>
        </p:nvSpPr>
        <p:spPr/>
        <p:txBody>
          <a:bodyPr/>
          <a:lstStyle/>
          <a:p>
            <a:fld id="{8769D389-4C4C-4FD7-9E6B-9F44477F0EB8}" type="datetime1">
              <a:rPr lang="en-US" smtClean="0"/>
              <a:t>1/7/2022</a:t>
            </a:fld>
            <a:endParaRPr lang="en-US" dirty="0"/>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54688462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769D389-4C4C-4FD7-9E6B-9F44477F0EB8}" type="datetime1">
              <a:rPr lang="en-US" smtClean="0"/>
              <a:t>1/7/2022</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90897914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769D389-4C4C-4FD7-9E6B-9F44477F0EB8}" type="datetime1">
              <a:rPr lang="en-US" smtClean="0"/>
              <a:t>1/7/2022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1076ED0-0DB3-4879-AAE5-5C20D22C1DF4}" type="slidenum">
              <a:rPr lang="en-US" smtClean="0"/>
              <a:t>‹#›</a:t>
            </a:fld>
            <a:endParaRPr lang="en-US"/>
          </a:p>
        </p:txBody>
      </p:sp>
    </p:spTree>
    <p:extLst>
      <p:ext uri="{BB962C8B-B14F-4D97-AF65-F5344CB8AC3E}">
        <p14:creationId xmlns:p14="http://schemas.microsoft.com/office/powerpoint/2010/main" val="929335642"/>
      </p:ext>
    </p:extLst>
  </p:cSld>
  <p:clrMap bg1="dk1" tx1="lt1" bg2="dk2" tx2="lt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 id="2147483812"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47" name="Picture 3" descr="Νέον γεωμετρικά σχήματα">
            <a:extLst>
              <a:ext uri="{FF2B5EF4-FFF2-40B4-BE49-F238E27FC236}">
                <a16:creationId xmlns:a16="http://schemas.microsoft.com/office/drawing/2014/main" id="{C43081A5-998A-46F5-84D3-6FF342A931CE}"/>
              </a:ext>
            </a:extLst>
          </p:cNvPr>
          <p:cNvPicPr>
            <a:picLocks noChangeAspect="1"/>
          </p:cNvPicPr>
          <p:nvPr/>
        </p:nvPicPr>
        <p:blipFill rotWithShape="1">
          <a:blip r:embed="rId3"/>
          <a:srcRect t="9935" r="-1" b="16860"/>
          <a:stretch/>
        </p:blipFill>
        <p:spPr>
          <a:xfrm>
            <a:off x="1" y="-5"/>
            <a:ext cx="12191695" cy="5020241"/>
          </a:xfrm>
          <a:custGeom>
            <a:avLst/>
            <a:gdLst/>
            <a:ahLst/>
            <a:cxnLst/>
            <a:rect l="l" t="t" r="r" b="b"/>
            <a:pathLst>
              <a:path w="12191695" h="5020241">
                <a:moveTo>
                  <a:pt x="0" y="0"/>
                </a:moveTo>
                <a:lnTo>
                  <a:pt x="12191695" y="0"/>
                </a:lnTo>
                <a:lnTo>
                  <a:pt x="12191695" y="4057991"/>
                </a:lnTo>
                <a:lnTo>
                  <a:pt x="11914945" y="4110187"/>
                </a:lnTo>
                <a:lnTo>
                  <a:pt x="11639412" y="4159931"/>
                </a:lnTo>
                <a:lnTo>
                  <a:pt x="11362661" y="4208624"/>
                </a:lnTo>
                <a:lnTo>
                  <a:pt x="11084690" y="4250310"/>
                </a:lnTo>
                <a:lnTo>
                  <a:pt x="10807939" y="4292347"/>
                </a:lnTo>
                <a:lnTo>
                  <a:pt x="10529968" y="4331582"/>
                </a:lnTo>
                <a:lnTo>
                  <a:pt x="10255655" y="4365211"/>
                </a:lnTo>
                <a:lnTo>
                  <a:pt x="9977684" y="4397089"/>
                </a:lnTo>
                <a:lnTo>
                  <a:pt x="9700933" y="4426165"/>
                </a:lnTo>
                <a:lnTo>
                  <a:pt x="9429058" y="4451387"/>
                </a:lnTo>
                <a:lnTo>
                  <a:pt x="9153526" y="4476609"/>
                </a:lnTo>
                <a:lnTo>
                  <a:pt x="8881651" y="4497628"/>
                </a:lnTo>
                <a:lnTo>
                  <a:pt x="8609776" y="4514092"/>
                </a:lnTo>
                <a:lnTo>
                  <a:pt x="8339121" y="4531258"/>
                </a:lnTo>
                <a:lnTo>
                  <a:pt x="8070903" y="4545620"/>
                </a:lnTo>
                <a:lnTo>
                  <a:pt x="7805124" y="4555779"/>
                </a:lnTo>
                <a:lnTo>
                  <a:pt x="7539345" y="4564537"/>
                </a:lnTo>
                <a:lnTo>
                  <a:pt x="7276005" y="4572944"/>
                </a:lnTo>
                <a:lnTo>
                  <a:pt x="7016322" y="4576798"/>
                </a:lnTo>
                <a:lnTo>
                  <a:pt x="6756639" y="4581001"/>
                </a:lnTo>
                <a:lnTo>
                  <a:pt x="6500613" y="4583103"/>
                </a:lnTo>
                <a:lnTo>
                  <a:pt x="6247026" y="4581001"/>
                </a:lnTo>
                <a:lnTo>
                  <a:pt x="5995877" y="4581001"/>
                </a:lnTo>
                <a:lnTo>
                  <a:pt x="5747167" y="4576798"/>
                </a:lnTo>
                <a:lnTo>
                  <a:pt x="5503333" y="4570492"/>
                </a:lnTo>
                <a:lnTo>
                  <a:pt x="5261938" y="4564537"/>
                </a:lnTo>
                <a:lnTo>
                  <a:pt x="5025418" y="4557881"/>
                </a:lnTo>
                <a:lnTo>
                  <a:pt x="4790118" y="4547722"/>
                </a:lnTo>
                <a:lnTo>
                  <a:pt x="4558477" y="4536862"/>
                </a:lnTo>
                <a:lnTo>
                  <a:pt x="4331710" y="4527054"/>
                </a:lnTo>
                <a:lnTo>
                  <a:pt x="3889152" y="4499379"/>
                </a:lnTo>
                <a:lnTo>
                  <a:pt x="3464881" y="4469954"/>
                </a:lnTo>
                <a:lnTo>
                  <a:pt x="3057678" y="4439126"/>
                </a:lnTo>
                <a:lnTo>
                  <a:pt x="2672421" y="4405147"/>
                </a:lnTo>
                <a:lnTo>
                  <a:pt x="2304232" y="4369765"/>
                </a:lnTo>
                <a:lnTo>
                  <a:pt x="1962864" y="4331582"/>
                </a:lnTo>
                <a:lnTo>
                  <a:pt x="1642223" y="4294099"/>
                </a:lnTo>
                <a:lnTo>
                  <a:pt x="1347183" y="4256616"/>
                </a:lnTo>
                <a:lnTo>
                  <a:pt x="1076528" y="4221235"/>
                </a:lnTo>
                <a:lnTo>
                  <a:pt x="836351" y="4187605"/>
                </a:lnTo>
                <a:lnTo>
                  <a:pt x="619339" y="4155727"/>
                </a:lnTo>
                <a:lnTo>
                  <a:pt x="436464" y="4129104"/>
                </a:lnTo>
                <a:lnTo>
                  <a:pt x="282848" y="4103881"/>
                </a:lnTo>
                <a:lnTo>
                  <a:pt x="71932" y="4067800"/>
                </a:lnTo>
                <a:lnTo>
                  <a:pt x="1" y="4055539"/>
                </a:lnTo>
                <a:lnTo>
                  <a:pt x="1" y="5020241"/>
                </a:lnTo>
                <a:lnTo>
                  <a:pt x="0" y="5020241"/>
                </a:lnTo>
                <a:close/>
              </a:path>
            </a:pathLst>
          </a:custGeom>
        </p:spPr>
      </p:pic>
      <p:sp>
        <p:nvSpPr>
          <p:cNvPr id="50"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40000"/>
            </a:schemeClr>
          </a:solidFill>
          <a:ln>
            <a:noFill/>
          </a:ln>
        </p:spPr>
        <p:txBody>
          <a:bodyPr rtlCol="0" anchor="ctr"/>
          <a:lstStyle/>
          <a:p>
            <a:pPr algn="ctr"/>
            <a:endParaRPr lang="en-US">
              <a:solidFill>
                <a:schemeClr val="tx1"/>
              </a:solidFill>
            </a:endParaRPr>
          </a:p>
        </p:txBody>
      </p:sp>
      <p:sp>
        <p:nvSpPr>
          <p:cNvPr id="51" name="Freeform: Shape 53">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8A3B579-EF51-4C09-9DF2-F39B5E775B25}"/>
              </a:ext>
            </a:extLst>
          </p:cNvPr>
          <p:cNvSpPr>
            <a:spLocks noGrp="1"/>
          </p:cNvSpPr>
          <p:nvPr>
            <p:ph type="ctrTitle"/>
          </p:nvPr>
        </p:nvSpPr>
        <p:spPr>
          <a:xfrm>
            <a:off x="636916" y="4854346"/>
            <a:ext cx="10407602" cy="868026"/>
          </a:xfrm>
        </p:spPr>
        <p:txBody>
          <a:bodyPr>
            <a:normAutofit/>
          </a:bodyPr>
          <a:lstStyle/>
          <a:p>
            <a:r>
              <a:rPr lang="el-GR" altLang="el-GR" sz="4800" b="1">
                <a:solidFill>
                  <a:srgbClr val="EBEBEB"/>
                </a:solidFill>
              </a:rPr>
              <a:t>ΟΙ ΣΧΕΣΕΙΣ ΣΤΗΝ ΕΦΗΒΕΙΑ</a:t>
            </a:r>
            <a:endParaRPr lang="el-GR" sz="4800">
              <a:solidFill>
                <a:srgbClr val="EBEBEB"/>
              </a:solidFill>
            </a:endParaRPr>
          </a:p>
        </p:txBody>
      </p:sp>
      <p:sp>
        <p:nvSpPr>
          <p:cNvPr id="3" name="Υπότιτλος 2">
            <a:extLst>
              <a:ext uri="{FF2B5EF4-FFF2-40B4-BE49-F238E27FC236}">
                <a16:creationId xmlns:a16="http://schemas.microsoft.com/office/drawing/2014/main" id="{5205B495-CA84-497B-9829-EB1C83A3CD77}"/>
              </a:ext>
            </a:extLst>
          </p:cNvPr>
          <p:cNvSpPr>
            <a:spLocks noGrp="1"/>
          </p:cNvSpPr>
          <p:nvPr>
            <p:ph type="subTitle" idx="1"/>
          </p:nvPr>
        </p:nvSpPr>
        <p:spPr>
          <a:xfrm>
            <a:off x="636917" y="5722374"/>
            <a:ext cx="10407602" cy="487924"/>
          </a:xfrm>
        </p:spPr>
        <p:txBody>
          <a:bodyPr>
            <a:normAutofit/>
          </a:bodyPr>
          <a:lstStyle/>
          <a:p>
            <a:r>
              <a:rPr lang="el-GR">
                <a:solidFill>
                  <a:schemeClr val="tx2">
                    <a:lumMod val="40000"/>
                    <a:lumOff val="60000"/>
                  </a:schemeClr>
                </a:solidFill>
              </a:rPr>
              <a:t>ΕΦΗΒΙΑ ΚΑΙ ΣΕΞΟΥΑΛΙΚΟΤΗΤΑ</a:t>
            </a:r>
          </a:p>
        </p:txBody>
      </p:sp>
    </p:spTree>
    <p:extLst>
      <p:ext uri="{BB962C8B-B14F-4D97-AF65-F5344CB8AC3E}">
        <p14:creationId xmlns:p14="http://schemas.microsoft.com/office/powerpoint/2010/main" val="2519467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a:extLst>
              <a:ext uri="{FF2B5EF4-FFF2-40B4-BE49-F238E27FC236}">
                <a16:creationId xmlns:a16="http://schemas.microsoft.com/office/drawing/2014/main" id="{37365219-769C-4EEF-AD40-FDB939D777B5}"/>
              </a:ext>
            </a:extLst>
          </p:cNvPr>
          <p:cNvSpPr>
            <a:spLocks noGrp="1"/>
          </p:cNvSpPr>
          <p:nvPr>
            <p:ph type="title"/>
          </p:nvPr>
        </p:nvSpPr>
        <p:spPr>
          <a:xfrm>
            <a:off x="1981200" y="274639"/>
            <a:ext cx="8229600" cy="922337"/>
          </a:xfrm>
        </p:spPr>
        <p:txBody>
          <a:bodyPr/>
          <a:lstStyle/>
          <a:p>
            <a:pPr eaLnBrk="1" hangingPunct="1"/>
            <a:r>
              <a:rPr lang="el-GR" altLang="el-GR" sz="3200" b="1">
                <a:solidFill>
                  <a:srgbClr val="FF0000"/>
                </a:solidFill>
              </a:rPr>
              <a:t>Εφηβεία και σεξουαλικότητα</a:t>
            </a:r>
          </a:p>
        </p:txBody>
      </p:sp>
      <p:sp>
        <p:nvSpPr>
          <p:cNvPr id="22531" name="2 - Θέση περιεχομένου">
            <a:extLst>
              <a:ext uri="{FF2B5EF4-FFF2-40B4-BE49-F238E27FC236}">
                <a16:creationId xmlns:a16="http://schemas.microsoft.com/office/drawing/2014/main" id="{2175BEE8-D296-4EE0-B663-6C9B5FD8A931}"/>
              </a:ext>
            </a:extLst>
          </p:cNvPr>
          <p:cNvSpPr>
            <a:spLocks noGrp="1"/>
          </p:cNvSpPr>
          <p:nvPr>
            <p:ph idx="1"/>
          </p:nvPr>
        </p:nvSpPr>
        <p:spPr>
          <a:xfrm>
            <a:off x="1774825" y="1196975"/>
            <a:ext cx="8229600" cy="4641850"/>
          </a:xfrm>
        </p:spPr>
        <p:txBody>
          <a:bodyPr/>
          <a:lstStyle/>
          <a:p>
            <a:pPr algn="just" eaLnBrk="1" hangingPunct="1">
              <a:buFont typeface="Arial" panose="020B0604020202020204" pitchFamily="34" charset="0"/>
              <a:buNone/>
            </a:pPr>
            <a:r>
              <a:rPr lang="el-GR" altLang="el-GR" sz="2200"/>
              <a:t>	Η εφηβεία αποτελεί μεταβατική περίοδο κατά την οποία το σώμα μεταμορφώνεται και παράλληλα αρχίζει να αναπτύσσεται με έντονους ρυθμούς η σεξουαλικότητα.</a:t>
            </a:r>
          </a:p>
        </p:txBody>
      </p:sp>
      <p:pic>
        <p:nvPicPr>
          <p:cNvPr id="22532" name="Picture 2">
            <a:extLst>
              <a:ext uri="{FF2B5EF4-FFF2-40B4-BE49-F238E27FC236}">
                <a16:creationId xmlns:a16="http://schemas.microsoft.com/office/drawing/2014/main" id="{174D66AD-142C-40D0-B5BD-05A77535E3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3" y="2708275"/>
            <a:ext cx="7086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a:extLst>
              <a:ext uri="{FF2B5EF4-FFF2-40B4-BE49-F238E27FC236}">
                <a16:creationId xmlns:a16="http://schemas.microsoft.com/office/drawing/2014/main" id="{21875481-421E-4837-8575-DED52E01CC27}"/>
              </a:ext>
            </a:extLst>
          </p:cNvPr>
          <p:cNvSpPr>
            <a:spLocks noGrp="1"/>
          </p:cNvSpPr>
          <p:nvPr>
            <p:ph type="title"/>
          </p:nvPr>
        </p:nvSpPr>
        <p:spPr>
          <a:xfrm>
            <a:off x="1981200" y="1"/>
            <a:ext cx="8229600" cy="836613"/>
          </a:xfrm>
        </p:spPr>
        <p:txBody>
          <a:bodyPr/>
          <a:lstStyle/>
          <a:p>
            <a:pPr eaLnBrk="1" hangingPunct="1"/>
            <a:r>
              <a:rPr lang="el-GR" altLang="el-GR" sz="3200">
                <a:solidFill>
                  <a:srgbClr val="FF0000"/>
                </a:solidFill>
              </a:rPr>
              <a:t>Τι είναι η σεξουαλικότητα</a:t>
            </a:r>
          </a:p>
        </p:txBody>
      </p:sp>
      <p:sp>
        <p:nvSpPr>
          <p:cNvPr id="2" name="2 - Θέση περιεχομένου">
            <a:extLst>
              <a:ext uri="{FF2B5EF4-FFF2-40B4-BE49-F238E27FC236}">
                <a16:creationId xmlns:a16="http://schemas.microsoft.com/office/drawing/2014/main" id="{7B137896-EC2F-40D8-9C89-9EC981C993C2}"/>
              </a:ext>
            </a:extLst>
          </p:cNvPr>
          <p:cNvSpPr>
            <a:spLocks noGrp="1"/>
          </p:cNvSpPr>
          <p:nvPr>
            <p:ph idx="1"/>
          </p:nvPr>
        </p:nvSpPr>
        <p:spPr>
          <a:xfrm>
            <a:off x="2208214" y="838201"/>
            <a:ext cx="7813675" cy="5254625"/>
          </a:xfrm>
        </p:spPr>
        <p:txBody>
          <a:bodyPr>
            <a:normAutofit/>
          </a:bodyPr>
          <a:lstStyle/>
          <a:p>
            <a:pPr eaLnBrk="1" hangingPunct="1">
              <a:buFont typeface="Arial" charset="0"/>
              <a:buChar char="•"/>
              <a:defRPr/>
            </a:pPr>
            <a:r>
              <a:rPr lang="el-GR" sz="2400" dirty="0"/>
              <a:t>Καθώς  το άτομο μεγαλώνει και τα όργανα αναπαραγωγής αναπτύσσονται, αρχίζει να νιώθει τα πρώτα ερωτικά σκιρτήματα.                  </a:t>
            </a:r>
          </a:p>
          <a:p>
            <a:pPr eaLnBrk="1" hangingPunct="1">
              <a:buFont typeface="Arial" charset="0"/>
              <a:buChar char="•"/>
              <a:defRPr/>
            </a:pPr>
            <a:r>
              <a:rPr lang="el-GR" sz="2400" dirty="0"/>
              <a:t>Το καταλαβαίνει γιατί ξαφνικά αρχίζει να νιώθει έλξη για κάποιο άλλο άτομο και θέλει να το αγγίζει, να το χαϊδεύει και να το κρατάει μ’ ένα διαφορετικό τρόπο απ’ ότι τους φίλους του.</a:t>
            </a:r>
          </a:p>
          <a:p>
            <a:pPr eaLnBrk="1" hangingPunct="1">
              <a:buFont typeface="Arial" charset="0"/>
              <a:buChar char="•"/>
              <a:defRPr/>
            </a:pPr>
            <a:r>
              <a:rPr lang="el-GR" sz="2400" dirty="0"/>
              <a:t>Η ερωτική επιθυμία δεν εμφανίζεται στην ίδια ηλικία στα αγόρια και στα κορίτσια. </a:t>
            </a:r>
          </a:p>
          <a:p>
            <a:pPr algn="ctr" eaLnBrk="1" hangingPunct="1">
              <a:buFont typeface="Arial" charset="0"/>
              <a:buNone/>
              <a:defRPr/>
            </a:pPr>
            <a:r>
              <a:rPr lang="el-GR" sz="2400" b="1" dirty="0">
                <a:solidFill>
                  <a:schemeClr val="accent6">
                    <a:lumMod val="75000"/>
                  </a:schemeClr>
                </a:solidFill>
              </a:rPr>
              <a:t>	</a:t>
            </a:r>
          </a:p>
          <a:p>
            <a:pPr algn="ctr" eaLnBrk="1" hangingPunct="1">
              <a:buFont typeface="Arial" charset="0"/>
              <a:buNone/>
              <a:defRPr/>
            </a:pPr>
            <a:r>
              <a:rPr lang="el-GR" sz="2400" b="1" dirty="0">
                <a:solidFill>
                  <a:srgbClr val="FFC000"/>
                </a:solidFill>
              </a:rPr>
              <a:t>Συχνά κάποιος από τους δύο βιάζεται περισσότερο να κάνει σχέση.</a:t>
            </a:r>
          </a:p>
          <a:p>
            <a:pPr eaLnBrk="1" hangingPunct="1">
              <a:buFont typeface="Arial" charset="0"/>
              <a:buNone/>
              <a:defRPr/>
            </a:pPr>
            <a:endParaRPr lang="el-GR"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edge">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edge">
                                      <p:cBhvr>
                                        <p:cTn id="12" dur="20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edge">
                                      <p:cBhvr>
                                        <p:cTn id="17" dur="2000"/>
                                        <p:tgtEl>
                                          <p:spTgt spid="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edge">
                                      <p:cBhvr>
                                        <p:cTn id="22" dur="2000"/>
                                        <p:tgtEl>
                                          <p:spTgt spid="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edg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a:extLst>
              <a:ext uri="{FF2B5EF4-FFF2-40B4-BE49-F238E27FC236}">
                <a16:creationId xmlns:a16="http://schemas.microsoft.com/office/drawing/2014/main" id="{5B569527-BD71-41D9-9920-219AC8FF84B9}"/>
              </a:ext>
            </a:extLst>
          </p:cNvPr>
          <p:cNvSpPr>
            <a:spLocks noGrp="1"/>
          </p:cNvSpPr>
          <p:nvPr>
            <p:ph type="title"/>
          </p:nvPr>
        </p:nvSpPr>
        <p:spPr/>
        <p:txBody>
          <a:bodyPr/>
          <a:lstStyle/>
          <a:p>
            <a:r>
              <a:rPr lang="el-GR" altLang="el-GR" sz="3200">
                <a:solidFill>
                  <a:srgbClr val="FF0000"/>
                </a:solidFill>
              </a:rPr>
              <a:t>Τι είναι η σεξουαλικότητα </a:t>
            </a:r>
            <a:r>
              <a:rPr lang="el-GR" altLang="el-GR" sz="2800">
                <a:solidFill>
                  <a:srgbClr val="FF0000"/>
                </a:solidFill>
              </a:rPr>
              <a:t>…</a:t>
            </a:r>
            <a:r>
              <a:rPr lang="el-GR" altLang="el-GR" sz="1600">
                <a:solidFill>
                  <a:srgbClr val="FF0000"/>
                </a:solidFill>
              </a:rPr>
              <a:t> συνέχεια</a:t>
            </a:r>
            <a:endParaRPr lang="el-GR" altLang="el-GR" sz="1600"/>
          </a:p>
        </p:txBody>
      </p:sp>
      <p:sp>
        <p:nvSpPr>
          <p:cNvPr id="25603" name="2 - Θέση περιεχομένου">
            <a:extLst>
              <a:ext uri="{FF2B5EF4-FFF2-40B4-BE49-F238E27FC236}">
                <a16:creationId xmlns:a16="http://schemas.microsoft.com/office/drawing/2014/main" id="{5144F8E0-3425-4895-8AEB-DB8F6EC62ABA}"/>
              </a:ext>
            </a:extLst>
          </p:cNvPr>
          <p:cNvSpPr>
            <a:spLocks noGrp="1"/>
          </p:cNvSpPr>
          <p:nvPr>
            <p:ph idx="1"/>
          </p:nvPr>
        </p:nvSpPr>
        <p:spPr>
          <a:xfrm>
            <a:off x="1981200" y="1412875"/>
            <a:ext cx="8229600" cy="4713288"/>
          </a:xfrm>
        </p:spPr>
        <p:txBody>
          <a:bodyPr/>
          <a:lstStyle/>
          <a:p>
            <a:pPr eaLnBrk="1" hangingPunct="1"/>
            <a:r>
              <a:rPr lang="el-GR" altLang="el-GR" sz="2400"/>
              <a:t>Η σεξουαλικότητα συνδέεται στενά με την αγάπη. Παράλληλα με τη σεξουαλικότητα αναπτύσσεται και η «αισθηματικότητα» δηλαδή η ανάγκη μας για αγάπη, τρυφερότητα, κατανόηση, συντροφικότητα.</a:t>
            </a:r>
          </a:p>
          <a:p>
            <a:pPr eaLnBrk="1" hangingPunct="1"/>
            <a:endParaRPr lang="el-GR" altLang="el-GR" sz="2400"/>
          </a:p>
          <a:p>
            <a:pPr eaLnBrk="1" hangingPunct="1"/>
            <a:r>
              <a:rPr lang="el-GR" altLang="el-GR" sz="2400"/>
              <a:t>Δεν υπάρχει κάποια συγκεκριμένη ηλικία να ερωτευτεί κάποιος. Μπορεί να ερωτευτεί οποτεδήποτε. </a:t>
            </a:r>
          </a:p>
          <a:p>
            <a:pPr eaLnBrk="1" hangingPunct="1"/>
            <a:endParaRPr lang="el-GR" altLang="el-GR" sz="2400"/>
          </a:p>
          <a:p>
            <a:pPr eaLnBrk="1" hangingPunct="1"/>
            <a:r>
              <a:rPr lang="el-GR" altLang="el-GR" sz="2400"/>
              <a:t>Ωστόσο, ο έρωτας δεν αποτελεί παρά μονάχα ένα κομμάτι της ζωής μας.</a:t>
            </a:r>
          </a:p>
          <a:p>
            <a:pPr>
              <a:buFont typeface="Arial" panose="020B0604020202020204" pitchFamily="34" charset="0"/>
              <a:buNone/>
            </a:pPr>
            <a:endParaRPr lang="el-GR" altLang="el-G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wedge">
                                      <p:cBhvr>
                                        <p:cTn id="7" dur="20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25603">
                                            <p:txEl>
                                              <p:pRg st="2" end="2"/>
                                            </p:txEl>
                                          </p:spTgt>
                                        </p:tgtEl>
                                        <p:attrNameLst>
                                          <p:attrName>style.visibility</p:attrName>
                                        </p:attrNameLst>
                                      </p:cBhvr>
                                      <p:to>
                                        <p:strVal val="visible"/>
                                      </p:to>
                                    </p:set>
                                    <p:animEffect transition="in" filter="wedge">
                                      <p:cBhvr>
                                        <p:cTn id="12" dur="2000"/>
                                        <p:tgtEl>
                                          <p:spTgt spid="2560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25603">
                                            <p:txEl>
                                              <p:pRg st="4" end="4"/>
                                            </p:txEl>
                                          </p:spTgt>
                                        </p:tgtEl>
                                        <p:attrNameLst>
                                          <p:attrName>style.visibility</p:attrName>
                                        </p:attrNameLst>
                                      </p:cBhvr>
                                      <p:to>
                                        <p:strVal val="visible"/>
                                      </p:to>
                                    </p:set>
                                    <p:animEffect transition="in" filter="wedge">
                                      <p:cBhvr>
                                        <p:cTn id="17" dur="2000"/>
                                        <p:tgtEl>
                                          <p:spTgt spid="25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a:extLst>
              <a:ext uri="{FF2B5EF4-FFF2-40B4-BE49-F238E27FC236}">
                <a16:creationId xmlns:a16="http://schemas.microsoft.com/office/drawing/2014/main" id="{AFEDBB3C-1B74-40D4-8C3E-73BD330AF3CF}"/>
              </a:ext>
            </a:extLst>
          </p:cNvPr>
          <p:cNvSpPr>
            <a:spLocks noGrp="1"/>
          </p:cNvSpPr>
          <p:nvPr>
            <p:ph type="title"/>
          </p:nvPr>
        </p:nvSpPr>
        <p:spPr>
          <a:xfrm>
            <a:off x="1981200" y="274638"/>
            <a:ext cx="8229600" cy="633412"/>
          </a:xfrm>
        </p:spPr>
        <p:txBody>
          <a:bodyPr/>
          <a:lstStyle/>
          <a:p>
            <a:pPr eaLnBrk="1" hangingPunct="1"/>
            <a:r>
              <a:rPr lang="el-GR" altLang="el-GR" sz="3200">
                <a:solidFill>
                  <a:srgbClr val="FF0000"/>
                </a:solidFill>
              </a:rPr>
              <a:t>Τι είναι η σεξουαλικότητα </a:t>
            </a:r>
            <a:r>
              <a:rPr lang="el-GR" altLang="el-GR" sz="2000">
                <a:solidFill>
                  <a:srgbClr val="FF0000"/>
                </a:solidFill>
              </a:rPr>
              <a:t>… συνέχεια</a:t>
            </a:r>
          </a:p>
        </p:txBody>
      </p:sp>
      <p:sp>
        <p:nvSpPr>
          <p:cNvPr id="24579" name="2 - Θέση περιεχομένου">
            <a:extLst>
              <a:ext uri="{FF2B5EF4-FFF2-40B4-BE49-F238E27FC236}">
                <a16:creationId xmlns:a16="http://schemas.microsoft.com/office/drawing/2014/main" id="{6A95E47F-D5D7-40F3-BE0B-30C38267E194}"/>
              </a:ext>
            </a:extLst>
          </p:cNvPr>
          <p:cNvSpPr>
            <a:spLocks noGrp="1"/>
          </p:cNvSpPr>
          <p:nvPr>
            <p:ph idx="1"/>
          </p:nvPr>
        </p:nvSpPr>
        <p:spPr>
          <a:xfrm>
            <a:off x="1981200" y="981075"/>
            <a:ext cx="8229600" cy="4895850"/>
          </a:xfrm>
        </p:spPr>
        <p:txBody>
          <a:bodyPr/>
          <a:lstStyle/>
          <a:p>
            <a:pPr eaLnBrk="1" hangingPunct="1">
              <a:buFont typeface="Arial" panose="020B0604020202020204" pitchFamily="34" charset="0"/>
              <a:buNone/>
            </a:pPr>
            <a:r>
              <a:rPr lang="el-GR" altLang="el-GR" sz="2400"/>
              <a:t>	Μπορεί κάποια άτομα να σε αντιμετωπίζουν παράξενα εάν δεν έχεις σχέση. </a:t>
            </a:r>
            <a:r>
              <a:rPr lang="el-GR" altLang="el-GR" sz="2400" b="1">
                <a:solidFill>
                  <a:srgbClr val="FF0000"/>
                </a:solidFill>
              </a:rPr>
              <a:t>Αλλά γιατί να βιαστείς; </a:t>
            </a:r>
          </a:p>
          <a:p>
            <a:pPr eaLnBrk="1" hangingPunct="1"/>
            <a:r>
              <a:rPr lang="el-GR" altLang="el-GR" sz="2400"/>
              <a:t>Μερικές φορές λόγω των πρωτόγνωρων έντονων συναισθημάτων, της πίεσης από την παρέα ή από τα μεγαλύτερα παιδιά, των επιρροών από τις ταινίες, το διαδίκτυο, τα τραγούδια, κλπ, μπορεί κάποιος/α έφηβος/η να ξεκινήσει μια σχέση χωρίς να νιώθει έτοιμος/η. </a:t>
            </a:r>
          </a:p>
          <a:p>
            <a:pPr eaLnBrk="1" hangingPunct="1"/>
            <a:r>
              <a:rPr lang="el-GR" altLang="el-GR" sz="2400"/>
              <a:t>Επιπλέον, οι έφηβοι ίσως δυσκολεύονται να σκεφτούν πλήρως τις συνέπειες των πράξεων τους.</a:t>
            </a:r>
          </a:p>
          <a:p>
            <a:pPr eaLnBrk="1" hangingPunct="1">
              <a:buFont typeface="Arial" panose="020B0604020202020204" pitchFamily="34" charset="0"/>
              <a:buNone/>
            </a:pPr>
            <a:endParaRPr lang="el-GR" altLang="el-G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wedge">
                                      <p:cBhvr>
                                        <p:cTn id="7" dur="2000"/>
                                        <p:tgtEl>
                                          <p:spTgt spid="24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wedge">
                                      <p:cBhvr>
                                        <p:cTn id="12" dur="2000"/>
                                        <p:tgtEl>
                                          <p:spTgt spid="245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nodeType="clickEffect">
                                  <p:stCondLst>
                                    <p:cond delay="0"/>
                                  </p:stCondLst>
                                  <p:childTnLst>
                                    <p:set>
                                      <p:cBhvr>
                                        <p:cTn id="16" dur="1" fill="hold">
                                          <p:stCondLst>
                                            <p:cond delay="0"/>
                                          </p:stCondLst>
                                        </p:cTn>
                                        <p:tgtEl>
                                          <p:spTgt spid="24579">
                                            <p:txEl>
                                              <p:pRg st="2" end="2"/>
                                            </p:txEl>
                                          </p:spTgt>
                                        </p:tgtEl>
                                        <p:attrNameLst>
                                          <p:attrName>style.visibility</p:attrName>
                                        </p:attrNameLst>
                                      </p:cBhvr>
                                      <p:to>
                                        <p:strVal val="visible"/>
                                      </p:to>
                                    </p:set>
                                    <p:animEffect transition="in" filter="wedge">
                                      <p:cBhvr>
                                        <p:cTn id="17" dur="2000"/>
                                        <p:tgtEl>
                                          <p:spTgt spid="245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TotalTime>
  <Words>273</Words>
  <Application>Microsoft Office PowerPoint</Application>
  <PresentationFormat>Ευρεία οθόνη</PresentationFormat>
  <Paragraphs>20</Paragraphs>
  <Slides>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vt:i4>
      </vt:variant>
    </vt:vector>
  </HeadingPairs>
  <TitlesOfParts>
    <vt:vector size="9" baseType="lpstr">
      <vt:lpstr>Arial</vt:lpstr>
      <vt:lpstr>Century Gothic</vt:lpstr>
      <vt:lpstr>Wingdings 3</vt:lpstr>
      <vt:lpstr>Ιόν</vt:lpstr>
      <vt:lpstr>ΟΙ ΣΧΕΣΕΙΣ ΣΤΗΝ ΕΦΗΒΕΙΑ</vt:lpstr>
      <vt:lpstr>Εφηβεία και σεξουαλικότητα</vt:lpstr>
      <vt:lpstr>Τι είναι η σεξουαλικότητα</vt:lpstr>
      <vt:lpstr>Τι είναι η σεξουαλικότητα … συνέχεια</vt:lpstr>
      <vt:lpstr>Τι είναι η σεξουαλικότητα … συνέχεια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ΣΧΕΣΕΙΣ ΣΤΗΝ ΕΦΗΒΕΙΑ</dc:title>
  <dc:creator>ΤΗΛΕΜΑΧΗ ΜΠΡΑΤΣΙΑΚΟΥ</dc:creator>
  <cp:lastModifiedBy>ΤΗΛΕΜΑΧΗ ΜΠΡΑΤΣΙΑΚΟΥ</cp:lastModifiedBy>
  <cp:revision>2</cp:revision>
  <dcterms:created xsi:type="dcterms:W3CDTF">2022-01-07T11:24:25Z</dcterms:created>
  <dcterms:modified xsi:type="dcterms:W3CDTF">2022-01-07T11:30:42Z</dcterms:modified>
</cp:coreProperties>
</file>