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 id="293" r:id="rId9"/>
    <p:sldId id="263" r:id="rId10"/>
    <p:sldId id="275" r:id="rId11"/>
    <p:sldId id="277" r:id="rId12"/>
    <p:sldId id="294" r:id="rId13"/>
    <p:sldId id="278" r:id="rId14"/>
    <p:sldId id="264" r:id="rId15"/>
    <p:sldId id="265" r:id="rId16"/>
    <p:sldId id="295" r:id="rId17"/>
    <p:sldId id="266" r:id="rId18"/>
    <p:sldId id="267" r:id="rId19"/>
    <p:sldId id="268" r:id="rId20"/>
    <p:sldId id="296" r:id="rId21"/>
    <p:sldId id="269" r:id="rId22"/>
    <p:sldId id="270"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17/12/2017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2492896"/>
            <a:ext cx="7772400" cy="1470025"/>
          </a:xfrm>
          <a:ln w="31750">
            <a:solidFill>
              <a:schemeClr val="tx1"/>
            </a:solidFill>
          </a:ln>
        </p:spPr>
        <p:txBody>
          <a:bodyPr>
            <a:normAutofit fontScale="90000"/>
          </a:bodyPr>
          <a:lstStyle/>
          <a:p>
            <a:pPr>
              <a:spcAft>
                <a:spcPts val="0"/>
              </a:spcAft>
            </a:pPr>
            <a:r>
              <a:rPr lang="el-GR" sz="2200" b="1" i="1" u="sng" dirty="0">
                <a:solidFill>
                  <a:srgbClr val="FF0000"/>
                </a:solidFill>
                <a:latin typeface="Arial"/>
                <a:ea typeface="Arial"/>
              </a:rPr>
              <a:t>Ιατρική </a:t>
            </a:r>
            <a:r>
              <a:rPr lang="el-GR" sz="2200" b="1" u="sng" dirty="0">
                <a:solidFill>
                  <a:srgbClr val="0099FF"/>
                </a:solidFill>
                <a:latin typeface="Arial"/>
                <a:ea typeface="Arial"/>
              </a:rPr>
              <a:t>είναι η επιστήμη</a:t>
            </a:r>
            <a:r>
              <a:rPr lang="el-GR" sz="1000" dirty="0">
                <a:latin typeface="Times New Roman"/>
                <a:ea typeface="Times New Roman"/>
              </a:rPr>
              <a:t/>
            </a:r>
            <a:br>
              <a:rPr lang="el-GR" sz="1000" dirty="0">
                <a:latin typeface="Times New Roman"/>
                <a:ea typeface="Times New Roman"/>
              </a:rPr>
            </a:br>
            <a:r>
              <a:rPr lang="el-GR" sz="800" dirty="0">
                <a:latin typeface="Times New Roman"/>
                <a:ea typeface="Times New Roman"/>
              </a:rPr>
              <a:t> </a:t>
            </a:r>
            <a:r>
              <a:rPr lang="el-GR" sz="1000" dirty="0">
                <a:latin typeface="Times New Roman"/>
                <a:ea typeface="Times New Roman"/>
              </a:rPr>
              <a:t/>
            </a:r>
            <a:br>
              <a:rPr lang="el-GR" sz="1000" dirty="0">
                <a:latin typeface="Times New Roman"/>
                <a:ea typeface="Times New Roman"/>
              </a:rPr>
            </a:br>
            <a:r>
              <a:rPr lang="el-GR" sz="1400" b="1" dirty="0">
                <a:solidFill>
                  <a:srgbClr val="0099FF"/>
                </a:solidFill>
                <a:latin typeface="Arial"/>
                <a:ea typeface="Arial"/>
              </a:rPr>
              <a:t>που εξετάζει τον άνθρωπο, με στόχο τη διατήρηση ή την αποκατάσταση της υγείας του.</a:t>
            </a:r>
            <a:r>
              <a:rPr lang="el-GR" sz="1000" dirty="0">
                <a:latin typeface="Times New Roman"/>
                <a:ea typeface="Times New Roman"/>
              </a:rPr>
              <a:t/>
            </a:r>
            <a:br>
              <a:rPr lang="el-GR" sz="1000" dirty="0">
                <a:latin typeface="Times New Roman"/>
                <a:ea typeface="Times New Roman"/>
              </a:rPr>
            </a:br>
            <a:r>
              <a:rPr lang="el-GR" sz="1400" b="1" dirty="0">
                <a:solidFill>
                  <a:srgbClr val="0099FF"/>
                </a:solidFill>
                <a:latin typeface="Arial"/>
                <a:ea typeface="Arial"/>
              </a:rPr>
              <a:t>Για το σκοπό αυτό μελετά κατ' αρχήν τη δομή του ανθρώπινου οργανισμού (Ανατομία, Ιστολογία), τις λειτουργίες του (Φυσιολογία, Βιοχημεία), και στη συνέχεια τις διάφορες νόσους (Νοσολογία) μέσα από το πρίσμα της πρόληψης (Υγιεινή), της διάγνωσης και της θεραπείας.</a:t>
            </a:r>
            <a:r>
              <a:rPr lang="el-GR" sz="1000" dirty="0">
                <a:latin typeface="Times New Roman"/>
                <a:ea typeface="Times New Roman"/>
              </a:rPr>
              <a:t/>
            </a:r>
            <a:br>
              <a:rPr lang="el-GR" sz="1000" dirty="0">
                <a:latin typeface="Times New Roman"/>
                <a:ea typeface="Times New Roman"/>
              </a:rPr>
            </a:br>
            <a:endParaRPr lang="el-GR" sz="1400" dirty="0"/>
          </a:p>
        </p:txBody>
      </p:sp>
    </p:spTree>
    <p:extLst>
      <p:ext uri="{BB962C8B-B14F-4D97-AF65-F5344CB8AC3E}">
        <p14:creationId xmlns:p14="http://schemas.microsoft.com/office/powerpoint/2010/main" val="302435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11696" y="170237"/>
            <a:ext cx="8568952" cy="2856488"/>
          </a:xfrm>
          <a:prstGeom prst="rect">
            <a:avLst/>
          </a:prstGeom>
        </p:spPr>
        <p:txBody>
          <a:bodyPr wrap="square">
            <a:spAutoFit/>
          </a:bodyPr>
          <a:lstStyle/>
          <a:p>
            <a:pPr marL="1270">
              <a:spcAft>
                <a:spcPts val="0"/>
              </a:spcAft>
            </a:pPr>
            <a:r>
              <a:rPr lang="el-GR" sz="2000" b="1" dirty="0">
                <a:latin typeface="Arial"/>
                <a:ea typeface="Arial"/>
              </a:rPr>
              <a:t>Αρχαία Ελλάδα - Ιπποκράτης, ο "</a:t>
            </a:r>
            <a:r>
              <a:rPr lang="el-GR" sz="2000" b="1" dirty="0" err="1">
                <a:latin typeface="Arial"/>
                <a:ea typeface="Arial"/>
              </a:rPr>
              <a:t>επιστήµονας</a:t>
            </a:r>
            <a:r>
              <a:rPr lang="el-GR" sz="2000" b="1" dirty="0">
                <a:latin typeface="Arial"/>
                <a:ea typeface="Arial"/>
              </a:rPr>
              <a:t>" γιατρός</a:t>
            </a:r>
            <a:endParaRPr lang="el-GR" dirty="0">
              <a:latin typeface="Times New Roman"/>
              <a:ea typeface="Times New Roman"/>
            </a:endParaRPr>
          </a:p>
          <a:p>
            <a:pPr>
              <a:lnSpc>
                <a:spcPts val="605"/>
              </a:lnSpc>
              <a:spcAft>
                <a:spcPts val="0"/>
              </a:spcAft>
            </a:pPr>
            <a:r>
              <a:rPr lang="el-GR" sz="1400" dirty="0">
                <a:latin typeface="Times New Roman"/>
                <a:ea typeface="Times New Roman"/>
              </a:rPr>
              <a:t> </a:t>
            </a:r>
            <a:endParaRPr lang="el-GR" dirty="0">
              <a:latin typeface="Times New Roman"/>
              <a:ea typeface="Times New Roman"/>
            </a:endParaRPr>
          </a:p>
          <a:p>
            <a:pPr marL="1270" algn="just">
              <a:lnSpc>
                <a:spcPct val="101000"/>
              </a:lnSpc>
              <a:spcAft>
                <a:spcPts val="0"/>
              </a:spcAft>
            </a:pPr>
            <a:endParaRPr lang="el-GR" sz="1400" dirty="0" smtClean="0">
              <a:latin typeface="Times New Roman"/>
              <a:ea typeface="Times New Roman"/>
            </a:endParaRPr>
          </a:p>
          <a:p>
            <a:pPr marL="1270" algn="just">
              <a:lnSpc>
                <a:spcPct val="101000"/>
              </a:lnSpc>
              <a:spcAft>
                <a:spcPts val="0"/>
              </a:spcAft>
            </a:pPr>
            <a:endParaRPr lang="el-GR" sz="1400" dirty="0">
              <a:latin typeface="Times New Roman"/>
              <a:ea typeface="Times New Roman"/>
            </a:endParaRPr>
          </a:p>
          <a:p>
            <a:pPr marL="1270" algn="just">
              <a:lnSpc>
                <a:spcPct val="101000"/>
              </a:lnSpc>
              <a:spcAft>
                <a:spcPts val="0"/>
              </a:spcAft>
            </a:pPr>
            <a:r>
              <a:rPr lang="el-GR" sz="1400" dirty="0" smtClean="0">
                <a:latin typeface="Times New Roman"/>
                <a:ea typeface="Times New Roman"/>
              </a:rPr>
              <a:t>Τον  </a:t>
            </a:r>
            <a:r>
              <a:rPr lang="el-GR" sz="1400" dirty="0">
                <a:latin typeface="Times New Roman"/>
                <a:ea typeface="Times New Roman"/>
              </a:rPr>
              <a:t>6ο </a:t>
            </a:r>
            <a:r>
              <a:rPr lang="el-GR" sz="1400" dirty="0" err="1">
                <a:latin typeface="Times New Roman"/>
                <a:ea typeface="Times New Roman"/>
              </a:rPr>
              <a:t>π.Χ.</a:t>
            </a:r>
            <a:r>
              <a:rPr lang="el-GR" sz="1400" dirty="0">
                <a:latin typeface="Times New Roman"/>
                <a:ea typeface="Times New Roman"/>
              </a:rPr>
              <a:t> αιώνα η ιατρική διδάσκεται σε σχολές-φιλοσοφικά κέντρα, όπως του Κρότωνα, της Κνίδου και της Κω. Ο µ</a:t>
            </a:r>
            <a:r>
              <a:rPr lang="el-GR" sz="1400" dirty="0" err="1">
                <a:latin typeface="Times New Roman"/>
                <a:ea typeface="Times New Roman"/>
              </a:rPr>
              <a:t>αθητής</a:t>
            </a:r>
            <a:r>
              <a:rPr lang="el-GR" sz="1400" dirty="0">
                <a:latin typeface="Times New Roman"/>
                <a:ea typeface="Times New Roman"/>
              </a:rPr>
              <a:t> του Πυθαγόρα, </a:t>
            </a:r>
            <a:r>
              <a:rPr lang="el-GR" sz="1400" dirty="0" err="1">
                <a:latin typeface="Times New Roman"/>
                <a:ea typeface="Times New Roman"/>
              </a:rPr>
              <a:t>Αλκµαίωνας</a:t>
            </a:r>
            <a:r>
              <a:rPr lang="el-GR" sz="1400" dirty="0">
                <a:latin typeface="Times New Roman"/>
                <a:ea typeface="Times New Roman"/>
              </a:rPr>
              <a:t>, πρώτος ανακαλύπτει τις </a:t>
            </a:r>
            <a:r>
              <a:rPr lang="el-GR" sz="1400" dirty="0" err="1">
                <a:latin typeface="Times New Roman"/>
                <a:ea typeface="Times New Roman"/>
              </a:rPr>
              <a:t>ανατοµικές</a:t>
            </a:r>
            <a:r>
              <a:rPr lang="el-GR" sz="1400" dirty="0">
                <a:latin typeface="Times New Roman"/>
                <a:ea typeface="Times New Roman"/>
              </a:rPr>
              <a:t> σχέσεις των αισθητηρίων οργάνων µε τον εγκέφαλο. </a:t>
            </a:r>
            <a:r>
              <a:rPr lang="el-GR" sz="1400" dirty="0" err="1">
                <a:latin typeface="Times New Roman"/>
                <a:ea typeface="Times New Roman"/>
              </a:rPr>
              <a:t>∆ιατυπώνει</a:t>
            </a:r>
            <a:r>
              <a:rPr lang="el-GR" sz="1400" dirty="0">
                <a:latin typeface="Times New Roman"/>
                <a:ea typeface="Times New Roman"/>
              </a:rPr>
              <a:t> επίσης την άποψη πως στον εγκέφαλο εδράζεται ο νους και πως εκεί συντελούνται οι λειτουργίες της σκέψης και της µ</a:t>
            </a:r>
            <a:r>
              <a:rPr lang="el-GR" sz="1400" dirty="0" err="1">
                <a:latin typeface="Times New Roman"/>
                <a:ea typeface="Times New Roman"/>
              </a:rPr>
              <a:t>νήµης</a:t>
            </a:r>
            <a:r>
              <a:rPr lang="el-GR" sz="1400" dirty="0">
                <a:latin typeface="Times New Roman"/>
                <a:ea typeface="Times New Roman"/>
              </a:rPr>
              <a:t>. </a:t>
            </a:r>
            <a:r>
              <a:rPr lang="el-GR" sz="1400" dirty="0" err="1">
                <a:latin typeface="Times New Roman"/>
                <a:ea typeface="Times New Roman"/>
              </a:rPr>
              <a:t>∆ίκαια</a:t>
            </a:r>
            <a:r>
              <a:rPr lang="el-GR" sz="1400" dirty="0">
                <a:latin typeface="Times New Roman"/>
                <a:ea typeface="Times New Roman"/>
              </a:rPr>
              <a:t> θεωρείται ως ο πρώτος </a:t>
            </a:r>
            <a:r>
              <a:rPr lang="el-GR" sz="1400" dirty="0" err="1">
                <a:latin typeface="Times New Roman"/>
                <a:ea typeface="Times New Roman"/>
              </a:rPr>
              <a:t>επιστήµονας</a:t>
            </a:r>
            <a:r>
              <a:rPr lang="el-GR" sz="1400" dirty="0">
                <a:latin typeface="Times New Roman"/>
                <a:ea typeface="Times New Roman"/>
              </a:rPr>
              <a:t>-ιατρός. Η </a:t>
            </a:r>
            <a:r>
              <a:rPr lang="el-GR" sz="1400" dirty="0" err="1">
                <a:latin typeface="Times New Roman"/>
                <a:ea typeface="Times New Roman"/>
              </a:rPr>
              <a:t>σηµαντικότερη</a:t>
            </a:r>
            <a:r>
              <a:rPr lang="el-GR" sz="1400" dirty="0">
                <a:latin typeface="Times New Roman"/>
                <a:ea typeface="Times New Roman"/>
              </a:rPr>
              <a:t> </a:t>
            </a:r>
            <a:r>
              <a:rPr lang="el-GR" sz="1400" dirty="0" err="1">
                <a:latin typeface="Times New Roman"/>
                <a:ea typeface="Times New Roman"/>
              </a:rPr>
              <a:t>όµως</a:t>
            </a:r>
            <a:r>
              <a:rPr lang="el-GR" sz="1400" dirty="0">
                <a:latin typeface="Times New Roman"/>
                <a:ea typeface="Times New Roman"/>
              </a:rPr>
              <a:t> </a:t>
            </a:r>
            <a:r>
              <a:rPr lang="el-GR" sz="1400" dirty="0" err="1">
                <a:latin typeface="Times New Roman"/>
                <a:ea typeface="Times New Roman"/>
              </a:rPr>
              <a:t>φυσιογνωµία</a:t>
            </a:r>
            <a:r>
              <a:rPr lang="el-GR" sz="1400" dirty="0">
                <a:latin typeface="Times New Roman"/>
                <a:ea typeface="Times New Roman"/>
              </a:rPr>
              <a:t> της εποχής είναι ο Ιπποκράτης, που εδραίωσε τη </a:t>
            </a:r>
            <a:r>
              <a:rPr lang="el-GR" sz="1400" dirty="0" err="1">
                <a:latin typeface="Times New Roman"/>
                <a:ea typeface="Times New Roman"/>
              </a:rPr>
              <a:t>συστηµατική</a:t>
            </a:r>
            <a:r>
              <a:rPr lang="el-GR" sz="1400" dirty="0">
                <a:latin typeface="Times New Roman"/>
                <a:ea typeface="Times New Roman"/>
              </a:rPr>
              <a:t> προσέγγιση και </a:t>
            </a:r>
            <a:r>
              <a:rPr lang="el-GR" sz="1400" dirty="0" err="1">
                <a:latin typeface="Times New Roman"/>
                <a:ea typeface="Times New Roman"/>
              </a:rPr>
              <a:t>αντιµετώπιση</a:t>
            </a:r>
            <a:r>
              <a:rPr lang="el-GR" sz="1400" dirty="0">
                <a:latin typeface="Times New Roman"/>
                <a:ea typeface="Times New Roman"/>
              </a:rPr>
              <a:t> του ασθενούς, αποκτώντας τον τίτλο του Πατέρα της ιατρικής. [9] Ο όρκος του Ιπποκράτη δίδεται και από τους σύγχρονους γιατρούς κατά την αποφοίτησή τους</a:t>
            </a:r>
            <a:r>
              <a:rPr lang="el-GR" sz="1400" dirty="0" smtClean="0">
                <a:latin typeface="Times New Roman"/>
                <a:ea typeface="Times New Roman"/>
              </a:rPr>
              <a:t>.</a:t>
            </a:r>
            <a:endParaRPr lang="en-US" sz="1400" dirty="0" smtClean="0">
              <a:latin typeface="Times New Roman"/>
              <a:ea typeface="Times New Roman"/>
            </a:endParaRPr>
          </a:p>
          <a:p>
            <a:pPr marL="1270" algn="just">
              <a:lnSpc>
                <a:spcPct val="101000"/>
              </a:lnSpc>
              <a:spcAft>
                <a:spcPts val="0"/>
              </a:spcAft>
            </a:pPr>
            <a:endParaRPr lang="el-GR" dirty="0" smtClean="0">
              <a:latin typeface="Times New Roman"/>
              <a:ea typeface="Times New Roman"/>
            </a:endParaRPr>
          </a:p>
          <a:p>
            <a:pPr>
              <a:lnSpc>
                <a:spcPts val="1100"/>
              </a:lnSpc>
              <a:spcAft>
                <a:spcPts val="0"/>
              </a:spcAft>
            </a:pPr>
            <a:r>
              <a:rPr lang="el-GR" sz="1400" dirty="0">
                <a:latin typeface="Times New Roman"/>
                <a:ea typeface="Times New Roman"/>
              </a:rPr>
              <a:t> </a:t>
            </a:r>
            <a:endParaRPr lang="el-GR" dirty="0">
              <a:latin typeface="Times New Roman"/>
              <a:ea typeface="Times New Roman"/>
            </a:endParaRPr>
          </a:p>
        </p:txBody>
      </p:sp>
      <p:pic>
        <p:nvPicPr>
          <p:cNvPr id="5" name="Picture 22"/>
          <p:cNvPicPr/>
          <p:nvPr/>
        </p:nvPicPr>
        <p:blipFill>
          <a:blip r:embed="rId2">
            <a:extLst/>
          </a:blip>
          <a:srcRect/>
          <a:stretch>
            <a:fillRect/>
          </a:stretch>
        </p:blipFill>
        <p:spPr bwMode="auto">
          <a:xfrm>
            <a:off x="7020272" y="2924944"/>
            <a:ext cx="1694815" cy="3103880"/>
          </a:xfrm>
          <a:prstGeom prst="rect">
            <a:avLst/>
          </a:prstGeom>
          <a:noFill/>
        </p:spPr>
      </p:pic>
      <p:sp>
        <p:nvSpPr>
          <p:cNvPr id="6" name="Ορθογώνιο 5"/>
          <p:cNvSpPr/>
          <p:nvPr/>
        </p:nvSpPr>
        <p:spPr>
          <a:xfrm>
            <a:off x="6156176" y="6359262"/>
            <a:ext cx="2868414" cy="369332"/>
          </a:xfrm>
          <a:prstGeom prst="rect">
            <a:avLst/>
          </a:prstGeom>
        </p:spPr>
        <p:txBody>
          <a:bodyPr wrap="none">
            <a:spAutoFit/>
          </a:bodyPr>
          <a:lstStyle/>
          <a:p>
            <a:pPr marR="62230" algn="ctr">
              <a:spcAft>
                <a:spcPts val="0"/>
              </a:spcAft>
            </a:pPr>
            <a:r>
              <a:rPr lang="el-GR" b="1" dirty="0">
                <a:latin typeface="Times New Roman"/>
                <a:ea typeface="Times New Roman"/>
              </a:rPr>
              <a:t>Ιπποκράτης (460-377 </a:t>
            </a:r>
            <a:r>
              <a:rPr lang="el-GR" b="1" dirty="0" err="1">
                <a:latin typeface="Times New Roman"/>
                <a:ea typeface="Times New Roman"/>
              </a:rPr>
              <a:t>π.Χ.</a:t>
            </a:r>
            <a:r>
              <a:rPr lang="el-GR" b="1" dirty="0">
                <a:latin typeface="Times New Roman"/>
                <a:ea typeface="Times New Roman"/>
              </a:rPr>
              <a:t>)</a:t>
            </a:r>
            <a:endParaRPr lang="el-GR" sz="2800" dirty="0">
              <a:effectLst/>
              <a:latin typeface="Times New Roman"/>
              <a:ea typeface="Times New Roman"/>
            </a:endParaRPr>
          </a:p>
        </p:txBody>
      </p:sp>
      <p:sp>
        <p:nvSpPr>
          <p:cNvPr id="7" name="Ορθογώνιο 6"/>
          <p:cNvSpPr/>
          <p:nvPr/>
        </p:nvSpPr>
        <p:spPr>
          <a:xfrm>
            <a:off x="383704" y="2780928"/>
            <a:ext cx="6348536" cy="2031325"/>
          </a:xfrm>
          <a:prstGeom prst="rect">
            <a:avLst/>
          </a:prstGeom>
        </p:spPr>
        <p:txBody>
          <a:bodyPr wrap="square">
            <a:spAutoFit/>
          </a:bodyPr>
          <a:lstStyle/>
          <a:p>
            <a:r>
              <a:rPr lang="en-US" sz="1400" dirty="0">
                <a:latin typeface="Times New Roman"/>
                <a:ea typeface="Times New Roman"/>
              </a:rPr>
              <a:t>H </a:t>
            </a:r>
            <a:r>
              <a:rPr lang="el-GR" sz="1400" dirty="0">
                <a:latin typeface="Times New Roman"/>
                <a:ea typeface="Times New Roman"/>
              </a:rPr>
              <a:t>ιατρική ως </a:t>
            </a:r>
            <a:r>
              <a:rPr lang="el-GR" sz="1400" dirty="0" err="1">
                <a:latin typeface="Times New Roman"/>
                <a:ea typeface="Times New Roman"/>
              </a:rPr>
              <a:t>επιστήµη</a:t>
            </a:r>
            <a:r>
              <a:rPr lang="el-GR" sz="1400" dirty="0">
                <a:latin typeface="Times New Roman"/>
                <a:ea typeface="Times New Roman"/>
              </a:rPr>
              <a:t> και όπως τη </a:t>
            </a:r>
            <a:r>
              <a:rPr lang="el-GR" sz="1400" dirty="0" err="1">
                <a:latin typeface="Times New Roman"/>
                <a:ea typeface="Times New Roman"/>
              </a:rPr>
              <a:t>διδάσκουµε</a:t>
            </a:r>
            <a:r>
              <a:rPr lang="el-GR" sz="1400" dirty="0">
                <a:latin typeface="Times New Roman"/>
                <a:ea typeface="Times New Roman"/>
              </a:rPr>
              <a:t> </a:t>
            </a:r>
            <a:r>
              <a:rPr lang="el-GR" sz="1400" dirty="0" err="1">
                <a:latin typeface="Times New Roman"/>
                <a:ea typeface="Times New Roman"/>
              </a:rPr>
              <a:t>σήµερα</a:t>
            </a:r>
            <a:r>
              <a:rPr lang="el-GR" sz="1400" dirty="0">
                <a:latin typeface="Times New Roman"/>
                <a:ea typeface="Times New Roman"/>
              </a:rPr>
              <a:t> άρχισε µε τον Ιπποκράτη (460-377 </a:t>
            </a:r>
            <a:r>
              <a:rPr lang="el-GR" sz="1400" dirty="0" err="1">
                <a:latin typeface="Times New Roman"/>
                <a:ea typeface="Times New Roman"/>
              </a:rPr>
              <a:t>π.Χ.</a:t>
            </a:r>
            <a:r>
              <a:rPr lang="el-GR" sz="1400" dirty="0">
                <a:latin typeface="Times New Roman"/>
                <a:ea typeface="Times New Roman"/>
              </a:rPr>
              <a:t>) στην Κω. Ο Ιπποκράτης </a:t>
            </a:r>
            <a:r>
              <a:rPr lang="el-GR" sz="1400" dirty="0" err="1">
                <a:latin typeface="Times New Roman"/>
                <a:ea typeface="Times New Roman"/>
              </a:rPr>
              <a:t>θεµελίωσε</a:t>
            </a:r>
            <a:r>
              <a:rPr lang="el-GR" sz="1400" dirty="0">
                <a:latin typeface="Times New Roman"/>
                <a:ea typeface="Times New Roman"/>
              </a:rPr>
              <a:t> µια σχολή γιατρών των οποίων τα </a:t>
            </a:r>
            <a:r>
              <a:rPr lang="el-GR" sz="1400" dirty="0" err="1">
                <a:latin typeface="Times New Roman"/>
                <a:ea typeface="Times New Roman"/>
              </a:rPr>
              <a:t>συγγράµµατα</a:t>
            </a:r>
            <a:r>
              <a:rPr lang="el-GR" sz="1400" dirty="0">
                <a:latin typeface="Times New Roman"/>
                <a:ea typeface="Times New Roman"/>
              </a:rPr>
              <a:t> διασώζονται µ</a:t>
            </a:r>
            <a:r>
              <a:rPr lang="el-GR" sz="1400" dirty="0" err="1">
                <a:latin typeface="Times New Roman"/>
                <a:ea typeface="Times New Roman"/>
              </a:rPr>
              <a:t>έχρι</a:t>
            </a:r>
            <a:r>
              <a:rPr lang="el-GR" sz="1400" dirty="0">
                <a:latin typeface="Times New Roman"/>
                <a:ea typeface="Times New Roman"/>
              </a:rPr>
              <a:t> τις µ</a:t>
            </a:r>
            <a:r>
              <a:rPr lang="el-GR" sz="1400" dirty="0" err="1">
                <a:latin typeface="Times New Roman"/>
                <a:ea typeface="Times New Roman"/>
              </a:rPr>
              <a:t>έρες</a:t>
            </a:r>
            <a:r>
              <a:rPr lang="el-GR" sz="1400" dirty="0">
                <a:latin typeface="Times New Roman"/>
                <a:ea typeface="Times New Roman"/>
              </a:rPr>
              <a:t> µας. </a:t>
            </a:r>
            <a:r>
              <a:rPr lang="el-GR" sz="1400" dirty="0" err="1">
                <a:latin typeface="Times New Roman"/>
                <a:ea typeface="Times New Roman"/>
              </a:rPr>
              <a:t>∆ιασώζονται</a:t>
            </a:r>
            <a:r>
              <a:rPr lang="el-GR" sz="1400" dirty="0">
                <a:latin typeface="Times New Roman"/>
                <a:ea typeface="Times New Roman"/>
              </a:rPr>
              <a:t> επίσης περί τα 60 έργα που αποδίδονται στον ίδιο τον Ιπποκράτη. Αυτά </a:t>
            </a:r>
            <a:r>
              <a:rPr lang="el-GR" sz="1400" dirty="0" err="1">
                <a:latin typeface="Times New Roman"/>
                <a:ea typeface="Times New Roman"/>
              </a:rPr>
              <a:t>κυµαίνονται</a:t>
            </a:r>
            <a:r>
              <a:rPr lang="el-GR" sz="1400" dirty="0">
                <a:latin typeface="Times New Roman"/>
                <a:ea typeface="Times New Roman"/>
              </a:rPr>
              <a:t> από τη φιλοσοφία ως τις </a:t>
            </a:r>
            <a:r>
              <a:rPr lang="el-GR" sz="1400" dirty="0" err="1">
                <a:latin typeface="Times New Roman"/>
                <a:ea typeface="Times New Roman"/>
              </a:rPr>
              <a:t>σηµειώσεις</a:t>
            </a:r>
            <a:r>
              <a:rPr lang="el-GR" sz="1400" dirty="0">
                <a:latin typeface="Times New Roman"/>
                <a:ea typeface="Times New Roman"/>
              </a:rPr>
              <a:t> για τους ασθενείς. Αυτό που καθιστά αυτές τις εργασίες µ</a:t>
            </a:r>
            <a:r>
              <a:rPr lang="el-GR" sz="1400" dirty="0" err="1">
                <a:latin typeface="Times New Roman"/>
                <a:ea typeface="Times New Roman"/>
              </a:rPr>
              <a:t>οναδικές</a:t>
            </a:r>
            <a:r>
              <a:rPr lang="el-GR" sz="1400" dirty="0">
                <a:latin typeface="Times New Roman"/>
                <a:ea typeface="Times New Roman"/>
              </a:rPr>
              <a:t> είναι ότι θεωρούν ότι υπάρχουν λογικές εξηγήσεις για την υγεία και την ασθένεια, µ</a:t>
            </a:r>
            <a:r>
              <a:rPr lang="el-GR" sz="1400" dirty="0" err="1">
                <a:latin typeface="Times New Roman"/>
                <a:ea typeface="Times New Roman"/>
              </a:rPr>
              <a:t>έσα</a:t>
            </a:r>
            <a:r>
              <a:rPr lang="el-GR" sz="1400" dirty="0">
                <a:latin typeface="Times New Roman"/>
                <a:ea typeface="Times New Roman"/>
              </a:rPr>
              <a:t> από τους ίδιους φυσικούς </a:t>
            </a:r>
            <a:r>
              <a:rPr lang="el-GR" sz="1400" dirty="0" err="1">
                <a:latin typeface="Times New Roman"/>
                <a:ea typeface="Times New Roman"/>
              </a:rPr>
              <a:t>νόµους</a:t>
            </a:r>
            <a:r>
              <a:rPr lang="el-GR" sz="1400" dirty="0">
                <a:latin typeface="Times New Roman"/>
                <a:ea typeface="Times New Roman"/>
              </a:rPr>
              <a:t> που κυβερνούν τον </a:t>
            </a:r>
            <a:r>
              <a:rPr lang="el-GR" sz="1400" dirty="0" err="1">
                <a:latin typeface="Times New Roman"/>
                <a:ea typeface="Times New Roman"/>
              </a:rPr>
              <a:t>κόσµο</a:t>
            </a:r>
            <a:r>
              <a:rPr lang="el-GR" sz="1400" dirty="0">
                <a:latin typeface="Times New Roman"/>
                <a:ea typeface="Times New Roman"/>
              </a:rPr>
              <a:t>. </a:t>
            </a:r>
            <a:r>
              <a:rPr lang="el-GR" sz="1400" dirty="0" err="1">
                <a:latin typeface="Times New Roman"/>
                <a:ea typeface="Times New Roman"/>
              </a:rPr>
              <a:t>∆εν</a:t>
            </a:r>
            <a:r>
              <a:rPr lang="el-GR" sz="1400" dirty="0">
                <a:latin typeface="Times New Roman"/>
                <a:ea typeface="Times New Roman"/>
              </a:rPr>
              <a:t> έβλεπε ο Ιπποκράτης την ανάγκη να καταφύγει σε υπερφυσική </a:t>
            </a:r>
            <a:r>
              <a:rPr lang="el-GR" sz="1400" dirty="0" err="1">
                <a:latin typeface="Times New Roman"/>
                <a:ea typeface="Times New Roman"/>
              </a:rPr>
              <a:t>παρέµβαση</a:t>
            </a:r>
            <a:r>
              <a:rPr lang="el-GR" sz="1400" dirty="0">
                <a:latin typeface="Times New Roman"/>
                <a:ea typeface="Times New Roman"/>
              </a:rPr>
              <a:t> για να εξηγήσει τις ασθένειες.</a:t>
            </a:r>
            <a:endParaRPr lang="el-GR" sz="1400" dirty="0"/>
          </a:p>
        </p:txBody>
      </p:sp>
      <p:sp>
        <p:nvSpPr>
          <p:cNvPr id="2" name="Ορθογώνιο 1"/>
          <p:cNvSpPr/>
          <p:nvPr/>
        </p:nvSpPr>
        <p:spPr>
          <a:xfrm>
            <a:off x="539552" y="5212422"/>
            <a:ext cx="4572000" cy="1169551"/>
          </a:xfrm>
          <a:prstGeom prst="rect">
            <a:avLst/>
          </a:prstGeom>
        </p:spPr>
        <p:txBody>
          <a:bodyPr>
            <a:spAutoFit/>
          </a:bodyPr>
          <a:lstStyle/>
          <a:p>
            <a:r>
              <a:rPr lang="el-GR" sz="1400" dirty="0"/>
              <a:t>Για πρώτη φορά επεκράτησε η προσεκτική παρατήρηση και καταγραφή των </a:t>
            </a:r>
            <a:r>
              <a:rPr lang="el-GR" sz="1400" dirty="0" err="1"/>
              <a:t>συµπτωµάτων</a:t>
            </a:r>
            <a:r>
              <a:rPr lang="el-GR" sz="1400" dirty="0"/>
              <a:t> και της </a:t>
            </a:r>
            <a:r>
              <a:rPr lang="el-GR" sz="1400" dirty="0" err="1"/>
              <a:t>εµφάνισης</a:t>
            </a:r>
            <a:r>
              <a:rPr lang="el-GR" sz="1400" dirty="0"/>
              <a:t> των αρρώστων. Καταγράφονταν τα σαφή ιστορικά και οι ακριβείς κλινικές παρατηρήσεις, π.χ. στο βιβλίο του Ιπποκράτη, "</a:t>
            </a:r>
            <a:r>
              <a:rPr lang="el-GR" sz="1400" dirty="0" err="1"/>
              <a:t>Επιδηµίες</a:t>
            </a:r>
            <a:r>
              <a:rPr lang="el-GR" sz="1400" dirty="0"/>
              <a:t>":</a:t>
            </a:r>
          </a:p>
        </p:txBody>
      </p:sp>
    </p:spTree>
    <p:extLst>
      <p:ext uri="{BB962C8B-B14F-4D97-AF65-F5344CB8AC3E}">
        <p14:creationId xmlns:p14="http://schemas.microsoft.com/office/powerpoint/2010/main" val="39694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95536" y="2852936"/>
            <a:ext cx="7992888" cy="1384995"/>
          </a:xfrm>
          <a:prstGeom prst="rect">
            <a:avLst/>
          </a:prstGeom>
        </p:spPr>
        <p:txBody>
          <a:bodyPr wrap="square">
            <a:spAutoFit/>
          </a:bodyPr>
          <a:lstStyle/>
          <a:p>
            <a:r>
              <a:rPr lang="el-GR" sz="1400" dirty="0"/>
              <a:t>Οι σικύες ήταν µ</a:t>
            </a:r>
            <a:r>
              <a:rPr lang="el-GR" sz="1400" dirty="0" err="1"/>
              <a:t>εταλλικά</a:t>
            </a:r>
            <a:r>
              <a:rPr lang="el-GR" sz="1400" dirty="0"/>
              <a:t> συνήθως </a:t>
            </a:r>
            <a:r>
              <a:rPr lang="el-GR" sz="1400" dirty="0" smtClean="0"/>
              <a:t>δοχεία  </a:t>
            </a:r>
            <a:r>
              <a:rPr lang="el-GR" sz="1400" dirty="0"/>
              <a:t>που µε την καύση του αέρα που περιέχουν (</a:t>
            </a:r>
            <a:r>
              <a:rPr lang="el-GR" sz="1400" dirty="0" err="1"/>
              <a:t>δηµιουργία</a:t>
            </a:r>
            <a:r>
              <a:rPr lang="el-GR" sz="1400" dirty="0"/>
              <a:t> </a:t>
            </a:r>
            <a:r>
              <a:rPr lang="el-GR" sz="1400" dirty="0" err="1"/>
              <a:t>υποπίεσης</a:t>
            </a:r>
            <a:r>
              <a:rPr lang="el-GR" sz="1400" dirty="0"/>
              <a:t>) </a:t>
            </a:r>
            <a:r>
              <a:rPr lang="el-GR" sz="1400" dirty="0" err="1"/>
              <a:t>εφαρµόζονται</a:t>
            </a:r>
            <a:r>
              <a:rPr lang="el-GR" sz="1400" dirty="0"/>
              <a:t> στο </a:t>
            </a:r>
            <a:r>
              <a:rPr lang="el-GR" sz="1400" dirty="0" err="1"/>
              <a:t>δέρµα</a:t>
            </a:r>
            <a:r>
              <a:rPr lang="el-GR" sz="1400" dirty="0"/>
              <a:t> </a:t>
            </a:r>
            <a:r>
              <a:rPr lang="el-GR" sz="1400" dirty="0" smtClean="0"/>
              <a:t> µε </a:t>
            </a:r>
            <a:r>
              <a:rPr lang="el-GR" sz="1400" dirty="0"/>
              <a:t>στόχο την </a:t>
            </a:r>
            <a:r>
              <a:rPr lang="el-GR" sz="1400" dirty="0" err="1"/>
              <a:t>αποµύζηση</a:t>
            </a:r>
            <a:r>
              <a:rPr lang="el-GR" sz="1400" dirty="0"/>
              <a:t> νοσογόνων παραγόντων. Ο </a:t>
            </a:r>
            <a:r>
              <a:rPr lang="el-GR" sz="1400" dirty="0" err="1"/>
              <a:t>καυτηριασµός</a:t>
            </a:r>
            <a:r>
              <a:rPr lang="el-GR" sz="1400" dirty="0"/>
              <a:t> </a:t>
            </a:r>
            <a:r>
              <a:rPr lang="el-GR" sz="1400" dirty="0" err="1"/>
              <a:t>εφαρµοζόταν</a:t>
            </a:r>
            <a:r>
              <a:rPr lang="el-GR" sz="1400" dirty="0"/>
              <a:t> σε </a:t>
            </a:r>
            <a:r>
              <a:rPr lang="el-GR" sz="1400" dirty="0" err="1"/>
              <a:t>φλεγµονές</a:t>
            </a:r>
            <a:r>
              <a:rPr lang="el-GR" sz="1400" dirty="0"/>
              <a:t>, πληγές και όγκους παράλληλα µε την </a:t>
            </a:r>
            <a:r>
              <a:rPr lang="el-GR" sz="1400" dirty="0" err="1"/>
              <a:t>πραγµατοποίηση</a:t>
            </a:r>
            <a:r>
              <a:rPr lang="el-GR" sz="1400" dirty="0"/>
              <a:t> </a:t>
            </a:r>
            <a:r>
              <a:rPr lang="el-GR" sz="1400" dirty="0" err="1"/>
              <a:t>εκτεταµένων</a:t>
            </a:r>
            <a:r>
              <a:rPr lang="el-GR" sz="1400" dirty="0"/>
              <a:t> χειρουργικών </a:t>
            </a:r>
            <a:r>
              <a:rPr lang="el-GR" sz="1400" dirty="0" err="1"/>
              <a:t>επεµβάσεων</a:t>
            </a:r>
            <a:r>
              <a:rPr lang="el-GR" sz="1400" dirty="0"/>
              <a:t> κάτω από την αναισθητική δράση του οπίου ή του µ</a:t>
            </a:r>
            <a:r>
              <a:rPr lang="el-GR" sz="1400" dirty="0" err="1"/>
              <a:t>ανδραγόρα</a:t>
            </a:r>
            <a:r>
              <a:rPr lang="el-GR" sz="1400" dirty="0"/>
              <a:t>. Πίστευε, </a:t>
            </a:r>
            <a:r>
              <a:rPr lang="el-GR" sz="1400" dirty="0" err="1"/>
              <a:t>ακόµα</a:t>
            </a:r>
            <a:r>
              <a:rPr lang="el-GR" sz="1400" dirty="0"/>
              <a:t>, στη </a:t>
            </a:r>
            <a:r>
              <a:rPr lang="el-GR" sz="1400" dirty="0" err="1"/>
              <a:t>δύνα</a:t>
            </a:r>
            <a:r>
              <a:rPr lang="el-GR" sz="1400" dirty="0"/>
              <a:t> µη της φύσης να θεραπεύει, στη </a:t>
            </a:r>
            <a:r>
              <a:rPr lang="el-GR" sz="1400" dirty="0" err="1"/>
              <a:t>δύναµη</a:t>
            </a:r>
            <a:r>
              <a:rPr lang="el-GR" sz="1400" dirty="0"/>
              <a:t> του </a:t>
            </a:r>
            <a:r>
              <a:rPr lang="el-GR" sz="1400" dirty="0" err="1"/>
              <a:t>σώµατος</a:t>
            </a:r>
            <a:r>
              <a:rPr lang="el-GR" sz="1400" dirty="0"/>
              <a:t> να θεραπεύεται το ίδιο, και στην επιρροή της γεωγραφικής θέσης στις ασθένειες.</a:t>
            </a:r>
            <a:endParaRPr lang="el-GR" sz="1400" dirty="0"/>
          </a:p>
        </p:txBody>
      </p:sp>
      <p:sp>
        <p:nvSpPr>
          <p:cNvPr id="4" name="Ορθογώνιο 3"/>
          <p:cNvSpPr/>
          <p:nvPr/>
        </p:nvSpPr>
        <p:spPr>
          <a:xfrm>
            <a:off x="435077" y="1359763"/>
            <a:ext cx="8064896" cy="954107"/>
          </a:xfrm>
          <a:prstGeom prst="rect">
            <a:avLst/>
          </a:prstGeom>
        </p:spPr>
        <p:txBody>
          <a:bodyPr wrap="square">
            <a:spAutoFit/>
          </a:bodyPr>
          <a:lstStyle/>
          <a:p>
            <a:r>
              <a:rPr lang="el-GR" sz="1400" dirty="0" smtClean="0"/>
              <a:t>Στην </a:t>
            </a:r>
            <a:r>
              <a:rPr lang="el-GR" sz="1400" dirty="0"/>
              <a:t>εποχή του Ιπποκράτη η </a:t>
            </a:r>
            <a:r>
              <a:rPr lang="el-GR" sz="1400" dirty="0" err="1"/>
              <a:t>ερµηνεία</a:t>
            </a:r>
            <a:r>
              <a:rPr lang="el-GR" sz="1400" dirty="0"/>
              <a:t> της αρρώστιας βασιζόταν στη διαταραχή της ισορροπίας των τεσσάρων </a:t>
            </a:r>
            <a:r>
              <a:rPr lang="el-GR" sz="1400" dirty="0" err="1"/>
              <a:t>χυµών</a:t>
            </a:r>
            <a:r>
              <a:rPr lang="el-GR" sz="1400" dirty="0"/>
              <a:t> του </a:t>
            </a:r>
            <a:r>
              <a:rPr lang="el-GR" sz="1400" dirty="0" err="1"/>
              <a:t>σώµατος</a:t>
            </a:r>
            <a:r>
              <a:rPr lang="el-GR" sz="1400" dirty="0"/>
              <a:t> (</a:t>
            </a:r>
            <a:r>
              <a:rPr lang="el-GR" sz="1400" dirty="0" err="1"/>
              <a:t>αίµα</a:t>
            </a:r>
            <a:r>
              <a:rPr lang="el-GR" sz="1400" dirty="0"/>
              <a:t>, </a:t>
            </a:r>
            <a:r>
              <a:rPr lang="el-GR" sz="1400" dirty="0" err="1"/>
              <a:t>φλέγµα</a:t>
            </a:r>
            <a:r>
              <a:rPr lang="el-GR" sz="1400" dirty="0"/>
              <a:t>, κίτρινη χολή, µ</a:t>
            </a:r>
            <a:r>
              <a:rPr lang="el-GR" sz="1400" dirty="0" err="1"/>
              <a:t>αύρη</a:t>
            </a:r>
            <a:r>
              <a:rPr lang="el-GR" sz="1400" dirty="0"/>
              <a:t> χολή). Για την αποκατάσταση της ισορροπίας συχνά </a:t>
            </a:r>
            <a:r>
              <a:rPr lang="el-GR" sz="1400" dirty="0" err="1"/>
              <a:t>χρησιµοποιούνταν</a:t>
            </a:r>
            <a:r>
              <a:rPr lang="el-GR" sz="1400" dirty="0"/>
              <a:t> </a:t>
            </a:r>
            <a:r>
              <a:rPr lang="el-GR" sz="1400" dirty="0" err="1"/>
              <a:t>εµετικά</a:t>
            </a:r>
            <a:r>
              <a:rPr lang="el-GR" sz="1400" dirty="0"/>
              <a:t>, καθαρτικά ή σικύες (βεντούζες) ενώ στα γενικότερα µ</a:t>
            </a:r>
            <a:r>
              <a:rPr lang="el-GR" sz="1400" dirty="0" err="1"/>
              <a:t>έτρα</a:t>
            </a:r>
            <a:r>
              <a:rPr lang="el-GR" sz="1400" dirty="0"/>
              <a:t> </a:t>
            </a:r>
            <a:r>
              <a:rPr lang="el-GR" sz="1400" dirty="0" err="1"/>
              <a:t>περιλαµβάνονταν</a:t>
            </a:r>
            <a:r>
              <a:rPr lang="el-GR" sz="1400" dirty="0"/>
              <a:t> δίαιτα, </a:t>
            </a:r>
            <a:r>
              <a:rPr lang="el-GR" sz="1400" dirty="0" err="1"/>
              <a:t>γυµναστική</a:t>
            </a:r>
            <a:r>
              <a:rPr lang="el-GR" sz="1400" dirty="0"/>
              <a:t>, µ</a:t>
            </a:r>
            <a:r>
              <a:rPr lang="el-GR" sz="1400" dirty="0" err="1"/>
              <a:t>ουσική</a:t>
            </a:r>
            <a:r>
              <a:rPr lang="el-GR" sz="1400" dirty="0"/>
              <a:t> και αποφυγή υπερβολικής κόπωσης. </a:t>
            </a:r>
          </a:p>
        </p:txBody>
      </p:sp>
    </p:spTree>
    <p:extLst>
      <p:ext uri="{BB962C8B-B14F-4D97-AF65-F5344CB8AC3E}">
        <p14:creationId xmlns:p14="http://schemas.microsoft.com/office/powerpoint/2010/main" val="144378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258469" y="404664"/>
            <a:ext cx="4572000" cy="369332"/>
          </a:xfrm>
          <a:prstGeom prst="rect">
            <a:avLst/>
          </a:prstGeom>
        </p:spPr>
        <p:txBody>
          <a:bodyPr>
            <a:spAutoFit/>
          </a:bodyPr>
          <a:lstStyle/>
          <a:p>
            <a:pPr algn="ctr"/>
            <a:r>
              <a:rPr lang="el-GR" dirty="0" smtClean="0"/>
              <a:t>ΙΑΤΡΙΚΗ ΣΤΗΝ ΑΡΧΑΙΑ  ΡΩΜΗ</a:t>
            </a:r>
            <a:endParaRPr lang="el-GR" dirty="0"/>
          </a:p>
        </p:txBody>
      </p:sp>
      <p:sp>
        <p:nvSpPr>
          <p:cNvPr id="5" name="Ορθογώνιο 4"/>
          <p:cNvSpPr/>
          <p:nvPr/>
        </p:nvSpPr>
        <p:spPr>
          <a:xfrm>
            <a:off x="368005" y="1268760"/>
            <a:ext cx="8352928" cy="954107"/>
          </a:xfrm>
          <a:prstGeom prst="rect">
            <a:avLst/>
          </a:prstGeom>
        </p:spPr>
        <p:txBody>
          <a:bodyPr wrap="square">
            <a:spAutoFit/>
          </a:bodyPr>
          <a:lstStyle/>
          <a:p>
            <a:r>
              <a:rPr lang="el-GR" sz="1400" dirty="0">
                <a:latin typeface="Times New Roman"/>
                <a:ea typeface="Times New Roman"/>
              </a:rPr>
              <a:t>Στην αρχαία </a:t>
            </a:r>
            <a:r>
              <a:rPr lang="el-GR" sz="1400" dirty="0" err="1">
                <a:latin typeface="Times New Roman"/>
                <a:ea typeface="Times New Roman"/>
              </a:rPr>
              <a:t>Ρώµη</a:t>
            </a:r>
            <a:r>
              <a:rPr lang="el-GR" sz="1400" dirty="0">
                <a:latin typeface="Times New Roman"/>
                <a:ea typeface="Times New Roman"/>
              </a:rPr>
              <a:t> η ιατρική πρακτική δεν διέφερε ουσιαστικά από την Ελληνική. Οι γιατροί ήταν άντρες και γυναίκες και ήταν συχνά Έλληνες σκλάβοι ή απελεύθεροι, όπως ο </a:t>
            </a:r>
            <a:r>
              <a:rPr lang="el-GR" sz="1400" dirty="0" err="1">
                <a:latin typeface="Times New Roman"/>
                <a:ea typeface="Times New Roman"/>
              </a:rPr>
              <a:t>Αρέταος</a:t>
            </a:r>
            <a:r>
              <a:rPr lang="el-GR" sz="1400" dirty="0">
                <a:latin typeface="Times New Roman"/>
                <a:ea typeface="Times New Roman"/>
              </a:rPr>
              <a:t> από την Καππαδοκία (2ος αιώνας </a:t>
            </a:r>
            <a:r>
              <a:rPr lang="el-GR" sz="1400" dirty="0" err="1">
                <a:latin typeface="Times New Roman"/>
                <a:ea typeface="Times New Roman"/>
              </a:rPr>
              <a:t>π.Χ.</a:t>
            </a:r>
            <a:r>
              <a:rPr lang="el-GR" sz="1400" dirty="0">
                <a:latin typeface="Times New Roman"/>
                <a:ea typeface="Times New Roman"/>
              </a:rPr>
              <a:t>) που κατέγραψε , µ</a:t>
            </a:r>
            <a:r>
              <a:rPr lang="el-GR" sz="1400" dirty="0" err="1">
                <a:latin typeface="Times New Roman"/>
                <a:ea typeface="Times New Roman"/>
              </a:rPr>
              <a:t>εταξύ</a:t>
            </a:r>
            <a:r>
              <a:rPr lang="el-GR" sz="1400" dirty="0">
                <a:latin typeface="Times New Roman"/>
                <a:ea typeface="Times New Roman"/>
              </a:rPr>
              <a:t> άλλων, </a:t>
            </a:r>
            <a:r>
              <a:rPr lang="el-GR" sz="1400" dirty="0" err="1">
                <a:latin typeface="Times New Roman"/>
                <a:ea typeface="Times New Roman"/>
              </a:rPr>
              <a:t>αναγνωρίσιµες</a:t>
            </a:r>
            <a:r>
              <a:rPr lang="el-GR" sz="1400" dirty="0">
                <a:latin typeface="Times New Roman"/>
                <a:ea typeface="Times New Roman"/>
              </a:rPr>
              <a:t> περιγραφές πολλών ασθενειών, όπως του διαβήτη, της </a:t>
            </a:r>
            <a:r>
              <a:rPr lang="el-GR" sz="1400" dirty="0" err="1">
                <a:latin typeface="Times New Roman"/>
                <a:ea typeface="Times New Roman"/>
              </a:rPr>
              <a:t>πνευµονίας</a:t>
            </a:r>
            <a:r>
              <a:rPr lang="el-GR" sz="1400" dirty="0">
                <a:latin typeface="Times New Roman"/>
                <a:ea typeface="Times New Roman"/>
              </a:rPr>
              <a:t>, της πλευρίτιδας, της </a:t>
            </a:r>
            <a:r>
              <a:rPr lang="el-GR" sz="1400" dirty="0" err="1">
                <a:latin typeface="Times New Roman"/>
                <a:ea typeface="Times New Roman"/>
              </a:rPr>
              <a:t>φυµατίωσης</a:t>
            </a:r>
            <a:r>
              <a:rPr lang="el-GR" sz="1400" dirty="0">
                <a:latin typeface="Times New Roman"/>
                <a:ea typeface="Times New Roman"/>
              </a:rPr>
              <a:t>, της </a:t>
            </a:r>
            <a:r>
              <a:rPr lang="el-GR" sz="1400" dirty="0" err="1">
                <a:latin typeface="Times New Roman"/>
                <a:ea typeface="Times New Roman"/>
              </a:rPr>
              <a:t>τετανίας</a:t>
            </a:r>
            <a:r>
              <a:rPr lang="el-GR" sz="1400" dirty="0">
                <a:latin typeface="Times New Roman"/>
                <a:ea typeface="Times New Roman"/>
              </a:rPr>
              <a:t>, της διφθερίτιδας και της παράλυσης. </a:t>
            </a:r>
            <a:endParaRPr lang="el-GR" sz="1400" dirty="0"/>
          </a:p>
        </p:txBody>
      </p:sp>
      <p:sp>
        <p:nvSpPr>
          <p:cNvPr id="6" name="Ορθογώνιο 5"/>
          <p:cNvSpPr/>
          <p:nvPr/>
        </p:nvSpPr>
        <p:spPr>
          <a:xfrm>
            <a:off x="368005" y="2852936"/>
            <a:ext cx="8164435" cy="1169551"/>
          </a:xfrm>
          <a:prstGeom prst="rect">
            <a:avLst/>
          </a:prstGeom>
        </p:spPr>
        <p:txBody>
          <a:bodyPr wrap="square">
            <a:spAutoFit/>
          </a:bodyPr>
          <a:lstStyle/>
          <a:p>
            <a:r>
              <a:rPr lang="el-GR" sz="1400" dirty="0">
                <a:latin typeface="Times New Roman"/>
                <a:ea typeface="Times New Roman"/>
              </a:rPr>
              <a:t>Υπήρξαν διάφορες φιλοσοφικές σχολές, εκείνοι που προσπαθούσαν να κάνουν τη λιγότερη </a:t>
            </a:r>
            <a:r>
              <a:rPr lang="el-GR" sz="1400" dirty="0" err="1">
                <a:latin typeface="Times New Roman"/>
                <a:ea typeface="Times New Roman"/>
              </a:rPr>
              <a:t>ζηµιά</a:t>
            </a:r>
            <a:r>
              <a:rPr lang="el-GR" sz="1400" dirty="0">
                <a:latin typeface="Times New Roman"/>
                <a:ea typeface="Times New Roman"/>
              </a:rPr>
              <a:t> και εκείνοι που βασίζονταν σε µ</a:t>
            </a:r>
            <a:r>
              <a:rPr lang="el-GR" sz="1400" dirty="0" err="1">
                <a:latin typeface="Times New Roman"/>
                <a:ea typeface="Times New Roman"/>
              </a:rPr>
              <a:t>έτρα</a:t>
            </a:r>
            <a:r>
              <a:rPr lang="el-GR" sz="1400" dirty="0">
                <a:latin typeface="Times New Roman"/>
                <a:ea typeface="Times New Roman"/>
              </a:rPr>
              <a:t> κοινής λογικής όπως η διατροφή, η ξεκούραση και τα θαλάσσια ταξίδια. Η </a:t>
            </a:r>
            <a:r>
              <a:rPr lang="el-GR" sz="1400" dirty="0" err="1">
                <a:latin typeface="Times New Roman"/>
                <a:ea typeface="Times New Roman"/>
              </a:rPr>
              <a:t>αφαίµαξη</a:t>
            </a:r>
            <a:r>
              <a:rPr lang="el-GR" sz="1400" dirty="0">
                <a:latin typeface="Times New Roman"/>
                <a:ea typeface="Times New Roman"/>
              </a:rPr>
              <a:t> ήταν µια από τις πιο </a:t>
            </a:r>
            <a:r>
              <a:rPr lang="el-GR" sz="1400" dirty="0" err="1">
                <a:latin typeface="Times New Roman"/>
                <a:ea typeface="Times New Roman"/>
              </a:rPr>
              <a:t>συνηθισµένες</a:t>
            </a:r>
            <a:r>
              <a:rPr lang="el-GR" sz="1400" dirty="0">
                <a:latin typeface="Times New Roman"/>
                <a:ea typeface="Times New Roman"/>
              </a:rPr>
              <a:t> </a:t>
            </a:r>
            <a:r>
              <a:rPr lang="el-GR" sz="1400" dirty="0" err="1">
                <a:latin typeface="Times New Roman"/>
                <a:ea typeface="Times New Roman"/>
              </a:rPr>
              <a:t>επεµβάσεις</a:t>
            </a:r>
            <a:r>
              <a:rPr lang="el-GR" sz="1400" dirty="0">
                <a:latin typeface="Times New Roman"/>
                <a:ea typeface="Times New Roman"/>
              </a:rPr>
              <a:t>. </a:t>
            </a:r>
            <a:r>
              <a:rPr lang="el-GR" sz="1400" dirty="0" err="1">
                <a:latin typeface="Times New Roman"/>
                <a:ea typeface="Times New Roman"/>
              </a:rPr>
              <a:t>Σηµαντική</a:t>
            </a:r>
            <a:r>
              <a:rPr lang="el-GR" sz="1400" dirty="0">
                <a:latin typeface="Times New Roman"/>
                <a:ea typeface="Times New Roman"/>
              </a:rPr>
              <a:t> </a:t>
            </a:r>
            <a:r>
              <a:rPr lang="el-GR" sz="1400" dirty="0" err="1">
                <a:latin typeface="Times New Roman"/>
                <a:ea typeface="Times New Roman"/>
              </a:rPr>
              <a:t>όµως</a:t>
            </a:r>
            <a:r>
              <a:rPr lang="el-GR" sz="1400" dirty="0">
                <a:latin typeface="Times New Roman"/>
                <a:ea typeface="Times New Roman"/>
              </a:rPr>
              <a:t> ήταν η πρόοδος στον </a:t>
            </a:r>
            <a:r>
              <a:rPr lang="el-GR" sz="1400" dirty="0" err="1">
                <a:latin typeface="Times New Roman"/>
                <a:ea typeface="Times New Roman"/>
              </a:rPr>
              <a:t>τοµέα</a:t>
            </a:r>
            <a:r>
              <a:rPr lang="el-GR" sz="1400" dirty="0">
                <a:latin typeface="Times New Roman"/>
                <a:ea typeface="Times New Roman"/>
              </a:rPr>
              <a:t> της υγιεινής µε την κατασκευή υδραγωγείων, λουτρών και αποχετευτικών </a:t>
            </a:r>
            <a:r>
              <a:rPr lang="el-GR" sz="1400" dirty="0" err="1">
                <a:latin typeface="Times New Roman"/>
                <a:ea typeface="Times New Roman"/>
              </a:rPr>
              <a:t>συστηµάτων</a:t>
            </a:r>
            <a:r>
              <a:rPr lang="el-GR" sz="1400" dirty="0">
                <a:latin typeface="Times New Roman"/>
                <a:ea typeface="Times New Roman"/>
              </a:rPr>
              <a:t>. Η Ευρώπη δεν ξαναέφτασε στα επίπεδα υγιεινής της </a:t>
            </a:r>
            <a:r>
              <a:rPr lang="el-GR" sz="1400" dirty="0" err="1">
                <a:latin typeface="Times New Roman"/>
                <a:ea typeface="Times New Roman"/>
              </a:rPr>
              <a:t>Ρώµης</a:t>
            </a:r>
            <a:r>
              <a:rPr lang="el-GR" sz="1400" dirty="0">
                <a:latin typeface="Times New Roman"/>
                <a:ea typeface="Times New Roman"/>
              </a:rPr>
              <a:t> παρά µόνο µ</a:t>
            </a:r>
            <a:r>
              <a:rPr lang="el-GR" sz="1400" dirty="0" err="1">
                <a:latin typeface="Times New Roman"/>
                <a:ea typeface="Times New Roman"/>
              </a:rPr>
              <a:t>ετά</a:t>
            </a:r>
            <a:r>
              <a:rPr lang="el-GR" sz="1400" dirty="0">
                <a:latin typeface="Times New Roman"/>
                <a:ea typeface="Times New Roman"/>
              </a:rPr>
              <a:t> από αιώνες, τον 18ο αιώνα.</a:t>
            </a:r>
            <a:endParaRPr lang="el-GR" sz="1400" dirty="0"/>
          </a:p>
        </p:txBody>
      </p:sp>
      <p:sp>
        <p:nvSpPr>
          <p:cNvPr id="7" name="Ορθογώνιο 6"/>
          <p:cNvSpPr/>
          <p:nvPr/>
        </p:nvSpPr>
        <p:spPr>
          <a:xfrm>
            <a:off x="402432" y="4653136"/>
            <a:ext cx="8181381" cy="1384995"/>
          </a:xfrm>
          <a:prstGeom prst="rect">
            <a:avLst/>
          </a:prstGeom>
        </p:spPr>
        <p:txBody>
          <a:bodyPr wrap="square">
            <a:spAutoFit/>
          </a:bodyPr>
          <a:lstStyle/>
          <a:p>
            <a:r>
              <a:rPr lang="el-GR" sz="1400" dirty="0"/>
              <a:t>Η ανάγκη ιατρικής υποστήριξης των </a:t>
            </a:r>
            <a:r>
              <a:rPr lang="el-GR" sz="1400" dirty="0" err="1"/>
              <a:t>Ρωµαϊκών</a:t>
            </a:r>
            <a:r>
              <a:rPr lang="el-GR" sz="1400" dirty="0"/>
              <a:t> Λεγεώνων οδηγεί στην παρουσία γιατρών στο πεδίο της µ</a:t>
            </a:r>
            <a:r>
              <a:rPr lang="el-GR" sz="1400" dirty="0" err="1"/>
              <a:t>άχης</a:t>
            </a:r>
            <a:r>
              <a:rPr lang="el-GR" sz="1400" dirty="0"/>
              <a:t> (στρατιωτικοί γιατροί) και στη </a:t>
            </a:r>
            <a:r>
              <a:rPr lang="el-GR" sz="1400" dirty="0" err="1"/>
              <a:t>δηµιουργία</a:t>
            </a:r>
            <a:r>
              <a:rPr lang="el-GR" sz="1400" dirty="0"/>
              <a:t> αναρρωτηρίων (</a:t>
            </a:r>
            <a:r>
              <a:rPr lang="el-GR" sz="1400" dirty="0" err="1"/>
              <a:t>valetudinaria</a:t>
            </a:r>
            <a:r>
              <a:rPr lang="el-GR" sz="1400" dirty="0"/>
              <a:t>) που αποτέλεσαν τον </a:t>
            </a:r>
            <a:r>
              <a:rPr lang="el-GR" sz="1400" dirty="0" err="1"/>
              <a:t>πρόδρο</a:t>
            </a:r>
            <a:r>
              <a:rPr lang="el-GR" sz="1400" dirty="0"/>
              <a:t>µ ο του </a:t>
            </a:r>
            <a:r>
              <a:rPr lang="el-GR" sz="1400" dirty="0" err="1"/>
              <a:t>νοσοκοµείου</a:t>
            </a:r>
            <a:r>
              <a:rPr lang="el-GR" sz="1400" dirty="0"/>
              <a:t>. Οι </a:t>
            </a:r>
            <a:r>
              <a:rPr lang="el-GR" sz="1400" dirty="0" err="1"/>
              <a:t>Ρωµαίοι</a:t>
            </a:r>
            <a:r>
              <a:rPr lang="el-GR" sz="1400" dirty="0"/>
              <a:t> οργάνωσαν, </a:t>
            </a:r>
            <a:r>
              <a:rPr lang="el-GR" sz="1400" dirty="0" err="1"/>
              <a:t>ακό</a:t>
            </a:r>
            <a:r>
              <a:rPr lang="el-GR" sz="1400" dirty="0"/>
              <a:t> µα, ιατρικές σχολές και διόριζαν γιατρούς για το κοινό, τους "Αρχίατρους". Η </a:t>
            </a:r>
            <a:r>
              <a:rPr lang="el-GR" sz="1400" dirty="0" err="1"/>
              <a:t>Ρώµη</a:t>
            </a:r>
            <a:r>
              <a:rPr lang="el-GR" sz="1400" dirty="0"/>
              <a:t> κατέρρευσε, εν µ</a:t>
            </a:r>
            <a:r>
              <a:rPr lang="el-GR" sz="1400" dirty="0" err="1"/>
              <a:t>έρει</a:t>
            </a:r>
            <a:r>
              <a:rPr lang="el-GR" sz="1400" dirty="0"/>
              <a:t>, λόγω της κατάρρευσης αυτού του </a:t>
            </a:r>
            <a:r>
              <a:rPr lang="el-GR" sz="1400" dirty="0" err="1"/>
              <a:t>συστήµατος</a:t>
            </a:r>
            <a:r>
              <a:rPr lang="el-GR" sz="1400" dirty="0"/>
              <a:t> και την αποτυχία στην </a:t>
            </a:r>
            <a:r>
              <a:rPr lang="el-GR" sz="1400" dirty="0" err="1"/>
              <a:t>αντιµετώπιση</a:t>
            </a:r>
            <a:r>
              <a:rPr lang="el-GR" sz="1400" dirty="0"/>
              <a:t> </a:t>
            </a:r>
            <a:r>
              <a:rPr lang="el-GR" sz="1400" dirty="0" err="1"/>
              <a:t>λι</a:t>
            </a:r>
            <a:r>
              <a:rPr lang="el-GR" sz="1400" dirty="0"/>
              <a:t>µ ωδών ασθενειών όπως η µ</a:t>
            </a:r>
            <a:r>
              <a:rPr lang="el-GR" sz="1400" dirty="0" err="1"/>
              <a:t>αλάρια</a:t>
            </a:r>
            <a:r>
              <a:rPr lang="el-GR" sz="1400" dirty="0"/>
              <a:t>. [12] Η </a:t>
            </a:r>
            <a:r>
              <a:rPr lang="el-GR" sz="1400" dirty="0" err="1"/>
              <a:t>σηµαντικότερη</a:t>
            </a:r>
            <a:r>
              <a:rPr lang="el-GR" sz="1400" dirty="0"/>
              <a:t> ιατρική </a:t>
            </a:r>
            <a:r>
              <a:rPr lang="el-GR" sz="1400" dirty="0" err="1"/>
              <a:t>φυσιογνωµία</a:t>
            </a:r>
            <a:r>
              <a:rPr lang="el-GR" sz="1400" dirty="0"/>
              <a:t> της </a:t>
            </a:r>
            <a:r>
              <a:rPr lang="el-GR" sz="1400" dirty="0" err="1"/>
              <a:t>ρωµαϊκής</a:t>
            </a:r>
            <a:r>
              <a:rPr lang="el-GR" sz="1400" dirty="0"/>
              <a:t> εποχής είναι ο Έλληνας γιατρός Γαληνός</a:t>
            </a:r>
            <a:endParaRPr lang="el-GR" sz="1400" dirty="0"/>
          </a:p>
        </p:txBody>
      </p:sp>
    </p:spTree>
    <p:extLst>
      <p:ext uri="{BB962C8B-B14F-4D97-AF65-F5344CB8AC3E}">
        <p14:creationId xmlns:p14="http://schemas.microsoft.com/office/powerpoint/2010/main" val="205219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76568" y="764704"/>
            <a:ext cx="8352928" cy="3754874"/>
          </a:xfrm>
          <a:prstGeom prst="rect">
            <a:avLst/>
          </a:prstGeom>
        </p:spPr>
        <p:txBody>
          <a:bodyPr wrap="square">
            <a:spAutoFit/>
          </a:bodyPr>
          <a:lstStyle/>
          <a:p>
            <a:pPr lvl="0"/>
            <a:r>
              <a:rPr lang="el-GR" sz="1400" dirty="0" smtClean="0"/>
              <a:t>Η γνώση </a:t>
            </a:r>
            <a:r>
              <a:rPr lang="el-GR" sz="1400" dirty="0"/>
              <a:t>που χάθηκε στην Ευρώπη κατά τη διάρκεια του Μεσαίωνα διασώθηκε στον Αραβικό </a:t>
            </a:r>
            <a:r>
              <a:rPr lang="el-GR" sz="1400" dirty="0" err="1"/>
              <a:t>πολιτισµό</a:t>
            </a:r>
            <a:r>
              <a:rPr lang="el-GR" sz="1400" dirty="0"/>
              <a:t> που άνθισε την περίοδο αυτή κάτω από την επίδραση του </a:t>
            </a:r>
            <a:r>
              <a:rPr lang="el-GR" sz="1400" dirty="0" err="1"/>
              <a:t>Ισλά</a:t>
            </a:r>
            <a:r>
              <a:rPr lang="el-GR" sz="1400" dirty="0"/>
              <a:t>µ. [15] Τα Ελληνικά και </a:t>
            </a:r>
            <a:r>
              <a:rPr lang="el-GR" sz="1400" dirty="0" err="1"/>
              <a:t>Ρωµαϊκά</a:t>
            </a:r>
            <a:r>
              <a:rPr lang="el-GR" sz="1400" dirty="0"/>
              <a:t> ιατρικά </a:t>
            </a:r>
            <a:r>
              <a:rPr lang="el-GR" sz="1400" dirty="0" err="1"/>
              <a:t>συγγράµµατα</a:t>
            </a:r>
            <a:r>
              <a:rPr lang="el-GR" sz="1400" dirty="0"/>
              <a:t> µ</a:t>
            </a:r>
            <a:r>
              <a:rPr lang="el-GR" sz="1400" dirty="0" err="1"/>
              <a:t>εταφράστηκαν</a:t>
            </a:r>
            <a:r>
              <a:rPr lang="el-GR" sz="1400" dirty="0"/>
              <a:t> στα Αραβικά και οι θεραπευτικές πρακτικές υιοθετήθηκαν και διατηρήθηκαν. Η </a:t>
            </a:r>
            <a:r>
              <a:rPr lang="el-GR" sz="1400" dirty="0" err="1"/>
              <a:t>φαρµακευτική</a:t>
            </a:r>
            <a:r>
              <a:rPr lang="el-GR" sz="1400" dirty="0"/>
              <a:t> εξελίχθηκε σε τέτοιο </a:t>
            </a:r>
            <a:r>
              <a:rPr lang="el-GR" sz="1400" dirty="0" err="1"/>
              <a:t>βαθµό</a:t>
            </a:r>
            <a:r>
              <a:rPr lang="el-GR" sz="1400" dirty="0"/>
              <a:t> ώστε να αποτελέσει για πρώτη φορά ξεχωριστή </a:t>
            </a:r>
            <a:r>
              <a:rPr lang="el-GR" sz="1400" dirty="0" err="1"/>
              <a:t>επιστήµη</a:t>
            </a:r>
            <a:r>
              <a:rPr lang="el-GR" sz="1400" dirty="0"/>
              <a:t>. </a:t>
            </a:r>
            <a:r>
              <a:rPr lang="el-GR" sz="1400" dirty="0" err="1"/>
              <a:t>Ονοµασίες</a:t>
            </a:r>
            <a:r>
              <a:rPr lang="el-GR" sz="1400" dirty="0"/>
              <a:t> όπως αλκοόλη, αλκάλι, ελιξίριο ή σιρόπι προέρχονται από τα Αραβικά. </a:t>
            </a:r>
            <a:r>
              <a:rPr lang="el-GR" sz="1400" dirty="0" err="1"/>
              <a:t>Σηµαντικότατη</a:t>
            </a:r>
            <a:r>
              <a:rPr lang="el-GR" sz="1400" dirty="0"/>
              <a:t> είναι και η </a:t>
            </a:r>
            <a:r>
              <a:rPr lang="el-GR" sz="1400" dirty="0" err="1"/>
              <a:t>συµβολή</a:t>
            </a:r>
            <a:r>
              <a:rPr lang="el-GR" sz="1400" dirty="0"/>
              <a:t> της Αραβικής ιατρικής στην εξέλιξη της περίθαλψης µε την ίδρυση υψηλού επιπέδου </a:t>
            </a:r>
            <a:r>
              <a:rPr lang="el-GR" sz="1400" dirty="0" err="1"/>
              <a:t>νοσοκοµειακών</a:t>
            </a:r>
            <a:r>
              <a:rPr lang="el-GR" sz="1400" dirty="0"/>
              <a:t> εγκαταστάσεων.</a:t>
            </a:r>
          </a:p>
          <a:p>
            <a:r>
              <a:rPr lang="el-GR" sz="1400" dirty="0"/>
              <a:t> </a:t>
            </a:r>
          </a:p>
          <a:p>
            <a:r>
              <a:rPr lang="el-GR" sz="1400" dirty="0" smtClean="0"/>
              <a:t>Η </a:t>
            </a:r>
            <a:r>
              <a:rPr lang="el-GR" sz="1400" dirty="0" smtClean="0"/>
              <a:t>αραβική </a:t>
            </a:r>
            <a:r>
              <a:rPr lang="el-GR" sz="1400" dirty="0"/>
              <a:t>ιατρική προήλθε από την Κωνσταντινούπολη και µ</a:t>
            </a:r>
            <a:r>
              <a:rPr lang="el-GR" sz="1400" dirty="0" err="1"/>
              <a:t>εταφέρθηκε</a:t>
            </a:r>
            <a:r>
              <a:rPr lang="el-GR" sz="1400" dirty="0"/>
              <a:t> στον </a:t>
            </a:r>
            <a:r>
              <a:rPr lang="el-GR" sz="1400" dirty="0" err="1"/>
              <a:t>Ισλαµικό</a:t>
            </a:r>
            <a:r>
              <a:rPr lang="el-GR" sz="1400" dirty="0"/>
              <a:t> </a:t>
            </a:r>
            <a:r>
              <a:rPr lang="el-GR" sz="1400" dirty="0" err="1"/>
              <a:t>κόσµο</a:t>
            </a:r>
            <a:r>
              <a:rPr lang="el-GR" sz="1400" dirty="0"/>
              <a:t> από τους Νεστοριανούς χριστιανούς που µ</a:t>
            </a:r>
            <a:r>
              <a:rPr lang="el-GR" sz="1400" dirty="0" err="1"/>
              <a:t>ετανάστευσαν</a:t>
            </a:r>
            <a:r>
              <a:rPr lang="el-GR" sz="1400" dirty="0"/>
              <a:t> λόγω καταδίωξης τους. Έκτοτε η αραβική ιατρική ακολουθούσε τους στρατούς του </a:t>
            </a:r>
            <a:r>
              <a:rPr lang="el-GR" sz="1400" dirty="0" err="1"/>
              <a:t>Μωάµεθ</a:t>
            </a:r>
            <a:r>
              <a:rPr lang="el-GR" sz="1400" dirty="0"/>
              <a:t>, µ</a:t>
            </a:r>
            <a:r>
              <a:rPr lang="el-GR" sz="1400" dirty="0" err="1"/>
              <a:t>έχρι</a:t>
            </a:r>
            <a:r>
              <a:rPr lang="el-GR" sz="1400" dirty="0"/>
              <a:t> την Πορτογαλία στην ανατολή και την Ινδονησία στη δύση. Η ιατρική του αραβικού </a:t>
            </a:r>
            <a:r>
              <a:rPr lang="el-GR" sz="1400" dirty="0" err="1"/>
              <a:t>κόσµου</a:t>
            </a:r>
            <a:r>
              <a:rPr lang="el-GR" sz="1400" dirty="0"/>
              <a:t> ήταν η µ</a:t>
            </a:r>
            <a:r>
              <a:rPr lang="el-GR" sz="1400" dirty="0" err="1"/>
              <a:t>ετάφραση</a:t>
            </a:r>
            <a:r>
              <a:rPr lang="el-GR" sz="1400" dirty="0"/>
              <a:t> και η </a:t>
            </a:r>
            <a:r>
              <a:rPr lang="el-GR" sz="1400" dirty="0" err="1"/>
              <a:t>επαν</a:t>
            </a:r>
            <a:r>
              <a:rPr lang="el-GR" sz="1400" dirty="0"/>
              <a:t>-έκφραση της ιατρικής των κλασσικών </a:t>
            </a:r>
            <a:r>
              <a:rPr lang="el-GR" sz="1400" dirty="0" err="1"/>
              <a:t>ρωµαϊκών</a:t>
            </a:r>
            <a:r>
              <a:rPr lang="el-GR" sz="1400" dirty="0"/>
              <a:t> και ελληνικών  </a:t>
            </a:r>
          </a:p>
          <a:p>
            <a:pPr lvl="0"/>
            <a:r>
              <a:rPr lang="el-GR" sz="1400" dirty="0" smtClean="0"/>
              <a:t>ν </a:t>
            </a:r>
            <a:r>
              <a:rPr lang="el-GR" sz="1400" dirty="0"/>
              <a:t>στα οποία έδωσε καινούρια ζωή και αντιλήψεις. Με την πτώση της </a:t>
            </a:r>
            <a:r>
              <a:rPr lang="el-GR" sz="1400" dirty="0" err="1"/>
              <a:t>ρωµαϊκής</a:t>
            </a:r>
            <a:r>
              <a:rPr lang="el-GR" sz="1400" dirty="0"/>
              <a:t> αυτοκρατορίας η Ευρώπη εισήλθε στον Μεσαίωνα και όλη αυτή η γνώση χάθηκε από τη γηραιά ήπειρο. Η αραβική ιατρική ήταν η γέφυρα που µ</a:t>
            </a:r>
            <a:r>
              <a:rPr lang="el-GR" sz="1400" dirty="0" err="1"/>
              <a:t>ετέφερε</a:t>
            </a:r>
            <a:r>
              <a:rPr lang="el-GR" sz="1400" dirty="0"/>
              <a:t> τις κλασσικές παραδόσεις στη σύγχρονη εποχή. Οι </a:t>
            </a:r>
            <a:r>
              <a:rPr lang="el-GR" sz="1400" dirty="0" err="1"/>
              <a:t>σηµαντικότεροι</a:t>
            </a:r>
            <a:r>
              <a:rPr lang="el-GR" sz="1400" dirty="0"/>
              <a:t> Άραβες γιατροί ήταν ο </a:t>
            </a:r>
            <a:r>
              <a:rPr lang="el-GR" sz="1400" dirty="0" err="1"/>
              <a:t>Ραζής</a:t>
            </a:r>
            <a:r>
              <a:rPr lang="el-GR" sz="1400" dirty="0"/>
              <a:t> και ο Αβικέννας.</a:t>
            </a:r>
          </a:p>
        </p:txBody>
      </p:sp>
      <p:pic>
        <p:nvPicPr>
          <p:cNvPr id="5" name="Picture 34"/>
          <p:cNvPicPr/>
          <p:nvPr/>
        </p:nvPicPr>
        <p:blipFill>
          <a:blip r:embed="rId2">
            <a:extLst/>
          </a:blip>
          <a:srcRect/>
          <a:stretch>
            <a:fillRect/>
          </a:stretch>
        </p:blipFill>
        <p:spPr bwMode="auto">
          <a:xfrm>
            <a:off x="539551" y="4653136"/>
            <a:ext cx="2479055" cy="1555462"/>
          </a:xfrm>
          <a:prstGeom prst="rect">
            <a:avLst/>
          </a:prstGeom>
          <a:noFill/>
        </p:spPr>
      </p:pic>
      <p:sp>
        <p:nvSpPr>
          <p:cNvPr id="6" name="TextBox 5"/>
          <p:cNvSpPr txBox="1"/>
          <p:nvPr/>
        </p:nvSpPr>
        <p:spPr>
          <a:xfrm>
            <a:off x="3375929" y="5301208"/>
            <a:ext cx="5408628" cy="738664"/>
          </a:xfrm>
          <a:prstGeom prst="rect">
            <a:avLst/>
          </a:prstGeom>
          <a:noFill/>
        </p:spPr>
        <p:txBody>
          <a:bodyPr wrap="square" rtlCol="0">
            <a:spAutoFit/>
          </a:bodyPr>
          <a:lstStyle/>
          <a:p>
            <a:r>
              <a:rPr lang="el-GR" sz="1400" b="1" dirty="0" smtClean="0"/>
              <a:t>Αραβική </a:t>
            </a:r>
            <a:r>
              <a:rPr lang="el-GR" sz="1400" b="1" dirty="0"/>
              <a:t>ιατρική. Αριστερά, ο </a:t>
            </a:r>
            <a:r>
              <a:rPr lang="el-GR" sz="1400" b="1" dirty="0" err="1"/>
              <a:t>Αβικένας</a:t>
            </a:r>
            <a:r>
              <a:rPr lang="el-GR" sz="1400" b="1" dirty="0"/>
              <a:t>. </a:t>
            </a:r>
            <a:r>
              <a:rPr lang="el-GR" sz="1400" b="1" dirty="0" err="1"/>
              <a:t>∆εξιά</a:t>
            </a:r>
            <a:r>
              <a:rPr lang="el-GR" sz="1400" b="1" dirty="0"/>
              <a:t> εικόνα από τον Κανόνα του </a:t>
            </a:r>
            <a:r>
              <a:rPr lang="el-GR" sz="1400" b="1" dirty="0" err="1"/>
              <a:t>Αβικένα</a:t>
            </a:r>
            <a:r>
              <a:rPr lang="el-GR" sz="1400" b="1" dirty="0"/>
              <a:t>. Ο γιατρός εξετάζει τον </a:t>
            </a:r>
            <a:r>
              <a:rPr lang="el-GR" sz="1400" b="1" dirty="0" err="1"/>
              <a:t>σφυγµό</a:t>
            </a:r>
            <a:r>
              <a:rPr lang="el-GR" sz="1400" b="1" dirty="0"/>
              <a:t> του ασθενή ενώ βοηθοί παρασκευάζουν </a:t>
            </a:r>
            <a:r>
              <a:rPr lang="el-GR" sz="1400" b="1" dirty="0" err="1"/>
              <a:t>φάρµακα</a:t>
            </a:r>
            <a:r>
              <a:rPr lang="el-GR" sz="1400" b="1" dirty="0"/>
              <a:t>.</a:t>
            </a:r>
            <a:endParaRPr lang="el-GR" sz="1400" dirty="0"/>
          </a:p>
        </p:txBody>
      </p:sp>
      <p:sp>
        <p:nvSpPr>
          <p:cNvPr id="2" name="TextBox 1"/>
          <p:cNvSpPr txBox="1"/>
          <p:nvPr/>
        </p:nvSpPr>
        <p:spPr>
          <a:xfrm>
            <a:off x="3516611" y="301298"/>
            <a:ext cx="2072842" cy="369332"/>
          </a:xfrm>
          <a:prstGeom prst="rect">
            <a:avLst/>
          </a:prstGeom>
          <a:noFill/>
        </p:spPr>
        <p:txBody>
          <a:bodyPr wrap="square" rtlCol="0">
            <a:spAutoFit/>
          </a:bodyPr>
          <a:lstStyle/>
          <a:p>
            <a:r>
              <a:rPr lang="el-GR" dirty="0" smtClean="0"/>
              <a:t>Η ΑΡΑΒΙΚΗ ΙΑΤΡΙΚΗ</a:t>
            </a:r>
            <a:endParaRPr lang="el-GR" dirty="0"/>
          </a:p>
        </p:txBody>
      </p:sp>
    </p:spTree>
    <p:extLst>
      <p:ext uri="{BB962C8B-B14F-4D97-AF65-F5344CB8AC3E}">
        <p14:creationId xmlns:p14="http://schemas.microsoft.com/office/powerpoint/2010/main" val="281977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37397" y="3385154"/>
            <a:ext cx="8676101" cy="1815882"/>
          </a:xfrm>
          <a:prstGeom prst="rect">
            <a:avLst/>
          </a:prstGeom>
        </p:spPr>
        <p:txBody>
          <a:bodyPr wrap="square">
            <a:spAutoFit/>
          </a:bodyPr>
          <a:lstStyle/>
          <a:p>
            <a:pPr lvl="0"/>
            <a:endParaRPr lang="el-GR" sz="1400" dirty="0" smtClean="0"/>
          </a:p>
          <a:p>
            <a:pPr lvl="0"/>
            <a:r>
              <a:rPr lang="el-GR" sz="1400" dirty="0" smtClean="0">
                <a:latin typeface="Arial" pitchFamily="34" charset="0"/>
                <a:cs typeface="Arial" pitchFamily="34" charset="0"/>
              </a:rPr>
              <a:t>Ο Μεσαίωνας </a:t>
            </a:r>
            <a:r>
              <a:rPr lang="el-GR" sz="1400" dirty="0">
                <a:latin typeface="Arial" pitchFamily="34" charset="0"/>
                <a:cs typeface="Arial" pitchFamily="34" charset="0"/>
              </a:rPr>
              <a:t>είναι μια περίοδος, στην ιστορία ιδίως της Δύσης, που ταυτίζεται με το σκοτάδι, την αμάθεια και την πρόληψη. </a:t>
            </a:r>
            <a:endParaRPr lang="el-GR" sz="1400" dirty="0" smtClean="0">
              <a:latin typeface="Arial" pitchFamily="34" charset="0"/>
              <a:cs typeface="Arial" pitchFamily="34" charset="0"/>
            </a:endParaRPr>
          </a:p>
          <a:p>
            <a:pPr lvl="0"/>
            <a:endParaRPr lang="el-GR" sz="1400" dirty="0">
              <a:latin typeface="Arial" pitchFamily="34" charset="0"/>
              <a:cs typeface="Arial" pitchFamily="34" charset="0"/>
            </a:endParaRPr>
          </a:p>
          <a:p>
            <a:pPr lvl="0"/>
            <a:r>
              <a:rPr lang="el-GR" sz="1400" dirty="0" smtClean="0">
                <a:latin typeface="Arial" pitchFamily="34" charset="0"/>
                <a:cs typeface="Arial" pitchFamily="34" charset="0"/>
              </a:rPr>
              <a:t>Η </a:t>
            </a:r>
            <a:r>
              <a:rPr lang="el-GR" sz="1400" dirty="0">
                <a:latin typeface="Arial" pitchFamily="34" charset="0"/>
                <a:cs typeface="Arial" pitchFamily="34" charset="0"/>
              </a:rPr>
              <a:t>εισβολή των βαρβάρων, που τώρα αποτελούν τα πολιτισμένα έθνη της Δύσης, κατάστρεψε το Ρωμαϊκό πολιτισμό, χωρίς να τον αντικαταστήσει με άλλη παράδοση κι έτσι το πνευματικό σκοτάδι υπήρξε η φυσική συνέπεια της περιόδου αυτής. </a:t>
            </a:r>
            <a:endParaRPr lang="el-GR" sz="1400" dirty="0" smtClean="0">
              <a:latin typeface="Arial" pitchFamily="34" charset="0"/>
              <a:cs typeface="Arial" pitchFamily="34" charset="0"/>
            </a:endParaRPr>
          </a:p>
          <a:p>
            <a:pPr lvl="0"/>
            <a:endParaRPr lang="el-GR" sz="1400"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Ορθογώνιο 8"/>
          <p:cNvSpPr/>
          <p:nvPr/>
        </p:nvSpPr>
        <p:spPr>
          <a:xfrm>
            <a:off x="1862515" y="303909"/>
            <a:ext cx="5724128" cy="369332"/>
          </a:xfrm>
          <a:prstGeom prst="rect">
            <a:avLst/>
          </a:prstGeom>
        </p:spPr>
        <p:txBody>
          <a:bodyPr wrap="square">
            <a:spAutoFit/>
          </a:bodyPr>
          <a:lstStyle/>
          <a:p>
            <a:pPr algn="ctr">
              <a:spcAft>
                <a:spcPts val="0"/>
              </a:spcAft>
            </a:pPr>
            <a:r>
              <a:rPr lang="el-GR" b="1" i="1" u="sng" dirty="0">
                <a:solidFill>
                  <a:srgbClr val="0066FF"/>
                </a:solidFill>
                <a:latin typeface="Arial"/>
                <a:ea typeface="Arial"/>
              </a:rPr>
              <a:t>Ιατρική </a:t>
            </a:r>
            <a:r>
              <a:rPr lang="el-GR" b="1" i="1" u="sng" dirty="0" err="1">
                <a:solidFill>
                  <a:srgbClr val="0066FF"/>
                </a:solidFill>
                <a:latin typeface="Arial"/>
                <a:ea typeface="Arial"/>
              </a:rPr>
              <a:t>στo</a:t>
            </a:r>
            <a:r>
              <a:rPr lang="el-GR" b="1" i="1" u="sng" dirty="0">
                <a:solidFill>
                  <a:srgbClr val="0066FF"/>
                </a:solidFill>
                <a:latin typeface="Arial"/>
                <a:ea typeface="Arial"/>
              </a:rPr>
              <a:t> </a:t>
            </a:r>
            <a:r>
              <a:rPr lang="el-GR" b="1" i="1" u="sng" dirty="0" smtClean="0">
                <a:solidFill>
                  <a:srgbClr val="0066FF"/>
                </a:solidFill>
                <a:latin typeface="Arial"/>
                <a:ea typeface="Arial"/>
              </a:rPr>
              <a:t>Μεσαίωνα</a:t>
            </a:r>
            <a:endParaRPr lang="el-GR" sz="1100" b="1" u="sng" dirty="0">
              <a:effectLst/>
              <a:latin typeface="Times New Roman"/>
              <a:ea typeface="Times New Roman"/>
            </a:endParaRPr>
          </a:p>
        </p:txBody>
      </p:sp>
      <p:sp>
        <p:nvSpPr>
          <p:cNvPr id="7" name="Ορθογώνιο 6"/>
          <p:cNvSpPr/>
          <p:nvPr/>
        </p:nvSpPr>
        <p:spPr>
          <a:xfrm>
            <a:off x="365448" y="1556792"/>
            <a:ext cx="8517962" cy="1384995"/>
          </a:xfrm>
          <a:prstGeom prst="rect">
            <a:avLst/>
          </a:prstGeom>
        </p:spPr>
        <p:txBody>
          <a:bodyPr wrap="square">
            <a:spAutoFit/>
          </a:bodyPr>
          <a:lstStyle/>
          <a:p>
            <a:r>
              <a:rPr lang="el-GR" sz="1400" dirty="0">
                <a:latin typeface="Arial" pitchFamily="34" charset="0"/>
                <a:cs typeface="Arial" pitchFamily="34" charset="0"/>
              </a:rPr>
              <a:t>Στα πρώτα </a:t>
            </a:r>
            <a:r>
              <a:rPr lang="el-GR" sz="1400" dirty="0" err="1">
                <a:latin typeface="Arial" pitchFamily="34" charset="0"/>
                <a:cs typeface="Arial" pitchFamily="34" charset="0"/>
              </a:rPr>
              <a:t>βήµατα</a:t>
            </a:r>
            <a:r>
              <a:rPr lang="el-GR" sz="1400" dirty="0">
                <a:latin typeface="Arial" pitchFamily="34" charset="0"/>
                <a:cs typeface="Arial" pitchFamily="34" charset="0"/>
              </a:rPr>
              <a:t> </a:t>
            </a:r>
            <a:r>
              <a:rPr lang="el-GR" sz="1400" dirty="0" smtClean="0">
                <a:latin typeface="Arial" pitchFamily="34" charset="0"/>
                <a:cs typeface="Arial" pitchFamily="34" charset="0"/>
              </a:rPr>
              <a:t>της </a:t>
            </a:r>
            <a:r>
              <a:rPr lang="el-GR" sz="1400" dirty="0">
                <a:latin typeface="Arial" pitchFamily="34" charset="0"/>
                <a:cs typeface="Arial" pitchFamily="34" charset="0"/>
              </a:rPr>
              <a:t>ιατρικής η διάγνωση βασιζόταν στην ικανότητα του γιατρού να εντοπίσει και να </a:t>
            </a:r>
            <a:r>
              <a:rPr lang="el-GR" sz="1400" dirty="0" err="1">
                <a:latin typeface="Arial" pitchFamily="34" charset="0"/>
                <a:cs typeface="Arial" pitchFamily="34" charset="0"/>
              </a:rPr>
              <a:t>ερµηνεύσει</a:t>
            </a:r>
            <a:r>
              <a:rPr lang="el-GR" sz="1400" dirty="0">
                <a:latin typeface="Arial" pitchFamily="34" charset="0"/>
                <a:cs typeface="Arial" pitchFamily="34" charset="0"/>
              </a:rPr>
              <a:t> σωστά τις εκδηλώσεις της νόσου (</a:t>
            </a:r>
            <a:r>
              <a:rPr lang="el-GR" sz="1400" dirty="0" err="1">
                <a:latin typeface="Arial" pitchFamily="34" charset="0"/>
                <a:cs typeface="Arial" pitchFamily="34" charset="0"/>
              </a:rPr>
              <a:t>σηµειολογία</a:t>
            </a:r>
            <a:r>
              <a:rPr lang="el-GR" sz="1400" dirty="0">
                <a:latin typeface="Arial" pitchFamily="34" charset="0"/>
                <a:cs typeface="Arial" pitchFamily="34" charset="0"/>
              </a:rPr>
              <a:t>) </a:t>
            </a:r>
            <a:r>
              <a:rPr lang="el-GR" sz="1400" dirty="0" err="1">
                <a:latin typeface="Arial" pitchFamily="34" charset="0"/>
                <a:cs typeface="Arial" pitchFamily="34" charset="0"/>
              </a:rPr>
              <a:t>χρησιµοποιώντας</a:t>
            </a:r>
            <a:r>
              <a:rPr lang="el-GR" sz="1400" dirty="0">
                <a:latin typeface="Arial" pitchFamily="34" charset="0"/>
                <a:cs typeface="Arial" pitchFamily="34" charset="0"/>
              </a:rPr>
              <a:t> τις αισθήσεις του: όραση (επισκόπηση του ασθενούς), ακοή (ακρόαση π.χ. της καρδιάς), αφή (ψηλάφηση π.χ. </a:t>
            </a:r>
            <a:r>
              <a:rPr lang="el-GR" sz="1400" dirty="0" err="1">
                <a:latin typeface="Arial" pitchFamily="34" charset="0"/>
                <a:cs typeface="Arial" pitchFamily="34" charset="0"/>
              </a:rPr>
              <a:t>σφυγµού</a:t>
            </a:r>
            <a:r>
              <a:rPr lang="el-GR" sz="1400" dirty="0">
                <a:latin typeface="Arial" pitchFamily="34" charset="0"/>
                <a:cs typeface="Arial" pitchFamily="34" charset="0"/>
              </a:rPr>
              <a:t>),</a:t>
            </a:r>
          </a:p>
          <a:p>
            <a:r>
              <a:rPr lang="el-GR" sz="1400" dirty="0">
                <a:latin typeface="Arial" pitchFamily="34" charset="0"/>
                <a:cs typeface="Arial" pitchFamily="34" charset="0"/>
              </a:rPr>
              <a:t>όσφρηση (</a:t>
            </a:r>
            <a:r>
              <a:rPr lang="el-GR" sz="1400" dirty="0" err="1">
                <a:latin typeface="Arial" pitchFamily="34" charset="0"/>
                <a:cs typeface="Arial" pitchFamily="34" charset="0"/>
              </a:rPr>
              <a:t>οσµή</a:t>
            </a:r>
            <a:r>
              <a:rPr lang="el-GR" sz="1400" dirty="0">
                <a:latin typeface="Arial" pitchFamily="34" charset="0"/>
                <a:cs typeface="Arial" pitchFamily="34" charset="0"/>
              </a:rPr>
              <a:t> του ασθενούς, των κοπράνων και ούρων του) και τέλος γεύση (π. χ. των ούρων (!)). Μέχρι και τον 19</a:t>
            </a:r>
            <a:r>
              <a:rPr lang="el-GR" sz="1400" baseline="30000" dirty="0">
                <a:latin typeface="Arial" pitchFamily="34" charset="0"/>
                <a:cs typeface="Arial" pitchFamily="34" charset="0"/>
              </a:rPr>
              <a:t>ο</a:t>
            </a:r>
            <a:r>
              <a:rPr lang="el-GR" sz="1400" dirty="0">
                <a:latin typeface="Arial" pitchFamily="34" charset="0"/>
                <a:cs typeface="Arial" pitchFamily="34" charset="0"/>
              </a:rPr>
              <a:t> αιώνα η ιατρική βασιζόταν </a:t>
            </a:r>
            <a:r>
              <a:rPr lang="el-GR" sz="1400" dirty="0" err="1">
                <a:latin typeface="Arial" pitchFamily="34" charset="0"/>
                <a:cs typeface="Arial" pitchFamily="34" charset="0"/>
              </a:rPr>
              <a:t>ακόµα</a:t>
            </a:r>
            <a:r>
              <a:rPr lang="el-GR" sz="1400" dirty="0">
                <a:latin typeface="Arial" pitchFamily="34" charset="0"/>
                <a:cs typeface="Arial" pitchFamily="34" charset="0"/>
              </a:rPr>
              <a:t> σε αυτές τις αισθήσεις του γιατρού και ήταν περισσότερο τέχνη παρά </a:t>
            </a:r>
            <a:r>
              <a:rPr lang="el-GR" sz="1400" dirty="0" err="1">
                <a:latin typeface="Arial" pitchFamily="34" charset="0"/>
                <a:cs typeface="Arial" pitchFamily="34" charset="0"/>
              </a:rPr>
              <a:t>επιστήµη</a:t>
            </a:r>
            <a:r>
              <a:rPr lang="el-GR" sz="1400" dirty="0">
                <a:latin typeface="Arial" pitchFamily="34" charset="0"/>
                <a:cs typeface="Arial" pitchFamily="34" charset="0"/>
              </a:rPr>
              <a:t>.</a:t>
            </a:r>
            <a:endParaRPr lang="el-GR" sz="1400" dirty="0">
              <a:latin typeface="Arial" pitchFamily="34" charset="0"/>
              <a:cs typeface="Arial" pitchFamily="34" charset="0"/>
            </a:endParaRPr>
          </a:p>
        </p:txBody>
      </p:sp>
    </p:spTree>
    <p:extLst>
      <p:ext uri="{BB962C8B-B14F-4D97-AF65-F5344CB8AC3E}">
        <p14:creationId xmlns:p14="http://schemas.microsoft.com/office/powerpoint/2010/main" val="291195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155617" y="188640"/>
            <a:ext cx="2832763" cy="369332"/>
          </a:xfrm>
          <a:prstGeom prst="rect">
            <a:avLst/>
          </a:prstGeom>
        </p:spPr>
        <p:txBody>
          <a:bodyPr wrap="none">
            <a:spAutoFit/>
          </a:bodyPr>
          <a:lstStyle/>
          <a:p>
            <a:r>
              <a:rPr lang="el-GR" b="1" dirty="0">
                <a:solidFill>
                  <a:srgbClr val="33CC33"/>
                </a:solidFill>
                <a:latin typeface="Arial"/>
                <a:ea typeface="Arial"/>
              </a:rPr>
              <a:t>Ο ΔΥΤΙΚΟΣ ΜΕΣΑΙΩΝΑΣ</a:t>
            </a:r>
            <a:endParaRPr lang="el-GR" dirty="0"/>
          </a:p>
        </p:txBody>
      </p:sp>
      <p:sp>
        <p:nvSpPr>
          <p:cNvPr id="7" name="Ορθογώνιο 6"/>
          <p:cNvSpPr/>
          <p:nvPr/>
        </p:nvSpPr>
        <p:spPr>
          <a:xfrm>
            <a:off x="645987" y="908720"/>
            <a:ext cx="8208912" cy="738664"/>
          </a:xfrm>
          <a:prstGeom prst="rect">
            <a:avLst/>
          </a:prstGeom>
        </p:spPr>
        <p:txBody>
          <a:bodyPr wrap="square">
            <a:spAutoFit/>
          </a:bodyPr>
          <a:lstStyle/>
          <a:p>
            <a:pPr marL="285750" indent="-285750">
              <a:buFont typeface="Arial" pitchFamily="34" charset="0"/>
              <a:buChar char="•"/>
            </a:pPr>
            <a:r>
              <a:rPr lang="el-GR" sz="1400" dirty="0">
                <a:latin typeface="Arial"/>
                <a:ea typeface="Arial"/>
              </a:rPr>
              <a:t>Οι γνώσεις ενός μεσαιωνικού ιατρού ήταν μια ασαφής και μη δημιουργική ανάμνηση των γνώσεων της κλασικής εποχής. Η πηγή γνώσεων δεν είναι τα μεγάλα έργα των αρχαίων, αλλά περιλήψεις κι επιτομές μεταγενέστερων.</a:t>
            </a:r>
            <a:endParaRPr lang="el-GR" sz="1400" dirty="0"/>
          </a:p>
        </p:txBody>
      </p:sp>
      <p:sp>
        <p:nvSpPr>
          <p:cNvPr id="8" name="Ορθογώνιο 7"/>
          <p:cNvSpPr/>
          <p:nvPr/>
        </p:nvSpPr>
        <p:spPr>
          <a:xfrm>
            <a:off x="392265" y="1844824"/>
            <a:ext cx="8459363" cy="738664"/>
          </a:xfrm>
          <a:prstGeom prst="rect">
            <a:avLst/>
          </a:prstGeom>
        </p:spPr>
        <p:txBody>
          <a:bodyPr wrap="square">
            <a:spAutoFit/>
          </a:bodyPr>
          <a:lstStyle/>
          <a:p>
            <a:r>
              <a:rPr lang="el-GR" sz="1400" dirty="0">
                <a:latin typeface="Arial"/>
                <a:ea typeface="Arial"/>
              </a:rPr>
              <a:t>Ένα απ’ τα βασικά κείμενα είναι το «</a:t>
            </a:r>
            <a:r>
              <a:rPr lang="el-GR" sz="1400" i="1" dirty="0">
                <a:latin typeface="Arial"/>
                <a:ea typeface="Arial"/>
              </a:rPr>
              <a:t>Η ιατρική</a:t>
            </a:r>
            <a:r>
              <a:rPr lang="el-GR" sz="1400" dirty="0">
                <a:latin typeface="Arial"/>
                <a:ea typeface="Arial"/>
              </a:rPr>
              <a:t> </a:t>
            </a:r>
            <a:r>
              <a:rPr lang="el-GR" sz="1400" i="1" dirty="0">
                <a:latin typeface="Arial"/>
                <a:ea typeface="Arial"/>
              </a:rPr>
              <a:t>τέχνη</a:t>
            </a:r>
            <a:r>
              <a:rPr lang="el-GR" sz="1400" dirty="0">
                <a:latin typeface="Arial"/>
                <a:ea typeface="Arial"/>
              </a:rPr>
              <a:t>» έργο του</a:t>
            </a:r>
            <a:r>
              <a:rPr lang="el-GR" sz="1400" i="1" dirty="0">
                <a:latin typeface="Arial"/>
                <a:ea typeface="Arial"/>
              </a:rPr>
              <a:t> </a:t>
            </a:r>
            <a:r>
              <a:rPr lang="el-GR" sz="1400" i="1" dirty="0" err="1">
                <a:latin typeface="Arial"/>
                <a:ea typeface="Arial"/>
              </a:rPr>
              <a:t>Κέλσου</a:t>
            </a:r>
            <a:r>
              <a:rPr lang="el-GR" sz="1400" dirty="0">
                <a:latin typeface="Arial"/>
                <a:ea typeface="Arial"/>
              </a:rPr>
              <a:t>, περιληπτική εγκυκλοπαίδεια των ιατρικών γνώσεων της</a:t>
            </a:r>
            <a:r>
              <a:rPr lang="el-GR" sz="1400" i="1" dirty="0">
                <a:latin typeface="Arial"/>
                <a:ea typeface="Arial"/>
              </a:rPr>
              <a:t> </a:t>
            </a:r>
            <a:r>
              <a:rPr lang="el-GR" sz="1400" dirty="0">
                <a:latin typeface="Arial"/>
                <a:ea typeface="Arial"/>
              </a:rPr>
              <a:t>αρχαιότητας και η «</a:t>
            </a:r>
            <a:r>
              <a:rPr lang="el-GR" sz="1400" i="1" dirty="0">
                <a:latin typeface="Arial"/>
                <a:ea typeface="Arial"/>
              </a:rPr>
              <a:t>Φυσική ιστορία</a:t>
            </a:r>
            <a:r>
              <a:rPr lang="el-GR" sz="1400" dirty="0">
                <a:latin typeface="Arial"/>
                <a:ea typeface="Arial"/>
              </a:rPr>
              <a:t> » του </a:t>
            </a:r>
            <a:r>
              <a:rPr lang="el-GR" sz="1400" i="1" dirty="0">
                <a:latin typeface="Arial"/>
                <a:ea typeface="Arial"/>
              </a:rPr>
              <a:t>Πλίνιου του Πρεσβύτερου</a:t>
            </a:r>
            <a:r>
              <a:rPr lang="el-GR" sz="1400" dirty="0">
                <a:latin typeface="Arial"/>
                <a:ea typeface="Arial"/>
              </a:rPr>
              <a:t>, γενική συγκέντρωση γνώσεων της εποχής, σχετικών με τη φύση, χωρίς κριτικό πνεύμα.</a:t>
            </a:r>
            <a:endParaRPr lang="el-GR" sz="1400" dirty="0"/>
          </a:p>
        </p:txBody>
      </p:sp>
      <p:sp>
        <p:nvSpPr>
          <p:cNvPr id="10" name="Ορθογώνιο 9"/>
          <p:cNvSpPr/>
          <p:nvPr/>
        </p:nvSpPr>
        <p:spPr>
          <a:xfrm>
            <a:off x="352304" y="2751228"/>
            <a:ext cx="8356199" cy="954107"/>
          </a:xfrm>
          <a:prstGeom prst="rect">
            <a:avLst/>
          </a:prstGeom>
        </p:spPr>
        <p:txBody>
          <a:bodyPr wrap="square">
            <a:spAutoFit/>
          </a:bodyPr>
          <a:lstStyle/>
          <a:p>
            <a:r>
              <a:rPr lang="el-GR" sz="1400" dirty="0">
                <a:latin typeface="Arial"/>
                <a:ea typeface="Arial"/>
              </a:rPr>
              <a:t>Από το Γαληνό, τη πραγματική βάση των ιατρικών σπουδών, κυκλοφορεί μια επιτομή, η «</a:t>
            </a:r>
            <a:r>
              <a:rPr lang="el-GR" sz="1400" i="1" dirty="0">
                <a:latin typeface="Arial"/>
                <a:ea typeface="Arial"/>
              </a:rPr>
              <a:t>Μικρή Τέχνη</a:t>
            </a:r>
            <a:r>
              <a:rPr lang="el-GR" sz="1400" dirty="0">
                <a:latin typeface="Arial"/>
                <a:ea typeface="Arial"/>
              </a:rPr>
              <a:t>». Περικλείει σε περίληψη το απέραντο περιεχόμενο τού έργου του «Μεγάλη Τέχνη», που κανείς δεν διάβαζε. Και φυσικά ο Γαληνός δεν διαβαζόταν στο ελληνικό πρωτότυπο, αλλά στη λατινική του μετάφραση</a:t>
            </a:r>
            <a:endParaRPr lang="el-GR" sz="1400" dirty="0"/>
          </a:p>
        </p:txBody>
      </p:sp>
      <p:sp>
        <p:nvSpPr>
          <p:cNvPr id="11" name="Ορθογώνιο 10"/>
          <p:cNvSpPr/>
          <p:nvPr/>
        </p:nvSpPr>
        <p:spPr>
          <a:xfrm>
            <a:off x="392265" y="3861048"/>
            <a:ext cx="8475419" cy="738664"/>
          </a:xfrm>
          <a:prstGeom prst="rect">
            <a:avLst/>
          </a:prstGeom>
        </p:spPr>
        <p:txBody>
          <a:bodyPr wrap="square">
            <a:spAutoFit/>
          </a:bodyPr>
          <a:lstStyle/>
          <a:p>
            <a:pPr lvl="0"/>
            <a:r>
              <a:rPr lang="el-GR" sz="1400" dirty="0">
                <a:latin typeface="Arial" pitchFamily="34" charset="0"/>
                <a:cs typeface="Arial" pitchFamily="34" charset="0"/>
              </a:rPr>
              <a:t>Ιπποκράτης είναι γνωστός μόνο από όσα μεταδίδει ο Γαληνός ή απ' τα έργα Αράβων σχολιαστών, απ' τους οποίους διαβαζόταν κυρίως ο </a:t>
            </a:r>
            <a:r>
              <a:rPr lang="el-GR" sz="1400" i="1" dirty="0">
                <a:latin typeface="Arial" pitchFamily="34" charset="0"/>
                <a:cs typeface="Arial" pitchFamily="34" charset="0"/>
              </a:rPr>
              <a:t>Αβικέννας</a:t>
            </a:r>
            <a:r>
              <a:rPr lang="el-GR" sz="1400" dirty="0">
                <a:latin typeface="Arial" pitchFamily="34" charset="0"/>
                <a:cs typeface="Arial" pitchFamily="34" charset="0"/>
              </a:rPr>
              <a:t>. Δυστυχώς, οι Άραβες δεν προσθέσανε τίποτε νεότερο στις παραδοσιακές γνώσεις, επειδή το Κοράνιο απαγόρευε αυστηρά τις νεκροτομές.</a:t>
            </a:r>
          </a:p>
        </p:txBody>
      </p:sp>
    </p:spTree>
    <p:extLst>
      <p:ext uri="{BB962C8B-B14F-4D97-AF65-F5344CB8AC3E}">
        <p14:creationId xmlns:p14="http://schemas.microsoft.com/office/powerpoint/2010/main" val="181971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404664"/>
            <a:ext cx="8496944" cy="1384995"/>
          </a:xfrm>
          <a:prstGeom prst="rect">
            <a:avLst/>
          </a:prstGeom>
        </p:spPr>
        <p:txBody>
          <a:bodyPr wrap="square">
            <a:spAutoFit/>
          </a:bodyPr>
          <a:lstStyle/>
          <a:p>
            <a:r>
              <a:rPr lang="el-GR" sz="1400" dirty="0">
                <a:latin typeface="Arial" pitchFamily="34" charset="0"/>
                <a:cs typeface="Arial" pitchFamily="34" charset="0"/>
              </a:rPr>
              <a:t>Μοναστικά </a:t>
            </a:r>
            <a:r>
              <a:rPr lang="el-GR" sz="1400" dirty="0" err="1">
                <a:latin typeface="Arial" pitchFamily="34" charset="0"/>
                <a:cs typeface="Arial" pitchFamily="34" charset="0"/>
              </a:rPr>
              <a:t>Τάγµατα</a:t>
            </a:r>
            <a:r>
              <a:rPr lang="el-GR" sz="1400" dirty="0">
                <a:latin typeface="Arial" pitchFamily="34" charset="0"/>
                <a:cs typeface="Arial" pitchFamily="34" charset="0"/>
              </a:rPr>
              <a:t> να παρέχουν ιατρικές υπηρεσίες σε </a:t>
            </a:r>
            <a:r>
              <a:rPr lang="el-GR" sz="1400" dirty="0" err="1">
                <a:latin typeface="Arial" pitchFamily="34" charset="0"/>
                <a:cs typeface="Arial" pitchFamily="34" charset="0"/>
              </a:rPr>
              <a:t>νοσοκοµειακές</a:t>
            </a:r>
            <a:r>
              <a:rPr lang="el-GR" sz="1400" dirty="0">
                <a:latin typeface="Arial" pitchFamily="34" charset="0"/>
                <a:cs typeface="Arial" pitchFamily="34" charset="0"/>
              </a:rPr>
              <a:t> εγκαταστάσεις που </a:t>
            </a:r>
            <a:r>
              <a:rPr lang="el-GR" sz="1400" dirty="0" err="1">
                <a:latin typeface="Arial" pitchFamily="34" charset="0"/>
                <a:cs typeface="Arial" pitchFamily="34" charset="0"/>
              </a:rPr>
              <a:t>δηµιουργούνται</a:t>
            </a:r>
            <a:r>
              <a:rPr lang="el-GR" sz="1400" dirty="0">
                <a:latin typeface="Arial" pitchFamily="34" charset="0"/>
                <a:cs typeface="Arial" pitchFamily="34" charset="0"/>
              </a:rPr>
              <a:t> στις µ</a:t>
            </a:r>
            <a:r>
              <a:rPr lang="el-GR" sz="1400" dirty="0" err="1">
                <a:latin typeface="Arial" pitchFamily="34" charset="0"/>
                <a:cs typeface="Arial" pitchFamily="34" charset="0"/>
              </a:rPr>
              <a:t>ονές</a:t>
            </a:r>
            <a:r>
              <a:rPr lang="el-GR" sz="1400" dirty="0">
                <a:latin typeface="Arial" pitchFamily="34" charset="0"/>
                <a:cs typeface="Arial" pitchFamily="34" charset="0"/>
              </a:rPr>
              <a:t>. [16] Ταυτόχρονα </a:t>
            </a:r>
            <a:r>
              <a:rPr lang="el-GR" sz="1400" dirty="0" err="1">
                <a:latin typeface="Arial" pitchFamily="34" charset="0"/>
                <a:cs typeface="Arial" pitchFamily="34" charset="0"/>
              </a:rPr>
              <a:t>συνηθισµένη</a:t>
            </a:r>
            <a:r>
              <a:rPr lang="el-GR" sz="1400" dirty="0">
                <a:latin typeface="Arial" pitchFamily="34" charset="0"/>
                <a:cs typeface="Arial" pitchFamily="34" charset="0"/>
              </a:rPr>
              <a:t> είναι η αναζήτηση </a:t>
            </a:r>
            <a:r>
              <a:rPr lang="el-GR" sz="1400" dirty="0" err="1">
                <a:latin typeface="Arial" pitchFamily="34" charset="0"/>
                <a:cs typeface="Arial" pitchFamily="34" charset="0"/>
              </a:rPr>
              <a:t>θαυµατουργής</a:t>
            </a:r>
            <a:r>
              <a:rPr lang="el-GR" sz="1400" dirty="0">
                <a:latin typeface="Arial" pitchFamily="34" charset="0"/>
                <a:cs typeface="Arial" pitchFamily="34" charset="0"/>
              </a:rPr>
              <a:t> θεραπείας µε την επίκληση </a:t>
            </a:r>
            <a:r>
              <a:rPr lang="el-GR" sz="1400" dirty="0" err="1">
                <a:latin typeface="Arial" pitchFamily="34" charset="0"/>
                <a:cs typeface="Arial" pitchFamily="34" charset="0"/>
              </a:rPr>
              <a:t>ιαµατικών</a:t>
            </a:r>
            <a:r>
              <a:rPr lang="el-GR" sz="1400" dirty="0">
                <a:latin typeface="Arial" pitchFamily="34" charset="0"/>
                <a:cs typeface="Arial" pitchFamily="34" charset="0"/>
              </a:rPr>
              <a:t> Αγίων, µε </a:t>
            </a:r>
            <a:r>
              <a:rPr lang="el-GR" sz="1400" dirty="0" err="1">
                <a:latin typeface="Arial" pitchFamily="34" charset="0"/>
                <a:cs typeface="Arial" pitchFamily="34" charset="0"/>
              </a:rPr>
              <a:t>σηµαντικότερους</a:t>
            </a:r>
            <a:r>
              <a:rPr lang="el-GR" sz="1400" dirty="0">
                <a:latin typeface="Arial" pitchFamily="34" charset="0"/>
                <a:cs typeface="Arial" pitchFamily="34" charset="0"/>
              </a:rPr>
              <a:t> τους Αγίους Αναργύρους, </a:t>
            </a:r>
            <a:r>
              <a:rPr lang="el-GR" sz="1400" dirty="0" err="1">
                <a:latin typeface="Arial" pitchFamily="34" charset="0"/>
                <a:cs typeface="Arial" pitchFamily="34" charset="0"/>
              </a:rPr>
              <a:t>Κοσµά</a:t>
            </a:r>
            <a:r>
              <a:rPr lang="el-GR" sz="1400" dirty="0">
                <a:latin typeface="Arial" pitchFamily="34" charset="0"/>
                <a:cs typeface="Arial" pitchFamily="34" charset="0"/>
              </a:rPr>
              <a:t> και </a:t>
            </a:r>
            <a:r>
              <a:rPr lang="el-GR" sz="1400" dirty="0" err="1">
                <a:latin typeface="Arial" pitchFamily="34" charset="0"/>
                <a:cs typeface="Arial" pitchFamily="34" charset="0"/>
              </a:rPr>
              <a:t>∆αµιανό</a:t>
            </a:r>
            <a:r>
              <a:rPr lang="el-GR" sz="1400" dirty="0">
                <a:latin typeface="Arial" pitchFamily="34" charset="0"/>
                <a:cs typeface="Arial" pitchFamily="34" charset="0"/>
              </a:rPr>
              <a:t>, που αναγνωρίζονται µ</a:t>
            </a:r>
            <a:r>
              <a:rPr lang="el-GR" sz="1400" dirty="0" err="1">
                <a:latin typeface="Arial" pitchFamily="34" charset="0"/>
                <a:cs typeface="Arial" pitchFamily="34" charset="0"/>
              </a:rPr>
              <a:t>έχρι</a:t>
            </a:r>
            <a:r>
              <a:rPr lang="el-GR" sz="1400" dirty="0">
                <a:latin typeface="Arial" pitchFamily="34" charset="0"/>
                <a:cs typeface="Arial" pitchFamily="34" charset="0"/>
              </a:rPr>
              <a:t> </a:t>
            </a:r>
            <a:r>
              <a:rPr lang="el-GR" sz="1400" dirty="0" err="1">
                <a:latin typeface="Arial" pitchFamily="34" charset="0"/>
                <a:cs typeface="Arial" pitchFamily="34" charset="0"/>
              </a:rPr>
              <a:t>σήµερα</a:t>
            </a:r>
            <a:r>
              <a:rPr lang="el-GR" sz="1400" dirty="0">
                <a:latin typeface="Arial" pitchFamily="34" charset="0"/>
                <a:cs typeface="Arial" pitchFamily="34" charset="0"/>
              </a:rPr>
              <a:t> ως προστάτες του ιατρικού </a:t>
            </a:r>
            <a:r>
              <a:rPr lang="el-GR" sz="1400" dirty="0" err="1">
                <a:latin typeface="Arial" pitchFamily="34" charset="0"/>
                <a:cs typeface="Arial" pitchFamily="34" charset="0"/>
              </a:rPr>
              <a:t>επαγγέλµατος</a:t>
            </a:r>
            <a:r>
              <a:rPr lang="el-GR" sz="1400" dirty="0">
                <a:latin typeface="Arial" pitchFamily="34" charset="0"/>
                <a:cs typeface="Arial" pitchFamily="34" charset="0"/>
              </a:rPr>
              <a:t>. </a:t>
            </a:r>
            <a:r>
              <a:rPr lang="el-GR" sz="1400" dirty="0" err="1">
                <a:latin typeface="Arial" pitchFamily="34" charset="0"/>
                <a:cs typeface="Arial" pitchFamily="34" charset="0"/>
              </a:rPr>
              <a:t>Επιστήµονες</a:t>
            </a:r>
            <a:r>
              <a:rPr lang="el-GR" sz="1400" dirty="0">
                <a:latin typeface="Arial" pitchFamily="34" charset="0"/>
                <a:cs typeface="Arial" pitchFamily="34" charset="0"/>
              </a:rPr>
              <a:t> γιατροί προέρχονται από </a:t>
            </a:r>
            <a:r>
              <a:rPr lang="el-GR" sz="1400" dirty="0" err="1">
                <a:latin typeface="Arial" pitchFamily="34" charset="0"/>
                <a:cs typeface="Arial" pitchFamily="34" charset="0"/>
              </a:rPr>
              <a:t>πανεπιστήµια</a:t>
            </a:r>
            <a:r>
              <a:rPr lang="el-GR" sz="1400" dirty="0">
                <a:latin typeface="Arial" pitchFamily="34" charset="0"/>
                <a:cs typeface="Arial" pitchFamily="34" charset="0"/>
              </a:rPr>
              <a:t> όπως αυτά του Σαλέρνο και του </a:t>
            </a:r>
            <a:r>
              <a:rPr lang="el-GR" sz="1400" dirty="0" err="1">
                <a:latin typeface="Arial" pitchFamily="34" charset="0"/>
                <a:cs typeface="Arial" pitchFamily="34" charset="0"/>
              </a:rPr>
              <a:t>Μονπελλιέ</a:t>
            </a:r>
            <a:r>
              <a:rPr lang="el-GR" sz="1400" dirty="0">
                <a:latin typeface="Arial" pitchFamily="34" charset="0"/>
                <a:cs typeface="Arial" pitchFamily="34" charset="0"/>
              </a:rPr>
              <a:t>, και προσφέρουν τις ιατρικές τους υπηρεσίες σε ευγενείς πλουσίους. </a:t>
            </a:r>
            <a:endParaRPr lang="el-GR" sz="1400" dirty="0">
              <a:latin typeface="Arial" pitchFamily="34" charset="0"/>
              <a:cs typeface="Arial" pitchFamily="34" charset="0"/>
            </a:endParaRPr>
          </a:p>
        </p:txBody>
      </p:sp>
      <p:sp>
        <p:nvSpPr>
          <p:cNvPr id="5" name="Ορθογώνιο 4"/>
          <p:cNvSpPr/>
          <p:nvPr/>
        </p:nvSpPr>
        <p:spPr>
          <a:xfrm>
            <a:off x="323528" y="2060848"/>
            <a:ext cx="8496944" cy="1169551"/>
          </a:xfrm>
          <a:prstGeom prst="rect">
            <a:avLst/>
          </a:prstGeom>
        </p:spPr>
        <p:txBody>
          <a:bodyPr wrap="square">
            <a:spAutoFit/>
          </a:bodyPr>
          <a:lstStyle/>
          <a:p>
            <a:r>
              <a:rPr lang="el-GR" sz="1400" dirty="0">
                <a:latin typeface="Arial" pitchFamily="34" charset="0"/>
                <a:cs typeface="Arial" pitchFamily="34" charset="0"/>
              </a:rPr>
              <a:t>Ο απλός λαός που κατά καιρούς µ</a:t>
            </a:r>
            <a:r>
              <a:rPr lang="el-GR" sz="1400" dirty="0" err="1">
                <a:latin typeface="Arial" pitchFamily="34" charset="0"/>
                <a:cs typeface="Arial" pitchFamily="34" charset="0"/>
              </a:rPr>
              <a:t>αστίζεται</a:t>
            </a:r>
            <a:r>
              <a:rPr lang="el-GR" sz="1400" dirty="0">
                <a:latin typeface="Arial" pitchFamily="34" charset="0"/>
                <a:cs typeface="Arial" pitchFamily="34" charset="0"/>
              </a:rPr>
              <a:t> από θανατηφόρες </a:t>
            </a:r>
            <a:r>
              <a:rPr lang="el-GR" sz="1400" dirty="0" err="1">
                <a:latin typeface="Arial" pitchFamily="34" charset="0"/>
                <a:cs typeface="Arial" pitchFamily="34" charset="0"/>
              </a:rPr>
              <a:t>επιδηµίες</a:t>
            </a:r>
            <a:r>
              <a:rPr lang="el-GR" sz="1400" dirty="0">
                <a:latin typeface="Arial" pitchFamily="34" charset="0"/>
                <a:cs typeface="Arial" pitchFamily="34" charset="0"/>
              </a:rPr>
              <a:t>, όπως αυτή του Μαύρου Θανάτου, καταφεύγει σε τσαρλατάνους, µ</a:t>
            </a:r>
            <a:r>
              <a:rPr lang="el-GR" sz="1400" dirty="0" err="1">
                <a:latin typeface="Arial" pitchFamily="34" charset="0"/>
                <a:cs typeface="Arial" pitchFamily="34" charset="0"/>
              </a:rPr>
              <a:t>παρµπέρηδες</a:t>
            </a:r>
            <a:r>
              <a:rPr lang="el-GR" sz="1400" dirty="0">
                <a:latin typeface="Arial" pitchFamily="34" charset="0"/>
                <a:cs typeface="Arial" pitchFamily="34" charset="0"/>
              </a:rPr>
              <a:t> ή εξορκιστές. Μαύρο Θάνατο αποκαλούσαν την πανώλη (πανούκλα) που από τον 14ο αιώνα ευθύνεται για το θάνατο του ενός τρίτου σχεδόν του </a:t>
            </a:r>
            <a:r>
              <a:rPr lang="el-GR" sz="1400" dirty="0" err="1">
                <a:latin typeface="Arial" pitchFamily="34" charset="0"/>
                <a:cs typeface="Arial" pitchFamily="34" charset="0"/>
              </a:rPr>
              <a:t>πληθυσµού</a:t>
            </a:r>
            <a:r>
              <a:rPr lang="el-GR" sz="1400" dirty="0">
                <a:latin typeface="Arial" pitchFamily="34" charset="0"/>
                <a:cs typeface="Arial" pitchFamily="34" charset="0"/>
              </a:rPr>
              <a:t> της Ευρώπης, σε </a:t>
            </a:r>
            <a:r>
              <a:rPr lang="el-GR" sz="1400" dirty="0" err="1">
                <a:latin typeface="Arial" pitchFamily="34" charset="0"/>
                <a:cs typeface="Arial" pitchFamily="34" charset="0"/>
              </a:rPr>
              <a:t>επιδηµίες</a:t>
            </a:r>
            <a:r>
              <a:rPr lang="el-GR" sz="1400" dirty="0">
                <a:latin typeface="Arial" pitchFamily="34" charset="0"/>
                <a:cs typeface="Arial" pitchFamily="34" charset="0"/>
              </a:rPr>
              <a:t> που ξεσπούσαν συνήθως µε την επιστροφή Σταυροφόρων από εκστρατείες στην Ανατολή. [17,18</a:t>
            </a:r>
            <a:endParaRPr lang="el-GR" sz="1400" dirty="0">
              <a:latin typeface="Arial" pitchFamily="34" charset="0"/>
              <a:cs typeface="Arial" pitchFamily="34" charset="0"/>
            </a:endParaRPr>
          </a:p>
        </p:txBody>
      </p:sp>
      <p:pic>
        <p:nvPicPr>
          <p:cNvPr id="6" name="Picture 38"/>
          <p:cNvPicPr/>
          <p:nvPr/>
        </p:nvPicPr>
        <p:blipFill>
          <a:blip r:embed="rId2">
            <a:extLst/>
          </a:blip>
          <a:srcRect/>
          <a:stretch>
            <a:fillRect/>
          </a:stretch>
        </p:blipFill>
        <p:spPr bwMode="auto">
          <a:xfrm>
            <a:off x="7139627" y="3306599"/>
            <a:ext cx="1680845" cy="2519045"/>
          </a:xfrm>
          <a:prstGeom prst="rect">
            <a:avLst/>
          </a:prstGeom>
          <a:noFill/>
        </p:spPr>
      </p:pic>
      <p:sp>
        <p:nvSpPr>
          <p:cNvPr id="7" name="Ορθογώνιο 6"/>
          <p:cNvSpPr/>
          <p:nvPr/>
        </p:nvSpPr>
        <p:spPr>
          <a:xfrm>
            <a:off x="215071" y="6021288"/>
            <a:ext cx="8640960" cy="461665"/>
          </a:xfrm>
          <a:prstGeom prst="rect">
            <a:avLst/>
          </a:prstGeom>
        </p:spPr>
        <p:txBody>
          <a:bodyPr wrap="square">
            <a:spAutoFit/>
          </a:bodyPr>
          <a:lstStyle/>
          <a:p>
            <a:r>
              <a:rPr lang="el-GR" sz="1200" b="1" dirty="0">
                <a:latin typeface="Arial" pitchFamily="34" charset="0"/>
                <a:cs typeface="Arial" pitchFamily="34" charset="0"/>
              </a:rPr>
              <a:t>Μεσαίωνας. Απεικόνιση </a:t>
            </a:r>
            <a:r>
              <a:rPr lang="el-GR" sz="1200" b="1" dirty="0" err="1">
                <a:latin typeface="Arial" pitchFamily="34" charset="0"/>
                <a:cs typeface="Arial" pitchFamily="34" charset="0"/>
              </a:rPr>
              <a:t>ετοιµοθάνατου</a:t>
            </a:r>
            <a:r>
              <a:rPr lang="el-GR" sz="1200" b="1" dirty="0">
                <a:latin typeface="Arial" pitchFamily="34" charset="0"/>
                <a:cs typeface="Arial" pitchFamily="34" charset="0"/>
              </a:rPr>
              <a:t> ασθενή, µε το γιατρό να εξετάζει φιάλη µε ούρα ταυτόχρονα µε τις </a:t>
            </a:r>
            <a:r>
              <a:rPr lang="el-GR" sz="1200" b="1" dirty="0" err="1">
                <a:latin typeface="Arial" pitchFamily="34" charset="0"/>
                <a:cs typeface="Arial" pitchFamily="34" charset="0"/>
              </a:rPr>
              <a:t>ετοιµασίες</a:t>
            </a:r>
            <a:r>
              <a:rPr lang="el-GR" sz="1200" b="1" dirty="0">
                <a:latin typeface="Arial" pitchFamily="34" charset="0"/>
                <a:cs typeface="Arial" pitchFamily="34" charset="0"/>
              </a:rPr>
              <a:t> για την Τελευταία Μετάληψη, 15ος αιώνας.</a:t>
            </a:r>
            <a:endParaRPr lang="el-GR" sz="1200" dirty="0">
              <a:latin typeface="Arial" pitchFamily="34" charset="0"/>
              <a:cs typeface="Arial" pitchFamily="34" charset="0"/>
            </a:endParaRPr>
          </a:p>
        </p:txBody>
      </p:sp>
      <p:sp>
        <p:nvSpPr>
          <p:cNvPr id="8" name="Ορθογώνιο 7"/>
          <p:cNvSpPr/>
          <p:nvPr/>
        </p:nvSpPr>
        <p:spPr>
          <a:xfrm>
            <a:off x="323528" y="3501008"/>
            <a:ext cx="6534472" cy="738664"/>
          </a:xfrm>
          <a:prstGeom prst="rect">
            <a:avLst/>
          </a:prstGeom>
        </p:spPr>
        <p:txBody>
          <a:bodyPr wrap="square">
            <a:spAutoFit/>
          </a:bodyPr>
          <a:lstStyle/>
          <a:p>
            <a:r>
              <a:rPr lang="el-GR" sz="1400" dirty="0">
                <a:latin typeface="Arial" pitchFamily="34" charset="0"/>
                <a:cs typeface="Arial" pitchFamily="34" charset="0"/>
              </a:rPr>
              <a:t>Κατά τη διάρκεια του Μεσαίωνα οι θεραπευτικές πρακτικές </a:t>
            </a:r>
            <a:r>
              <a:rPr lang="el-GR" sz="1400" dirty="0" err="1">
                <a:latin typeface="Arial" pitchFamily="34" charset="0"/>
                <a:cs typeface="Arial" pitchFamily="34" charset="0"/>
              </a:rPr>
              <a:t>περιλάµβαναν</a:t>
            </a:r>
            <a:r>
              <a:rPr lang="el-GR" sz="1400" dirty="0">
                <a:latin typeface="Arial" pitchFamily="34" charset="0"/>
                <a:cs typeface="Arial" pitchFamily="34" charset="0"/>
              </a:rPr>
              <a:t> και καταφυγή σε υπερφυσικές ή </a:t>
            </a:r>
            <a:r>
              <a:rPr lang="el-GR" sz="1400" dirty="0" err="1">
                <a:latin typeface="Arial" pitchFamily="34" charset="0"/>
                <a:cs typeface="Arial" pitchFamily="34" charset="0"/>
              </a:rPr>
              <a:t>αποκρυφιστικές</a:t>
            </a:r>
            <a:r>
              <a:rPr lang="el-GR" sz="1400" dirty="0">
                <a:latin typeface="Arial" pitchFamily="34" charset="0"/>
                <a:cs typeface="Arial" pitchFamily="34" charset="0"/>
              </a:rPr>
              <a:t> µ</a:t>
            </a:r>
            <a:r>
              <a:rPr lang="el-GR" sz="1400" dirty="0" err="1">
                <a:latin typeface="Arial" pitchFamily="34" charset="0"/>
                <a:cs typeface="Arial" pitchFamily="34" charset="0"/>
              </a:rPr>
              <a:t>εθόδους</a:t>
            </a:r>
            <a:r>
              <a:rPr lang="el-GR" sz="1400" dirty="0">
                <a:latin typeface="Arial" pitchFamily="34" charset="0"/>
                <a:cs typeface="Arial" pitchFamily="34" charset="0"/>
              </a:rPr>
              <a:t>, όπως ο </a:t>
            </a:r>
            <a:r>
              <a:rPr lang="el-GR" sz="1400" dirty="0" err="1">
                <a:latin typeface="Arial" pitchFamily="34" charset="0"/>
                <a:cs typeface="Arial" pitchFamily="34" charset="0"/>
              </a:rPr>
              <a:t>εξορκισµός</a:t>
            </a:r>
            <a:r>
              <a:rPr lang="el-GR" sz="1400" dirty="0">
                <a:latin typeface="Arial" pitchFamily="34" charset="0"/>
                <a:cs typeface="Arial" pitchFamily="34" charset="0"/>
              </a:rPr>
              <a:t> και η </a:t>
            </a:r>
            <a:r>
              <a:rPr lang="el-GR" sz="1400" dirty="0" err="1">
                <a:latin typeface="Arial" pitchFamily="34" charset="0"/>
                <a:cs typeface="Arial" pitchFamily="34" charset="0"/>
              </a:rPr>
              <a:t>αλχηµεία</a:t>
            </a:r>
            <a:r>
              <a:rPr lang="el-GR" sz="1400" dirty="0">
                <a:latin typeface="Arial" pitchFamily="34" charset="0"/>
                <a:cs typeface="Arial" pitchFamily="34" charset="0"/>
              </a:rPr>
              <a:t> ή η αστρολογία</a:t>
            </a:r>
            <a:endParaRPr lang="el-GR" sz="1400" dirty="0">
              <a:latin typeface="Arial" pitchFamily="34" charset="0"/>
              <a:cs typeface="Arial" pitchFamily="34" charset="0"/>
            </a:endParaRPr>
          </a:p>
        </p:txBody>
      </p:sp>
      <p:sp>
        <p:nvSpPr>
          <p:cNvPr id="9" name="Ορθογώνιο 8"/>
          <p:cNvSpPr/>
          <p:nvPr/>
        </p:nvSpPr>
        <p:spPr>
          <a:xfrm>
            <a:off x="467544" y="4566121"/>
            <a:ext cx="5382344" cy="1169551"/>
          </a:xfrm>
          <a:prstGeom prst="rect">
            <a:avLst/>
          </a:prstGeom>
        </p:spPr>
        <p:txBody>
          <a:bodyPr wrap="square">
            <a:spAutoFit/>
          </a:bodyPr>
          <a:lstStyle/>
          <a:p>
            <a:r>
              <a:rPr lang="el-GR" sz="1400" dirty="0">
                <a:latin typeface="Arial" pitchFamily="34" charset="0"/>
                <a:cs typeface="Arial" pitchFamily="34" charset="0"/>
              </a:rPr>
              <a:t>Η </a:t>
            </a:r>
            <a:r>
              <a:rPr lang="el-GR" sz="1400" dirty="0" err="1">
                <a:latin typeface="Arial" pitchFamily="34" charset="0"/>
                <a:cs typeface="Arial" pitchFamily="34" charset="0"/>
              </a:rPr>
              <a:t>αλχηµεία</a:t>
            </a:r>
            <a:r>
              <a:rPr lang="el-GR" sz="1400" dirty="0">
                <a:latin typeface="Arial" pitchFamily="34" charset="0"/>
                <a:cs typeface="Arial" pitchFamily="34" charset="0"/>
              </a:rPr>
              <a:t>, εκτός από την προσπάθεια για την ανακάλυψη ης "φιλοσοφικής λίθου" που θα µ</a:t>
            </a:r>
            <a:r>
              <a:rPr lang="el-GR" sz="1400" dirty="0" err="1">
                <a:latin typeface="Arial" pitchFamily="34" charset="0"/>
                <a:cs typeface="Arial" pitchFamily="34" charset="0"/>
              </a:rPr>
              <a:t>ετέτρεπε</a:t>
            </a:r>
            <a:r>
              <a:rPr lang="el-GR" sz="1400" dirty="0">
                <a:latin typeface="Arial" pitchFamily="34" charset="0"/>
                <a:cs typeface="Arial" pitchFamily="34" charset="0"/>
              </a:rPr>
              <a:t> κοινά µ</a:t>
            </a:r>
            <a:r>
              <a:rPr lang="el-GR" sz="1400" dirty="0" err="1">
                <a:latin typeface="Arial" pitchFamily="34" charset="0"/>
                <a:cs typeface="Arial" pitchFamily="34" charset="0"/>
              </a:rPr>
              <a:t>έταλλα</a:t>
            </a:r>
            <a:r>
              <a:rPr lang="el-GR" sz="1400" dirty="0">
                <a:latin typeface="Arial" pitchFamily="34" charset="0"/>
                <a:cs typeface="Arial" pitchFamily="34" charset="0"/>
              </a:rPr>
              <a:t> σε χρυσό, είχε και </a:t>
            </a:r>
            <a:r>
              <a:rPr lang="el-GR" sz="1400" dirty="0" err="1">
                <a:latin typeface="Arial" pitchFamily="34" charset="0"/>
                <a:cs typeface="Arial" pitchFamily="34" charset="0"/>
              </a:rPr>
              <a:t>συµµετοχή</a:t>
            </a:r>
            <a:r>
              <a:rPr lang="el-GR" sz="1400" dirty="0">
                <a:latin typeface="Arial" pitchFamily="34" charset="0"/>
                <a:cs typeface="Arial" pitchFamily="34" charset="0"/>
              </a:rPr>
              <a:t> στην παρασκευή </a:t>
            </a:r>
            <a:r>
              <a:rPr lang="el-GR" sz="1400" dirty="0" err="1">
                <a:latin typeface="Arial" pitchFamily="34" charset="0"/>
                <a:cs typeface="Arial" pitchFamily="34" charset="0"/>
              </a:rPr>
              <a:t>φαρµάκων</a:t>
            </a:r>
            <a:r>
              <a:rPr lang="el-GR" sz="1400" dirty="0">
                <a:latin typeface="Arial" pitchFamily="34" charset="0"/>
                <a:cs typeface="Arial" pitchFamily="34" charset="0"/>
              </a:rPr>
              <a:t>, που αντλούσαν τη θεραπευτική τους </a:t>
            </a:r>
            <a:r>
              <a:rPr lang="el-GR" sz="1400" dirty="0" err="1">
                <a:latin typeface="Arial" pitchFamily="34" charset="0"/>
                <a:cs typeface="Arial" pitchFamily="34" charset="0"/>
              </a:rPr>
              <a:t>δύναµη</a:t>
            </a:r>
            <a:r>
              <a:rPr lang="el-GR" sz="1400" dirty="0">
                <a:latin typeface="Arial" pitchFamily="34" charset="0"/>
                <a:cs typeface="Arial" pitchFamily="34" charset="0"/>
              </a:rPr>
              <a:t> τόσο από τη σύστασή τους όσο και από το µ</a:t>
            </a:r>
            <a:r>
              <a:rPr lang="el-GR" sz="1400" dirty="0" err="1">
                <a:latin typeface="Arial" pitchFamily="34" charset="0"/>
                <a:cs typeface="Arial" pitchFamily="34" charset="0"/>
              </a:rPr>
              <a:t>υστικιστικό</a:t>
            </a:r>
            <a:r>
              <a:rPr lang="el-GR" sz="1400" dirty="0">
                <a:latin typeface="Arial" pitchFamily="34" charset="0"/>
                <a:cs typeface="Arial" pitchFamily="34" charset="0"/>
              </a:rPr>
              <a:t> τελετουργικό της παρασκευής τους.</a:t>
            </a:r>
            <a:endParaRPr lang="el-GR" sz="1400" dirty="0">
              <a:latin typeface="Arial" pitchFamily="34" charset="0"/>
              <a:cs typeface="Arial" pitchFamily="34" charset="0"/>
            </a:endParaRPr>
          </a:p>
        </p:txBody>
      </p:sp>
    </p:spTree>
    <p:extLst>
      <p:ext uri="{BB962C8B-B14F-4D97-AF65-F5344CB8AC3E}">
        <p14:creationId xmlns:p14="http://schemas.microsoft.com/office/powerpoint/2010/main" val="3159851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9512" y="548680"/>
            <a:ext cx="8712968" cy="738664"/>
          </a:xfrm>
          <a:prstGeom prst="rect">
            <a:avLst/>
          </a:prstGeom>
        </p:spPr>
        <p:txBody>
          <a:bodyPr wrap="square">
            <a:spAutoFit/>
          </a:bodyPr>
          <a:lstStyle/>
          <a:p>
            <a:r>
              <a:rPr lang="el-GR" sz="1400" dirty="0" smtClean="0"/>
              <a:t>Τελικά  με </a:t>
            </a:r>
            <a:r>
              <a:rPr lang="el-GR" sz="1400" dirty="0"/>
              <a:t>τέτοιο φτωχό ιατρικό εξοπλισμό κι εξ αιτίας της τέλειας κατάπτωσης της λαϊκής ιατρικής, το ιατρικό έργο αλλάζει φορέα και περιέρχεται στα χέρια μοναχών: είναι η ιατρική των μοναστηριών που καλύπτει τη μεγαλύτερη περίοδο τού Μεσαίωνα.</a:t>
            </a:r>
          </a:p>
        </p:txBody>
      </p:sp>
      <p:sp>
        <p:nvSpPr>
          <p:cNvPr id="6" name="Ορθογώνιο 5"/>
          <p:cNvSpPr/>
          <p:nvPr/>
        </p:nvSpPr>
        <p:spPr>
          <a:xfrm>
            <a:off x="688132" y="1604168"/>
            <a:ext cx="7695728" cy="369332"/>
          </a:xfrm>
          <a:prstGeom prst="rect">
            <a:avLst/>
          </a:prstGeom>
        </p:spPr>
        <p:txBody>
          <a:bodyPr wrap="square">
            <a:spAutoFit/>
          </a:bodyPr>
          <a:lstStyle/>
          <a:p>
            <a:pPr algn="ctr"/>
            <a:r>
              <a:rPr lang="el-GR" b="1" dirty="0">
                <a:solidFill>
                  <a:srgbClr val="33CC33"/>
                </a:solidFill>
                <a:latin typeface="Arial"/>
                <a:ea typeface="Arial"/>
              </a:rPr>
              <a:t>Η ΙΑΤΡΙΚΗ ΤΟΥ ΜΕΣΑΙΩΝΑ ΣΤΗΝ </a:t>
            </a:r>
            <a:r>
              <a:rPr lang="el-GR" b="1" dirty="0" smtClean="0">
                <a:solidFill>
                  <a:srgbClr val="33CC33"/>
                </a:solidFill>
                <a:latin typeface="Arial"/>
                <a:ea typeface="Arial"/>
              </a:rPr>
              <a:t>ΑΝΑΤΟΛΗ</a:t>
            </a:r>
            <a:r>
              <a:rPr lang="el-GR" dirty="0">
                <a:latin typeface="Arial"/>
                <a:ea typeface="Arial"/>
              </a:rPr>
              <a:t> </a:t>
            </a:r>
            <a:r>
              <a:rPr lang="el-GR" dirty="0" smtClean="0">
                <a:latin typeface="Arial"/>
                <a:ea typeface="Arial"/>
              </a:rPr>
              <a:t> </a:t>
            </a:r>
            <a:r>
              <a:rPr lang="el-GR" u="sng" dirty="0">
                <a:solidFill>
                  <a:srgbClr val="009999"/>
                </a:solidFill>
                <a:latin typeface="Arial"/>
                <a:ea typeface="Arial"/>
              </a:rPr>
              <a:t>Βυζαντινή Αυτοκρατορία</a:t>
            </a:r>
            <a:endParaRPr lang="el-GR" dirty="0"/>
          </a:p>
        </p:txBody>
      </p:sp>
      <p:sp>
        <p:nvSpPr>
          <p:cNvPr id="7" name="Ορθογώνιο 6"/>
          <p:cNvSpPr/>
          <p:nvPr/>
        </p:nvSpPr>
        <p:spPr>
          <a:xfrm>
            <a:off x="286838" y="4262903"/>
            <a:ext cx="8424936" cy="1647695"/>
          </a:xfrm>
          <a:prstGeom prst="rect">
            <a:avLst/>
          </a:prstGeom>
        </p:spPr>
        <p:txBody>
          <a:bodyPr wrap="square">
            <a:spAutoFit/>
          </a:bodyPr>
          <a:lstStyle/>
          <a:p>
            <a:pPr>
              <a:lnSpc>
                <a:spcPts val="90"/>
              </a:lnSpc>
              <a:spcAft>
                <a:spcPts val="0"/>
              </a:spcAft>
            </a:pPr>
            <a:r>
              <a:rPr lang="el-GR" sz="1200" dirty="0">
                <a:latin typeface="Times New Roman"/>
                <a:ea typeface="Times New Roman"/>
              </a:rPr>
              <a:t> </a:t>
            </a:r>
            <a:endParaRPr lang="el-GR" sz="1600" dirty="0">
              <a:latin typeface="Times New Roman"/>
              <a:ea typeface="Times New Roman"/>
            </a:endParaRPr>
          </a:p>
          <a:p>
            <a:pPr marR="241300">
              <a:lnSpc>
                <a:spcPct val="104000"/>
              </a:lnSpc>
              <a:spcAft>
                <a:spcPts val="0"/>
              </a:spcAft>
            </a:pPr>
            <a:r>
              <a:rPr lang="el-GR" sz="1400" dirty="0" smtClean="0">
                <a:latin typeface="Arial"/>
                <a:ea typeface="Arial"/>
              </a:rPr>
              <a:t>Η </a:t>
            </a:r>
            <a:r>
              <a:rPr lang="el-GR" sz="1400" dirty="0">
                <a:latin typeface="Arial"/>
                <a:ea typeface="Arial"/>
              </a:rPr>
              <a:t>άμεση επαφή με την κληρονομιά της αρχαίας ελληνικής ιατρικής κι η καλλιέργειά της με τρόπο που να επιτρέψει πρωτότυπες επιδόσεις σε διάφορους ιατρικούς κλάδους. </a:t>
            </a:r>
            <a:r>
              <a:rPr lang="el-GR" sz="1400" dirty="0" smtClean="0">
                <a:latin typeface="Arial"/>
                <a:ea typeface="Arial"/>
              </a:rPr>
              <a:t>Επίσης </a:t>
            </a:r>
            <a:r>
              <a:rPr lang="el-GR" sz="1400" dirty="0" smtClean="0">
                <a:latin typeface="Arial"/>
                <a:ea typeface="Arial"/>
              </a:rPr>
              <a:t>η </a:t>
            </a:r>
            <a:r>
              <a:rPr lang="el-GR" sz="1400" dirty="0">
                <a:latin typeface="Arial"/>
                <a:ea typeface="Arial"/>
              </a:rPr>
              <a:t>συστηματική οργάνωση της κοινωνικής πρόνοιας </a:t>
            </a:r>
            <a:r>
              <a:rPr lang="el-GR" sz="1400" dirty="0" smtClean="0">
                <a:latin typeface="Arial"/>
                <a:ea typeface="Arial"/>
              </a:rPr>
              <a:t>εξελίχθηκε σε </a:t>
            </a:r>
            <a:r>
              <a:rPr lang="el-GR" sz="1400" dirty="0">
                <a:latin typeface="Arial"/>
                <a:ea typeface="Arial"/>
              </a:rPr>
              <a:t>τέτοια έκταση, που να καλύπτει τη νόσο, την εγκυμοσύνη, τον τοκετό, τη βρεφική και παιδική ηλικία και τέλος τα γηρατειά.</a:t>
            </a:r>
            <a:endParaRPr lang="el-GR" sz="1400" dirty="0">
              <a:latin typeface="Times New Roman"/>
              <a:ea typeface="Times New Roman"/>
            </a:endParaRPr>
          </a:p>
          <a:p>
            <a:pPr>
              <a:lnSpc>
                <a:spcPts val="15"/>
              </a:lnSpc>
              <a:spcAft>
                <a:spcPts val="0"/>
              </a:spcAft>
            </a:pPr>
            <a:r>
              <a:rPr lang="el-GR" sz="1400" dirty="0">
                <a:latin typeface="Times New Roman"/>
                <a:ea typeface="Times New Roman"/>
              </a:rPr>
              <a:t> </a:t>
            </a:r>
          </a:p>
          <a:p>
            <a:r>
              <a:rPr lang="el-GR" sz="1400" dirty="0">
                <a:latin typeface="Arial"/>
                <a:ea typeface="Arial"/>
              </a:rPr>
              <a:t>Ως προς το πρώτο, δεν υπάρχει σύγκριση μεταξύ εκπροσώπων της ανατολικής και δυτικής ιατρικής, επειδή σε όλη την περίοδο τού Μεσαίωνα δεν βρίσκουμε στη Δύση ούτε μια ιατρική εργασία και μάλιστα πρωτότυπη. </a:t>
            </a:r>
            <a:endParaRPr lang="el-GR" sz="1400" dirty="0"/>
          </a:p>
        </p:txBody>
      </p:sp>
      <p:sp>
        <p:nvSpPr>
          <p:cNvPr id="2" name="Ορθογώνιο 1"/>
          <p:cNvSpPr/>
          <p:nvPr/>
        </p:nvSpPr>
        <p:spPr>
          <a:xfrm>
            <a:off x="286838" y="2817684"/>
            <a:ext cx="8424936" cy="954107"/>
          </a:xfrm>
          <a:prstGeom prst="rect">
            <a:avLst/>
          </a:prstGeom>
        </p:spPr>
        <p:txBody>
          <a:bodyPr wrap="square">
            <a:spAutoFit/>
          </a:bodyPr>
          <a:lstStyle/>
          <a:p>
            <a:pPr lvl="0"/>
            <a:r>
              <a:rPr lang="el-GR" sz="1400" dirty="0">
                <a:latin typeface="Arial" pitchFamily="34" charset="0"/>
                <a:cs typeface="Arial" pitchFamily="34" charset="0"/>
              </a:rPr>
              <a:t>Δεν ισχύει όμως το ίδιο και για την Ανατολή. Η μετατόπιση της πρωτεύουσας στο Βυζάντιο συνέδεσε χωρίς διακοπή τον ρωμαϊκό κόσμο που κατέρρεε, με τις ανεξάντλητες πηγές του ελληνισμού και, χωρίς να μεσολαβήσει καμιά σκοτεινή περίοδος, μας πρόσφερε τον ελληνοχριστιανικό Βυζαντινό πολιτισμό. Τη διαφορά τού δυτικού μεσαίωνα απ' τον ανατολικό, θα τη δούμε στην ιατρική.</a:t>
            </a:r>
            <a:endParaRPr lang="el-GR" sz="1400" dirty="0">
              <a:latin typeface="Arial" pitchFamily="34" charset="0"/>
              <a:cs typeface="Arial" pitchFamily="34" charset="0"/>
            </a:endParaRPr>
          </a:p>
        </p:txBody>
      </p:sp>
    </p:spTree>
    <p:extLst>
      <p:ext uri="{BB962C8B-B14F-4D97-AF65-F5344CB8AC3E}">
        <p14:creationId xmlns:p14="http://schemas.microsoft.com/office/powerpoint/2010/main" val="297107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90170" y="764704"/>
            <a:ext cx="8712968" cy="3539430"/>
          </a:xfrm>
          <a:prstGeom prst="rect">
            <a:avLst/>
          </a:prstGeom>
        </p:spPr>
        <p:txBody>
          <a:bodyPr wrap="square">
            <a:spAutoFit/>
          </a:bodyPr>
          <a:lstStyle/>
          <a:p>
            <a:r>
              <a:rPr lang="el-GR" sz="1400" dirty="0">
                <a:latin typeface="Arial" pitchFamily="34" charset="0"/>
                <a:cs typeface="Arial" pitchFamily="34" charset="0"/>
              </a:rPr>
              <a:t>Το συγγραφικό έργο </a:t>
            </a:r>
            <a:r>
              <a:rPr lang="el-GR" sz="1400" dirty="0" err="1">
                <a:latin typeface="Arial" pitchFamily="34" charset="0"/>
                <a:cs typeface="Arial" pitchFamily="34" charset="0"/>
              </a:rPr>
              <a:t>τής</a:t>
            </a:r>
            <a:r>
              <a:rPr lang="el-GR" sz="1400" dirty="0">
                <a:latin typeface="Arial" pitchFamily="34" charset="0"/>
                <a:cs typeface="Arial" pitchFamily="34" charset="0"/>
              </a:rPr>
              <a:t> Ανατολής παρουσιάζεται την ίδια εποχή πλούσιο. </a:t>
            </a:r>
            <a:endParaRPr lang="el-GR" sz="1400" dirty="0" smtClean="0">
              <a:latin typeface="Arial" pitchFamily="34" charset="0"/>
              <a:cs typeface="Arial" pitchFamily="34" charset="0"/>
            </a:endParaRPr>
          </a:p>
          <a:p>
            <a:endParaRPr lang="el-GR" sz="1400" dirty="0" smtClean="0">
              <a:latin typeface="Arial" pitchFamily="34" charset="0"/>
              <a:cs typeface="Arial" pitchFamily="34" charset="0"/>
            </a:endParaRPr>
          </a:p>
          <a:p>
            <a:r>
              <a:rPr lang="el-GR" sz="1400" dirty="0" smtClean="0">
                <a:latin typeface="Arial" pitchFamily="34" charset="0"/>
                <a:cs typeface="Arial" pitchFamily="34" charset="0"/>
              </a:rPr>
              <a:t>Ο </a:t>
            </a:r>
            <a:r>
              <a:rPr lang="el-GR" sz="1400" i="1" dirty="0" err="1">
                <a:latin typeface="Arial" pitchFamily="34" charset="0"/>
                <a:cs typeface="Arial" pitchFamily="34" charset="0"/>
              </a:rPr>
              <a:t>Ορειβάσιος</a:t>
            </a:r>
            <a:r>
              <a:rPr lang="el-GR" sz="1400" dirty="0">
                <a:latin typeface="Arial" pitchFamily="34" charset="0"/>
                <a:cs typeface="Arial" pitchFamily="34" charset="0"/>
              </a:rPr>
              <a:t>, γιατρός του Ιουλιανού του Παραβάτη, γράφει εκτεταμένο έργο με τίτλο «</a:t>
            </a:r>
            <a:r>
              <a:rPr lang="el-GR" sz="1400" i="1" dirty="0">
                <a:latin typeface="Arial" pitchFamily="34" charset="0"/>
                <a:cs typeface="Arial" pitchFamily="34" charset="0"/>
              </a:rPr>
              <a:t>Ιατρικές Συναγωγές</a:t>
            </a:r>
            <a:r>
              <a:rPr lang="el-GR" sz="1400" dirty="0">
                <a:latin typeface="Arial" pitchFamily="34" charset="0"/>
                <a:cs typeface="Arial" pitchFamily="34" charset="0"/>
              </a:rPr>
              <a:t>». Ο </a:t>
            </a:r>
            <a:r>
              <a:rPr lang="el-GR" sz="1400" i="1" dirty="0" err="1">
                <a:latin typeface="Arial" pitchFamily="34" charset="0"/>
                <a:cs typeface="Arial" pitchFamily="34" charset="0"/>
              </a:rPr>
              <a:t>Αέτιος</a:t>
            </a:r>
            <a:r>
              <a:rPr lang="el-GR" sz="1400" i="1" dirty="0">
                <a:latin typeface="Arial" pitchFamily="34" charset="0"/>
                <a:cs typeface="Arial" pitchFamily="34" charset="0"/>
              </a:rPr>
              <a:t> ο </a:t>
            </a:r>
            <a:r>
              <a:rPr lang="el-GR" sz="1400" i="1" dirty="0" err="1">
                <a:latin typeface="Arial" pitchFamily="34" charset="0"/>
                <a:cs typeface="Arial" pitchFamily="34" charset="0"/>
              </a:rPr>
              <a:t>Αμιδηνός</a:t>
            </a:r>
            <a:r>
              <a:rPr lang="el-GR" sz="1400" dirty="0">
                <a:latin typeface="Arial" pitchFamily="34" charset="0"/>
                <a:cs typeface="Arial" pitchFamily="34" charset="0"/>
              </a:rPr>
              <a:t>, αρχίατρος τού Ιουστινιανού, γράφει μεγάλη ιατρική εγκυκλοπαίδεια. Ακολουθεί ο </a:t>
            </a:r>
            <a:r>
              <a:rPr lang="el-GR" sz="1400" i="1" dirty="0">
                <a:latin typeface="Arial" pitchFamily="34" charset="0"/>
                <a:cs typeface="Arial" pitchFamily="34" charset="0"/>
              </a:rPr>
              <a:t>Αλέξανδρος ο </a:t>
            </a:r>
            <a:r>
              <a:rPr lang="el-GR" sz="1400" i="1" dirty="0" err="1">
                <a:latin typeface="Arial" pitchFamily="34" charset="0"/>
                <a:cs typeface="Arial" pitchFamily="34" charset="0"/>
              </a:rPr>
              <a:t>Τραλλιανός</a:t>
            </a:r>
            <a:r>
              <a:rPr lang="el-GR" sz="1400" dirty="0">
                <a:latin typeface="Arial" pitchFamily="34" charset="0"/>
                <a:cs typeface="Arial" pitchFamily="34" charset="0"/>
              </a:rPr>
              <a:t>, ο </a:t>
            </a:r>
            <a:r>
              <a:rPr lang="el-GR" sz="1400" i="1" dirty="0">
                <a:latin typeface="Arial" pitchFamily="34" charset="0"/>
                <a:cs typeface="Arial" pitchFamily="34" charset="0"/>
              </a:rPr>
              <a:t>Παύλος ο Αιγινήτης</a:t>
            </a:r>
            <a:r>
              <a:rPr lang="el-GR" sz="1400" dirty="0">
                <a:latin typeface="Arial" pitchFamily="34" charset="0"/>
                <a:cs typeface="Arial" pitchFamily="34" charset="0"/>
              </a:rPr>
              <a:t>, ο </a:t>
            </a:r>
            <a:r>
              <a:rPr lang="el-GR" sz="1400" i="1" dirty="0">
                <a:latin typeface="Arial" pitchFamily="34" charset="0"/>
                <a:cs typeface="Arial" pitchFamily="34" charset="0"/>
              </a:rPr>
              <a:t>Νικόλαος ο Μυρεψός</a:t>
            </a:r>
            <a:r>
              <a:rPr lang="el-GR" sz="1400" dirty="0">
                <a:latin typeface="Arial" pitchFamily="34" charset="0"/>
                <a:cs typeface="Arial" pitchFamily="34" charset="0"/>
              </a:rPr>
              <a:t>, </a:t>
            </a:r>
            <a:r>
              <a:rPr lang="el-GR" sz="1400" i="1" dirty="0">
                <a:latin typeface="Arial" pitchFamily="34" charset="0"/>
                <a:cs typeface="Arial" pitchFamily="34" charset="0"/>
              </a:rPr>
              <a:t>Ιωάννης ο </a:t>
            </a:r>
            <a:r>
              <a:rPr lang="el-GR" sz="1400" i="1" dirty="0" err="1">
                <a:latin typeface="Arial" pitchFamily="34" charset="0"/>
                <a:cs typeface="Arial" pitchFamily="34" charset="0"/>
              </a:rPr>
              <a:t>Ακτουάριος</a:t>
            </a:r>
            <a:r>
              <a:rPr lang="el-GR" sz="1400" i="1" dirty="0">
                <a:latin typeface="Arial" pitchFamily="34" charset="0"/>
                <a:cs typeface="Arial" pitchFamily="34" charset="0"/>
              </a:rPr>
              <a:t> </a:t>
            </a:r>
            <a:r>
              <a:rPr lang="el-GR" sz="1400" dirty="0">
                <a:latin typeface="Arial" pitchFamily="34" charset="0"/>
                <a:cs typeface="Arial" pitchFamily="34" charset="0"/>
              </a:rPr>
              <a:t>κ.α. </a:t>
            </a:r>
            <a:endParaRPr lang="el-GR" sz="1400" dirty="0" smtClean="0">
              <a:latin typeface="Arial" pitchFamily="34" charset="0"/>
              <a:cs typeface="Arial" pitchFamily="34" charset="0"/>
            </a:endParaRPr>
          </a:p>
          <a:p>
            <a:endParaRPr lang="el-GR" sz="1400" dirty="0">
              <a:latin typeface="Arial" pitchFamily="34" charset="0"/>
              <a:cs typeface="Arial" pitchFamily="34" charset="0"/>
            </a:endParaRPr>
          </a:p>
          <a:p>
            <a:r>
              <a:rPr lang="el-GR" sz="1400" dirty="0" smtClean="0">
                <a:latin typeface="Arial" pitchFamily="34" charset="0"/>
                <a:cs typeface="Arial" pitchFamily="34" charset="0"/>
              </a:rPr>
              <a:t>Πρωτότυπες </a:t>
            </a:r>
            <a:r>
              <a:rPr lang="el-GR" sz="1400" dirty="0">
                <a:latin typeface="Arial" pitchFamily="34" charset="0"/>
                <a:cs typeface="Arial" pitchFamily="34" charset="0"/>
              </a:rPr>
              <a:t>ιατρικές εργασίες έχομε: στο πεδίο της ανατομικής (μελέτες για σιελογόνους</a:t>
            </a:r>
            <a:r>
              <a:rPr lang="el-GR" sz="1400" i="1" dirty="0">
                <a:latin typeface="Arial" pitchFamily="34" charset="0"/>
                <a:cs typeface="Arial" pitchFamily="34" charset="0"/>
              </a:rPr>
              <a:t> </a:t>
            </a:r>
            <a:r>
              <a:rPr lang="el-GR" sz="1400" dirty="0">
                <a:latin typeface="Arial" pitchFamily="34" charset="0"/>
                <a:cs typeface="Arial" pitchFamily="34" charset="0"/>
              </a:rPr>
              <a:t>αδένες και μύτη), στο κλάδο της χειρουργικής (για αιμόσταση, </a:t>
            </a:r>
            <a:r>
              <a:rPr lang="el-GR" sz="1400" dirty="0" err="1">
                <a:latin typeface="Arial" pitchFamily="34" charset="0"/>
                <a:cs typeface="Arial" pitchFamily="34" charset="0"/>
              </a:rPr>
              <a:t>επιδεσμολογία</a:t>
            </a:r>
            <a:r>
              <a:rPr lang="el-GR" sz="1400" dirty="0">
                <a:latin typeface="Arial" pitchFamily="34" charset="0"/>
                <a:cs typeface="Arial" pitchFamily="34" charset="0"/>
              </a:rPr>
              <a:t> κι ανευρύσματα), στη μαιευτική (ανάπτυξη μεθόδων για τον μετασχηματισμό τού εμβρύου και την υποστήριξη τού περινέου στο τοκετό), στη γυναικολογία (εκτέλεση ενδομήτριων πλύσεων, χρήση μητροσκοπίου, εκτέλεση κολπικής υστερεκτομής), κι εργασίες στην οφθαλμολογία και την Ω.Ρ.Λ.</a:t>
            </a:r>
          </a:p>
          <a:p>
            <a:r>
              <a:rPr lang="el-GR" sz="1400" dirty="0">
                <a:latin typeface="Arial" pitchFamily="34" charset="0"/>
                <a:cs typeface="Arial" pitchFamily="34" charset="0"/>
              </a:rPr>
              <a:t> </a:t>
            </a:r>
          </a:p>
          <a:p>
            <a:r>
              <a:rPr lang="el-GR" sz="1400" dirty="0">
                <a:latin typeface="Arial" pitchFamily="34" charset="0"/>
                <a:cs typeface="Arial" pitchFamily="34" charset="0"/>
              </a:rPr>
              <a:t>Εκεί όμως που το Βυζάντιο μένει ανυπέρβλητο, ακόμα και στους νεώτερους χρόνους, είναι η πρόνοια για τους πάσχοντες και τους έχοντες ανάγκη βοηθείας. Το ίδρυμα με το όνομα «</a:t>
            </a:r>
            <a:r>
              <a:rPr lang="el-GR" sz="1400" i="1" dirty="0" err="1">
                <a:latin typeface="Arial" pitchFamily="34" charset="0"/>
                <a:cs typeface="Arial" pitchFamily="34" charset="0"/>
              </a:rPr>
              <a:t>ξενών</a:t>
            </a:r>
            <a:r>
              <a:rPr lang="el-GR" sz="1400" dirty="0">
                <a:latin typeface="Arial" pitchFamily="34" charset="0"/>
                <a:cs typeface="Arial" pitchFamily="34" charset="0"/>
              </a:rPr>
              <a:t>», </a:t>
            </a:r>
            <a:r>
              <a:rPr lang="el-GR" sz="1400" dirty="0" err="1">
                <a:latin typeface="Arial" pitchFamily="34" charset="0"/>
                <a:cs typeface="Arial" pitchFamily="34" charset="0"/>
              </a:rPr>
              <a:t>ό,τι</a:t>
            </a:r>
            <a:r>
              <a:rPr lang="el-GR" sz="1400" dirty="0">
                <a:latin typeface="Arial" pitchFamily="34" charset="0"/>
                <a:cs typeface="Arial" pitchFamily="34" charset="0"/>
              </a:rPr>
              <a:t> εμείς σήμερα χαρακτηρίζουμε σαν νοσοκομείο, ήταν τόπος όπου η μεγάλη εντολή τού Χριστού, η αγάπη, γινόταν υπέροχη πραγματικότητα. </a:t>
            </a:r>
          </a:p>
        </p:txBody>
      </p:sp>
    </p:spTree>
    <p:extLst>
      <p:ext uri="{BB962C8B-B14F-4D97-AF65-F5344CB8AC3E}">
        <p14:creationId xmlns:p14="http://schemas.microsoft.com/office/powerpoint/2010/main" val="218484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4645" y="620688"/>
            <a:ext cx="8496944" cy="2893100"/>
          </a:xfrm>
          <a:prstGeom prst="rect">
            <a:avLst/>
          </a:prstGeom>
        </p:spPr>
        <p:txBody>
          <a:bodyPr wrap="square">
            <a:spAutoFit/>
          </a:bodyPr>
          <a:lstStyle/>
          <a:p>
            <a:r>
              <a:rPr lang="el-GR" sz="1400" dirty="0" smtClean="0">
                <a:latin typeface="Arial" pitchFamily="34" charset="0"/>
                <a:cs typeface="Arial" pitchFamily="34" charset="0"/>
              </a:rPr>
              <a:t>Ταυτόχρονα  </a:t>
            </a:r>
            <a:r>
              <a:rPr lang="el-GR" sz="1400" dirty="0">
                <a:latin typeface="Arial" pitchFamily="34" charset="0"/>
                <a:cs typeface="Arial" pitchFamily="34" charset="0"/>
              </a:rPr>
              <a:t>ήταν ιατρική σχολή κι εργαστήριο καλλιέργειας </a:t>
            </a:r>
            <a:r>
              <a:rPr lang="el-GR" sz="1400" dirty="0" err="1">
                <a:latin typeface="Arial" pitchFamily="34" charset="0"/>
                <a:cs typeface="Arial" pitchFamily="34" charset="0"/>
              </a:rPr>
              <a:t>τής</a:t>
            </a:r>
            <a:r>
              <a:rPr lang="el-GR" sz="1400" dirty="0">
                <a:latin typeface="Arial" pitchFamily="34" charset="0"/>
                <a:cs typeface="Arial" pitchFamily="34" charset="0"/>
              </a:rPr>
              <a:t> επιστήμης. Μερικοί απ’ τους ονομαστότερους ξενώνες ήταν η </a:t>
            </a:r>
            <a:r>
              <a:rPr lang="el-GR" sz="1400" dirty="0" err="1">
                <a:latin typeface="Arial" pitchFamily="34" charset="0"/>
                <a:cs typeface="Arial" pitchFamily="34" charset="0"/>
              </a:rPr>
              <a:t>Βασιλειάδα</a:t>
            </a:r>
            <a:r>
              <a:rPr lang="el-GR" sz="1400" dirty="0">
                <a:latin typeface="Arial" pitchFamily="34" charset="0"/>
                <a:cs typeface="Arial" pitchFamily="34" charset="0"/>
              </a:rPr>
              <a:t> τού Μεγάλου Βασιλείου, ο ξενώνας του Σαμψών, της Μονής του Παντοκράτορα, του Ρωμανού του </a:t>
            </a:r>
            <a:r>
              <a:rPr lang="el-GR" sz="1400" dirty="0" err="1">
                <a:latin typeface="Arial" pitchFamily="34" charset="0"/>
                <a:cs typeface="Arial" pitchFamily="34" charset="0"/>
              </a:rPr>
              <a:t>Λεκαπηνού</a:t>
            </a:r>
            <a:r>
              <a:rPr lang="el-GR" sz="1400" dirty="0">
                <a:latin typeface="Arial" pitchFamily="34" charset="0"/>
                <a:cs typeface="Arial" pitchFamily="34" charset="0"/>
              </a:rPr>
              <a:t> κ.ά. Για τα θέματα </a:t>
            </a:r>
            <a:r>
              <a:rPr lang="el-GR" sz="1400" dirty="0" err="1">
                <a:latin typeface="Arial" pitchFamily="34" charset="0"/>
                <a:cs typeface="Arial" pitchFamily="34" charset="0"/>
              </a:rPr>
              <a:t>τής</a:t>
            </a:r>
            <a:r>
              <a:rPr lang="el-GR" sz="1400" dirty="0">
                <a:latin typeface="Arial" pitchFamily="34" charset="0"/>
                <a:cs typeface="Arial" pitchFamily="34" charset="0"/>
              </a:rPr>
              <a:t> νοσηλείας, ο Μέγας Βασίλειος αφήνει βιβλίο: «</a:t>
            </a:r>
            <a:r>
              <a:rPr lang="el-GR" sz="1400" i="1" dirty="0">
                <a:latin typeface="Arial" pitchFamily="34" charset="0"/>
                <a:cs typeface="Arial" pitchFamily="34" charset="0"/>
              </a:rPr>
              <a:t>Για το πώς να φέρονται οι μοναχοί</a:t>
            </a:r>
            <a:r>
              <a:rPr lang="el-GR" sz="1400" dirty="0">
                <a:latin typeface="Arial" pitchFamily="34" charset="0"/>
                <a:cs typeface="Arial" pitchFamily="34" charset="0"/>
              </a:rPr>
              <a:t> </a:t>
            </a:r>
            <a:r>
              <a:rPr lang="el-GR" sz="1400" i="1" dirty="0">
                <a:latin typeface="Arial" pitchFamily="34" charset="0"/>
                <a:cs typeface="Arial" pitchFamily="34" charset="0"/>
              </a:rPr>
              <a:t>προς τους αρρώστους στο ξενοδοχείο</a:t>
            </a:r>
            <a:r>
              <a:rPr lang="el-GR" sz="1400" dirty="0">
                <a:latin typeface="Arial" pitchFamily="34" charset="0"/>
                <a:cs typeface="Arial" pitchFamily="34" charset="0"/>
              </a:rPr>
              <a:t>». Ο ξενώνας </a:t>
            </a:r>
            <a:r>
              <a:rPr lang="el-GR" sz="1400" dirty="0" err="1">
                <a:latin typeface="Arial" pitchFamily="34" charset="0"/>
                <a:cs typeface="Arial" pitchFamily="34" charset="0"/>
              </a:rPr>
              <a:t>τής</a:t>
            </a:r>
            <a:r>
              <a:rPr lang="el-GR" sz="1400" dirty="0">
                <a:latin typeface="Arial" pitchFamily="34" charset="0"/>
                <a:cs typeface="Arial" pitchFamily="34" charset="0"/>
              </a:rPr>
              <a:t> Μονής του Παντοκράτορα ήταν απ' τα τελειότερα νοσοκομεία</a:t>
            </a:r>
            <a:r>
              <a:rPr lang="el-GR" sz="1400" i="1" dirty="0">
                <a:latin typeface="Arial" pitchFamily="34" charset="0"/>
                <a:cs typeface="Arial" pitchFamily="34" charset="0"/>
              </a:rPr>
              <a:t> </a:t>
            </a:r>
            <a:r>
              <a:rPr lang="el-GR" sz="1400" dirty="0">
                <a:latin typeface="Arial" pitchFamily="34" charset="0"/>
                <a:cs typeface="Arial" pitchFamily="34" charset="0"/>
              </a:rPr>
              <a:t>του Μεσαίωνα. Διέθετε 50 κλίνες σε 5 τμήματα: χειρουργικό, 2 παθολογικά, γυναικολογικό και οφθαλμολογικό, με 53</a:t>
            </a:r>
          </a:p>
          <a:p>
            <a:r>
              <a:rPr lang="el-GR" sz="1400" dirty="0">
                <a:latin typeface="Arial" pitchFamily="34" charset="0"/>
                <a:cs typeface="Arial" pitchFamily="34" charset="0"/>
              </a:rPr>
              <a:t>ιατρούς διαφόρων ειδικοτήτων συγκροτημένους σε σώμα με διευθυντή, επιμελητές κι εσωτερικούς βοηθούς. Καθώς επίσης φαρμακοποιούς, διαιτολόγους, ιατρική βιβλιοθήκη και εξωτερικά ιατρεία με 16 ιατρούς. Μαζί με τους ξενώνες είχε </a:t>
            </a:r>
            <a:r>
              <a:rPr lang="el-GR" sz="1400" i="1" dirty="0">
                <a:latin typeface="Arial" pitchFamily="34" charset="0"/>
                <a:cs typeface="Arial" pitchFamily="34" charset="0"/>
              </a:rPr>
              <a:t>γηροκομεία</a:t>
            </a:r>
            <a:r>
              <a:rPr lang="el-GR" sz="1400" dirty="0">
                <a:latin typeface="Arial" pitchFamily="34" charset="0"/>
                <a:cs typeface="Arial" pitchFamily="34" charset="0"/>
              </a:rPr>
              <a:t>, </a:t>
            </a:r>
            <a:r>
              <a:rPr lang="el-GR" sz="1400" i="1" dirty="0">
                <a:latin typeface="Arial" pitchFamily="34" charset="0"/>
                <a:cs typeface="Arial" pitchFamily="34" charset="0"/>
              </a:rPr>
              <a:t>λεπροκομεία</a:t>
            </a:r>
            <a:r>
              <a:rPr lang="el-GR" sz="1400" dirty="0">
                <a:latin typeface="Arial" pitchFamily="34" charset="0"/>
                <a:cs typeface="Arial" pitchFamily="34" charset="0"/>
              </a:rPr>
              <a:t> (</a:t>
            </a:r>
            <a:r>
              <a:rPr lang="el-GR" sz="1400" dirty="0" err="1">
                <a:latin typeface="Arial" pitchFamily="34" charset="0"/>
                <a:cs typeface="Arial" pitchFamily="34" charset="0"/>
              </a:rPr>
              <a:t>λωβοκομεία</a:t>
            </a:r>
            <a:r>
              <a:rPr lang="el-GR" sz="1400" dirty="0">
                <a:latin typeface="Arial" pitchFamily="34" charset="0"/>
                <a:cs typeface="Arial" pitchFamily="34" charset="0"/>
              </a:rPr>
              <a:t>), </a:t>
            </a:r>
            <a:r>
              <a:rPr lang="el-GR" sz="1400" i="1" dirty="0">
                <a:latin typeface="Arial" pitchFamily="34" charset="0"/>
                <a:cs typeface="Arial" pitchFamily="34" charset="0"/>
              </a:rPr>
              <a:t>βρεφοκομεία</a:t>
            </a:r>
            <a:r>
              <a:rPr lang="el-GR" sz="1400" dirty="0">
                <a:latin typeface="Arial" pitchFamily="34" charset="0"/>
                <a:cs typeface="Arial" pitchFamily="34" charset="0"/>
              </a:rPr>
              <a:t>, </a:t>
            </a:r>
            <a:r>
              <a:rPr lang="el-GR" sz="1400" i="1" dirty="0">
                <a:latin typeface="Arial" pitchFamily="34" charset="0"/>
                <a:cs typeface="Arial" pitchFamily="34" charset="0"/>
              </a:rPr>
              <a:t>μαιευτήρια</a:t>
            </a:r>
            <a:r>
              <a:rPr lang="el-GR" sz="1400" dirty="0">
                <a:latin typeface="Arial" pitchFamily="34" charset="0"/>
                <a:cs typeface="Arial" pitchFamily="34" charset="0"/>
              </a:rPr>
              <a:t> (</a:t>
            </a:r>
            <a:r>
              <a:rPr lang="el-GR" sz="1400" dirty="0" err="1">
                <a:latin typeface="Arial" pitchFamily="34" charset="0"/>
                <a:cs typeface="Arial" pitchFamily="34" charset="0"/>
              </a:rPr>
              <a:t>λοχοκομεία</a:t>
            </a:r>
            <a:r>
              <a:rPr lang="el-GR" sz="1400" dirty="0">
                <a:latin typeface="Arial" pitchFamily="34" charset="0"/>
                <a:cs typeface="Arial" pitchFamily="34" charset="0"/>
              </a:rPr>
              <a:t>) κι </a:t>
            </a:r>
            <a:r>
              <a:rPr lang="el-GR" sz="1400" i="1" dirty="0">
                <a:latin typeface="Arial" pitchFamily="34" charset="0"/>
                <a:cs typeface="Arial" pitchFamily="34" charset="0"/>
              </a:rPr>
              <a:t>ορφανοτροφεία</a:t>
            </a:r>
            <a:r>
              <a:rPr lang="el-GR" sz="1400" dirty="0">
                <a:latin typeface="Arial" pitchFamily="34" charset="0"/>
                <a:cs typeface="Arial" pitchFamily="34" charset="0"/>
              </a:rPr>
              <a:t>. Ο </a:t>
            </a:r>
            <a:r>
              <a:rPr lang="el-GR" sz="1400" i="1" dirty="0">
                <a:latin typeface="Arial" pitchFamily="34" charset="0"/>
                <a:cs typeface="Arial" pitchFamily="34" charset="0"/>
              </a:rPr>
              <a:t>Ιωάννης ο</a:t>
            </a:r>
            <a:r>
              <a:rPr lang="el-GR" sz="1400" dirty="0">
                <a:latin typeface="Arial" pitchFamily="34" charset="0"/>
                <a:cs typeface="Arial" pitchFamily="34" charset="0"/>
              </a:rPr>
              <a:t> </a:t>
            </a:r>
            <a:r>
              <a:rPr lang="el-GR" sz="1400" i="1" dirty="0">
                <a:latin typeface="Arial" pitchFamily="34" charset="0"/>
                <a:cs typeface="Arial" pitchFamily="34" charset="0"/>
              </a:rPr>
              <a:t>Ελεήμων</a:t>
            </a:r>
            <a:r>
              <a:rPr lang="el-GR" sz="1400" dirty="0">
                <a:latin typeface="Arial" pitchFamily="34" charset="0"/>
                <a:cs typeface="Arial" pitchFamily="34" charset="0"/>
              </a:rPr>
              <a:t>, Πατριάρχης Αλεξανδρείας, ίδρυσε 7 ορφανοτροφεία στην επισκοπή του (αρχές 7ου αιώνα). Με τέτοια</a:t>
            </a:r>
            <a:r>
              <a:rPr lang="el-GR" sz="1400" i="1" dirty="0">
                <a:latin typeface="Arial" pitchFamily="34" charset="0"/>
                <a:cs typeface="Arial" pitchFamily="34" charset="0"/>
              </a:rPr>
              <a:t> </a:t>
            </a:r>
            <a:r>
              <a:rPr lang="el-GR" sz="1400" dirty="0">
                <a:latin typeface="Arial" pitchFamily="34" charset="0"/>
                <a:cs typeface="Arial" pitchFamily="34" charset="0"/>
              </a:rPr>
              <a:t>εικόνα, το Βυζάντιο δεν είχε τίποτε να ζηλέψει στην ιατρική απ' τη Δύση κι ο ανατολικός Μεσαίωνας δεν έχει τίποτε το κοινό με τον σκοταδισμό της υπόλοιπης Ευρώπη κατά τους μέσους χρόνους.</a:t>
            </a:r>
          </a:p>
        </p:txBody>
      </p:sp>
    </p:spTree>
    <p:extLst>
      <p:ext uri="{BB962C8B-B14F-4D97-AF65-F5344CB8AC3E}">
        <p14:creationId xmlns:p14="http://schemas.microsoft.com/office/powerpoint/2010/main" val="428224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p:nvPr/>
        </p:nvPicPr>
        <p:blipFill>
          <a:blip r:embed="rId2">
            <a:extLst/>
          </a:blip>
          <a:srcRect/>
          <a:stretch>
            <a:fillRect/>
          </a:stretch>
        </p:blipFill>
        <p:spPr bwMode="auto">
          <a:xfrm>
            <a:off x="578202" y="2564904"/>
            <a:ext cx="7956376" cy="4149353"/>
          </a:xfrm>
          <a:prstGeom prst="rect">
            <a:avLst/>
          </a:prstGeom>
          <a:noFill/>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07" y="93957"/>
            <a:ext cx="8784976" cy="223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15830" y="1476653"/>
            <a:ext cx="8352928" cy="1600438"/>
          </a:xfrm>
          <a:prstGeom prst="rect">
            <a:avLst/>
          </a:prstGeom>
        </p:spPr>
        <p:txBody>
          <a:bodyPr wrap="square">
            <a:spAutoFit/>
          </a:bodyPr>
          <a:lstStyle/>
          <a:p>
            <a:pPr lvl="0"/>
            <a:r>
              <a:rPr lang="el-GR" sz="1400" dirty="0" smtClean="0">
                <a:latin typeface="Arial" pitchFamily="34" charset="0"/>
                <a:cs typeface="Arial" pitchFamily="34" charset="0"/>
              </a:rPr>
              <a:t>Η κοινώς </a:t>
            </a:r>
            <a:r>
              <a:rPr lang="el-GR" sz="1400" dirty="0">
                <a:latin typeface="Arial" pitchFamily="34" charset="0"/>
                <a:cs typeface="Arial" pitchFamily="34" charset="0"/>
              </a:rPr>
              <a:t>αποδεκτή θεωρία σχετικά µε την Αναγέννηση είναι ότι ήταν µια περίοδος ταχείας ανάπτυξης της </a:t>
            </a:r>
            <a:r>
              <a:rPr lang="el-GR" sz="1400" dirty="0" err="1">
                <a:latin typeface="Arial" pitchFamily="34" charset="0"/>
                <a:cs typeface="Arial" pitchFamily="34" charset="0"/>
              </a:rPr>
              <a:t>πνευµατικής</a:t>
            </a:r>
            <a:r>
              <a:rPr lang="el-GR" sz="1400" dirty="0">
                <a:latin typeface="Arial" pitchFamily="34" charset="0"/>
                <a:cs typeface="Arial" pitchFamily="34" charset="0"/>
              </a:rPr>
              <a:t> </a:t>
            </a:r>
            <a:r>
              <a:rPr lang="el-GR" sz="1400" dirty="0" err="1">
                <a:latin typeface="Arial" pitchFamily="34" charset="0"/>
                <a:cs typeface="Arial" pitchFamily="34" charset="0"/>
              </a:rPr>
              <a:t>δηµιουργίας</a:t>
            </a:r>
            <a:r>
              <a:rPr lang="el-GR" sz="1400" dirty="0">
                <a:latin typeface="Arial" pitchFamily="34" charset="0"/>
                <a:cs typeface="Arial" pitchFamily="34" charset="0"/>
              </a:rPr>
              <a:t> σε ένα µ</a:t>
            </a:r>
            <a:r>
              <a:rPr lang="el-GR" sz="1400" dirty="0" err="1">
                <a:latin typeface="Arial" pitchFamily="34" charset="0"/>
                <a:cs typeface="Arial" pitchFamily="34" charset="0"/>
              </a:rPr>
              <a:t>εγάλο</a:t>
            </a:r>
            <a:r>
              <a:rPr lang="el-GR" sz="1400" dirty="0">
                <a:latin typeface="Arial" pitchFamily="34" charset="0"/>
                <a:cs typeface="Arial" pitchFamily="34" charset="0"/>
              </a:rPr>
              <a:t> </a:t>
            </a:r>
            <a:r>
              <a:rPr lang="el-GR" sz="1400" dirty="0" err="1">
                <a:latin typeface="Arial" pitchFamily="34" charset="0"/>
                <a:cs typeface="Arial" pitchFamily="34" charset="0"/>
              </a:rPr>
              <a:t>αριθµό</a:t>
            </a:r>
            <a:r>
              <a:rPr lang="el-GR" sz="1400" dirty="0">
                <a:latin typeface="Arial" pitchFamily="34" charset="0"/>
                <a:cs typeface="Arial" pitchFamily="34" charset="0"/>
              </a:rPr>
              <a:t> </a:t>
            </a:r>
            <a:r>
              <a:rPr lang="el-GR" sz="1400" dirty="0" err="1">
                <a:latin typeface="Arial" pitchFamily="34" charset="0"/>
                <a:cs typeface="Arial" pitchFamily="34" charset="0"/>
              </a:rPr>
              <a:t>τοµέων</a:t>
            </a:r>
            <a:r>
              <a:rPr lang="el-GR" sz="1400" dirty="0">
                <a:latin typeface="Arial" pitchFamily="34" charset="0"/>
                <a:cs typeface="Arial" pitchFamily="34" charset="0"/>
              </a:rPr>
              <a:t>, </a:t>
            </a:r>
            <a:r>
              <a:rPr lang="el-GR" sz="1400" dirty="0" err="1">
                <a:latin typeface="Arial" pitchFamily="34" charset="0"/>
                <a:cs typeface="Arial" pitchFamily="34" charset="0"/>
              </a:rPr>
              <a:t>συµπεριλαµβανοµένης</a:t>
            </a:r>
            <a:r>
              <a:rPr lang="el-GR" sz="1400" dirty="0">
                <a:latin typeface="Arial" pitchFamily="34" charset="0"/>
                <a:cs typeface="Arial" pitchFamily="34" charset="0"/>
              </a:rPr>
              <a:t> και της ιατρικής, που άρχισε από την Ιταλία και συνεχίστηκε στη Γαλλία, Ολλανδία και Αγγλία. Οι άνθρωποι άρχισαν να </a:t>
            </a:r>
            <a:r>
              <a:rPr lang="el-GR" sz="1400" dirty="0" err="1">
                <a:latin typeface="Arial" pitchFamily="34" charset="0"/>
                <a:cs typeface="Arial" pitchFamily="34" charset="0"/>
              </a:rPr>
              <a:t>αµφισβητούν</a:t>
            </a:r>
            <a:r>
              <a:rPr lang="el-GR" sz="1400" dirty="0">
                <a:latin typeface="Arial" pitchFamily="34" charset="0"/>
                <a:cs typeface="Arial" pitchFamily="34" charset="0"/>
              </a:rPr>
              <a:t> την αρχή και την αυθεντία και άρχισαν να ακούν, να βλέπουν και να ρωτούν. Μέσα σε αυτό τον </a:t>
            </a:r>
            <a:r>
              <a:rPr lang="el-GR" sz="1400" dirty="0" err="1">
                <a:latin typeface="Arial" pitchFamily="34" charset="0"/>
                <a:cs typeface="Arial" pitchFamily="34" charset="0"/>
              </a:rPr>
              <a:t>οργασµό</a:t>
            </a:r>
            <a:r>
              <a:rPr lang="el-GR" sz="1400" dirty="0">
                <a:latin typeface="Arial" pitchFamily="34" charset="0"/>
                <a:cs typeface="Arial" pitchFamily="34" charset="0"/>
              </a:rPr>
              <a:t> ανάπτυξης έκανε την </a:t>
            </a:r>
            <a:r>
              <a:rPr lang="el-GR" sz="1400" dirty="0" err="1">
                <a:latin typeface="Arial" pitchFamily="34" charset="0"/>
                <a:cs typeface="Arial" pitchFamily="34" charset="0"/>
              </a:rPr>
              <a:t>εµφάνισή</a:t>
            </a:r>
            <a:r>
              <a:rPr lang="el-GR" sz="1400" dirty="0">
                <a:latin typeface="Arial" pitchFamily="34" charset="0"/>
                <a:cs typeface="Arial" pitchFamily="34" charset="0"/>
              </a:rPr>
              <a:t> της και η µ</a:t>
            </a:r>
            <a:r>
              <a:rPr lang="el-GR" sz="1400" dirty="0" err="1">
                <a:latin typeface="Arial" pitchFamily="34" charset="0"/>
                <a:cs typeface="Arial" pitchFamily="34" charset="0"/>
              </a:rPr>
              <a:t>οντέρνα</a:t>
            </a:r>
            <a:r>
              <a:rPr lang="el-GR" sz="1400" dirty="0">
                <a:latin typeface="Arial" pitchFamily="34" charset="0"/>
                <a:cs typeface="Arial" pitchFamily="34" charset="0"/>
              </a:rPr>
              <a:t>, </a:t>
            </a:r>
            <a:r>
              <a:rPr lang="el-GR" sz="1400" dirty="0" err="1">
                <a:latin typeface="Arial" pitchFamily="34" charset="0"/>
                <a:cs typeface="Arial" pitchFamily="34" charset="0"/>
              </a:rPr>
              <a:t>επιστηµονική</a:t>
            </a:r>
            <a:r>
              <a:rPr lang="el-GR" sz="1400" dirty="0">
                <a:latin typeface="Arial" pitchFamily="34" charset="0"/>
                <a:cs typeface="Arial" pitchFamily="34" charset="0"/>
              </a:rPr>
              <a:t> ιατρική, όπου η διατύπωση υποθέσεων ως προς το πώς και γιατί </a:t>
            </a:r>
            <a:r>
              <a:rPr lang="el-GR" sz="1400" dirty="0" err="1">
                <a:latin typeface="Arial" pitchFamily="34" charset="0"/>
                <a:cs typeface="Arial" pitchFamily="34" charset="0"/>
              </a:rPr>
              <a:t>συµβαίνουν</a:t>
            </a:r>
            <a:r>
              <a:rPr lang="el-GR" sz="1400" dirty="0">
                <a:latin typeface="Arial" pitchFamily="34" charset="0"/>
                <a:cs typeface="Arial" pitchFamily="34" charset="0"/>
              </a:rPr>
              <a:t> τα διάφορα </a:t>
            </a:r>
            <a:r>
              <a:rPr lang="el-GR" sz="1400" dirty="0" err="1">
                <a:latin typeface="Arial" pitchFamily="34" charset="0"/>
                <a:cs typeface="Arial" pitchFamily="34" charset="0"/>
              </a:rPr>
              <a:t>φαινόµενα</a:t>
            </a:r>
            <a:r>
              <a:rPr lang="el-GR" sz="1400" dirty="0">
                <a:latin typeface="Arial" pitchFamily="34" charset="0"/>
                <a:cs typeface="Arial" pitchFamily="34" charset="0"/>
              </a:rPr>
              <a:t> και η </a:t>
            </a:r>
            <a:r>
              <a:rPr lang="el-GR" sz="1400" dirty="0" err="1">
                <a:latin typeface="Arial" pitchFamily="34" charset="0"/>
                <a:cs typeface="Arial" pitchFamily="34" charset="0"/>
              </a:rPr>
              <a:t>πειραµατική</a:t>
            </a:r>
            <a:r>
              <a:rPr lang="el-GR" sz="1400" dirty="0">
                <a:latin typeface="Arial" pitchFamily="34" charset="0"/>
                <a:cs typeface="Arial" pitchFamily="34" charset="0"/>
              </a:rPr>
              <a:t> επιβεβαίωση ή απόρριψή τους έχουν ένα κεντρικό ρόλο.</a:t>
            </a:r>
          </a:p>
        </p:txBody>
      </p:sp>
      <p:sp>
        <p:nvSpPr>
          <p:cNvPr id="5" name="Ορθογώνιο 4"/>
          <p:cNvSpPr/>
          <p:nvPr/>
        </p:nvSpPr>
        <p:spPr>
          <a:xfrm>
            <a:off x="2195736" y="692696"/>
            <a:ext cx="4593117" cy="369332"/>
          </a:xfrm>
          <a:prstGeom prst="rect">
            <a:avLst/>
          </a:prstGeom>
        </p:spPr>
        <p:txBody>
          <a:bodyPr wrap="none">
            <a:spAutoFit/>
          </a:bodyPr>
          <a:lstStyle/>
          <a:p>
            <a:pPr lvl="0"/>
            <a:r>
              <a:rPr lang="el-GR" b="1" dirty="0" smtClean="0"/>
              <a:t>Η Αναγέννηση </a:t>
            </a:r>
            <a:r>
              <a:rPr lang="el-GR" b="1" dirty="0"/>
              <a:t>(της Ευρώπης και της Ιατρικής)</a:t>
            </a:r>
            <a:endParaRPr lang="el-GR" dirty="0"/>
          </a:p>
        </p:txBody>
      </p:sp>
    </p:spTree>
    <p:extLst>
      <p:ext uri="{BB962C8B-B14F-4D97-AF65-F5344CB8AC3E}">
        <p14:creationId xmlns:p14="http://schemas.microsoft.com/office/powerpoint/2010/main" val="359179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67544" y="980728"/>
            <a:ext cx="8496944" cy="2014206"/>
          </a:xfrm>
          <a:prstGeom prst="rect">
            <a:avLst/>
          </a:prstGeom>
        </p:spPr>
        <p:txBody>
          <a:bodyPr wrap="square">
            <a:spAutoFit/>
          </a:bodyPr>
          <a:lstStyle/>
          <a:p>
            <a:pPr>
              <a:lnSpc>
                <a:spcPct val="96000"/>
              </a:lnSpc>
              <a:spcAft>
                <a:spcPts val="0"/>
              </a:spcAft>
            </a:pPr>
            <a:r>
              <a:rPr lang="el-GR" sz="1400" baseline="30000" dirty="0">
                <a:solidFill>
                  <a:srgbClr val="0066FF"/>
                </a:solidFill>
                <a:latin typeface="Arial" pitchFamily="34" charset="0"/>
                <a:ea typeface="Arial"/>
                <a:cs typeface="Arial" pitchFamily="34" charset="0"/>
              </a:rPr>
              <a:t>Ιατρική στην Αναγέννηση:</a:t>
            </a:r>
            <a:r>
              <a:rPr lang="el-GR" sz="1400" b="1" dirty="0">
                <a:solidFill>
                  <a:srgbClr val="33CC33"/>
                </a:solidFill>
                <a:latin typeface="Arial" pitchFamily="34" charset="0"/>
                <a:ea typeface="Arial"/>
                <a:cs typeface="Arial" pitchFamily="34" charset="0"/>
              </a:rPr>
              <a:t> </a:t>
            </a:r>
            <a:endParaRPr lang="el-GR" sz="1400" b="1" dirty="0" smtClean="0">
              <a:solidFill>
                <a:srgbClr val="33CC33"/>
              </a:solidFill>
              <a:latin typeface="Arial" pitchFamily="34" charset="0"/>
              <a:ea typeface="Arial"/>
              <a:cs typeface="Arial" pitchFamily="34" charset="0"/>
            </a:endParaRPr>
          </a:p>
          <a:p>
            <a:pPr>
              <a:lnSpc>
                <a:spcPct val="96000"/>
              </a:lnSpc>
              <a:spcAft>
                <a:spcPts val="0"/>
              </a:spcAft>
            </a:pPr>
            <a:r>
              <a:rPr lang="el-GR" sz="1400" b="1" dirty="0" smtClean="0">
                <a:solidFill>
                  <a:srgbClr val="33CC33"/>
                </a:solidFill>
                <a:latin typeface="Arial" pitchFamily="34" charset="0"/>
                <a:ea typeface="Arial"/>
                <a:cs typeface="Arial" pitchFamily="34" charset="0"/>
              </a:rPr>
              <a:t>Ο </a:t>
            </a:r>
            <a:r>
              <a:rPr lang="el-GR" sz="1400" b="1" dirty="0">
                <a:solidFill>
                  <a:srgbClr val="33CC33"/>
                </a:solidFill>
                <a:latin typeface="Arial" pitchFamily="34" charset="0"/>
                <a:ea typeface="Arial"/>
                <a:cs typeface="Arial" pitchFamily="34" charset="0"/>
              </a:rPr>
              <a:t>ΛΕΟΝΑΡΝΤΟ ΝΤΑ ΒΙΝΤΣΙ ΚΑΙ Η ΑΝΑΤΟΜΙΚΗ</a:t>
            </a:r>
            <a:endParaRPr lang="el-GR" sz="1400" dirty="0">
              <a:latin typeface="Arial" pitchFamily="34" charset="0"/>
              <a:ea typeface="Times New Roman"/>
              <a:cs typeface="Arial" pitchFamily="34" charset="0"/>
            </a:endParaRPr>
          </a:p>
          <a:p>
            <a:pPr>
              <a:lnSpc>
                <a:spcPts val="5"/>
              </a:lnSpc>
              <a:spcAft>
                <a:spcPts val="0"/>
              </a:spcAft>
            </a:pPr>
            <a:r>
              <a:rPr lang="el-GR" sz="1400" dirty="0">
                <a:latin typeface="Arial" pitchFamily="34" charset="0"/>
                <a:ea typeface="Times New Roman"/>
                <a:cs typeface="Arial" pitchFamily="34" charset="0"/>
              </a:rPr>
              <a:t> </a:t>
            </a:r>
          </a:p>
          <a:p>
            <a:r>
              <a:rPr lang="el-GR" sz="1400" dirty="0">
                <a:latin typeface="Arial" pitchFamily="34" charset="0"/>
                <a:ea typeface="Arial"/>
                <a:cs typeface="Arial" pitchFamily="34" charset="0"/>
              </a:rPr>
              <a:t>καταπληκτική μορφή του Λεονάρντο ντα Βίντσι (1452-1519) κατέχει πρωτοποριακή θέση στην τέχνη, τη τεχνική και την επιστήμη της Αναγέννησης. Ακόμη και μια γρήγορη ματιά στα ανατομικά του σχέδια, που φυλάσσονται σήμερα στη Βασιλική Βιβλιοθήκη του </a:t>
            </a:r>
            <a:r>
              <a:rPr lang="el-GR" sz="1400" dirty="0" err="1">
                <a:latin typeface="Arial" pitchFamily="34" charset="0"/>
                <a:ea typeface="Arial"/>
                <a:cs typeface="Arial" pitchFamily="34" charset="0"/>
              </a:rPr>
              <a:t>Γουίνδσορ</a:t>
            </a:r>
            <a:r>
              <a:rPr lang="el-GR" sz="1400" dirty="0">
                <a:latin typeface="Arial" pitchFamily="34" charset="0"/>
                <a:ea typeface="Arial"/>
                <a:cs typeface="Arial" pitchFamily="34" charset="0"/>
              </a:rPr>
              <a:t> (Αγγλία) και μια αντιπαραβολή τους με τις μικρογραφίες και τα σχέδια με τα οποία είχαν εικονογραφηθεί τα ανατομικά βιβλία του Μεσαίωνα, αρκεί για να μας αφήσει </a:t>
            </a:r>
            <a:r>
              <a:rPr lang="el-GR" sz="1400" dirty="0" smtClean="0">
                <a:latin typeface="Arial" pitchFamily="34" charset="0"/>
                <a:ea typeface="Arial"/>
                <a:cs typeface="Arial" pitchFamily="34" charset="0"/>
              </a:rPr>
              <a:t>κατάπληκτους. </a:t>
            </a:r>
          </a:p>
          <a:p>
            <a:r>
              <a:rPr lang="el-GR" sz="1400" dirty="0">
                <a:latin typeface="Arial" pitchFamily="34" charset="0"/>
                <a:cs typeface="Arial" pitchFamily="34" charset="0"/>
              </a:rPr>
              <a:t>Ή</a:t>
            </a:r>
            <a:r>
              <a:rPr lang="el-GR" sz="1400" dirty="0" smtClean="0">
                <a:latin typeface="Arial" pitchFamily="34" charset="0"/>
                <a:cs typeface="Arial" pitchFamily="34" charset="0"/>
              </a:rPr>
              <a:t>ταν </a:t>
            </a:r>
            <a:r>
              <a:rPr lang="el-GR" sz="1400" dirty="0">
                <a:latin typeface="Arial" pitchFamily="34" charset="0"/>
                <a:cs typeface="Arial" pitchFamily="34" charset="0"/>
              </a:rPr>
              <a:t>ένας </a:t>
            </a:r>
            <a:r>
              <a:rPr lang="el-GR" sz="1400" dirty="0" err="1">
                <a:latin typeface="Arial" pitchFamily="34" charset="0"/>
                <a:cs typeface="Arial" pitchFamily="34" charset="0"/>
              </a:rPr>
              <a:t>πολυµαθέστατος</a:t>
            </a:r>
            <a:r>
              <a:rPr lang="el-GR" sz="1400" dirty="0">
                <a:latin typeface="Arial" pitchFamily="34" charset="0"/>
                <a:cs typeface="Arial" pitchFamily="34" charset="0"/>
              </a:rPr>
              <a:t>, µ</a:t>
            </a:r>
            <a:r>
              <a:rPr lang="el-GR" sz="1400" dirty="0" err="1">
                <a:latin typeface="Arial" pitchFamily="34" charset="0"/>
                <a:cs typeface="Arial" pitchFamily="34" charset="0"/>
              </a:rPr>
              <a:t>εγαλοφυής</a:t>
            </a:r>
            <a:r>
              <a:rPr lang="el-GR" sz="1400" dirty="0">
                <a:latin typeface="Arial" pitchFamily="34" charset="0"/>
                <a:cs typeface="Arial" pitchFamily="34" charset="0"/>
              </a:rPr>
              <a:t> και ταλαντούχος καλλιτέχνης, </a:t>
            </a:r>
            <a:r>
              <a:rPr lang="el-GR" sz="1400" dirty="0" err="1">
                <a:latin typeface="Arial" pitchFamily="34" charset="0"/>
                <a:cs typeface="Arial" pitchFamily="34" charset="0"/>
              </a:rPr>
              <a:t>επιστήµονας</a:t>
            </a:r>
            <a:r>
              <a:rPr lang="el-GR" sz="1400" dirty="0">
                <a:latin typeface="Arial" pitchFamily="34" charset="0"/>
                <a:cs typeface="Arial" pitchFamily="34" charset="0"/>
              </a:rPr>
              <a:t> και θεωρητικός µ</a:t>
            </a:r>
            <a:r>
              <a:rPr lang="el-GR" sz="1400" dirty="0" err="1">
                <a:latin typeface="Arial" pitchFamily="34" charset="0"/>
                <a:cs typeface="Arial" pitchFamily="34" charset="0"/>
              </a:rPr>
              <a:t>ηχανικός</a:t>
            </a:r>
            <a:r>
              <a:rPr lang="el-GR" sz="1400" dirty="0">
                <a:latin typeface="Arial" pitchFamily="34" charset="0"/>
                <a:cs typeface="Arial" pitchFamily="34" charset="0"/>
              </a:rPr>
              <a:t> που </a:t>
            </a:r>
            <a:r>
              <a:rPr lang="el-GR" sz="1400" dirty="0" err="1">
                <a:latin typeface="Arial" pitchFamily="34" charset="0"/>
                <a:cs typeface="Arial" pitchFamily="34" charset="0"/>
              </a:rPr>
              <a:t>πραγµατοποίησε</a:t>
            </a:r>
            <a:r>
              <a:rPr lang="el-GR" sz="1400" dirty="0">
                <a:latin typeface="Arial" pitchFamily="34" charset="0"/>
                <a:cs typeface="Arial" pitchFamily="34" charset="0"/>
              </a:rPr>
              <a:t> </a:t>
            </a:r>
            <a:r>
              <a:rPr lang="el-GR" sz="1400" dirty="0" err="1">
                <a:latin typeface="Arial" pitchFamily="34" charset="0"/>
                <a:cs typeface="Arial" pitchFamily="34" charset="0"/>
              </a:rPr>
              <a:t>ανατοµές</a:t>
            </a:r>
            <a:r>
              <a:rPr lang="el-GR" sz="1400" dirty="0">
                <a:latin typeface="Arial" pitchFamily="34" charset="0"/>
                <a:cs typeface="Arial" pitchFamily="34" charset="0"/>
              </a:rPr>
              <a:t> του ανθρώπινου </a:t>
            </a:r>
            <a:r>
              <a:rPr lang="el-GR" sz="1400" dirty="0" err="1" smtClean="0">
                <a:latin typeface="Arial" pitchFamily="34" charset="0"/>
                <a:cs typeface="Arial" pitchFamily="34" charset="0"/>
              </a:rPr>
              <a:t>σώµατος</a:t>
            </a:r>
            <a:r>
              <a:rPr lang="el-GR" sz="1400" dirty="0" smtClean="0">
                <a:latin typeface="Arial" pitchFamily="34" charset="0"/>
                <a:cs typeface="Arial" pitchFamily="34" charset="0"/>
              </a:rPr>
              <a:t>.</a:t>
            </a:r>
            <a:endParaRPr lang="el-GR" sz="1400" dirty="0">
              <a:latin typeface="Arial" pitchFamily="34" charset="0"/>
              <a:cs typeface="Arial" pitchFamily="34" charset="0"/>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sng" strike="noStrike" cap="none" normalizeH="0" baseline="0" smtClean="0">
                <a:ln>
                  <a:noFill/>
                </a:ln>
                <a:solidFill>
                  <a:schemeClr val="tx1"/>
                </a:solidFill>
                <a:effectLst/>
                <a:latin typeface="Arial" pitchFamily="34" charset="0"/>
                <a:ea typeface="Arial" pitchFamily="34" charset="0"/>
                <a:cs typeface="Arial" pitchFamily="34" charset="0"/>
              </a:rPr>
              <a:t>Το ανθρώπινο σώμα όπως το</a:t>
            </a:r>
            <a:endParaRPr kumimoji="0" lang="el-G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69"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471686"/>
            <a:ext cx="828675" cy="114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4194755" y="5402220"/>
            <a:ext cx="2088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sng" strike="noStrike" cap="none" normalizeH="0" baseline="0" dirty="0" err="1" smtClean="0">
                <a:ln>
                  <a:noFill/>
                </a:ln>
                <a:solidFill>
                  <a:schemeClr val="tx1"/>
                </a:solidFill>
                <a:effectLst/>
                <a:latin typeface="Arial" pitchFamily="34" charset="0"/>
                <a:ea typeface="Arial" pitchFamily="34" charset="0"/>
                <a:cs typeface="Arial" pitchFamily="34" charset="0"/>
              </a:rPr>
              <a:t>Leonardo</a:t>
            </a:r>
            <a:r>
              <a:rPr kumimoji="0" lang="el-GR" sz="1400" b="1" i="0" u="sng"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l-GR" sz="1400" b="1" i="0" u="sng" strike="noStrike" cap="none" normalizeH="0" baseline="0" dirty="0" err="1" smtClean="0">
                <a:ln>
                  <a:noFill/>
                </a:ln>
                <a:solidFill>
                  <a:schemeClr val="tx1"/>
                </a:solidFill>
                <a:effectLst/>
                <a:latin typeface="Arial" pitchFamily="34" charset="0"/>
                <a:ea typeface="Arial" pitchFamily="34" charset="0"/>
                <a:cs typeface="Arial" pitchFamily="34" charset="0"/>
              </a:rPr>
              <a:t>Da</a:t>
            </a:r>
            <a:r>
              <a:rPr kumimoji="0" lang="el-GR" sz="1400" b="1" i="0" u="sng"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l-GR" sz="1400" b="1" i="0" u="sng" strike="noStrike" cap="none" normalizeH="0" baseline="0" dirty="0" err="1" smtClean="0">
                <a:ln>
                  <a:noFill/>
                </a:ln>
                <a:solidFill>
                  <a:schemeClr val="tx1"/>
                </a:solidFill>
                <a:effectLst/>
                <a:latin typeface="Arial" pitchFamily="34" charset="0"/>
                <a:ea typeface="Arial" pitchFamily="34" charset="0"/>
                <a:cs typeface="Arial" pitchFamily="34" charset="0"/>
              </a:rPr>
              <a:t>Vinci</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AutoShape 2" descr="Αποτέλεσμα εικόνας για λεοναρντο νταβιντσ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795614"/>
            <a:ext cx="1800200" cy="2213360"/>
          </a:xfrm>
          <a:prstGeom prst="rect">
            <a:avLst/>
          </a:prstGeom>
        </p:spPr>
      </p:pic>
    </p:spTree>
    <p:extLst>
      <p:ext uri="{BB962C8B-B14F-4D97-AF65-F5344CB8AC3E}">
        <p14:creationId xmlns:p14="http://schemas.microsoft.com/office/powerpoint/2010/main" val="249478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317104" y="1124744"/>
            <a:ext cx="8424936" cy="2677656"/>
          </a:xfrm>
          <a:prstGeom prst="rect">
            <a:avLst/>
          </a:prstGeom>
        </p:spPr>
        <p:txBody>
          <a:bodyPr wrap="square">
            <a:spAutoFit/>
          </a:bodyPr>
          <a:lstStyle/>
          <a:p>
            <a:r>
              <a:rPr lang="el-GR" sz="1400" dirty="0">
                <a:latin typeface="Arial" pitchFamily="34" charset="0"/>
                <a:cs typeface="Arial" pitchFamily="34" charset="0"/>
              </a:rPr>
              <a:t>Τέσσερα είναι τα στοιχεία, πάνω στα οποία οικοδομήθηκε η ιδιότητα αυτή του μεγάλου καλλιτέχνη: </a:t>
            </a:r>
            <a:r>
              <a:rPr lang="el-GR" sz="1400" i="1" dirty="0">
                <a:latin typeface="Arial" pitchFamily="34" charset="0"/>
                <a:cs typeface="Arial" pitchFamily="34" charset="0"/>
              </a:rPr>
              <a:t>η μεγάλη του επιδεξιότητα στο σχέδιο</a:t>
            </a:r>
            <a:r>
              <a:rPr lang="el-GR" sz="1400" dirty="0">
                <a:latin typeface="Arial" pitchFamily="34" charset="0"/>
                <a:cs typeface="Arial" pitchFamily="34" charset="0"/>
              </a:rPr>
              <a:t>. Οι στοργικές συμβουλές του Μάρκο Αντόνιο </a:t>
            </a:r>
            <a:r>
              <a:rPr lang="el-GR" sz="1400" dirty="0" err="1">
                <a:latin typeface="Arial" pitchFamily="34" charset="0"/>
                <a:cs typeface="Arial" pitchFamily="34" charset="0"/>
              </a:rPr>
              <a:t>ντέλα</a:t>
            </a:r>
            <a:r>
              <a:rPr lang="el-GR" sz="1400" dirty="0">
                <a:latin typeface="Arial" pitchFamily="34" charset="0"/>
                <a:cs typeface="Arial" pitchFamily="34" charset="0"/>
              </a:rPr>
              <a:t> </a:t>
            </a:r>
            <a:r>
              <a:rPr lang="el-GR" sz="1400" dirty="0" err="1">
                <a:latin typeface="Arial" pitchFamily="34" charset="0"/>
                <a:cs typeface="Arial" pitchFamily="34" charset="0"/>
              </a:rPr>
              <a:t>Τόρε</a:t>
            </a:r>
            <a:r>
              <a:rPr lang="el-GR" sz="1400" dirty="0">
                <a:latin typeface="Arial" pitchFamily="34" charset="0"/>
                <a:cs typeface="Arial" pitchFamily="34" charset="0"/>
              </a:rPr>
              <a:t> (1478-1511), καθηγητή της ανατομικής πρώτα στη </a:t>
            </a:r>
            <a:r>
              <a:rPr lang="el-GR" sz="1400" dirty="0" err="1">
                <a:latin typeface="Arial" pitchFamily="34" charset="0"/>
                <a:cs typeface="Arial" pitchFamily="34" charset="0"/>
              </a:rPr>
              <a:t>Πάντοβα</a:t>
            </a:r>
            <a:r>
              <a:rPr lang="el-GR" sz="1400" dirty="0">
                <a:latin typeface="Arial" pitchFamily="34" charset="0"/>
                <a:cs typeface="Arial" pitchFamily="34" charset="0"/>
              </a:rPr>
              <a:t> κι ύστερα στη Παβία, τον οποίον γνώρισε και συναναστράφηκε στην αυλή των </a:t>
            </a:r>
            <a:r>
              <a:rPr lang="el-GR" sz="1400" dirty="0" err="1">
                <a:latin typeface="Arial" pitchFamily="34" charset="0"/>
                <a:cs typeface="Arial" pitchFamily="34" charset="0"/>
              </a:rPr>
              <a:t>Βισκόντι</a:t>
            </a:r>
            <a:r>
              <a:rPr lang="el-GR" sz="1400" dirty="0">
                <a:latin typeface="Arial" pitchFamily="34" charset="0"/>
                <a:cs typeface="Arial" pitchFamily="34" charset="0"/>
              </a:rPr>
              <a:t> στο Μιλάνο.</a:t>
            </a:r>
          </a:p>
          <a:p>
            <a:r>
              <a:rPr lang="el-GR" sz="1400" dirty="0">
                <a:latin typeface="Arial" pitchFamily="34" charset="0"/>
                <a:cs typeface="Arial" pitchFamily="34" charset="0"/>
              </a:rPr>
              <a:t> </a:t>
            </a:r>
          </a:p>
          <a:p>
            <a:r>
              <a:rPr lang="el-GR" sz="1400" dirty="0">
                <a:latin typeface="Arial" pitchFamily="34" charset="0"/>
                <a:cs typeface="Arial" pitchFamily="34" charset="0"/>
              </a:rPr>
              <a:t>Κατά την Αναγέννηση η </a:t>
            </a:r>
            <a:r>
              <a:rPr lang="el-GR" sz="1400" dirty="0" err="1">
                <a:latin typeface="Arial" pitchFamily="34" charset="0"/>
                <a:cs typeface="Arial" pitchFamily="34" charset="0"/>
              </a:rPr>
              <a:t>ανατοµική</a:t>
            </a:r>
            <a:r>
              <a:rPr lang="el-GR" sz="1400" dirty="0">
                <a:latin typeface="Arial" pitchFamily="34" charset="0"/>
                <a:cs typeface="Arial" pitchFamily="34" charset="0"/>
              </a:rPr>
              <a:t> µ</a:t>
            </a:r>
            <a:r>
              <a:rPr lang="el-GR" sz="1400" dirty="0" err="1">
                <a:latin typeface="Arial" pitchFamily="34" charset="0"/>
                <a:cs typeface="Arial" pitchFamily="34" charset="0"/>
              </a:rPr>
              <a:t>ελέτη</a:t>
            </a:r>
            <a:r>
              <a:rPr lang="el-GR" sz="1400" dirty="0">
                <a:latin typeface="Arial" pitchFamily="34" charset="0"/>
                <a:cs typeface="Arial" pitchFamily="34" charset="0"/>
              </a:rPr>
              <a:t> του ανθρώπινου </a:t>
            </a:r>
            <a:r>
              <a:rPr lang="el-GR" sz="1400" dirty="0" err="1">
                <a:latin typeface="Arial" pitchFamily="34" charset="0"/>
                <a:cs typeface="Arial" pitchFamily="34" charset="0"/>
              </a:rPr>
              <a:t>σώµατος</a:t>
            </a:r>
            <a:r>
              <a:rPr lang="el-GR" sz="1400" dirty="0">
                <a:latin typeface="Arial" pitchFamily="34" charset="0"/>
                <a:cs typeface="Arial" pitchFamily="34" charset="0"/>
              </a:rPr>
              <a:t> </a:t>
            </a:r>
            <a:r>
              <a:rPr lang="el-GR" sz="1400" dirty="0" smtClean="0">
                <a:latin typeface="Arial" pitchFamily="34" charset="0"/>
                <a:cs typeface="Arial" pitchFamily="34" charset="0"/>
              </a:rPr>
              <a:t> καθιερώθηκε   </a:t>
            </a:r>
            <a:r>
              <a:rPr lang="el-GR" sz="1400" dirty="0">
                <a:latin typeface="Arial" pitchFamily="34" charset="0"/>
                <a:cs typeface="Arial" pitchFamily="34" charset="0"/>
              </a:rPr>
              <a:t>πια με βούλες παπικές σ' όλα τα</a:t>
            </a:r>
            <a:r>
              <a:rPr lang="el-GR" sz="1400" i="1" dirty="0">
                <a:latin typeface="Arial" pitchFamily="34" charset="0"/>
                <a:cs typeface="Arial" pitchFamily="34" charset="0"/>
              </a:rPr>
              <a:t> </a:t>
            </a:r>
            <a:r>
              <a:rPr lang="el-GR" sz="1400" dirty="0">
                <a:latin typeface="Arial" pitchFamily="34" charset="0"/>
                <a:cs typeface="Arial" pitchFamily="34" charset="0"/>
              </a:rPr>
              <a:t>πανεπιστήμια της Δύσης, μετά τη φωτεινή πρωτοβουλία του Φρειδερίκου Β’ της Σικελίας να συστήσει τη μελέτη των πτωμάτων για τη σπουδή της ιατρικής, όταν ίδρυε το Πανεπιστήμιο της Νεάπολης.</a:t>
            </a:r>
          </a:p>
          <a:p>
            <a:r>
              <a:rPr lang="el-GR" sz="1400" dirty="0">
                <a:latin typeface="Arial" pitchFamily="34" charset="0"/>
                <a:cs typeface="Arial" pitchFamily="34" charset="0"/>
              </a:rPr>
              <a:t>Μ</a:t>
            </a:r>
            <a:r>
              <a:rPr lang="el-GR" sz="1400" dirty="0" smtClean="0">
                <a:latin typeface="Arial" pitchFamily="34" charset="0"/>
                <a:cs typeface="Arial" pitchFamily="34" charset="0"/>
              </a:rPr>
              <a:t>ε </a:t>
            </a:r>
            <a:r>
              <a:rPr lang="el-GR" sz="1400" dirty="0">
                <a:latin typeface="Arial" pitchFamily="34" charset="0"/>
                <a:cs typeface="Arial" pitchFamily="34" charset="0"/>
              </a:rPr>
              <a:t>τη διενέργεια </a:t>
            </a:r>
            <a:r>
              <a:rPr lang="el-GR" sz="1400" dirty="0" err="1">
                <a:latin typeface="Arial" pitchFamily="34" charset="0"/>
                <a:cs typeface="Arial" pitchFamily="34" charset="0"/>
              </a:rPr>
              <a:t>νοµίµων</a:t>
            </a:r>
            <a:r>
              <a:rPr lang="el-GR" sz="1400" dirty="0">
                <a:latin typeface="Arial" pitchFamily="34" charset="0"/>
                <a:cs typeface="Arial" pitchFamily="34" charset="0"/>
              </a:rPr>
              <a:t> πια </a:t>
            </a:r>
            <a:r>
              <a:rPr lang="el-GR" sz="1400" dirty="0" err="1">
                <a:latin typeface="Arial" pitchFamily="34" charset="0"/>
                <a:cs typeface="Arial" pitchFamily="34" charset="0"/>
              </a:rPr>
              <a:t>νεκροτοµών</a:t>
            </a:r>
            <a:r>
              <a:rPr lang="el-GR" sz="1400" dirty="0">
                <a:latin typeface="Arial" pitchFamily="34" charset="0"/>
                <a:cs typeface="Arial" pitchFamily="34" charset="0"/>
              </a:rPr>
              <a:t> αποτελεί </a:t>
            </a:r>
            <a:r>
              <a:rPr lang="el-GR" sz="1400" dirty="0" err="1">
                <a:latin typeface="Arial" pitchFamily="34" charset="0"/>
                <a:cs typeface="Arial" pitchFamily="34" charset="0"/>
              </a:rPr>
              <a:t>σηµείο</a:t>
            </a:r>
            <a:r>
              <a:rPr lang="el-GR" sz="1400" dirty="0">
                <a:latin typeface="Arial" pitchFamily="34" charset="0"/>
                <a:cs typeface="Arial" pitchFamily="34" charset="0"/>
              </a:rPr>
              <a:t> συνάντησης της ιατρικής µε την τέχνη, καθώς η </a:t>
            </a:r>
            <a:r>
              <a:rPr lang="el-GR" sz="1400" dirty="0" err="1">
                <a:latin typeface="Arial" pitchFamily="34" charset="0"/>
                <a:cs typeface="Arial" pitchFamily="34" charset="0"/>
              </a:rPr>
              <a:t>ανατοµική</a:t>
            </a:r>
            <a:r>
              <a:rPr lang="el-GR" sz="1400" dirty="0">
                <a:latin typeface="Arial" pitchFamily="34" charset="0"/>
                <a:cs typeface="Arial" pitchFamily="34" charset="0"/>
              </a:rPr>
              <a:t> ενδιαφέρεται για την καλλιτεχνική σχεδίαση των </a:t>
            </a:r>
            <a:r>
              <a:rPr lang="el-GR" sz="1400" dirty="0" err="1">
                <a:latin typeface="Arial" pitchFamily="34" charset="0"/>
                <a:cs typeface="Arial" pitchFamily="34" charset="0"/>
              </a:rPr>
              <a:t>ευρηµάτων</a:t>
            </a:r>
            <a:r>
              <a:rPr lang="el-GR" sz="1400" dirty="0">
                <a:latin typeface="Arial" pitchFamily="34" charset="0"/>
                <a:cs typeface="Arial" pitchFamily="34" charset="0"/>
              </a:rPr>
              <a:t> της σε βιβλία, ενώ η τέχνη αξιοποιεί την </a:t>
            </a:r>
            <a:r>
              <a:rPr lang="el-GR" sz="1400" dirty="0" err="1">
                <a:latin typeface="Arial" pitchFamily="34" charset="0"/>
                <a:cs typeface="Arial" pitchFamily="34" charset="0"/>
              </a:rPr>
              <a:t>ανατοµική</a:t>
            </a:r>
            <a:r>
              <a:rPr lang="el-GR" sz="1400" dirty="0">
                <a:latin typeface="Arial" pitchFamily="34" charset="0"/>
                <a:cs typeface="Arial" pitchFamily="34" charset="0"/>
              </a:rPr>
              <a:t> µ</a:t>
            </a:r>
            <a:r>
              <a:rPr lang="el-GR" sz="1400" dirty="0" err="1">
                <a:latin typeface="Arial" pitchFamily="34" charset="0"/>
                <a:cs typeface="Arial" pitchFamily="34" charset="0"/>
              </a:rPr>
              <a:t>ελέτη</a:t>
            </a:r>
            <a:r>
              <a:rPr lang="el-GR" sz="1400" dirty="0">
                <a:latin typeface="Arial" pitchFamily="34" charset="0"/>
                <a:cs typeface="Arial" pitchFamily="34" charset="0"/>
              </a:rPr>
              <a:t> στη ρεαλιστική απεικόνιση της ανθρώπινης </a:t>
            </a:r>
            <a:r>
              <a:rPr lang="el-GR" sz="1400" dirty="0" smtClean="0">
                <a:latin typeface="Arial" pitchFamily="34" charset="0"/>
                <a:cs typeface="Arial" pitchFamily="34" charset="0"/>
              </a:rPr>
              <a:t>µ</a:t>
            </a:r>
            <a:r>
              <a:rPr lang="el-GR" sz="1400" dirty="0" err="1" smtClean="0">
                <a:latin typeface="Arial" pitchFamily="34" charset="0"/>
                <a:cs typeface="Arial" pitchFamily="34" charset="0"/>
              </a:rPr>
              <a:t>ορφής</a:t>
            </a:r>
            <a:endParaRPr lang="el-GR" sz="1400" dirty="0">
              <a:latin typeface="Arial" pitchFamily="34" charset="0"/>
              <a:cs typeface="Arial" pitchFamily="34" charset="0"/>
            </a:endParaRPr>
          </a:p>
        </p:txBody>
      </p:sp>
      <p:sp>
        <p:nvSpPr>
          <p:cNvPr id="8" name="Ορθογώνιο 7"/>
          <p:cNvSpPr/>
          <p:nvPr/>
        </p:nvSpPr>
        <p:spPr>
          <a:xfrm>
            <a:off x="323528" y="332656"/>
            <a:ext cx="3424977" cy="369332"/>
          </a:xfrm>
          <a:prstGeom prst="rect">
            <a:avLst/>
          </a:prstGeom>
        </p:spPr>
        <p:txBody>
          <a:bodyPr wrap="none">
            <a:spAutoFit/>
          </a:bodyPr>
          <a:lstStyle/>
          <a:p>
            <a:pPr marL="368300">
              <a:spcAft>
                <a:spcPts val="0"/>
              </a:spcAft>
            </a:pPr>
            <a:r>
              <a:rPr lang="el-GR" b="1" dirty="0">
                <a:solidFill>
                  <a:srgbClr val="33CC33"/>
                </a:solidFill>
                <a:latin typeface="Arial"/>
                <a:ea typeface="Arial"/>
              </a:rPr>
              <a:t>Ο ΝΤΑ ΒΙΝΤΣΙ ΑΝΑΤΟΜΟΣ</a:t>
            </a:r>
            <a:endParaRPr lang="el-GR" sz="1400" dirty="0">
              <a:effectLst/>
              <a:latin typeface="Times New Roman"/>
              <a:ea typeface="Times New Roman"/>
            </a:endParaRPr>
          </a:p>
        </p:txBody>
      </p:sp>
    </p:spTree>
    <p:extLst>
      <p:ext uri="{BB962C8B-B14F-4D97-AF65-F5344CB8AC3E}">
        <p14:creationId xmlns:p14="http://schemas.microsoft.com/office/powerpoint/2010/main" val="17334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836712"/>
            <a:ext cx="8418512" cy="2031325"/>
          </a:xfrm>
          <a:prstGeom prst="rect">
            <a:avLst/>
          </a:prstGeom>
        </p:spPr>
        <p:txBody>
          <a:bodyPr wrap="square">
            <a:spAutoFit/>
          </a:bodyPr>
          <a:lstStyle/>
          <a:p>
            <a:r>
              <a:rPr lang="el-GR" sz="1400" dirty="0">
                <a:latin typeface="Arial" pitchFamily="34" charset="0"/>
                <a:cs typeface="Arial" pitchFamily="34" charset="0"/>
              </a:rPr>
              <a:t>Ο</a:t>
            </a:r>
            <a:r>
              <a:rPr lang="el-GR" sz="1400" dirty="0" smtClean="0">
                <a:latin typeface="Arial" pitchFamily="34" charset="0"/>
                <a:cs typeface="Arial" pitchFamily="34" charset="0"/>
              </a:rPr>
              <a:t> </a:t>
            </a:r>
            <a:r>
              <a:rPr lang="el-GR" sz="1400" dirty="0">
                <a:latin typeface="Arial" pitchFamily="34" charset="0"/>
                <a:cs typeface="Arial" pitchFamily="34" charset="0"/>
              </a:rPr>
              <a:t>Ανδρέας </a:t>
            </a:r>
            <a:r>
              <a:rPr lang="el-GR" sz="1400" dirty="0" err="1">
                <a:latin typeface="Arial" pitchFamily="34" charset="0"/>
                <a:cs typeface="Arial" pitchFamily="34" charset="0"/>
              </a:rPr>
              <a:t>Βεζάλιους</a:t>
            </a:r>
            <a:r>
              <a:rPr lang="el-GR" sz="1400" dirty="0">
                <a:latin typeface="Arial" pitchFamily="34" charset="0"/>
                <a:cs typeface="Arial" pitchFamily="34" charset="0"/>
              </a:rPr>
              <a:t>, δάσκαλος της Χειρουργικής και της </a:t>
            </a:r>
            <a:r>
              <a:rPr lang="el-GR" sz="1400" dirty="0" err="1">
                <a:latin typeface="Arial" pitchFamily="34" charset="0"/>
                <a:cs typeface="Arial" pitchFamily="34" charset="0"/>
              </a:rPr>
              <a:t>Ανατοµικής</a:t>
            </a:r>
            <a:r>
              <a:rPr lang="el-GR" sz="1400" dirty="0">
                <a:latin typeface="Arial" pitchFamily="34" charset="0"/>
                <a:cs typeface="Arial" pitchFamily="34" charset="0"/>
              </a:rPr>
              <a:t> στην Πάδοβα, θα εκδώσει το 1543 ένα µ</a:t>
            </a:r>
            <a:r>
              <a:rPr lang="el-GR" sz="1400" dirty="0" err="1">
                <a:latin typeface="Arial" pitchFamily="34" charset="0"/>
                <a:cs typeface="Arial" pitchFamily="34" charset="0"/>
              </a:rPr>
              <a:t>νηµειώδες</a:t>
            </a:r>
            <a:r>
              <a:rPr lang="el-GR" sz="1400" dirty="0">
                <a:latin typeface="Arial" pitchFamily="34" charset="0"/>
                <a:cs typeface="Arial" pitchFamily="34" charset="0"/>
              </a:rPr>
              <a:t> έργο, το </a:t>
            </a:r>
            <a:r>
              <a:rPr lang="el-GR" sz="1400" dirty="0" err="1">
                <a:latin typeface="Arial" pitchFamily="34" charset="0"/>
                <a:cs typeface="Arial" pitchFamily="34" charset="0"/>
              </a:rPr>
              <a:t>De</a:t>
            </a:r>
            <a:r>
              <a:rPr lang="el-GR" sz="1400" dirty="0">
                <a:latin typeface="Arial" pitchFamily="34" charset="0"/>
                <a:cs typeface="Arial" pitchFamily="34" charset="0"/>
              </a:rPr>
              <a:t> </a:t>
            </a:r>
            <a:r>
              <a:rPr lang="el-GR" sz="1400" dirty="0" err="1">
                <a:latin typeface="Arial" pitchFamily="34" charset="0"/>
                <a:cs typeface="Arial" pitchFamily="34" charset="0"/>
              </a:rPr>
              <a:t>humani</a:t>
            </a:r>
            <a:r>
              <a:rPr lang="el-GR" sz="1400" dirty="0">
                <a:latin typeface="Arial" pitchFamily="34" charset="0"/>
                <a:cs typeface="Arial" pitchFamily="34" charset="0"/>
              </a:rPr>
              <a:t> </a:t>
            </a:r>
            <a:r>
              <a:rPr lang="el-GR" sz="1400" dirty="0" err="1">
                <a:latin typeface="Arial" pitchFamily="34" charset="0"/>
                <a:cs typeface="Arial" pitchFamily="34" charset="0"/>
              </a:rPr>
              <a:t>corporis</a:t>
            </a:r>
            <a:r>
              <a:rPr lang="el-GR" sz="1400" dirty="0">
                <a:latin typeface="Arial" pitchFamily="34" charset="0"/>
                <a:cs typeface="Arial" pitchFamily="34" charset="0"/>
              </a:rPr>
              <a:t> </a:t>
            </a:r>
            <a:r>
              <a:rPr lang="el-GR" sz="1400" dirty="0" err="1">
                <a:latin typeface="Arial" pitchFamily="34" charset="0"/>
                <a:cs typeface="Arial" pitchFamily="34" charset="0"/>
              </a:rPr>
              <a:t>fabrika</a:t>
            </a:r>
            <a:r>
              <a:rPr lang="el-GR" sz="1400" dirty="0">
                <a:latin typeface="Arial" pitchFamily="34" charset="0"/>
                <a:cs typeface="Arial" pitchFamily="34" charset="0"/>
              </a:rPr>
              <a:t> (Περί της κατασκευής του ανθρωπίνου </a:t>
            </a:r>
            <a:r>
              <a:rPr lang="el-GR" sz="1400" dirty="0" err="1">
                <a:latin typeface="Arial" pitchFamily="34" charset="0"/>
                <a:cs typeface="Arial" pitchFamily="34" charset="0"/>
              </a:rPr>
              <a:t>σώµατος</a:t>
            </a:r>
            <a:r>
              <a:rPr lang="el-GR" sz="1400" dirty="0">
                <a:latin typeface="Arial" pitchFamily="34" charset="0"/>
                <a:cs typeface="Arial" pitchFamily="34" charset="0"/>
              </a:rPr>
              <a:t>) µε την </a:t>
            </a:r>
            <a:r>
              <a:rPr lang="el-GR" sz="1400" dirty="0" err="1">
                <a:latin typeface="Arial" pitchFamily="34" charset="0"/>
                <a:cs typeface="Arial" pitchFamily="34" charset="0"/>
              </a:rPr>
              <a:t>ενσωµάτωση</a:t>
            </a:r>
            <a:r>
              <a:rPr lang="el-GR" sz="1400" dirty="0">
                <a:latin typeface="Arial" pitchFamily="34" charset="0"/>
                <a:cs typeface="Arial" pitchFamily="34" charset="0"/>
              </a:rPr>
              <a:t> της έξοχης εικονογράφησης στο </a:t>
            </a:r>
            <a:r>
              <a:rPr lang="el-GR" sz="1400" dirty="0" err="1">
                <a:latin typeface="Arial" pitchFamily="34" charset="0"/>
                <a:cs typeface="Arial" pitchFamily="34" charset="0"/>
              </a:rPr>
              <a:t>κείµενο</a:t>
            </a:r>
            <a:r>
              <a:rPr lang="el-GR" sz="1400" dirty="0">
                <a:latin typeface="Arial" pitchFamily="34" charset="0"/>
                <a:cs typeface="Arial" pitchFamily="34" charset="0"/>
              </a:rPr>
              <a:t> να το αναγορεύει σε </a:t>
            </a:r>
            <a:r>
              <a:rPr lang="el-GR" sz="1400" dirty="0" err="1">
                <a:latin typeface="Arial" pitchFamily="34" charset="0"/>
                <a:cs typeface="Arial" pitchFamily="34" charset="0"/>
              </a:rPr>
              <a:t>θεµελιώδες</a:t>
            </a:r>
            <a:r>
              <a:rPr lang="el-GR" sz="1400" dirty="0">
                <a:latin typeface="Arial" pitchFamily="34" charset="0"/>
                <a:cs typeface="Arial" pitchFamily="34" charset="0"/>
              </a:rPr>
              <a:t> </a:t>
            </a:r>
            <a:r>
              <a:rPr lang="el-GR" sz="1400" dirty="0" err="1">
                <a:latin typeface="Arial" pitchFamily="34" charset="0"/>
                <a:cs typeface="Arial" pitchFamily="34" charset="0"/>
              </a:rPr>
              <a:t>ανατοµικό</a:t>
            </a:r>
            <a:r>
              <a:rPr lang="el-GR" sz="1400" dirty="0">
                <a:latin typeface="Arial" pitchFamily="34" charset="0"/>
                <a:cs typeface="Arial" pitchFamily="34" charset="0"/>
              </a:rPr>
              <a:t> </a:t>
            </a:r>
            <a:r>
              <a:rPr lang="el-GR" sz="1400" dirty="0" err="1">
                <a:latin typeface="Arial" pitchFamily="34" charset="0"/>
                <a:cs typeface="Arial" pitchFamily="34" charset="0"/>
              </a:rPr>
              <a:t>σύγγρα</a:t>
            </a:r>
            <a:r>
              <a:rPr lang="el-GR" sz="1400" dirty="0">
                <a:latin typeface="Arial" pitchFamily="34" charset="0"/>
                <a:cs typeface="Arial" pitchFamily="34" charset="0"/>
              </a:rPr>
              <a:t> µµα. [21] </a:t>
            </a:r>
            <a:r>
              <a:rPr lang="el-GR" sz="1400" dirty="0" err="1">
                <a:latin typeface="Arial" pitchFamily="34" charset="0"/>
                <a:cs typeface="Arial" pitchFamily="34" charset="0"/>
              </a:rPr>
              <a:t>∆ιόρθωσε</a:t>
            </a:r>
            <a:r>
              <a:rPr lang="el-GR" sz="1400" dirty="0">
                <a:latin typeface="Arial" pitchFamily="34" charset="0"/>
                <a:cs typeface="Arial" pitchFamily="34" charset="0"/>
              </a:rPr>
              <a:t> πολλές από τις </a:t>
            </a:r>
            <a:r>
              <a:rPr lang="el-GR" sz="1400" dirty="0" err="1">
                <a:latin typeface="Arial" pitchFamily="34" charset="0"/>
                <a:cs typeface="Arial" pitchFamily="34" charset="0"/>
              </a:rPr>
              <a:t>παρερµηνείες</a:t>
            </a:r>
            <a:r>
              <a:rPr lang="el-GR" sz="1400" dirty="0">
                <a:latin typeface="Arial" pitchFamily="34" charset="0"/>
                <a:cs typeface="Arial" pitchFamily="34" charset="0"/>
              </a:rPr>
              <a:t> στην </a:t>
            </a:r>
            <a:r>
              <a:rPr lang="el-GR" sz="1400" dirty="0" err="1">
                <a:latin typeface="Arial" pitchFamily="34" charset="0"/>
                <a:cs typeface="Arial" pitchFamily="34" charset="0"/>
              </a:rPr>
              <a:t>ανατοµία</a:t>
            </a:r>
            <a:r>
              <a:rPr lang="el-GR" sz="1400" dirty="0">
                <a:latin typeface="Arial" pitchFamily="34" charset="0"/>
                <a:cs typeface="Arial" pitchFamily="34" charset="0"/>
              </a:rPr>
              <a:t> του Γαληνού, η οποία βασίστηκε στη µ</a:t>
            </a:r>
            <a:r>
              <a:rPr lang="el-GR" sz="1400" dirty="0" err="1">
                <a:latin typeface="Arial" pitchFamily="34" charset="0"/>
                <a:cs typeface="Arial" pitchFamily="34" charset="0"/>
              </a:rPr>
              <a:t>ελέτη</a:t>
            </a:r>
            <a:r>
              <a:rPr lang="el-GR" sz="1400" dirty="0">
                <a:latin typeface="Arial" pitchFamily="34" charset="0"/>
                <a:cs typeface="Arial" pitchFamily="34" charset="0"/>
              </a:rPr>
              <a:t> του χοίρου, </a:t>
            </a:r>
            <a:r>
              <a:rPr lang="el-GR" sz="1400" dirty="0" err="1">
                <a:latin typeface="Arial" pitchFamily="34" charset="0"/>
                <a:cs typeface="Arial" pitchFamily="34" charset="0"/>
              </a:rPr>
              <a:t>σηµειώνοντας</a:t>
            </a:r>
            <a:r>
              <a:rPr lang="el-GR" sz="1400" dirty="0">
                <a:latin typeface="Arial" pitchFamily="34" charset="0"/>
                <a:cs typeface="Arial" pitchFamily="34" charset="0"/>
              </a:rPr>
              <a:t>, για </a:t>
            </a:r>
            <a:r>
              <a:rPr lang="el-GR" sz="1400" dirty="0" err="1">
                <a:latin typeface="Arial" pitchFamily="34" charset="0"/>
                <a:cs typeface="Arial" pitchFamily="34" charset="0"/>
              </a:rPr>
              <a:t>παράδειγµα</a:t>
            </a:r>
            <a:r>
              <a:rPr lang="el-GR" sz="1400" dirty="0">
                <a:latin typeface="Arial" pitchFamily="34" charset="0"/>
                <a:cs typeface="Arial" pitchFamily="34" charset="0"/>
              </a:rPr>
              <a:t> , ότι η κάτω γνάθος αποτελείτο µόνο από ένα οστό και ότι το στέρνο αποτελείτο µόνο από τρία µ</a:t>
            </a:r>
            <a:r>
              <a:rPr lang="el-GR" sz="1400" dirty="0" err="1">
                <a:latin typeface="Arial" pitchFamily="34" charset="0"/>
                <a:cs typeface="Arial" pitchFamily="34" charset="0"/>
              </a:rPr>
              <a:t>έρη</a:t>
            </a:r>
            <a:r>
              <a:rPr lang="el-GR" sz="1400" dirty="0">
                <a:latin typeface="Arial" pitchFamily="34" charset="0"/>
                <a:cs typeface="Arial" pitchFamily="34" charset="0"/>
              </a:rPr>
              <a:t>. Προσδιόρισε τις φλεβικές βαλβίδες αν και προφανώς µη </a:t>
            </a:r>
            <a:r>
              <a:rPr lang="el-GR" sz="1400" dirty="0" err="1">
                <a:latin typeface="Arial" pitchFamily="34" charset="0"/>
                <a:cs typeface="Arial" pitchFamily="34" charset="0"/>
              </a:rPr>
              <a:t>εκτιµώντας</a:t>
            </a:r>
            <a:r>
              <a:rPr lang="el-GR" sz="1400" dirty="0">
                <a:latin typeface="Arial" pitchFamily="34" charset="0"/>
                <a:cs typeface="Arial" pitchFamily="34" charset="0"/>
              </a:rPr>
              <a:t> τη </a:t>
            </a:r>
            <a:r>
              <a:rPr lang="el-GR" sz="1400" dirty="0" err="1">
                <a:latin typeface="Arial" pitchFamily="34" charset="0"/>
                <a:cs typeface="Arial" pitchFamily="34" charset="0"/>
              </a:rPr>
              <a:t>σηµασία</a:t>
            </a:r>
            <a:r>
              <a:rPr lang="el-GR" sz="1400" dirty="0">
                <a:latin typeface="Arial" pitchFamily="34" charset="0"/>
                <a:cs typeface="Arial" pitchFamily="34" charset="0"/>
              </a:rPr>
              <a:t> τους. Στη δεύτερη έκδοση της εργασίας του παρατήρησε την απουσία σύνδεσης µ</a:t>
            </a:r>
            <a:r>
              <a:rPr lang="el-GR" sz="1400" dirty="0" err="1">
                <a:latin typeface="Arial" pitchFamily="34" charset="0"/>
                <a:cs typeface="Arial" pitchFamily="34" charset="0"/>
              </a:rPr>
              <a:t>εταξύ</a:t>
            </a:r>
            <a:r>
              <a:rPr lang="el-GR" sz="1400" dirty="0">
                <a:latin typeface="Arial" pitchFamily="34" charset="0"/>
                <a:cs typeface="Arial" pitchFamily="34" charset="0"/>
              </a:rPr>
              <a:t> των δύο κοιλιών και </a:t>
            </a:r>
            <a:r>
              <a:rPr lang="el-GR" sz="1400" dirty="0" err="1">
                <a:latin typeface="Arial" pitchFamily="34" charset="0"/>
                <a:cs typeface="Arial" pitchFamily="34" charset="0"/>
              </a:rPr>
              <a:t>εποµένως</a:t>
            </a:r>
            <a:r>
              <a:rPr lang="el-GR" sz="1400" dirty="0">
                <a:latin typeface="Arial" pitchFamily="34" charset="0"/>
                <a:cs typeface="Arial" pitchFamily="34" charset="0"/>
              </a:rPr>
              <a:t> το </a:t>
            </a:r>
            <a:r>
              <a:rPr lang="el-GR" sz="1400" dirty="0" err="1">
                <a:latin typeface="Arial" pitchFamily="34" charset="0"/>
                <a:cs typeface="Arial" pitchFamily="34" charset="0"/>
              </a:rPr>
              <a:t>αίµα</a:t>
            </a:r>
            <a:r>
              <a:rPr lang="el-GR" sz="1400" dirty="0">
                <a:latin typeface="Arial" pitchFamily="34" charset="0"/>
                <a:cs typeface="Arial" pitchFamily="34" charset="0"/>
              </a:rPr>
              <a:t> δεν θα µ</a:t>
            </a:r>
            <a:r>
              <a:rPr lang="el-GR" sz="1400" dirty="0" err="1">
                <a:latin typeface="Arial" pitchFamily="34" charset="0"/>
                <a:cs typeface="Arial" pitchFamily="34" charset="0"/>
              </a:rPr>
              <a:t>πορούσε</a:t>
            </a:r>
            <a:r>
              <a:rPr lang="el-GR" sz="1400" dirty="0">
                <a:latin typeface="Arial" pitchFamily="34" charset="0"/>
                <a:cs typeface="Arial" pitchFamily="34" charset="0"/>
              </a:rPr>
              <a:t> να περάσει από τη µία στην άλλη (σε αντίφαση στις απόψεις του Γαληνού). </a:t>
            </a:r>
            <a:endParaRPr lang="el-GR" sz="1400" dirty="0">
              <a:latin typeface="Arial" pitchFamily="34" charset="0"/>
              <a:cs typeface="Arial"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841" y="3140967"/>
            <a:ext cx="1800200" cy="2692861"/>
          </a:xfrm>
          <a:prstGeom prst="rect">
            <a:avLst/>
          </a:prstGeom>
        </p:spPr>
      </p:pic>
      <p:sp>
        <p:nvSpPr>
          <p:cNvPr id="6" name="Ορθογώνιο 5"/>
          <p:cNvSpPr/>
          <p:nvPr/>
        </p:nvSpPr>
        <p:spPr>
          <a:xfrm>
            <a:off x="3469223" y="5977844"/>
            <a:ext cx="1815818" cy="307777"/>
          </a:xfrm>
          <a:prstGeom prst="rect">
            <a:avLst/>
          </a:prstGeom>
        </p:spPr>
        <p:txBody>
          <a:bodyPr wrap="none">
            <a:spAutoFit/>
          </a:bodyPr>
          <a:lstStyle/>
          <a:p>
            <a:r>
              <a:rPr lang="el-GR" sz="1400" b="1" dirty="0">
                <a:latin typeface="Arial" pitchFamily="34" charset="0"/>
                <a:cs typeface="Arial" pitchFamily="34" charset="0"/>
              </a:rPr>
              <a:t>Ανδρέας </a:t>
            </a:r>
            <a:r>
              <a:rPr lang="el-GR" sz="1400" b="1" dirty="0" err="1">
                <a:latin typeface="Arial" pitchFamily="34" charset="0"/>
                <a:cs typeface="Arial" pitchFamily="34" charset="0"/>
              </a:rPr>
              <a:t>Βεζάλιους</a:t>
            </a:r>
            <a:endParaRPr lang="el-GR" sz="1400" b="1" dirty="0"/>
          </a:p>
        </p:txBody>
      </p:sp>
    </p:spTree>
    <p:extLst>
      <p:ext uri="{BB962C8B-B14F-4D97-AF65-F5344CB8AC3E}">
        <p14:creationId xmlns:p14="http://schemas.microsoft.com/office/powerpoint/2010/main" val="365523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0334" y="548680"/>
            <a:ext cx="8424936" cy="1815882"/>
          </a:xfrm>
          <a:prstGeom prst="rect">
            <a:avLst/>
          </a:prstGeom>
        </p:spPr>
        <p:txBody>
          <a:bodyPr wrap="square">
            <a:spAutoFit/>
          </a:bodyPr>
          <a:lstStyle/>
          <a:p>
            <a:pPr lvl="0"/>
            <a:r>
              <a:rPr lang="el-GR" sz="1400" dirty="0" smtClean="0">
                <a:latin typeface="Arial" pitchFamily="34" charset="0"/>
                <a:cs typeface="Arial" pitchFamily="34" charset="0"/>
              </a:rPr>
              <a:t>Η πρόοδος </a:t>
            </a:r>
            <a:r>
              <a:rPr lang="el-GR" sz="1400" dirty="0">
                <a:latin typeface="Arial" pitchFamily="34" charset="0"/>
                <a:cs typeface="Arial" pitchFamily="34" charset="0"/>
              </a:rPr>
              <a:t>στον </a:t>
            </a:r>
            <a:r>
              <a:rPr lang="el-GR" sz="1400" dirty="0" err="1">
                <a:latin typeface="Arial" pitchFamily="34" charset="0"/>
                <a:cs typeface="Arial" pitchFamily="34" charset="0"/>
              </a:rPr>
              <a:t>τοµέα</a:t>
            </a:r>
            <a:r>
              <a:rPr lang="el-GR" sz="1400" dirty="0">
                <a:latin typeface="Arial" pitchFamily="34" charset="0"/>
                <a:cs typeface="Arial" pitchFamily="34" charset="0"/>
              </a:rPr>
              <a:t> της χειρουργικής στην περίοδο της Αναγέννησης είναι </a:t>
            </a:r>
            <a:r>
              <a:rPr lang="el-GR" sz="1400" dirty="0" err="1">
                <a:latin typeface="Arial" pitchFamily="34" charset="0"/>
                <a:cs typeface="Arial" pitchFamily="34" charset="0"/>
              </a:rPr>
              <a:t>άµεσα</a:t>
            </a:r>
            <a:r>
              <a:rPr lang="el-GR" sz="1400" dirty="0">
                <a:latin typeface="Arial" pitchFamily="34" charset="0"/>
                <a:cs typeface="Arial" pitchFamily="34" charset="0"/>
              </a:rPr>
              <a:t> </a:t>
            </a:r>
            <a:r>
              <a:rPr lang="el-GR" sz="1400" dirty="0" err="1">
                <a:latin typeface="Arial" pitchFamily="34" charset="0"/>
                <a:cs typeface="Arial" pitchFamily="34" charset="0"/>
              </a:rPr>
              <a:t>συνδεδεµένη</a:t>
            </a:r>
            <a:r>
              <a:rPr lang="el-GR" sz="1400" dirty="0">
                <a:latin typeface="Arial" pitchFamily="34" charset="0"/>
                <a:cs typeface="Arial" pitchFamily="34" charset="0"/>
              </a:rPr>
              <a:t> µε τον Γάλλο χειρούργο </a:t>
            </a:r>
            <a:r>
              <a:rPr lang="el-GR" sz="1400" dirty="0" err="1">
                <a:latin typeface="Arial" pitchFamily="34" charset="0"/>
                <a:cs typeface="Arial" pitchFamily="34" charset="0"/>
              </a:rPr>
              <a:t>Αµβρόσιο</a:t>
            </a:r>
            <a:r>
              <a:rPr lang="el-GR" sz="1400" dirty="0">
                <a:latin typeface="Arial" pitchFamily="34" charset="0"/>
                <a:cs typeface="Arial" pitchFamily="34" charset="0"/>
              </a:rPr>
              <a:t> </a:t>
            </a:r>
            <a:r>
              <a:rPr lang="el-GR" sz="1400" dirty="0" err="1">
                <a:latin typeface="Arial" pitchFamily="34" charset="0"/>
                <a:cs typeface="Arial" pitchFamily="34" charset="0"/>
              </a:rPr>
              <a:t>Παρέ</a:t>
            </a:r>
            <a:r>
              <a:rPr lang="el-GR" sz="1400" dirty="0">
                <a:latin typeface="Arial" pitchFamily="34" charset="0"/>
                <a:cs typeface="Arial" pitchFamily="34" charset="0"/>
              </a:rPr>
              <a:t> (1517-1590). [22] Χωρίς </a:t>
            </a:r>
            <a:r>
              <a:rPr lang="el-GR" sz="1400" dirty="0" err="1">
                <a:latin typeface="Arial" pitchFamily="34" charset="0"/>
                <a:cs typeface="Arial" pitchFamily="34" charset="0"/>
              </a:rPr>
              <a:t>ακαδηµαϊκή</a:t>
            </a:r>
            <a:r>
              <a:rPr lang="el-GR" sz="1400" dirty="0">
                <a:latin typeface="Arial" pitchFamily="34" charset="0"/>
                <a:cs typeface="Arial" pitchFamily="34" charset="0"/>
              </a:rPr>
              <a:t> εκπαίδευση και ξεκινώντας ως κουρέας </a:t>
            </a:r>
            <a:r>
              <a:rPr lang="el-GR" sz="1400" dirty="0" err="1">
                <a:latin typeface="Arial" pitchFamily="34" charset="0"/>
                <a:cs typeface="Arial" pitchFamily="34" charset="0"/>
              </a:rPr>
              <a:t>νοσοκοµείου</a:t>
            </a:r>
            <a:r>
              <a:rPr lang="el-GR" sz="1400" dirty="0">
                <a:latin typeface="Arial" pitchFamily="34" charset="0"/>
                <a:cs typeface="Arial" pitchFamily="34" charset="0"/>
              </a:rPr>
              <a:t> του Παρισιού (οι κουρείς της εποχής εκτελούσαν απλές χειρουργικές </a:t>
            </a:r>
            <a:r>
              <a:rPr lang="el-GR" sz="1400" dirty="0" err="1">
                <a:latin typeface="Arial" pitchFamily="34" charset="0"/>
                <a:cs typeface="Arial" pitchFamily="34" charset="0"/>
              </a:rPr>
              <a:t>επεµβάσεις</a:t>
            </a:r>
            <a:r>
              <a:rPr lang="el-GR" sz="1400" dirty="0">
                <a:latin typeface="Arial" pitchFamily="34" charset="0"/>
                <a:cs typeface="Arial" pitchFamily="34" charset="0"/>
              </a:rPr>
              <a:t>) απέκτησε τη µ</a:t>
            </a:r>
            <a:r>
              <a:rPr lang="el-GR" sz="1400" dirty="0" err="1">
                <a:latin typeface="Arial" pitchFamily="34" charset="0"/>
                <a:cs typeface="Arial" pitchFamily="34" charset="0"/>
              </a:rPr>
              <a:t>εγάλη</a:t>
            </a:r>
            <a:r>
              <a:rPr lang="el-GR" sz="1400" dirty="0">
                <a:latin typeface="Arial" pitchFamily="34" charset="0"/>
                <a:cs typeface="Arial" pitchFamily="34" charset="0"/>
              </a:rPr>
              <a:t> του </a:t>
            </a:r>
            <a:r>
              <a:rPr lang="el-GR" sz="1400" dirty="0" err="1">
                <a:latin typeface="Arial" pitchFamily="34" charset="0"/>
                <a:cs typeface="Arial" pitchFamily="34" charset="0"/>
              </a:rPr>
              <a:t>φήµη</a:t>
            </a:r>
            <a:r>
              <a:rPr lang="el-GR" sz="1400" dirty="0">
                <a:latin typeface="Arial" pitchFamily="34" charset="0"/>
                <a:cs typeface="Arial" pitchFamily="34" charset="0"/>
              </a:rPr>
              <a:t> ως στρατιωτικός γιατρός όταν έφερε επανάσταση στην </a:t>
            </a:r>
            <a:r>
              <a:rPr lang="el-GR" sz="1400" dirty="0" err="1">
                <a:latin typeface="Arial" pitchFamily="34" charset="0"/>
                <a:cs typeface="Arial" pitchFamily="34" charset="0"/>
              </a:rPr>
              <a:t>αντιµετώπιση</a:t>
            </a:r>
            <a:r>
              <a:rPr lang="el-GR" sz="1400" dirty="0">
                <a:latin typeface="Arial" pitchFamily="34" charset="0"/>
                <a:cs typeface="Arial" pitchFamily="34" charset="0"/>
              </a:rPr>
              <a:t> των </a:t>
            </a:r>
            <a:r>
              <a:rPr lang="el-GR" sz="1400" dirty="0" err="1">
                <a:latin typeface="Arial" pitchFamily="34" charset="0"/>
                <a:cs typeface="Arial" pitchFamily="34" charset="0"/>
              </a:rPr>
              <a:t>πολεµικών</a:t>
            </a:r>
            <a:r>
              <a:rPr lang="el-GR" sz="1400" dirty="0">
                <a:latin typeface="Arial" pitchFamily="34" charset="0"/>
                <a:cs typeface="Arial" pitchFamily="34" charset="0"/>
              </a:rPr>
              <a:t> </a:t>
            </a:r>
            <a:r>
              <a:rPr lang="el-GR" sz="1400" dirty="0" err="1">
                <a:latin typeface="Arial" pitchFamily="34" charset="0"/>
                <a:cs typeface="Arial" pitchFamily="34" charset="0"/>
              </a:rPr>
              <a:t>τραυµάτων</a:t>
            </a:r>
            <a:r>
              <a:rPr lang="el-GR" sz="1400" dirty="0">
                <a:latin typeface="Arial" pitchFamily="34" charset="0"/>
                <a:cs typeface="Arial" pitchFamily="34" charset="0"/>
              </a:rPr>
              <a:t>, αντικαθιστώντας τη µ</a:t>
            </a:r>
            <a:r>
              <a:rPr lang="el-GR" sz="1400" dirty="0" err="1">
                <a:latin typeface="Arial" pitchFamily="34" charset="0"/>
                <a:cs typeface="Arial" pitchFamily="34" charset="0"/>
              </a:rPr>
              <a:t>έχρι</a:t>
            </a:r>
            <a:r>
              <a:rPr lang="el-GR" sz="1400" dirty="0">
                <a:latin typeface="Arial" pitchFamily="34" charset="0"/>
                <a:cs typeface="Arial" pitchFamily="34" charset="0"/>
              </a:rPr>
              <a:t> τότε χρήση καυτού λαδιού µε την </a:t>
            </a:r>
            <a:r>
              <a:rPr lang="el-GR" sz="1400" dirty="0" err="1">
                <a:latin typeface="Arial" pitchFamily="34" charset="0"/>
                <a:cs typeface="Arial" pitchFamily="34" charset="0"/>
              </a:rPr>
              <a:t>εφαρµογή</a:t>
            </a:r>
            <a:r>
              <a:rPr lang="el-GR" sz="1400" dirty="0">
                <a:latin typeface="Arial" pitchFamily="34" charset="0"/>
                <a:cs typeface="Arial" pitchFamily="34" charset="0"/>
              </a:rPr>
              <a:t> απλού </a:t>
            </a:r>
            <a:r>
              <a:rPr lang="el-GR" sz="1400" dirty="0" err="1">
                <a:latin typeface="Arial" pitchFamily="34" charset="0"/>
                <a:cs typeface="Arial" pitchFamily="34" charset="0"/>
              </a:rPr>
              <a:t>καθαρισµού</a:t>
            </a:r>
            <a:r>
              <a:rPr lang="el-GR" sz="1400" dirty="0">
                <a:latin typeface="Arial" pitchFamily="34" charset="0"/>
                <a:cs typeface="Arial" pitchFamily="34" charset="0"/>
              </a:rPr>
              <a:t> και περίδεσης. Υπήρξε επίσης </a:t>
            </a:r>
            <a:r>
              <a:rPr lang="el-GR" sz="1400" dirty="0" err="1">
                <a:latin typeface="Arial" pitchFamily="34" charset="0"/>
                <a:cs typeface="Arial" pitchFamily="34" charset="0"/>
              </a:rPr>
              <a:t>εµπνευστής</a:t>
            </a:r>
            <a:r>
              <a:rPr lang="el-GR" sz="1400" dirty="0">
                <a:latin typeface="Arial" pitchFamily="34" charset="0"/>
                <a:cs typeface="Arial" pitchFamily="34" charset="0"/>
              </a:rPr>
              <a:t> και σχεδιαστής χειρουργικών εργαλείων (π.χ. για </a:t>
            </a:r>
            <a:r>
              <a:rPr lang="el-GR" sz="1400" dirty="0" err="1">
                <a:latin typeface="Arial" pitchFamily="34" charset="0"/>
                <a:cs typeface="Arial" pitchFamily="34" charset="0"/>
              </a:rPr>
              <a:t>επεµβάσεις</a:t>
            </a:r>
            <a:r>
              <a:rPr lang="el-GR" sz="1400" dirty="0">
                <a:latin typeface="Arial" pitchFamily="34" charset="0"/>
                <a:cs typeface="Arial" pitchFamily="34" charset="0"/>
              </a:rPr>
              <a:t> στον </a:t>
            </a:r>
            <a:r>
              <a:rPr lang="el-GR" sz="1400" dirty="0" err="1">
                <a:latin typeface="Arial" pitchFamily="34" charset="0"/>
                <a:cs typeface="Arial" pitchFamily="34" charset="0"/>
              </a:rPr>
              <a:t>οφθαλµό</a:t>
            </a:r>
            <a:r>
              <a:rPr lang="el-GR" sz="1400" dirty="0">
                <a:latin typeface="Arial" pitchFamily="34" charset="0"/>
                <a:cs typeface="Arial" pitchFamily="34" charset="0"/>
              </a:rPr>
              <a:t>), καθώς και µ</a:t>
            </a:r>
            <a:r>
              <a:rPr lang="el-GR" sz="1400" dirty="0" err="1">
                <a:latin typeface="Arial" pitchFamily="34" charset="0"/>
                <a:cs typeface="Arial" pitchFamily="34" charset="0"/>
              </a:rPr>
              <a:t>ηχανικών</a:t>
            </a:r>
            <a:r>
              <a:rPr lang="el-GR" sz="1400" dirty="0">
                <a:latin typeface="Arial" pitchFamily="34" charset="0"/>
                <a:cs typeface="Arial" pitchFamily="34" charset="0"/>
              </a:rPr>
              <a:t> προθέσεων για την αντικατάσταση </a:t>
            </a:r>
            <a:r>
              <a:rPr lang="el-GR" sz="1400" dirty="0" err="1">
                <a:latin typeface="Arial" pitchFamily="34" charset="0"/>
                <a:cs typeface="Arial" pitchFamily="34" charset="0"/>
              </a:rPr>
              <a:t>ακρωτηριασµένων</a:t>
            </a:r>
            <a:r>
              <a:rPr lang="el-GR" sz="1400" dirty="0">
                <a:latin typeface="Arial" pitchFamily="34" charset="0"/>
                <a:cs typeface="Arial" pitchFamily="34" charset="0"/>
              </a:rPr>
              <a:t> µελών.</a:t>
            </a:r>
          </a:p>
        </p:txBody>
      </p:sp>
      <p:sp>
        <p:nvSpPr>
          <p:cNvPr id="5" name="Ορθογώνιο 4"/>
          <p:cNvSpPr/>
          <p:nvPr/>
        </p:nvSpPr>
        <p:spPr>
          <a:xfrm>
            <a:off x="3543064" y="3244334"/>
            <a:ext cx="1963294" cy="369332"/>
          </a:xfrm>
          <a:prstGeom prst="rect">
            <a:avLst/>
          </a:prstGeom>
        </p:spPr>
        <p:txBody>
          <a:bodyPr wrap="none">
            <a:spAutoFit/>
          </a:bodyPr>
          <a:lstStyle/>
          <a:p>
            <a:r>
              <a:rPr lang="el-GR" b="1" u="sng" dirty="0"/>
              <a:t>Ο </a:t>
            </a:r>
            <a:r>
              <a:rPr lang="el-GR" b="1" u="sng" dirty="0" smtClean="0"/>
              <a:t>Αμβρόσιο </a:t>
            </a:r>
            <a:r>
              <a:rPr lang="el-GR" b="1" u="sng" dirty="0" err="1"/>
              <a:t>Παρέ</a:t>
            </a:r>
            <a:r>
              <a:rPr lang="el-GR" b="1" u="sng" dirty="0"/>
              <a:t> </a:t>
            </a:r>
            <a:endParaRPr lang="el-GR" dirty="0"/>
          </a:p>
        </p:txBody>
      </p:sp>
      <p:pic>
        <p:nvPicPr>
          <p:cNvPr id="6" name="Picture 41"/>
          <p:cNvPicPr/>
          <p:nvPr/>
        </p:nvPicPr>
        <p:blipFill>
          <a:blip r:embed="rId2">
            <a:extLst/>
          </a:blip>
          <a:srcRect/>
          <a:stretch>
            <a:fillRect/>
          </a:stretch>
        </p:blipFill>
        <p:spPr bwMode="auto">
          <a:xfrm>
            <a:off x="5741332" y="3421265"/>
            <a:ext cx="541655" cy="109220"/>
          </a:xfrm>
          <a:prstGeom prst="rect">
            <a:avLst/>
          </a:prstGeom>
          <a:noFill/>
          <a:ln>
            <a:noFill/>
          </a:ln>
        </p:spPr>
      </p:pic>
      <p:pic>
        <p:nvPicPr>
          <p:cNvPr id="7" name="Picture 39"/>
          <p:cNvPicPr/>
          <p:nvPr/>
        </p:nvPicPr>
        <p:blipFill>
          <a:blip r:embed="rId3">
            <a:extLst/>
          </a:blip>
          <a:srcRect/>
          <a:stretch>
            <a:fillRect/>
          </a:stretch>
        </p:blipFill>
        <p:spPr bwMode="auto">
          <a:xfrm>
            <a:off x="6720552" y="2652752"/>
            <a:ext cx="1449388" cy="1921827"/>
          </a:xfrm>
          <a:prstGeom prst="rect">
            <a:avLst/>
          </a:prstGeom>
          <a:noFill/>
        </p:spPr>
      </p:pic>
    </p:spTree>
    <p:extLst>
      <p:ext uri="{BB962C8B-B14F-4D97-AF65-F5344CB8AC3E}">
        <p14:creationId xmlns:p14="http://schemas.microsoft.com/office/powerpoint/2010/main" val="151294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83568" y="620688"/>
            <a:ext cx="7992888" cy="2308324"/>
          </a:xfrm>
          <a:prstGeom prst="rect">
            <a:avLst/>
          </a:prstGeom>
        </p:spPr>
        <p:txBody>
          <a:bodyPr wrap="square">
            <a:spAutoFit/>
          </a:bodyPr>
          <a:lstStyle/>
          <a:p>
            <a:r>
              <a:rPr lang="el-GR" sz="1400" dirty="0" smtClean="0">
                <a:latin typeface="Arial" pitchFamily="34" charset="0"/>
                <a:cs typeface="Arial" pitchFamily="34" charset="0"/>
              </a:rPr>
              <a:t>Το </a:t>
            </a:r>
            <a:r>
              <a:rPr lang="el-GR" sz="1400" dirty="0">
                <a:latin typeface="Arial" pitchFamily="34" charset="0"/>
                <a:cs typeface="Arial" pitchFamily="34" charset="0"/>
              </a:rPr>
              <a:t>1628 ο Άγγλος γιατρός </a:t>
            </a:r>
            <a:r>
              <a:rPr lang="el-GR" sz="1400" dirty="0" err="1">
                <a:latin typeface="Arial" pitchFamily="34" charset="0"/>
                <a:cs typeface="Arial" pitchFamily="34" charset="0"/>
              </a:rPr>
              <a:t>Ουίλια</a:t>
            </a:r>
            <a:r>
              <a:rPr lang="el-GR" sz="1400" dirty="0">
                <a:latin typeface="Arial" pitchFamily="34" charset="0"/>
                <a:cs typeface="Arial" pitchFamily="34" charset="0"/>
              </a:rPr>
              <a:t>µ </a:t>
            </a:r>
            <a:r>
              <a:rPr lang="el-GR" sz="1400" dirty="0" err="1">
                <a:latin typeface="Arial" pitchFamily="34" charset="0"/>
                <a:cs typeface="Arial" pitchFamily="34" charset="0"/>
              </a:rPr>
              <a:t>Χάρβεϋ</a:t>
            </a:r>
            <a:r>
              <a:rPr lang="el-GR" sz="1400" dirty="0">
                <a:latin typeface="Arial" pitchFamily="34" charset="0"/>
                <a:cs typeface="Arial" pitchFamily="34" charset="0"/>
              </a:rPr>
              <a:t>, </a:t>
            </a:r>
            <a:r>
              <a:rPr lang="el-GR" sz="1400" dirty="0" err="1">
                <a:latin typeface="Arial" pitchFamily="34" charset="0"/>
                <a:cs typeface="Arial" pitchFamily="34" charset="0"/>
              </a:rPr>
              <a:t>βασιζόµενος</a:t>
            </a:r>
            <a:r>
              <a:rPr lang="el-GR" sz="1400" dirty="0">
                <a:latin typeface="Arial" pitchFamily="34" charset="0"/>
                <a:cs typeface="Arial" pitchFamily="34" charset="0"/>
              </a:rPr>
              <a:t> σε παρατηρήσεις, </a:t>
            </a:r>
            <a:r>
              <a:rPr lang="el-GR" sz="1400" dirty="0" err="1">
                <a:latin typeface="Arial" pitchFamily="34" charset="0"/>
                <a:cs typeface="Arial" pitchFamily="34" charset="0"/>
              </a:rPr>
              <a:t>πειραµατισµούς</a:t>
            </a:r>
            <a:r>
              <a:rPr lang="el-GR" sz="1400" dirty="0">
                <a:latin typeface="Arial" pitchFamily="34" charset="0"/>
                <a:cs typeface="Arial" pitchFamily="34" charset="0"/>
              </a:rPr>
              <a:t> και </a:t>
            </a:r>
            <a:r>
              <a:rPr lang="el-GR" sz="1400" dirty="0" err="1">
                <a:latin typeface="Arial" pitchFamily="34" charset="0"/>
                <a:cs typeface="Arial" pitchFamily="34" charset="0"/>
              </a:rPr>
              <a:t>υπολογισµούς</a:t>
            </a:r>
            <a:r>
              <a:rPr lang="el-GR" sz="1400" dirty="0">
                <a:latin typeface="Arial" pitchFamily="34" charset="0"/>
                <a:cs typeface="Arial" pitchFamily="34" charset="0"/>
              </a:rPr>
              <a:t> σε ανθρώπους και ζώα, διατυπώνει για πρώτη φορά την άποψη ότι το </a:t>
            </a:r>
            <a:r>
              <a:rPr lang="el-GR" sz="1400" dirty="0" err="1">
                <a:latin typeface="Arial" pitchFamily="34" charset="0"/>
                <a:cs typeface="Arial" pitchFamily="34" charset="0"/>
              </a:rPr>
              <a:t>αίµα</a:t>
            </a:r>
            <a:r>
              <a:rPr lang="el-GR" sz="1400" dirty="0">
                <a:latin typeface="Arial" pitchFamily="34" charset="0"/>
                <a:cs typeface="Arial" pitchFamily="34" charset="0"/>
              </a:rPr>
              <a:t> κυκλοφορεί µ</a:t>
            </a:r>
            <a:r>
              <a:rPr lang="el-GR" sz="1400" dirty="0" err="1">
                <a:latin typeface="Arial" pitchFamily="34" charset="0"/>
                <a:cs typeface="Arial" pitchFamily="34" charset="0"/>
              </a:rPr>
              <a:t>έσα</a:t>
            </a:r>
            <a:r>
              <a:rPr lang="el-GR" sz="1400" dirty="0">
                <a:latin typeface="Arial" pitchFamily="34" charset="0"/>
                <a:cs typeface="Arial" pitchFamily="34" charset="0"/>
              </a:rPr>
              <a:t> στα αγγεία µε τη βοήθεια της καρδιάς , που </a:t>
            </a:r>
            <a:r>
              <a:rPr lang="el-GR" sz="1400" dirty="0" err="1">
                <a:latin typeface="Arial" pitchFamily="34" charset="0"/>
                <a:cs typeface="Arial" pitchFamily="34" charset="0"/>
              </a:rPr>
              <a:t>αναλαµβάνει</a:t>
            </a:r>
            <a:r>
              <a:rPr lang="el-GR" sz="1400" dirty="0">
                <a:latin typeface="Arial" pitchFamily="34" charset="0"/>
                <a:cs typeface="Arial" pitchFamily="34" charset="0"/>
              </a:rPr>
              <a:t> το ρόλο της αντλίας. [23] Έθεσε έτσι τις βάσεις για µια µ</a:t>
            </a:r>
            <a:r>
              <a:rPr lang="el-GR" sz="1400" dirty="0" err="1">
                <a:latin typeface="Arial" pitchFamily="34" charset="0"/>
                <a:cs typeface="Arial" pitchFamily="34" charset="0"/>
              </a:rPr>
              <a:t>ηχανιστική</a:t>
            </a:r>
            <a:r>
              <a:rPr lang="el-GR" sz="1400" dirty="0">
                <a:latin typeface="Arial" pitchFamily="34" charset="0"/>
                <a:cs typeface="Arial" pitchFamily="34" charset="0"/>
              </a:rPr>
              <a:t> θεώρηση του ανθρώπινου </a:t>
            </a:r>
            <a:r>
              <a:rPr lang="el-GR" sz="1400" dirty="0" err="1">
                <a:latin typeface="Arial" pitchFamily="34" charset="0"/>
                <a:cs typeface="Arial" pitchFamily="34" charset="0"/>
              </a:rPr>
              <a:t>οργανισ</a:t>
            </a:r>
            <a:r>
              <a:rPr lang="el-GR" sz="1400" dirty="0">
                <a:latin typeface="Arial" pitchFamily="34" charset="0"/>
                <a:cs typeface="Arial" pitchFamily="34" charset="0"/>
              </a:rPr>
              <a:t> µ</a:t>
            </a:r>
            <a:r>
              <a:rPr lang="el-GR" sz="1400" dirty="0" err="1">
                <a:latin typeface="Arial" pitchFamily="34" charset="0"/>
                <a:cs typeface="Arial" pitchFamily="34" charset="0"/>
              </a:rPr>
              <a:t>ού</a:t>
            </a:r>
            <a:r>
              <a:rPr lang="el-GR" sz="1400" dirty="0">
                <a:latin typeface="Arial" pitchFamily="34" charset="0"/>
                <a:cs typeface="Arial" pitchFamily="34" charset="0"/>
              </a:rPr>
              <a:t>. Οι απόψεις του βασίστηκαν σε </a:t>
            </a:r>
            <a:r>
              <a:rPr lang="el-GR" sz="1400" dirty="0" err="1">
                <a:latin typeface="Arial" pitchFamily="34" charset="0"/>
                <a:cs typeface="Arial" pitchFamily="34" charset="0"/>
              </a:rPr>
              <a:t>πειράµατα</a:t>
            </a:r>
            <a:r>
              <a:rPr lang="el-GR" sz="1400" dirty="0">
                <a:latin typeface="Arial" pitchFamily="34" charset="0"/>
                <a:cs typeface="Arial" pitchFamily="34" charset="0"/>
              </a:rPr>
              <a:t> απολίνωσης ( </a:t>
            </a:r>
            <a:r>
              <a:rPr lang="el-GR" sz="1400" dirty="0" err="1">
                <a:latin typeface="Arial" pitchFamily="34" charset="0"/>
                <a:cs typeface="Arial" pitchFamily="34" charset="0"/>
              </a:rPr>
              <a:t>δέσιµο</a:t>
            </a:r>
            <a:r>
              <a:rPr lang="el-GR" sz="1400" dirty="0">
                <a:latin typeface="Arial" pitchFamily="34" charset="0"/>
                <a:cs typeface="Arial" pitchFamily="34" charset="0"/>
              </a:rPr>
              <a:t> ) των φλεβών και των αρτηριών, στην επίδειξη της λειτουργίας των φλεβικών βαλβίδων και στους </a:t>
            </a:r>
            <a:r>
              <a:rPr lang="el-GR" sz="1400" dirty="0" err="1">
                <a:latin typeface="Arial" pitchFamily="34" charset="0"/>
                <a:cs typeface="Arial" pitchFamily="34" charset="0"/>
              </a:rPr>
              <a:t>υπολογισµούς</a:t>
            </a:r>
            <a:r>
              <a:rPr lang="el-GR" sz="1400" dirty="0">
                <a:latin typeface="Arial" pitchFamily="34" charset="0"/>
                <a:cs typeface="Arial" pitchFamily="34" charset="0"/>
              </a:rPr>
              <a:t> του όγκου του </a:t>
            </a:r>
            <a:r>
              <a:rPr lang="el-GR" sz="1400" dirty="0" err="1">
                <a:latin typeface="Arial" pitchFamily="34" charset="0"/>
                <a:cs typeface="Arial" pitchFamily="34" charset="0"/>
              </a:rPr>
              <a:t>αίµατος</a:t>
            </a:r>
            <a:r>
              <a:rPr lang="el-GR" sz="1400" dirty="0">
                <a:latin typeface="Arial" pitchFamily="34" charset="0"/>
                <a:cs typeface="Arial" pitchFamily="34" charset="0"/>
              </a:rPr>
              <a:t> που εξέρχεται της καρδιάς. Έδειξε ότι εάν το </a:t>
            </a:r>
            <a:r>
              <a:rPr lang="el-GR" sz="1400" dirty="0" err="1">
                <a:latin typeface="Arial" pitchFamily="34" charset="0"/>
                <a:cs typeface="Arial" pitchFamily="34" charset="0"/>
              </a:rPr>
              <a:t>αίµα</a:t>
            </a:r>
            <a:r>
              <a:rPr lang="el-GR" sz="1400" dirty="0">
                <a:latin typeface="Arial" pitchFamily="34" charset="0"/>
                <a:cs typeface="Arial" pitchFamily="34" charset="0"/>
              </a:rPr>
              <a:t> δεν κυκλοφορούσε, τότε έπρεπε κάπου να καταναλώνεται και µ</a:t>
            </a:r>
            <a:r>
              <a:rPr lang="el-GR" sz="1400" dirty="0" err="1">
                <a:latin typeface="Arial" pitchFamily="34" charset="0"/>
                <a:cs typeface="Arial" pitchFamily="34" charset="0"/>
              </a:rPr>
              <a:t>άλιστα</a:t>
            </a:r>
            <a:r>
              <a:rPr lang="el-GR" sz="1400" dirty="0">
                <a:latin typeface="Arial" pitchFamily="34" charset="0"/>
                <a:cs typeface="Arial" pitchFamily="34" charset="0"/>
              </a:rPr>
              <a:t> πολύ γρήγορα. </a:t>
            </a:r>
            <a:r>
              <a:rPr lang="el-GR" sz="1400" dirty="0" err="1">
                <a:latin typeface="Arial" pitchFamily="34" charset="0"/>
                <a:cs typeface="Arial" pitchFamily="34" charset="0"/>
              </a:rPr>
              <a:t>∆εν</a:t>
            </a:r>
            <a:r>
              <a:rPr lang="el-GR" sz="1400" dirty="0">
                <a:latin typeface="Arial" pitchFamily="34" charset="0"/>
                <a:cs typeface="Arial" pitchFamily="34" charset="0"/>
              </a:rPr>
              <a:t> ήξερε γιατί το </a:t>
            </a:r>
            <a:r>
              <a:rPr lang="el-GR" sz="1400" dirty="0" err="1">
                <a:latin typeface="Arial" pitchFamily="34" charset="0"/>
                <a:cs typeface="Arial" pitchFamily="34" charset="0"/>
              </a:rPr>
              <a:t>αίµα</a:t>
            </a:r>
            <a:r>
              <a:rPr lang="el-GR" sz="1400" dirty="0">
                <a:latin typeface="Arial" pitchFamily="34" charset="0"/>
                <a:cs typeface="Arial" pitchFamily="34" charset="0"/>
              </a:rPr>
              <a:t> κυκλοφορούσε - αν κυκλοφορούσε για τροφοδότηση των οργάνων ή για µ</a:t>
            </a:r>
            <a:r>
              <a:rPr lang="el-GR" sz="1400" dirty="0" err="1">
                <a:latin typeface="Arial" pitchFamily="34" charset="0"/>
                <a:cs typeface="Arial" pitchFamily="34" charset="0"/>
              </a:rPr>
              <a:t>εταφορά</a:t>
            </a:r>
            <a:r>
              <a:rPr lang="el-GR" sz="1400" dirty="0">
                <a:latin typeface="Arial" pitchFamily="34" charset="0"/>
                <a:cs typeface="Arial" pitchFamily="34" charset="0"/>
              </a:rPr>
              <a:t> </a:t>
            </a:r>
            <a:r>
              <a:rPr lang="el-GR" sz="1400" dirty="0" err="1">
                <a:latin typeface="Arial" pitchFamily="34" charset="0"/>
                <a:cs typeface="Arial" pitchFamily="34" charset="0"/>
              </a:rPr>
              <a:t>θερµότητας</a:t>
            </a:r>
            <a:r>
              <a:rPr lang="el-GR" sz="1400" dirty="0">
                <a:latin typeface="Arial" pitchFamily="34" charset="0"/>
                <a:cs typeface="Arial" pitchFamily="34" charset="0"/>
              </a:rPr>
              <a:t> - αλλά η ανακάλυψη αυτή ήταν επαναστατική και χαρακτηρίστηκε ως η αρχή της σύγχρονης ιατρικής</a:t>
            </a:r>
            <a:r>
              <a:rPr lang="el-GR" dirty="0"/>
              <a:t>.</a:t>
            </a:r>
          </a:p>
        </p:txBody>
      </p:sp>
      <p:pic>
        <p:nvPicPr>
          <p:cNvPr id="5" name="Picture 44"/>
          <p:cNvPicPr/>
          <p:nvPr/>
        </p:nvPicPr>
        <p:blipFill>
          <a:blip r:embed="rId2">
            <a:extLst/>
          </a:blip>
          <a:srcRect/>
          <a:stretch>
            <a:fillRect/>
          </a:stretch>
        </p:blipFill>
        <p:spPr bwMode="auto">
          <a:xfrm>
            <a:off x="2699792" y="2991357"/>
            <a:ext cx="3344545" cy="2860040"/>
          </a:xfrm>
          <a:prstGeom prst="rect">
            <a:avLst/>
          </a:prstGeom>
          <a:noFill/>
        </p:spPr>
      </p:pic>
      <p:sp>
        <p:nvSpPr>
          <p:cNvPr id="6" name="Ορθογώνιο 5"/>
          <p:cNvSpPr/>
          <p:nvPr/>
        </p:nvSpPr>
        <p:spPr>
          <a:xfrm>
            <a:off x="203114" y="6087779"/>
            <a:ext cx="8712968" cy="276999"/>
          </a:xfrm>
          <a:prstGeom prst="rect">
            <a:avLst/>
          </a:prstGeom>
        </p:spPr>
        <p:txBody>
          <a:bodyPr wrap="square">
            <a:spAutoFit/>
          </a:bodyPr>
          <a:lstStyle/>
          <a:p>
            <a:pPr lvl="0" algn="ctr"/>
            <a:r>
              <a:rPr lang="el-GR" sz="1200" b="1" dirty="0" smtClean="0">
                <a:latin typeface="Arial" pitchFamily="34" charset="0"/>
                <a:cs typeface="Arial" pitchFamily="34" charset="0"/>
              </a:rPr>
              <a:t>Ο </a:t>
            </a:r>
            <a:r>
              <a:rPr lang="el-GR" sz="1200" b="1" dirty="0" err="1" smtClean="0">
                <a:latin typeface="Arial" pitchFamily="34" charset="0"/>
                <a:cs typeface="Arial" pitchFamily="34" charset="0"/>
              </a:rPr>
              <a:t>Χάρβεϋ</a:t>
            </a:r>
            <a:r>
              <a:rPr lang="el-GR" sz="1200" b="1" dirty="0" smtClean="0">
                <a:latin typeface="Arial" pitchFamily="34" charset="0"/>
                <a:cs typeface="Arial" pitchFamily="34" charset="0"/>
              </a:rPr>
              <a:t> </a:t>
            </a:r>
            <a:r>
              <a:rPr lang="el-GR" sz="1200" b="1" dirty="0">
                <a:latin typeface="Arial" pitchFamily="34" charset="0"/>
                <a:cs typeface="Arial" pitchFamily="34" charset="0"/>
              </a:rPr>
              <a:t>παρουσιάζει τους </a:t>
            </a:r>
            <a:r>
              <a:rPr lang="el-GR" sz="1200" b="1" dirty="0" err="1">
                <a:latin typeface="Arial" pitchFamily="34" charset="0"/>
                <a:cs typeface="Arial" pitchFamily="34" charset="0"/>
              </a:rPr>
              <a:t>πειραµατισµούς</a:t>
            </a:r>
            <a:r>
              <a:rPr lang="el-GR" sz="1200" b="1" dirty="0">
                <a:latin typeface="Arial" pitchFamily="34" charset="0"/>
                <a:cs typeface="Arial" pitchFamily="34" charset="0"/>
              </a:rPr>
              <a:t> του στον βασιλιά Κάρολο Ι. Πίνακας του </a:t>
            </a:r>
            <a:r>
              <a:rPr lang="el-GR" sz="1200" b="1" dirty="0" err="1">
                <a:latin typeface="Arial" pitchFamily="34" charset="0"/>
                <a:cs typeface="Arial" pitchFamily="34" charset="0"/>
              </a:rPr>
              <a:t>Ρόµπερτ</a:t>
            </a:r>
            <a:r>
              <a:rPr lang="el-GR" sz="1200" b="1" dirty="0">
                <a:latin typeface="Arial" pitchFamily="34" charset="0"/>
                <a:cs typeface="Arial" pitchFamily="34" charset="0"/>
              </a:rPr>
              <a:t> </a:t>
            </a:r>
            <a:r>
              <a:rPr lang="el-GR" sz="1200" b="1" dirty="0" err="1">
                <a:latin typeface="Arial" pitchFamily="34" charset="0"/>
                <a:cs typeface="Arial" pitchFamily="34" charset="0"/>
              </a:rPr>
              <a:t>Χάνναχ</a:t>
            </a:r>
            <a:r>
              <a:rPr lang="el-GR" sz="1200" b="1" dirty="0">
                <a:latin typeface="Arial" pitchFamily="34" charset="0"/>
                <a:cs typeface="Arial" pitchFamily="34" charset="0"/>
              </a:rPr>
              <a:t>.</a:t>
            </a:r>
            <a:endParaRPr lang="el-GR" sz="1200" dirty="0">
              <a:latin typeface="Arial" pitchFamily="34" charset="0"/>
              <a:cs typeface="Arial" pitchFamily="34" charset="0"/>
            </a:endParaRPr>
          </a:p>
        </p:txBody>
      </p:sp>
    </p:spTree>
    <p:extLst>
      <p:ext uri="{BB962C8B-B14F-4D97-AF65-F5344CB8AC3E}">
        <p14:creationId xmlns:p14="http://schemas.microsoft.com/office/powerpoint/2010/main" val="3142205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5536" y="620688"/>
            <a:ext cx="8208912" cy="1815882"/>
          </a:xfrm>
          <a:prstGeom prst="rect">
            <a:avLst/>
          </a:prstGeom>
        </p:spPr>
        <p:txBody>
          <a:bodyPr wrap="square">
            <a:spAutoFit/>
          </a:bodyPr>
          <a:lstStyle/>
          <a:p>
            <a:r>
              <a:rPr lang="el-GR" sz="1400" dirty="0">
                <a:latin typeface="Arial" pitchFamily="34" charset="0"/>
                <a:cs typeface="Arial" pitchFamily="34" charset="0"/>
              </a:rPr>
              <a:t>Στα τέλη του 17ου αιώνα ο Ολλανδός </a:t>
            </a:r>
            <a:r>
              <a:rPr lang="el-GR" sz="1400" dirty="0" err="1">
                <a:latin typeface="Arial" pitchFamily="34" charset="0"/>
                <a:cs typeface="Arial" pitchFamily="34" charset="0"/>
              </a:rPr>
              <a:t>υφασµατέµπορος</a:t>
            </a:r>
            <a:r>
              <a:rPr lang="el-GR" sz="1400" dirty="0">
                <a:latin typeface="Arial" pitchFamily="34" charset="0"/>
                <a:cs typeface="Arial" pitchFamily="34" charset="0"/>
              </a:rPr>
              <a:t> Άντονι βαν </a:t>
            </a:r>
            <a:r>
              <a:rPr lang="el-GR" sz="1400" dirty="0" err="1">
                <a:latin typeface="Arial" pitchFamily="34" charset="0"/>
                <a:cs typeface="Arial" pitchFamily="34" charset="0"/>
              </a:rPr>
              <a:t>Λέεβενχουκ</a:t>
            </a:r>
            <a:r>
              <a:rPr lang="el-GR" sz="1400" dirty="0">
                <a:latin typeface="Arial" pitchFamily="34" charset="0"/>
                <a:cs typeface="Arial" pitchFamily="34" charset="0"/>
              </a:rPr>
              <a:t> (</a:t>
            </a:r>
            <a:r>
              <a:rPr lang="el-GR" sz="1400" dirty="0" err="1">
                <a:latin typeface="Arial" pitchFamily="34" charset="0"/>
                <a:cs typeface="Arial" pitchFamily="34" charset="0"/>
              </a:rPr>
              <a:t>Antony</a:t>
            </a:r>
            <a:r>
              <a:rPr lang="el-GR" sz="1400" dirty="0">
                <a:latin typeface="Arial" pitchFamily="34" charset="0"/>
                <a:cs typeface="Arial" pitchFamily="34" charset="0"/>
              </a:rPr>
              <a:t> </a:t>
            </a:r>
            <a:r>
              <a:rPr lang="el-GR" sz="1400" dirty="0" err="1">
                <a:latin typeface="Arial" pitchFamily="34" charset="0"/>
                <a:cs typeface="Arial" pitchFamily="34" charset="0"/>
              </a:rPr>
              <a:t>van</a:t>
            </a:r>
            <a:r>
              <a:rPr lang="el-GR" sz="1400" dirty="0">
                <a:latin typeface="Arial" pitchFamily="34" charset="0"/>
                <a:cs typeface="Arial" pitchFamily="34" charset="0"/>
              </a:rPr>
              <a:t> </a:t>
            </a:r>
            <a:r>
              <a:rPr lang="el-GR" sz="1400" dirty="0" err="1">
                <a:latin typeface="Arial" pitchFamily="34" charset="0"/>
                <a:cs typeface="Arial" pitchFamily="34" charset="0"/>
              </a:rPr>
              <a:t>Leeuwenhoek</a:t>
            </a:r>
            <a:r>
              <a:rPr lang="el-GR" sz="1400" dirty="0">
                <a:latin typeface="Arial" pitchFamily="34" charset="0"/>
                <a:cs typeface="Arial" pitchFamily="34" charset="0"/>
              </a:rPr>
              <a:t>) εισάγει την ιατρική </a:t>
            </a:r>
            <a:r>
              <a:rPr lang="el-GR" sz="1400" dirty="0" err="1">
                <a:latin typeface="Arial" pitchFamily="34" charset="0"/>
                <a:cs typeface="Arial" pitchFamily="34" charset="0"/>
              </a:rPr>
              <a:t>επιστήµη</a:t>
            </a:r>
            <a:r>
              <a:rPr lang="el-GR" sz="1400" dirty="0">
                <a:latin typeface="Arial" pitchFamily="34" charset="0"/>
                <a:cs typeface="Arial" pitchFamily="34" charset="0"/>
              </a:rPr>
              <a:t> στον </a:t>
            </a:r>
            <a:r>
              <a:rPr lang="el-GR" sz="1400" dirty="0" err="1">
                <a:latin typeface="Arial" pitchFamily="34" charset="0"/>
                <a:cs typeface="Arial" pitchFamily="34" charset="0"/>
              </a:rPr>
              <a:t>κόσµο</a:t>
            </a:r>
            <a:r>
              <a:rPr lang="el-GR" sz="1400" dirty="0">
                <a:latin typeface="Arial" pitchFamily="34" charset="0"/>
                <a:cs typeface="Arial" pitchFamily="34" charset="0"/>
              </a:rPr>
              <a:t> της µ</a:t>
            </a:r>
            <a:r>
              <a:rPr lang="el-GR" sz="1400" dirty="0" err="1">
                <a:latin typeface="Arial" pitchFamily="34" charset="0"/>
                <a:cs typeface="Arial" pitchFamily="34" charset="0"/>
              </a:rPr>
              <a:t>ικροσκόπησης</a:t>
            </a:r>
            <a:r>
              <a:rPr lang="el-GR" sz="1400" dirty="0">
                <a:latin typeface="Arial" pitchFamily="34" charset="0"/>
                <a:cs typeface="Arial" pitchFamily="34" charset="0"/>
              </a:rPr>
              <a:t>, παρατηρώντας µε το αυτοσχέδιο µ</a:t>
            </a:r>
            <a:r>
              <a:rPr lang="el-GR" sz="1400" dirty="0" err="1">
                <a:latin typeface="Arial" pitchFamily="34" charset="0"/>
                <a:cs typeface="Arial" pitchFamily="34" charset="0"/>
              </a:rPr>
              <a:t>ικροσκόπιό</a:t>
            </a:r>
            <a:r>
              <a:rPr lang="el-GR" sz="1400" dirty="0">
                <a:latin typeface="Arial" pitchFamily="34" charset="0"/>
                <a:cs typeface="Arial" pitchFamily="34" charset="0"/>
              </a:rPr>
              <a:t> του για πρώτη φορά ερυθρά </a:t>
            </a:r>
            <a:r>
              <a:rPr lang="el-GR" sz="1400" dirty="0" err="1">
                <a:latin typeface="Arial" pitchFamily="34" charset="0"/>
                <a:cs typeface="Arial" pitchFamily="34" charset="0"/>
              </a:rPr>
              <a:t>αιµοσφαίρια</a:t>
            </a:r>
            <a:r>
              <a:rPr lang="el-GR" sz="1400" dirty="0">
                <a:latin typeface="Arial" pitchFamily="34" charset="0"/>
                <a:cs typeface="Arial" pitchFamily="34" charset="0"/>
              </a:rPr>
              <a:t>, </a:t>
            </a:r>
            <a:r>
              <a:rPr lang="el-GR" sz="1400" dirty="0" err="1">
                <a:latin typeface="Arial" pitchFamily="34" charset="0"/>
                <a:cs typeface="Arial" pitchFamily="34" charset="0"/>
              </a:rPr>
              <a:t>σπερµατοζωάρια</a:t>
            </a:r>
            <a:r>
              <a:rPr lang="el-GR" sz="1400" dirty="0">
                <a:latin typeface="Arial" pitchFamily="34" charset="0"/>
                <a:cs typeface="Arial" pitchFamily="34" charset="0"/>
              </a:rPr>
              <a:t> και µ</a:t>
            </a:r>
            <a:r>
              <a:rPr lang="el-GR" sz="1400" dirty="0" err="1">
                <a:latin typeface="Arial" pitchFamily="34" charset="0"/>
                <a:cs typeface="Arial" pitchFamily="34" charset="0"/>
              </a:rPr>
              <a:t>υϊκές</a:t>
            </a:r>
            <a:r>
              <a:rPr lang="el-GR" sz="1400" dirty="0">
                <a:latin typeface="Arial" pitchFamily="34" charset="0"/>
                <a:cs typeface="Arial" pitchFamily="34" charset="0"/>
              </a:rPr>
              <a:t> ίνες.</a:t>
            </a:r>
          </a:p>
          <a:p>
            <a:r>
              <a:rPr lang="el-GR" sz="1400" dirty="0">
                <a:latin typeface="Arial" pitchFamily="34" charset="0"/>
                <a:cs typeface="Arial" pitchFamily="34" charset="0"/>
              </a:rPr>
              <a:t> </a:t>
            </a:r>
          </a:p>
          <a:p>
            <a:r>
              <a:rPr lang="el-GR" sz="1400" dirty="0">
                <a:latin typeface="Arial" pitchFamily="34" charset="0"/>
                <a:cs typeface="Arial" pitchFamily="34" charset="0"/>
              </a:rPr>
              <a:t>Το µ</a:t>
            </a:r>
            <a:r>
              <a:rPr lang="el-GR" sz="1400" dirty="0" err="1">
                <a:latin typeface="Arial" pitchFamily="34" charset="0"/>
                <a:cs typeface="Arial" pitchFamily="34" charset="0"/>
              </a:rPr>
              <a:t>ικροσκόπιο</a:t>
            </a:r>
            <a:r>
              <a:rPr lang="el-GR" sz="1400" dirty="0">
                <a:latin typeface="Arial" pitchFamily="34" charset="0"/>
                <a:cs typeface="Arial" pitchFamily="34" charset="0"/>
              </a:rPr>
              <a:t> διέθετε ένα µ</a:t>
            </a:r>
            <a:r>
              <a:rPr lang="el-GR" sz="1400" dirty="0" err="1">
                <a:latin typeface="Arial" pitchFamily="34" charset="0"/>
                <a:cs typeface="Arial" pitchFamily="34" charset="0"/>
              </a:rPr>
              <a:t>εγεθυντικό</a:t>
            </a:r>
            <a:r>
              <a:rPr lang="el-GR" sz="1400" dirty="0">
                <a:latin typeface="Arial" pitchFamily="34" charset="0"/>
                <a:cs typeface="Arial" pitchFamily="34" charset="0"/>
              </a:rPr>
              <a:t> φακό και το προς µ</a:t>
            </a:r>
            <a:r>
              <a:rPr lang="el-GR" sz="1400" dirty="0" err="1">
                <a:latin typeface="Arial" pitchFamily="34" charset="0"/>
                <a:cs typeface="Arial" pitchFamily="34" charset="0"/>
              </a:rPr>
              <a:t>ικροσκόπηση</a:t>
            </a:r>
            <a:r>
              <a:rPr lang="el-GR" sz="1400" dirty="0">
                <a:latin typeface="Arial" pitchFamily="34" charset="0"/>
                <a:cs typeface="Arial" pitchFamily="34" charset="0"/>
              </a:rPr>
              <a:t> </a:t>
            </a:r>
            <a:r>
              <a:rPr lang="el-GR" sz="1400" dirty="0" err="1">
                <a:latin typeface="Arial" pitchFamily="34" charset="0"/>
                <a:cs typeface="Arial" pitchFamily="34" charset="0"/>
              </a:rPr>
              <a:t>δείγµα</a:t>
            </a:r>
            <a:r>
              <a:rPr lang="el-GR" sz="1400" dirty="0">
                <a:latin typeface="Arial" pitchFamily="34" charset="0"/>
                <a:cs typeface="Arial" pitchFamily="34" charset="0"/>
              </a:rPr>
              <a:t> ήταν </a:t>
            </a:r>
            <a:r>
              <a:rPr lang="el-GR" sz="1400" dirty="0" err="1">
                <a:latin typeface="Arial" pitchFamily="34" charset="0"/>
                <a:cs typeface="Arial" pitchFamily="34" charset="0"/>
              </a:rPr>
              <a:t>τοποθετηµένο</a:t>
            </a:r>
            <a:r>
              <a:rPr lang="el-GR" sz="1400" dirty="0">
                <a:latin typeface="Arial" pitchFamily="34" charset="0"/>
                <a:cs typeface="Arial" pitchFamily="34" charset="0"/>
              </a:rPr>
              <a:t> πάνω σε µ</a:t>
            </a:r>
            <a:r>
              <a:rPr lang="el-GR" sz="1400" dirty="0" err="1">
                <a:latin typeface="Arial" pitchFamily="34" charset="0"/>
                <a:cs typeface="Arial" pitchFamily="34" charset="0"/>
              </a:rPr>
              <a:t>εταλλική</a:t>
            </a:r>
            <a:r>
              <a:rPr lang="el-GR" sz="1400" dirty="0">
                <a:latin typeface="Arial" pitchFamily="34" charset="0"/>
                <a:cs typeface="Arial" pitchFamily="34" charset="0"/>
              </a:rPr>
              <a:t> </a:t>
            </a:r>
            <a:r>
              <a:rPr lang="el-GR" sz="1400" dirty="0" err="1">
                <a:latin typeface="Arial" pitchFamily="34" charset="0"/>
                <a:cs typeface="Arial" pitchFamily="34" charset="0"/>
              </a:rPr>
              <a:t>αιχµή</a:t>
            </a:r>
            <a:r>
              <a:rPr lang="el-GR" sz="1400" dirty="0">
                <a:latin typeface="Arial" pitchFamily="34" charset="0"/>
                <a:cs typeface="Arial" pitchFamily="34" charset="0"/>
              </a:rPr>
              <a:t>, η οποία στηριζόταν σε κοχλία εστίασης, που µ</a:t>
            </a:r>
            <a:r>
              <a:rPr lang="el-GR" sz="1400" dirty="0" err="1">
                <a:latin typeface="Arial" pitchFamily="34" charset="0"/>
                <a:cs typeface="Arial" pitchFamily="34" charset="0"/>
              </a:rPr>
              <a:t>ετέβαλλε</a:t>
            </a:r>
            <a:r>
              <a:rPr lang="el-GR" sz="1400" dirty="0">
                <a:latin typeface="Arial" pitchFamily="34" charset="0"/>
                <a:cs typeface="Arial" pitchFamily="34" charset="0"/>
              </a:rPr>
              <a:t> την απόσταση του </a:t>
            </a:r>
            <a:r>
              <a:rPr lang="el-GR" sz="1400" dirty="0" err="1">
                <a:latin typeface="Arial" pitchFamily="34" charset="0"/>
                <a:cs typeface="Arial" pitchFamily="34" charset="0"/>
              </a:rPr>
              <a:t>δείγµατος</a:t>
            </a:r>
            <a:r>
              <a:rPr lang="el-GR" sz="1400" dirty="0">
                <a:latin typeface="Arial" pitchFamily="34" charset="0"/>
                <a:cs typeface="Arial" pitchFamily="34" charset="0"/>
              </a:rPr>
              <a:t> από το φακό. Έτσι κατόρθωσε να περιγράψει τα ερυθρά </a:t>
            </a:r>
            <a:r>
              <a:rPr lang="el-GR" sz="1400" dirty="0" err="1">
                <a:latin typeface="Arial" pitchFamily="34" charset="0"/>
                <a:cs typeface="Arial" pitchFamily="34" charset="0"/>
              </a:rPr>
              <a:t>αιµοσφαίρια</a:t>
            </a:r>
            <a:r>
              <a:rPr lang="el-GR" sz="1400" dirty="0">
                <a:latin typeface="Arial" pitchFamily="34" charset="0"/>
                <a:cs typeface="Arial" pitchFamily="34" charset="0"/>
              </a:rPr>
              <a:t>, </a:t>
            </a:r>
            <a:r>
              <a:rPr lang="el-GR" sz="1400" dirty="0" err="1">
                <a:latin typeface="Arial" pitchFamily="34" charset="0"/>
                <a:cs typeface="Arial" pitchFamily="34" charset="0"/>
              </a:rPr>
              <a:t>σπερµατοζωάρια</a:t>
            </a:r>
            <a:r>
              <a:rPr lang="el-GR" sz="1400" dirty="0">
                <a:latin typeface="Arial" pitchFamily="34" charset="0"/>
                <a:cs typeface="Arial" pitchFamily="34" charset="0"/>
              </a:rPr>
              <a:t>, µ</a:t>
            </a:r>
            <a:r>
              <a:rPr lang="el-GR" sz="1400" dirty="0" err="1">
                <a:latin typeface="Arial" pitchFamily="34" charset="0"/>
                <a:cs typeface="Arial" pitchFamily="34" charset="0"/>
              </a:rPr>
              <a:t>υϊκές</a:t>
            </a:r>
            <a:r>
              <a:rPr lang="el-GR" sz="1400" dirty="0">
                <a:latin typeface="Arial" pitchFamily="34" charset="0"/>
                <a:cs typeface="Arial" pitchFamily="34" charset="0"/>
              </a:rPr>
              <a:t> ίνες και µ</a:t>
            </a:r>
            <a:r>
              <a:rPr lang="el-GR" sz="1400" dirty="0" err="1">
                <a:latin typeface="Arial" pitchFamily="34" charset="0"/>
                <a:cs typeface="Arial" pitchFamily="34" charset="0"/>
              </a:rPr>
              <a:t>ονοκύτταρους</a:t>
            </a:r>
            <a:r>
              <a:rPr lang="el-GR" sz="1400" dirty="0">
                <a:latin typeface="Arial" pitchFamily="34" charset="0"/>
                <a:cs typeface="Arial" pitchFamily="34" charset="0"/>
              </a:rPr>
              <a:t> </a:t>
            </a:r>
            <a:r>
              <a:rPr lang="el-GR" sz="1400" dirty="0" err="1">
                <a:latin typeface="Arial" pitchFamily="34" charset="0"/>
                <a:cs typeface="Arial" pitchFamily="34" charset="0"/>
              </a:rPr>
              <a:t>οργανισµούς</a:t>
            </a:r>
            <a:r>
              <a:rPr lang="el-GR" sz="1400" dirty="0">
                <a:latin typeface="Arial" pitchFamily="34" charset="0"/>
                <a:cs typeface="Arial" pitchFamily="34" charset="0"/>
              </a:rPr>
              <a:t>. </a:t>
            </a:r>
            <a:endParaRPr lang="el-GR" sz="1400" dirty="0">
              <a:latin typeface="Arial" pitchFamily="34" charset="0"/>
              <a:cs typeface="Arial" pitchFamily="34" charset="0"/>
            </a:endParaRPr>
          </a:p>
        </p:txBody>
      </p:sp>
      <p:pic>
        <p:nvPicPr>
          <p:cNvPr id="5" name="Picture 46"/>
          <p:cNvPicPr/>
          <p:nvPr/>
        </p:nvPicPr>
        <p:blipFill>
          <a:blip r:embed="rId2">
            <a:extLst/>
          </a:blip>
          <a:srcRect/>
          <a:stretch>
            <a:fillRect/>
          </a:stretch>
        </p:blipFill>
        <p:spPr bwMode="auto">
          <a:xfrm>
            <a:off x="2610549" y="2636912"/>
            <a:ext cx="3778885" cy="3018790"/>
          </a:xfrm>
          <a:prstGeom prst="rect">
            <a:avLst/>
          </a:prstGeom>
          <a:noFill/>
        </p:spPr>
      </p:pic>
      <p:sp>
        <p:nvSpPr>
          <p:cNvPr id="6" name="Ορθογώνιο 5"/>
          <p:cNvSpPr/>
          <p:nvPr/>
        </p:nvSpPr>
        <p:spPr>
          <a:xfrm>
            <a:off x="1268760" y="5877272"/>
            <a:ext cx="6462464" cy="307777"/>
          </a:xfrm>
          <a:prstGeom prst="rect">
            <a:avLst/>
          </a:prstGeom>
        </p:spPr>
        <p:txBody>
          <a:bodyPr wrap="square">
            <a:spAutoFit/>
          </a:bodyPr>
          <a:lstStyle/>
          <a:p>
            <a:pPr algn="ctr"/>
            <a:r>
              <a:rPr lang="el-GR" sz="1400" b="1" dirty="0"/>
              <a:t>Μικροσκόπιο </a:t>
            </a:r>
            <a:r>
              <a:rPr lang="el-GR" sz="1400" b="1" dirty="0" err="1"/>
              <a:t>σχεδιασµένο</a:t>
            </a:r>
            <a:r>
              <a:rPr lang="el-GR" sz="1400" b="1" dirty="0"/>
              <a:t> από τον βαν </a:t>
            </a:r>
            <a:r>
              <a:rPr lang="el-GR" sz="1400" b="1" dirty="0" err="1"/>
              <a:t>Λέουενχουκ</a:t>
            </a:r>
            <a:endParaRPr lang="el-GR" sz="1400" dirty="0"/>
          </a:p>
        </p:txBody>
      </p:sp>
    </p:spTree>
    <p:extLst>
      <p:ext uri="{BB962C8B-B14F-4D97-AF65-F5344CB8AC3E}">
        <p14:creationId xmlns:p14="http://schemas.microsoft.com/office/powerpoint/2010/main" val="101290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67544" y="548680"/>
            <a:ext cx="8064896" cy="1600438"/>
          </a:xfrm>
          <a:prstGeom prst="rect">
            <a:avLst/>
          </a:prstGeom>
        </p:spPr>
        <p:txBody>
          <a:bodyPr wrap="square">
            <a:spAutoFit/>
          </a:bodyPr>
          <a:lstStyle/>
          <a:p>
            <a:r>
              <a:rPr lang="el-GR" sz="1400" dirty="0" err="1">
                <a:latin typeface="Arial" pitchFamily="34" charset="0"/>
                <a:cs typeface="Arial" pitchFamily="34" charset="0"/>
              </a:rPr>
              <a:t>Κινούµενος</a:t>
            </a:r>
            <a:r>
              <a:rPr lang="el-GR" sz="1400" dirty="0">
                <a:latin typeface="Arial" pitchFamily="34" charset="0"/>
                <a:cs typeface="Arial" pitchFamily="34" charset="0"/>
              </a:rPr>
              <a:t> στα όρια </a:t>
            </a:r>
            <a:r>
              <a:rPr lang="el-GR" sz="1400" dirty="0" err="1">
                <a:latin typeface="Arial" pitchFamily="34" charset="0"/>
                <a:cs typeface="Arial" pitchFamily="34" charset="0"/>
              </a:rPr>
              <a:t>τσαρλατανισµού</a:t>
            </a:r>
            <a:r>
              <a:rPr lang="el-GR" sz="1400" dirty="0">
                <a:latin typeface="Arial" pitchFamily="34" charset="0"/>
                <a:cs typeface="Arial" pitchFamily="34" charset="0"/>
              </a:rPr>
              <a:t> και </a:t>
            </a:r>
            <a:r>
              <a:rPr lang="el-GR" sz="1400" dirty="0" err="1">
                <a:latin typeface="Arial" pitchFamily="34" charset="0"/>
                <a:cs typeface="Arial" pitchFamily="34" charset="0"/>
              </a:rPr>
              <a:t>επιστήµης</a:t>
            </a:r>
            <a:r>
              <a:rPr lang="el-GR" sz="1400" dirty="0">
                <a:latin typeface="Arial" pitchFamily="34" charset="0"/>
                <a:cs typeface="Arial" pitchFamily="34" charset="0"/>
              </a:rPr>
              <a:t> ο Αυστριακός Φραντς </a:t>
            </a:r>
            <a:r>
              <a:rPr lang="el-GR" sz="1400" dirty="0" err="1">
                <a:latin typeface="Arial" pitchFamily="34" charset="0"/>
                <a:cs typeface="Arial" pitchFamily="34" charset="0"/>
              </a:rPr>
              <a:t>Άντον</a:t>
            </a:r>
            <a:r>
              <a:rPr lang="el-GR" sz="1400" dirty="0">
                <a:latin typeface="Arial" pitchFamily="34" charset="0"/>
                <a:cs typeface="Arial" pitchFamily="34" charset="0"/>
              </a:rPr>
              <a:t> </a:t>
            </a:r>
            <a:r>
              <a:rPr lang="el-GR" sz="1400" dirty="0" err="1">
                <a:latin typeface="Arial" pitchFamily="34" charset="0"/>
                <a:cs typeface="Arial" pitchFamily="34" charset="0"/>
              </a:rPr>
              <a:t>Μέσ</a:t>
            </a:r>
            <a:r>
              <a:rPr lang="el-GR" sz="1400" dirty="0">
                <a:latin typeface="Arial" pitchFamily="34" charset="0"/>
                <a:cs typeface="Arial" pitchFamily="34" charset="0"/>
              </a:rPr>
              <a:t> µ</a:t>
            </a:r>
            <a:r>
              <a:rPr lang="el-GR" sz="1400" dirty="0" err="1">
                <a:latin typeface="Arial" pitchFamily="34" charset="0"/>
                <a:cs typeface="Arial" pitchFamily="34" charset="0"/>
              </a:rPr>
              <a:t>ερ</a:t>
            </a:r>
            <a:r>
              <a:rPr lang="el-GR" sz="1400" dirty="0">
                <a:latin typeface="Arial" pitchFamily="34" charset="0"/>
                <a:cs typeface="Arial" pitchFamily="34" charset="0"/>
              </a:rPr>
              <a:t> (1734-1815), υποστηρίζει τη θεωρία του ζωικού µ</a:t>
            </a:r>
            <a:r>
              <a:rPr lang="el-GR" sz="1400" dirty="0" err="1">
                <a:latin typeface="Arial" pitchFamily="34" charset="0"/>
                <a:cs typeface="Arial" pitchFamily="34" charset="0"/>
              </a:rPr>
              <a:t>αγνητισµού</a:t>
            </a:r>
            <a:r>
              <a:rPr lang="el-GR" sz="1400" dirty="0">
                <a:latin typeface="Arial" pitchFamily="34" charset="0"/>
                <a:cs typeface="Arial" pitchFamily="34" charset="0"/>
              </a:rPr>
              <a:t> (ενός ρευστού που διατρέχει τους ζωντανούς </a:t>
            </a:r>
            <a:r>
              <a:rPr lang="el-GR" sz="1400" dirty="0" err="1">
                <a:latin typeface="Arial" pitchFamily="34" charset="0"/>
                <a:cs typeface="Arial" pitchFamily="34" charset="0"/>
              </a:rPr>
              <a:t>οργανισµούς</a:t>
            </a:r>
            <a:r>
              <a:rPr lang="el-GR" sz="1400" dirty="0">
                <a:latin typeface="Arial" pitchFamily="34" charset="0"/>
                <a:cs typeface="Arial" pitchFamily="34" charset="0"/>
              </a:rPr>
              <a:t> έχοντας θεραπευτικές ιδιότητες). [25] Στο Μαγνητικό Ινστιτούτο που ιδρύει στο Παρίσι προσελκύει πλήθος αργόσχολων και, µε µ</a:t>
            </a:r>
            <a:r>
              <a:rPr lang="el-GR" sz="1400" dirty="0" err="1">
                <a:latin typeface="Arial" pitchFamily="34" charset="0"/>
                <a:cs typeface="Arial" pitchFamily="34" charset="0"/>
              </a:rPr>
              <a:t>εθόδους</a:t>
            </a:r>
            <a:r>
              <a:rPr lang="el-GR" sz="1400" dirty="0">
                <a:latin typeface="Arial" pitchFamily="34" charset="0"/>
                <a:cs typeface="Arial" pitchFamily="34" charset="0"/>
              </a:rPr>
              <a:t> κυρίως υποβολής, κατορθώνει να θεραπεύσει τα </a:t>
            </a:r>
            <a:r>
              <a:rPr lang="el-GR" sz="1400" dirty="0" err="1">
                <a:latin typeface="Arial" pitchFamily="34" charset="0"/>
                <a:cs typeface="Arial" pitchFamily="34" charset="0"/>
              </a:rPr>
              <a:t>συµπτώµατα</a:t>
            </a:r>
            <a:r>
              <a:rPr lang="el-GR" sz="1400" dirty="0">
                <a:latin typeface="Arial" pitchFamily="34" charset="0"/>
                <a:cs typeface="Arial" pitchFamily="34" charset="0"/>
              </a:rPr>
              <a:t> συνήθως νεαρών υστερικών γυναικών. Ο "µ</a:t>
            </a:r>
            <a:r>
              <a:rPr lang="el-GR" sz="1400" dirty="0" err="1">
                <a:latin typeface="Arial" pitchFamily="34" charset="0"/>
                <a:cs typeface="Arial" pitchFamily="34" charset="0"/>
              </a:rPr>
              <a:t>εσµερισµός</a:t>
            </a:r>
            <a:r>
              <a:rPr lang="el-GR" sz="1400" dirty="0">
                <a:latin typeface="Arial" pitchFamily="34" charset="0"/>
                <a:cs typeface="Arial" pitchFamily="34" charset="0"/>
              </a:rPr>
              <a:t>", που θεωρείται </a:t>
            </a:r>
            <a:r>
              <a:rPr lang="el-GR" sz="1400" dirty="0" err="1">
                <a:latin typeface="Arial" pitchFamily="34" charset="0"/>
                <a:cs typeface="Arial" pitchFamily="34" charset="0"/>
              </a:rPr>
              <a:t>σήµερα</a:t>
            </a:r>
            <a:r>
              <a:rPr lang="el-GR" sz="1400" dirty="0">
                <a:latin typeface="Arial" pitchFamily="34" charset="0"/>
                <a:cs typeface="Arial" pitchFamily="34" charset="0"/>
              </a:rPr>
              <a:t> µια µ</a:t>
            </a:r>
            <a:r>
              <a:rPr lang="el-GR" sz="1400" dirty="0" err="1">
                <a:latin typeface="Arial" pitchFamily="34" charset="0"/>
                <a:cs typeface="Arial" pitchFamily="34" charset="0"/>
              </a:rPr>
              <a:t>ορφή</a:t>
            </a:r>
            <a:r>
              <a:rPr lang="el-GR" sz="1400" dirty="0">
                <a:latin typeface="Arial" pitchFamily="34" charset="0"/>
                <a:cs typeface="Arial" pitchFamily="34" charset="0"/>
              </a:rPr>
              <a:t> ύπνωσης , άνοιξε ως ένα </a:t>
            </a:r>
            <a:r>
              <a:rPr lang="el-GR" sz="1400" dirty="0" err="1">
                <a:latin typeface="Arial" pitchFamily="34" charset="0"/>
                <a:cs typeface="Arial" pitchFamily="34" charset="0"/>
              </a:rPr>
              <a:t>βαθµό</a:t>
            </a:r>
            <a:r>
              <a:rPr lang="el-GR" sz="1400" dirty="0">
                <a:latin typeface="Arial" pitchFamily="34" charset="0"/>
                <a:cs typeface="Arial" pitchFamily="34" charset="0"/>
              </a:rPr>
              <a:t> το </a:t>
            </a:r>
            <a:r>
              <a:rPr lang="el-GR" sz="1400" dirty="0" err="1">
                <a:latin typeface="Arial" pitchFamily="34" charset="0"/>
                <a:cs typeface="Arial" pitchFamily="34" charset="0"/>
              </a:rPr>
              <a:t>δρόµο</a:t>
            </a:r>
            <a:r>
              <a:rPr lang="el-GR" sz="1400" dirty="0">
                <a:latin typeface="Arial" pitchFamily="34" charset="0"/>
                <a:cs typeface="Arial" pitchFamily="34" charset="0"/>
              </a:rPr>
              <a:t> στην </a:t>
            </a:r>
            <a:r>
              <a:rPr lang="el-GR" sz="1400" dirty="0" err="1">
                <a:latin typeface="Arial" pitchFamily="34" charset="0"/>
                <a:cs typeface="Arial" pitchFamily="34" charset="0"/>
              </a:rPr>
              <a:t>επιστηµονική</a:t>
            </a:r>
            <a:r>
              <a:rPr lang="el-GR" sz="1400" dirty="0">
                <a:latin typeface="Arial" pitchFamily="34" charset="0"/>
                <a:cs typeface="Arial" pitchFamily="34" charset="0"/>
              </a:rPr>
              <a:t> ενασχόληση µε το υποσυνείδητο από τον Φρόιντ.</a:t>
            </a:r>
          </a:p>
        </p:txBody>
      </p:sp>
      <p:pic>
        <p:nvPicPr>
          <p:cNvPr id="5" name="Picture 47"/>
          <p:cNvPicPr/>
          <p:nvPr/>
        </p:nvPicPr>
        <p:blipFill>
          <a:blip r:embed="rId2">
            <a:extLst/>
          </a:blip>
          <a:srcRect/>
          <a:stretch>
            <a:fillRect/>
          </a:stretch>
        </p:blipFill>
        <p:spPr bwMode="auto">
          <a:xfrm>
            <a:off x="2483768" y="2374954"/>
            <a:ext cx="3580125" cy="2520280"/>
          </a:xfrm>
          <a:prstGeom prst="rect">
            <a:avLst/>
          </a:prstGeom>
          <a:noFill/>
        </p:spPr>
      </p:pic>
      <p:sp>
        <p:nvSpPr>
          <p:cNvPr id="6" name="Ορθογώνιο 5"/>
          <p:cNvSpPr/>
          <p:nvPr/>
        </p:nvSpPr>
        <p:spPr>
          <a:xfrm>
            <a:off x="1150610" y="5157191"/>
            <a:ext cx="6246440" cy="307777"/>
          </a:xfrm>
          <a:prstGeom prst="rect">
            <a:avLst/>
          </a:prstGeom>
        </p:spPr>
        <p:txBody>
          <a:bodyPr wrap="square">
            <a:spAutoFit/>
          </a:bodyPr>
          <a:lstStyle/>
          <a:p>
            <a:pPr algn="ctr"/>
            <a:r>
              <a:rPr lang="el-GR" sz="1400" b="1" dirty="0" err="1"/>
              <a:t>Μεσµερισµός</a:t>
            </a:r>
            <a:r>
              <a:rPr lang="el-GR" sz="1400" b="1" dirty="0"/>
              <a:t>. Θεραπεία µε ζωικό µ</a:t>
            </a:r>
            <a:r>
              <a:rPr lang="el-GR" sz="1400" b="1" dirty="0" err="1"/>
              <a:t>αγνητισµό</a:t>
            </a:r>
            <a:r>
              <a:rPr lang="el-GR" sz="1400" b="1" dirty="0"/>
              <a:t>.</a:t>
            </a:r>
            <a:endParaRPr lang="el-GR" sz="1400" dirty="0"/>
          </a:p>
        </p:txBody>
      </p:sp>
    </p:spTree>
    <p:extLst>
      <p:ext uri="{BB962C8B-B14F-4D97-AF65-F5344CB8AC3E}">
        <p14:creationId xmlns:p14="http://schemas.microsoft.com/office/powerpoint/2010/main" val="159745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5536" y="548680"/>
            <a:ext cx="8208912" cy="1600438"/>
          </a:xfrm>
          <a:prstGeom prst="rect">
            <a:avLst/>
          </a:prstGeom>
        </p:spPr>
        <p:txBody>
          <a:bodyPr wrap="square">
            <a:spAutoFit/>
          </a:bodyPr>
          <a:lstStyle/>
          <a:p>
            <a:r>
              <a:rPr lang="el-GR" sz="1400" dirty="0">
                <a:latin typeface="Arial" pitchFamily="34" charset="0"/>
                <a:cs typeface="Arial" pitchFamily="34" charset="0"/>
              </a:rPr>
              <a:t>Στις αρχές του 18ου αιώνα έγιναν οι πρώτες απόπειρες προφύλαξης από την ευλογιά, τη συνηθέστερη αιτία θανάτου της εποχής , µε τη </a:t>
            </a:r>
            <a:r>
              <a:rPr lang="el-GR" sz="1400" dirty="0" err="1">
                <a:latin typeface="Arial" pitchFamily="34" charset="0"/>
                <a:cs typeface="Arial" pitchFamily="34" charset="0"/>
              </a:rPr>
              <a:t>χρησιµοποίηση</a:t>
            </a:r>
            <a:r>
              <a:rPr lang="el-GR" sz="1400" dirty="0">
                <a:latin typeface="Arial" pitchFamily="34" charset="0"/>
                <a:cs typeface="Arial" pitchFamily="34" charset="0"/>
              </a:rPr>
              <a:t> υγρού από </a:t>
            </a:r>
            <a:r>
              <a:rPr lang="el-GR" sz="1400" dirty="0" err="1">
                <a:latin typeface="Arial" pitchFamily="34" charset="0"/>
                <a:cs typeface="Arial" pitchFamily="34" charset="0"/>
              </a:rPr>
              <a:t>εξανθήµατα</a:t>
            </a:r>
            <a:r>
              <a:rPr lang="el-GR" sz="1400" dirty="0">
                <a:latin typeface="Arial" pitchFamily="34" charset="0"/>
                <a:cs typeface="Arial" pitchFamily="34" charset="0"/>
              </a:rPr>
              <a:t> πασχόντων ως υλικό </a:t>
            </a:r>
            <a:r>
              <a:rPr lang="el-GR" sz="1400" dirty="0" err="1">
                <a:latin typeface="Arial" pitchFamily="34" charset="0"/>
                <a:cs typeface="Arial" pitchFamily="34" charset="0"/>
              </a:rPr>
              <a:t>εµβολιασµού</a:t>
            </a:r>
            <a:r>
              <a:rPr lang="el-GR" sz="1400" dirty="0">
                <a:latin typeface="Arial" pitchFamily="34" charset="0"/>
                <a:cs typeface="Arial" pitchFamily="34" charset="0"/>
              </a:rPr>
              <a:t>, µ</a:t>
            </a:r>
            <a:r>
              <a:rPr lang="el-GR" sz="1400" dirty="0" err="1">
                <a:latin typeface="Arial" pitchFamily="34" charset="0"/>
                <a:cs typeface="Arial" pitchFamily="34" charset="0"/>
              </a:rPr>
              <a:t>έθοδος</a:t>
            </a:r>
            <a:r>
              <a:rPr lang="el-GR" sz="1400" dirty="0">
                <a:latin typeface="Arial" pitchFamily="34" charset="0"/>
                <a:cs typeface="Arial" pitchFamily="34" charset="0"/>
              </a:rPr>
              <a:t> που </a:t>
            </a:r>
            <a:r>
              <a:rPr lang="el-GR" sz="1400" dirty="0" err="1">
                <a:latin typeface="Arial" pitchFamily="34" charset="0"/>
                <a:cs typeface="Arial" pitchFamily="34" charset="0"/>
              </a:rPr>
              <a:t>πρωτοεµφανίστηκε</a:t>
            </a:r>
            <a:r>
              <a:rPr lang="el-GR" sz="1400" dirty="0">
                <a:latin typeface="Arial" pitchFamily="34" charset="0"/>
                <a:cs typeface="Arial" pitchFamily="34" charset="0"/>
              </a:rPr>
              <a:t> στην Ανατολή (Ινδία, Κίνα ) στις αρχές της χιλιετίας και που συχνά οδηγούσε στη µ</a:t>
            </a:r>
            <a:r>
              <a:rPr lang="el-GR" sz="1400" dirty="0" err="1">
                <a:latin typeface="Arial" pitchFamily="34" charset="0"/>
                <a:cs typeface="Arial" pitchFamily="34" charset="0"/>
              </a:rPr>
              <a:t>όλυνση</a:t>
            </a:r>
            <a:r>
              <a:rPr lang="el-GR" sz="1400" dirty="0">
                <a:latin typeface="Arial" pitchFamily="34" charset="0"/>
                <a:cs typeface="Arial" pitchFamily="34" charset="0"/>
              </a:rPr>
              <a:t> του </a:t>
            </a:r>
            <a:r>
              <a:rPr lang="el-GR" sz="1400" dirty="0" err="1">
                <a:latin typeface="Arial" pitchFamily="34" charset="0"/>
                <a:cs typeface="Arial" pitchFamily="34" charset="0"/>
              </a:rPr>
              <a:t>εµβολιαζόµενου</a:t>
            </a:r>
            <a:r>
              <a:rPr lang="el-GR" sz="1400" dirty="0">
                <a:latin typeface="Arial" pitchFamily="34" charset="0"/>
                <a:cs typeface="Arial" pitchFamily="34" charset="0"/>
              </a:rPr>
              <a:t>, µε </a:t>
            </a:r>
            <a:r>
              <a:rPr lang="el-GR" sz="1400" dirty="0" err="1">
                <a:latin typeface="Arial" pitchFamily="34" charset="0"/>
                <a:cs typeface="Arial" pitchFamily="34" charset="0"/>
              </a:rPr>
              <a:t>αποτέλεσµα</a:t>
            </a:r>
            <a:r>
              <a:rPr lang="el-GR" sz="1400" dirty="0">
                <a:latin typeface="Arial" pitchFamily="34" charset="0"/>
                <a:cs typeface="Arial" pitchFamily="34" charset="0"/>
              </a:rPr>
              <a:t> τη σταδιακή εγκατάλειψή της. Το 1798 ο </a:t>
            </a:r>
            <a:r>
              <a:rPr lang="el-GR" sz="1400" dirty="0" err="1">
                <a:latin typeface="Arial" pitchFamily="34" charset="0"/>
                <a:cs typeface="Arial" pitchFamily="34" charset="0"/>
              </a:rPr>
              <a:t>Έδουάρδος</a:t>
            </a:r>
            <a:r>
              <a:rPr lang="el-GR" sz="1400" dirty="0">
                <a:latin typeface="Arial" pitchFamily="34" charset="0"/>
                <a:cs typeface="Arial" pitchFamily="34" charset="0"/>
              </a:rPr>
              <a:t> </a:t>
            </a:r>
            <a:r>
              <a:rPr lang="el-GR" sz="1400" dirty="0" err="1">
                <a:latin typeface="Arial" pitchFamily="34" charset="0"/>
                <a:cs typeface="Arial" pitchFamily="34" charset="0"/>
              </a:rPr>
              <a:t>Τζέννερ</a:t>
            </a:r>
            <a:r>
              <a:rPr lang="el-GR" sz="1400" dirty="0">
                <a:latin typeface="Arial" pitchFamily="34" charset="0"/>
                <a:cs typeface="Arial" pitchFamily="34" charset="0"/>
              </a:rPr>
              <a:t> ( E. </a:t>
            </a:r>
            <a:r>
              <a:rPr lang="el-GR" sz="1400" dirty="0" err="1">
                <a:latin typeface="Arial" pitchFamily="34" charset="0"/>
                <a:cs typeface="Arial" pitchFamily="34" charset="0"/>
              </a:rPr>
              <a:t>Jenner</a:t>
            </a:r>
            <a:r>
              <a:rPr lang="el-GR" sz="1400" dirty="0">
                <a:latin typeface="Arial" pitchFamily="34" charset="0"/>
                <a:cs typeface="Arial" pitchFamily="34" charset="0"/>
              </a:rPr>
              <a:t>, 1749-1823) </a:t>
            </a:r>
            <a:r>
              <a:rPr lang="el-GR" sz="1400" dirty="0" err="1">
                <a:latin typeface="Arial" pitchFamily="34" charset="0"/>
                <a:cs typeface="Arial" pitchFamily="34" charset="0"/>
              </a:rPr>
              <a:t>χρησιµοποίησε</a:t>
            </a:r>
            <a:r>
              <a:rPr lang="el-GR" sz="1400" dirty="0">
                <a:latin typeface="Arial" pitchFamily="34" charset="0"/>
                <a:cs typeface="Arial" pitchFamily="34" charset="0"/>
              </a:rPr>
              <a:t> υγρό και </a:t>
            </a:r>
            <a:r>
              <a:rPr lang="el-GR" sz="1400" dirty="0" err="1">
                <a:latin typeface="Arial" pitchFamily="34" charset="0"/>
                <a:cs typeface="Arial" pitchFamily="34" charset="0"/>
              </a:rPr>
              <a:t>εξανθήµατα</a:t>
            </a:r>
            <a:r>
              <a:rPr lang="el-GR" sz="1400" dirty="0">
                <a:latin typeface="Arial" pitchFamily="34" charset="0"/>
                <a:cs typeface="Arial" pitchFamily="34" charset="0"/>
              </a:rPr>
              <a:t> της ηπιότερης ευλογιάς των αγελάδων (</a:t>
            </a:r>
            <a:r>
              <a:rPr lang="el-GR" sz="1400" dirty="0" err="1">
                <a:latin typeface="Arial" pitchFamily="34" charset="0"/>
                <a:cs typeface="Arial" pitchFamily="34" charset="0"/>
              </a:rPr>
              <a:t>δαµαλισµός</a:t>
            </a:r>
            <a:r>
              <a:rPr lang="el-GR" sz="1400" dirty="0">
                <a:latin typeface="Arial" pitchFamily="34" charset="0"/>
                <a:cs typeface="Arial" pitchFamily="34" charset="0"/>
              </a:rPr>
              <a:t>) για να ευαισθητοποιήσει την </a:t>
            </a:r>
            <a:r>
              <a:rPr lang="el-GR" sz="1400" dirty="0" err="1">
                <a:latin typeface="Arial" pitchFamily="34" charset="0"/>
                <a:cs typeface="Arial" pitchFamily="34" charset="0"/>
              </a:rPr>
              <a:t>άµυνα</a:t>
            </a:r>
            <a:r>
              <a:rPr lang="el-GR" sz="1400" dirty="0">
                <a:latin typeface="Arial" pitchFamily="34" charset="0"/>
                <a:cs typeface="Arial" pitchFamily="34" charset="0"/>
              </a:rPr>
              <a:t> του </a:t>
            </a:r>
            <a:r>
              <a:rPr lang="el-GR" sz="1400" dirty="0" err="1">
                <a:latin typeface="Arial" pitchFamily="34" charset="0"/>
                <a:cs typeface="Arial" pitchFamily="34" charset="0"/>
              </a:rPr>
              <a:t>οργανισµού</a:t>
            </a:r>
            <a:r>
              <a:rPr lang="el-GR" sz="1400" dirty="0">
                <a:latin typeface="Arial" pitchFamily="34" charset="0"/>
                <a:cs typeface="Arial" pitchFamily="34" charset="0"/>
              </a:rPr>
              <a:t> χωρίς να του προκαλέσει τη νόσο, </a:t>
            </a:r>
            <a:r>
              <a:rPr lang="el-GR" sz="1400" dirty="0" err="1">
                <a:latin typeface="Arial" pitchFamily="34" charset="0"/>
                <a:cs typeface="Arial" pitchFamily="34" charset="0"/>
              </a:rPr>
              <a:t>θεµελιώνοντας</a:t>
            </a:r>
            <a:r>
              <a:rPr lang="el-GR" sz="1400" dirty="0">
                <a:latin typeface="Arial" pitchFamily="34" charset="0"/>
                <a:cs typeface="Arial" pitchFamily="34" charset="0"/>
              </a:rPr>
              <a:t> τη µ</a:t>
            </a:r>
            <a:r>
              <a:rPr lang="el-GR" sz="1400" dirty="0" err="1">
                <a:latin typeface="Arial" pitchFamily="34" charset="0"/>
                <a:cs typeface="Arial" pitchFamily="34" charset="0"/>
              </a:rPr>
              <a:t>έθοδο</a:t>
            </a:r>
            <a:r>
              <a:rPr lang="el-GR" sz="1400" dirty="0">
                <a:latin typeface="Arial" pitchFamily="34" charset="0"/>
                <a:cs typeface="Arial" pitchFamily="34" charset="0"/>
              </a:rPr>
              <a:t> του </a:t>
            </a:r>
            <a:r>
              <a:rPr lang="el-GR" sz="1400" dirty="0" err="1">
                <a:latin typeface="Arial" pitchFamily="34" charset="0"/>
                <a:cs typeface="Arial" pitchFamily="34" charset="0"/>
              </a:rPr>
              <a:t>εµβολιασµού</a:t>
            </a:r>
            <a:r>
              <a:rPr lang="el-GR" sz="1400" dirty="0">
                <a:latin typeface="Arial" pitchFamily="34" charset="0"/>
                <a:cs typeface="Arial" pitchFamily="34" charset="0"/>
              </a:rPr>
              <a:t>.</a:t>
            </a:r>
            <a:endParaRPr lang="el-GR" sz="1400" dirty="0">
              <a:latin typeface="Arial" pitchFamily="34" charset="0"/>
              <a:cs typeface="Arial"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56" y="2564903"/>
            <a:ext cx="7848872" cy="2785083"/>
          </a:xfrm>
          <a:prstGeom prst="rect">
            <a:avLst/>
          </a:prstGeom>
        </p:spPr>
      </p:pic>
    </p:spTree>
    <p:extLst>
      <p:ext uri="{BB962C8B-B14F-4D97-AF65-F5344CB8AC3E}">
        <p14:creationId xmlns:p14="http://schemas.microsoft.com/office/powerpoint/2010/main" val="1592128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259632" y="692696"/>
            <a:ext cx="6174432" cy="2031325"/>
          </a:xfrm>
          <a:prstGeom prst="rect">
            <a:avLst/>
          </a:prstGeom>
        </p:spPr>
        <p:txBody>
          <a:bodyPr wrap="square">
            <a:spAutoFit/>
          </a:bodyPr>
          <a:lstStyle/>
          <a:p>
            <a:r>
              <a:rPr lang="el-GR" sz="1400" dirty="0">
                <a:latin typeface="Arial" pitchFamily="34" charset="0"/>
                <a:cs typeface="Arial" pitchFamily="34" charset="0"/>
              </a:rPr>
              <a:t>Μέχρι τον 19 ο αιώνα η ακρόαση της καρδιάς και των </a:t>
            </a:r>
            <a:r>
              <a:rPr lang="el-GR" sz="1400" dirty="0" err="1">
                <a:latin typeface="Arial" pitchFamily="34" charset="0"/>
                <a:cs typeface="Arial" pitchFamily="34" charset="0"/>
              </a:rPr>
              <a:t>πνευµόνων</a:t>
            </a:r>
            <a:r>
              <a:rPr lang="el-GR" sz="1400" dirty="0">
                <a:latin typeface="Arial" pitchFamily="34" charset="0"/>
                <a:cs typeface="Arial" pitchFamily="34" charset="0"/>
              </a:rPr>
              <a:t> γινόταν µε το αυτί του γιατρού </a:t>
            </a:r>
            <a:r>
              <a:rPr lang="el-GR" sz="1400" dirty="0" err="1">
                <a:latin typeface="Arial" pitchFamily="34" charset="0"/>
                <a:cs typeface="Arial" pitchFamily="34" charset="0"/>
              </a:rPr>
              <a:t>τοποθετηµένο</a:t>
            </a:r>
            <a:r>
              <a:rPr lang="el-GR" sz="1400" dirty="0">
                <a:latin typeface="Arial" pitchFamily="34" charset="0"/>
                <a:cs typeface="Arial" pitchFamily="34" charset="0"/>
              </a:rPr>
              <a:t> πάνω στον θώρακα του ασθενούς. Ο Ρενέ </a:t>
            </a:r>
            <a:r>
              <a:rPr lang="el-GR" sz="1400" dirty="0" err="1">
                <a:latin typeface="Arial" pitchFamily="34" charset="0"/>
                <a:cs typeface="Arial" pitchFamily="34" charset="0"/>
              </a:rPr>
              <a:t>Λενέκ</a:t>
            </a:r>
            <a:r>
              <a:rPr lang="el-GR" sz="1400" dirty="0">
                <a:latin typeface="Arial" pitchFamily="34" charset="0"/>
                <a:cs typeface="Arial" pitchFamily="34" charset="0"/>
              </a:rPr>
              <a:t> (</a:t>
            </a:r>
            <a:r>
              <a:rPr lang="el-GR" sz="1400" dirty="0" err="1">
                <a:latin typeface="Arial" pitchFamily="34" charset="0"/>
                <a:cs typeface="Arial" pitchFamily="34" charset="0"/>
              </a:rPr>
              <a:t>Rene</a:t>
            </a:r>
            <a:r>
              <a:rPr lang="el-GR" sz="1400" dirty="0">
                <a:latin typeface="Arial" pitchFamily="34" charset="0"/>
                <a:cs typeface="Arial" pitchFamily="34" charset="0"/>
              </a:rPr>
              <a:t>-</a:t>
            </a:r>
            <a:r>
              <a:rPr lang="el-GR" sz="1400" dirty="0" err="1">
                <a:latin typeface="Arial" pitchFamily="34" charset="0"/>
                <a:cs typeface="Arial" pitchFamily="34" charset="0"/>
              </a:rPr>
              <a:t>Theophile</a:t>
            </a:r>
            <a:r>
              <a:rPr lang="el-GR" sz="1400" dirty="0">
                <a:latin typeface="Arial" pitchFamily="34" charset="0"/>
                <a:cs typeface="Arial" pitchFamily="34" charset="0"/>
              </a:rPr>
              <a:t>-</a:t>
            </a:r>
            <a:r>
              <a:rPr lang="el-GR" sz="1400" dirty="0" err="1">
                <a:latin typeface="Arial" pitchFamily="34" charset="0"/>
                <a:cs typeface="Arial" pitchFamily="34" charset="0"/>
              </a:rPr>
              <a:t>Hyacinthe</a:t>
            </a:r>
            <a:r>
              <a:rPr lang="el-GR" sz="1400" dirty="0">
                <a:latin typeface="Arial" pitchFamily="34" charset="0"/>
                <a:cs typeface="Arial" pitchFamily="34" charset="0"/>
              </a:rPr>
              <a:t> </a:t>
            </a:r>
            <a:r>
              <a:rPr lang="el-GR" sz="1400" dirty="0" err="1">
                <a:latin typeface="Arial" pitchFamily="34" charset="0"/>
                <a:cs typeface="Arial" pitchFamily="34" charset="0"/>
              </a:rPr>
              <a:t>Laennec</a:t>
            </a:r>
            <a:r>
              <a:rPr lang="el-GR" sz="1400" dirty="0">
                <a:latin typeface="Arial" pitchFamily="34" charset="0"/>
                <a:cs typeface="Arial" pitchFamily="34" charset="0"/>
              </a:rPr>
              <a:t>) (1781-1826) σκέφτηκε να </a:t>
            </a:r>
            <a:r>
              <a:rPr lang="el-GR" sz="1400" dirty="0" err="1">
                <a:latin typeface="Arial" pitchFamily="34" charset="0"/>
                <a:cs typeface="Arial" pitchFamily="34" charset="0"/>
              </a:rPr>
              <a:t>παρε</a:t>
            </a:r>
            <a:r>
              <a:rPr lang="el-GR" sz="1400" dirty="0">
                <a:latin typeface="Arial" pitchFamily="34" charset="0"/>
                <a:cs typeface="Arial" pitchFamily="34" charset="0"/>
              </a:rPr>
              <a:t>µ βάλλει µ</a:t>
            </a:r>
            <a:r>
              <a:rPr lang="el-GR" sz="1400" dirty="0" err="1">
                <a:latin typeface="Arial" pitchFamily="34" charset="0"/>
                <a:cs typeface="Arial" pitchFamily="34" charset="0"/>
              </a:rPr>
              <a:t>εταξύ</a:t>
            </a:r>
            <a:r>
              <a:rPr lang="el-GR" sz="1400" dirty="0">
                <a:latin typeface="Arial" pitchFamily="34" charset="0"/>
                <a:cs typeface="Arial" pitchFamily="34" charset="0"/>
              </a:rPr>
              <a:t> του αυτιού και του ασθενούς φύλλα χαρτιού </a:t>
            </a:r>
            <a:r>
              <a:rPr lang="el-GR" sz="1400" dirty="0" err="1">
                <a:latin typeface="Arial" pitchFamily="34" charset="0"/>
                <a:cs typeface="Arial" pitchFamily="34" charset="0"/>
              </a:rPr>
              <a:t>τυλιγµένα</a:t>
            </a:r>
            <a:r>
              <a:rPr lang="el-GR" sz="1400" dirty="0">
                <a:latin typeface="Arial" pitchFamily="34" charset="0"/>
                <a:cs typeface="Arial" pitchFamily="34" charset="0"/>
              </a:rPr>
              <a:t> σε ρολό. [27] </a:t>
            </a:r>
            <a:r>
              <a:rPr lang="el-GR" sz="1400" dirty="0" err="1">
                <a:latin typeface="Arial" pitchFamily="34" charset="0"/>
                <a:cs typeface="Arial" pitchFamily="34" charset="0"/>
              </a:rPr>
              <a:t>Εντυπωσιασµένος</a:t>
            </a:r>
            <a:r>
              <a:rPr lang="el-GR" sz="1400" dirty="0">
                <a:latin typeface="Arial" pitchFamily="34" charset="0"/>
                <a:cs typeface="Arial" pitchFamily="34" charset="0"/>
              </a:rPr>
              <a:t> από το </a:t>
            </a:r>
            <a:r>
              <a:rPr lang="el-GR" sz="1400" dirty="0" err="1">
                <a:latin typeface="Arial" pitchFamily="34" charset="0"/>
                <a:cs typeface="Arial" pitchFamily="34" charset="0"/>
              </a:rPr>
              <a:t>αποτέλεσµα</a:t>
            </a:r>
            <a:r>
              <a:rPr lang="el-GR" sz="1400" dirty="0">
                <a:latin typeface="Arial" pitchFamily="34" charset="0"/>
                <a:cs typeface="Arial" pitchFamily="34" charset="0"/>
              </a:rPr>
              <a:t> , κατασκεύασε το 1816 το πρώτο µ</a:t>
            </a:r>
            <a:r>
              <a:rPr lang="el-GR" sz="1400" dirty="0" err="1">
                <a:latin typeface="Arial" pitchFamily="34" charset="0"/>
                <a:cs typeface="Arial" pitchFamily="34" charset="0"/>
              </a:rPr>
              <a:t>ονό</a:t>
            </a:r>
            <a:r>
              <a:rPr lang="el-GR" sz="1400" dirty="0">
                <a:latin typeface="Arial" pitchFamily="34" charset="0"/>
                <a:cs typeface="Arial" pitchFamily="34" charset="0"/>
              </a:rPr>
              <a:t> (ακρόαση από το ένα αυτί) στηθοσκόπιο, που καθιστούσε τους ήχους διαυγέστερους ενώ ταυτόχρονα µ</a:t>
            </a:r>
            <a:r>
              <a:rPr lang="el-GR" sz="1400" dirty="0" err="1">
                <a:latin typeface="Arial" pitchFamily="34" charset="0"/>
                <a:cs typeface="Arial" pitchFamily="34" charset="0"/>
              </a:rPr>
              <a:t>είωνε</a:t>
            </a:r>
            <a:r>
              <a:rPr lang="el-GR" sz="1400" dirty="0">
                <a:latin typeface="Arial" pitchFamily="34" charset="0"/>
                <a:cs typeface="Arial" pitchFamily="34" charset="0"/>
              </a:rPr>
              <a:t> την </a:t>
            </a:r>
            <a:r>
              <a:rPr lang="el-GR" sz="1400" dirty="0" err="1">
                <a:latin typeface="Arial" pitchFamily="34" charset="0"/>
                <a:cs typeface="Arial" pitchFamily="34" charset="0"/>
              </a:rPr>
              <a:t>αµηχανία</a:t>
            </a:r>
            <a:r>
              <a:rPr lang="el-GR" sz="1400" dirty="0">
                <a:latin typeface="Arial" pitchFamily="34" charset="0"/>
                <a:cs typeface="Arial" pitchFamily="34" charset="0"/>
              </a:rPr>
              <a:t> γιατρού και ασθενούς. Αργότερα το 1850 κατασκευάστηκε το διπλό στηθοσκόπιο που αποτελεί έκτοτε απαραίτητο εξεταστικό εργαλείο κάθε γιατρού.</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077" y="3140968"/>
            <a:ext cx="171954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2945085" y="6373149"/>
            <a:ext cx="2770054" cy="369332"/>
          </a:xfrm>
          <a:prstGeom prst="rect">
            <a:avLst/>
          </a:prstGeom>
        </p:spPr>
        <p:txBody>
          <a:bodyPr wrap="none">
            <a:spAutoFit/>
          </a:bodyPr>
          <a:lstStyle/>
          <a:p>
            <a:r>
              <a:rPr lang="el-GR" b="1" dirty="0"/>
              <a:t>Στηθοσκόπιο τύπου </a:t>
            </a:r>
            <a:r>
              <a:rPr lang="el-GR" b="1" dirty="0" err="1"/>
              <a:t>Λενέκ</a:t>
            </a:r>
            <a:r>
              <a:rPr lang="el-GR" b="1" dirty="0"/>
              <a:t>.</a:t>
            </a:r>
            <a:endParaRPr lang="el-GR" dirty="0"/>
          </a:p>
        </p:txBody>
      </p:sp>
    </p:spTree>
    <p:extLst>
      <p:ext uri="{BB962C8B-B14F-4D97-AF65-F5344CB8AC3E}">
        <p14:creationId xmlns:p14="http://schemas.microsoft.com/office/powerpoint/2010/main" val="105491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1270">
              <a:spcAft>
                <a:spcPts val="0"/>
              </a:spcAft>
            </a:pPr>
            <a:r>
              <a:rPr lang="el-GR" sz="2000" b="1" i="1" dirty="0">
                <a:ea typeface="Times New Roman"/>
              </a:rPr>
              <a:t>ΑΡΧΗ ΤΗΣ </a:t>
            </a:r>
            <a:r>
              <a:rPr lang="el-GR" sz="2000" b="1" i="1" dirty="0" smtClean="0">
                <a:ea typeface="Times New Roman"/>
              </a:rPr>
              <a:t>ΙΑΤΡΙΚΗΣ</a:t>
            </a:r>
            <a:r>
              <a:rPr lang="el-GR" sz="2000" b="1" i="1" dirty="0" smtClean="0">
                <a:latin typeface="+mn-lt"/>
                <a:ea typeface="Times New Roman"/>
              </a:rPr>
              <a:t/>
            </a:r>
            <a:br>
              <a:rPr lang="el-GR" sz="2000" b="1" i="1" dirty="0" smtClean="0">
                <a:latin typeface="+mn-lt"/>
                <a:ea typeface="Times New Roman"/>
              </a:rPr>
            </a:br>
            <a:r>
              <a:rPr lang="el-GR" sz="2000" b="1" i="1" dirty="0" smtClean="0">
                <a:latin typeface="+mn-lt"/>
                <a:ea typeface="Times New Roman"/>
              </a:rPr>
              <a:t>Η </a:t>
            </a:r>
            <a:r>
              <a:rPr lang="el-GR" sz="2000" b="1" i="1" dirty="0">
                <a:latin typeface="+mn-lt"/>
                <a:ea typeface="Times New Roman"/>
              </a:rPr>
              <a:t>Ιστορία της Ιατρικής και της Τεχνολογίας της</a:t>
            </a:r>
            <a:br>
              <a:rPr lang="el-GR" sz="2000" b="1" i="1" dirty="0">
                <a:latin typeface="+mn-lt"/>
                <a:ea typeface="Times New Roman"/>
              </a:rPr>
            </a:br>
            <a:endParaRPr lang="el-GR" sz="2000" b="1" dirty="0">
              <a:latin typeface="+mn-lt"/>
            </a:endParaRPr>
          </a:p>
        </p:txBody>
      </p:sp>
      <p:sp>
        <p:nvSpPr>
          <p:cNvPr id="4" name="Ορθογώνιο 3"/>
          <p:cNvSpPr/>
          <p:nvPr/>
        </p:nvSpPr>
        <p:spPr>
          <a:xfrm>
            <a:off x="296532" y="1088195"/>
            <a:ext cx="8352928" cy="2646878"/>
          </a:xfrm>
          <a:prstGeom prst="rect">
            <a:avLst/>
          </a:prstGeom>
        </p:spPr>
        <p:txBody>
          <a:bodyPr wrap="square">
            <a:spAutoFit/>
          </a:bodyPr>
          <a:lstStyle/>
          <a:p>
            <a:r>
              <a:rPr lang="el-GR" b="1" u="sng" dirty="0"/>
              <a:t>Ο </a:t>
            </a:r>
            <a:r>
              <a:rPr lang="el-GR" b="1" u="sng" dirty="0" smtClean="0"/>
              <a:t>γιατρός-µάγος</a:t>
            </a:r>
          </a:p>
          <a:p>
            <a:endParaRPr lang="el-GR" b="1" u="sng" dirty="0"/>
          </a:p>
          <a:p>
            <a:pPr>
              <a:spcAft>
                <a:spcPts val="0"/>
              </a:spcAft>
              <a:buFont typeface="Arial" pitchFamily="34" charset="0"/>
              <a:buChar char="•"/>
            </a:pPr>
            <a:r>
              <a:rPr lang="el-GR" sz="1400" dirty="0">
                <a:solidFill>
                  <a:srgbClr val="000000"/>
                </a:solidFill>
                <a:latin typeface="Arial"/>
                <a:ea typeface="Arial"/>
              </a:rPr>
              <a:t>Στις προϊστορικές κοινωνίες ο γιατρός-μάγος </a:t>
            </a:r>
            <a:endParaRPr lang="el-GR" sz="1400" dirty="0" smtClean="0">
              <a:solidFill>
                <a:srgbClr val="000000"/>
              </a:solidFill>
              <a:latin typeface="Arial"/>
              <a:ea typeface="Arial"/>
            </a:endParaRPr>
          </a:p>
          <a:p>
            <a:pPr>
              <a:spcAft>
                <a:spcPts val="0"/>
              </a:spcAft>
              <a:buFont typeface="Arial" pitchFamily="34" charset="0"/>
              <a:buChar char="•"/>
            </a:pPr>
            <a:r>
              <a:rPr lang="el-GR" sz="1400" dirty="0">
                <a:solidFill>
                  <a:srgbClr val="000000"/>
                </a:solidFill>
                <a:latin typeface="Arial"/>
                <a:ea typeface="Arial"/>
              </a:rPr>
              <a:t>Έ</a:t>
            </a:r>
            <a:r>
              <a:rPr lang="el-GR" sz="1400" dirty="0" smtClean="0">
                <a:solidFill>
                  <a:srgbClr val="000000"/>
                </a:solidFill>
                <a:latin typeface="Arial"/>
                <a:ea typeface="Arial"/>
              </a:rPr>
              <a:t>χει </a:t>
            </a:r>
            <a:r>
              <a:rPr lang="el-GR" sz="1400" dirty="0">
                <a:solidFill>
                  <a:srgbClr val="000000"/>
                </a:solidFill>
                <a:latin typeface="Arial"/>
                <a:ea typeface="Arial"/>
              </a:rPr>
              <a:t>το</a:t>
            </a:r>
            <a:r>
              <a:rPr lang="el-GR" sz="1400" i="1" dirty="0">
                <a:solidFill>
                  <a:srgbClr val="0033CC"/>
                </a:solidFill>
                <a:latin typeface="Arial"/>
                <a:ea typeface="Arial"/>
              </a:rPr>
              <a:t> </a:t>
            </a:r>
            <a:r>
              <a:rPr lang="el-GR" sz="1400" dirty="0">
                <a:solidFill>
                  <a:srgbClr val="000000"/>
                </a:solidFill>
                <a:latin typeface="Arial"/>
                <a:ea typeface="Arial"/>
              </a:rPr>
              <a:t>πρόσωπό του καλυμμένο </a:t>
            </a:r>
            <a:r>
              <a:rPr lang="el-GR" sz="1400" dirty="0" smtClean="0">
                <a:solidFill>
                  <a:srgbClr val="000000"/>
                </a:solidFill>
                <a:latin typeface="Arial"/>
                <a:ea typeface="Arial"/>
              </a:rPr>
              <a:t>με μάσκες </a:t>
            </a:r>
            <a:r>
              <a:rPr lang="el-GR" sz="1400" dirty="0">
                <a:solidFill>
                  <a:srgbClr val="000000"/>
                </a:solidFill>
                <a:latin typeface="Arial"/>
                <a:ea typeface="Arial"/>
              </a:rPr>
              <a:t>που συχνά εμπνέουν φόβο, </a:t>
            </a:r>
            <a:endParaRPr lang="el-GR" sz="1400" dirty="0" smtClean="0">
              <a:solidFill>
                <a:srgbClr val="000000"/>
              </a:solidFill>
              <a:latin typeface="Arial"/>
              <a:ea typeface="Arial"/>
            </a:endParaRPr>
          </a:p>
          <a:p>
            <a:pPr>
              <a:spcAft>
                <a:spcPts val="0"/>
              </a:spcAft>
              <a:buFont typeface="Arial" pitchFamily="34" charset="0"/>
              <a:buChar char="•"/>
            </a:pPr>
            <a:r>
              <a:rPr lang="el-GR" sz="1400" dirty="0">
                <a:solidFill>
                  <a:srgbClr val="000000"/>
                </a:solidFill>
                <a:latin typeface="Arial"/>
                <a:ea typeface="Arial"/>
              </a:rPr>
              <a:t>Φ</a:t>
            </a:r>
            <a:r>
              <a:rPr lang="el-GR" sz="1400" dirty="0" smtClean="0">
                <a:solidFill>
                  <a:srgbClr val="000000"/>
                </a:solidFill>
                <a:latin typeface="Arial"/>
                <a:ea typeface="Arial"/>
              </a:rPr>
              <a:t>ορά </a:t>
            </a:r>
            <a:r>
              <a:rPr lang="el-GR" sz="1400" dirty="0">
                <a:solidFill>
                  <a:srgbClr val="000000"/>
                </a:solidFill>
                <a:latin typeface="Arial"/>
                <a:ea typeface="Arial"/>
              </a:rPr>
              <a:t>δέρματα ζώων από τα οποία αντλεί μαγική δύναμη, </a:t>
            </a:r>
            <a:endParaRPr lang="el-GR" sz="1400" dirty="0" smtClean="0">
              <a:solidFill>
                <a:srgbClr val="000000"/>
              </a:solidFill>
              <a:latin typeface="Arial"/>
              <a:ea typeface="Arial"/>
            </a:endParaRPr>
          </a:p>
          <a:p>
            <a:pPr>
              <a:spcAft>
                <a:spcPts val="0"/>
              </a:spcAft>
              <a:buFont typeface="Arial" pitchFamily="34" charset="0"/>
              <a:buChar char="•"/>
            </a:pPr>
            <a:r>
              <a:rPr lang="el-GR" sz="1400" dirty="0">
                <a:solidFill>
                  <a:srgbClr val="000000"/>
                </a:solidFill>
                <a:latin typeface="Arial"/>
                <a:ea typeface="Arial"/>
              </a:rPr>
              <a:t>Χ</a:t>
            </a:r>
            <a:r>
              <a:rPr lang="el-GR" sz="1400" dirty="0" smtClean="0">
                <a:solidFill>
                  <a:srgbClr val="000000"/>
                </a:solidFill>
                <a:latin typeface="Arial"/>
                <a:ea typeface="Arial"/>
              </a:rPr>
              <a:t>ρησιμοποιεί </a:t>
            </a:r>
            <a:r>
              <a:rPr lang="el-GR" sz="1400" dirty="0">
                <a:solidFill>
                  <a:srgbClr val="000000"/>
                </a:solidFill>
                <a:latin typeface="Arial"/>
                <a:ea typeface="Arial"/>
              </a:rPr>
              <a:t>μαγικά ειδώλια, ισχυρά μυρωδικά και βότανα</a:t>
            </a:r>
            <a:r>
              <a:rPr lang="el-GR" sz="1400" dirty="0" smtClean="0">
                <a:solidFill>
                  <a:srgbClr val="000000"/>
                </a:solidFill>
                <a:latin typeface="Arial"/>
                <a:ea typeface="Arial"/>
              </a:rPr>
              <a:t>,</a:t>
            </a:r>
          </a:p>
          <a:p>
            <a:pPr>
              <a:spcAft>
                <a:spcPts val="0"/>
              </a:spcAft>
              <a:buFont typeface="Arial" pitchFamily="34" charset="0"/>
              <a:buChar char="•"/>
            </a:pPr>
            <a:r>
              <a:rPr lang="el-GR" sz="1400" dirty="0" smtClean="0">
                <a:solidFill>
                  <a:srgbClr val="000000"/>
                </a:solidFill>
                <a:latin typeface="Arial"/>
                <a:ea typeface="Arial"/>
              </a:rPr>
              <a:t> Χορεύει </a:t>
            </a:r>
            <a:r>
              <a:rPr lang="el-GR" sz="1400" dirty="0">
                <a:solidFill>
                  <a:srgbClr val="000000"/>
                </a:solidFill>
                <a:latin typeface="Arial"/>
                <a:ea typeface="Arial"/>
              </a:rPr>
              <a:t>ξέφρενα ή ψιθυρίζει ξόρκια πάνω από τον από τον πάσχοντα τον οποίο </a:t>
            </a:r>
            <a:r>
              <a:rPr lang="el-GR" sz="1400" dirty="0" smtClean="0">
                <a:solidFill>
                  <a:srgbClr val="000000"/>
                </a:solidFill>
                <a:latin typeface="Arial"/>
                <a:ea typeface="Arial"/>
              </a:rPr>
              <a:t>Συχνά </a:t>
            </a:r>
            <a:r>
              <a:rPr lang="el-GR" sz="1400" dirty="0">
                <a:solidFill>
                  <a:srgbClr val="000000"/>
                </a:solidFill>
                <a:latin typeface="Arial"/>
                <a:ea typeface="Arial"/>
              </a:rPr>
              <a:t>έχει βάψει με έντονα χρώματα, </a:t>
            </a:r>
            <a:endParaRPr lang="el-GR" sz="1400" dirty="0" smtClean="0">
              <a:solidFill>
                <a:srgbClr val="000000"/>
              </a:solidFill>
              <a:latin typeface="Arial"/>
              <a:ea typeface="Arial"/>
            </a:endParaRPr>
          </a:p>
          <a:p>
            <a:pPr>
              <a:spcAft>
                <a:spcPts val="0"/>
              </a:spcAft>
              <a:buFont typeface="Arial" pitchFamily="34" charset="0"/>
              <a:buChar char="•"/>
            </a:pPr>
            <a:r>
              <a:rPr lang="el-GR" sz="1400" dirty="0" smtClean="0">
                <a:solidFill>
                  <a:srgbClr val="000000"/>
                </a:solidFill>
                <a:latin typeface="Arial"/>
                <a:ea typeface="Arial"/>
              </a:rPr>
              <a:t>‘ </a:t>
            </a:r>
            <a:r>
              <a:rPr lang="el-GR" sz="1400" dirty="0" err="1" smtClean="0">
                <a:solidFill>
                  <a:srgbClr val="000000"/>
                </a:solidFill>
                <a:latin typeface="Arial"/>
                <a:ea typeface="Arial"/>
              </a:rPr>
              <a:t>Ετσι</a:t>
            </a:r>
            <a:r>
              <a:rPr lang="el-GR" sz="1400" dirty="0" smtClean="0">
                <a:solidFill>
                  <a:srgbClr val="000000"/>
                </a:solidFill>
                <a:latin typeface="Arial"/>
                <a:ea typeface="Arial"/>
              </a:rPr>
              <a:t> προσπαθεί </a:t>
            </a:r>
            <a:r>
              <a:rPr lang="el-GR" sz="1400" dirty="0">
                <a:solidFill>
                  <a:srgbClr val="000000"/>
                </a:solidFill>
                <a:latin typeface="Arial"/>
                <a:ea typeface="Arial"/>
              </a:rPr>
              <a:t>με αυτούς τους τρόπους να εξευμενίσει τους θεούς, να διώξει τα κακά πνεύματα ή να λύσει τα μαγικά και να θεραπεύσει έτσι τον ασθενή.</a:t>
            </a:r>
            <a:endParaRPr lang="el-GR" sz="1400" dirty="0">
              <a:latin typeface="Times New Roman"/>
              <a:ea typeface="Times New Roman"/>
            </a:endParaRPr>
          </a:p>
          <a:p>
            <a:endParaRPr lang="el-GR" dirty="0"/>
          </a:p>
        </p:txBody>
      </p:sp>
      <p:pic>
        <p:nvPicPr>
          <p:cNvPr id="5" name="Picture 6"/>
          <p:cNvPicPr/>
          <p:nvPr/>
        </p:nvPicPr>
        <p:blipFill>
          <a:blip r:embed="rId2">
            <a:extLst/>
          </a:blip>
          <a:srcRect/>
          <a:stretch>
            <a:fillRect/>
          </a:stretch>
        </p:blipFill>
        <p:spPr bwMode="auto">
          <a:xfrm>
            <a:off x="2570165" y="3972966"/>
            <a:ext cx="4636135" cy="1837055"/>
          </a:xfrm>
          <a:prstGeom prst="rect">
            <a:avLst/>
          </a:prstGeom>
          <a:noFill/>
        </p:spPr>
      </p:pic>
      <p:sp>
        <p:nvSpPr>
          <p:cNvPr id="6" name="Ορθογώνιο 5"/>
          <p:cNvSpPr/>
          <p:nvPr/>
        </p:nvSpPr>
        <p:spPr>
          <a:xfrm>
            <a:off x="323528" y="5810021"/>
            <a:ext cx="8712968" cy="568041"/>
          </a:xfrm>
          <a:prstGeom prst="rect">
            <a:avLst/>
          </a:prstGeom>
        </p:spPr>
        <p:txBody>
          <a:bodyPr wrap="square">
            <a:spAutoFit/>
          </a:bodyPr>
          <a:lstStyle/>
          <a:p>
            <a:pPr marR="74930" algn="ctr">
              <a:lnSpc>
                <a:spcPct val="115000"/>
              </a:lnSpc>
              <a:spcAft>
                <a:spcPts val="0"/>
              </a:spcAft>
            </a:pPr>
            <a:r>
              <a:rPr lang="el-GR" sz="1400" b="1" dirty="0">
                <a:latin typeface="Times New Roman"/>
                <a:ea typeface="Times New Roman"/>
              </a:rPr>
              <a:t>Γιατρός-µάγος. Σπήλαιο </a:t>
            </a:r>
            <a:r>
              <a:rPr lang="el-GR" sz="1400" b="1" dirty="0" err="1">
                <a:latin typeface="Times New Roman"/>
                <a:ea typeface="Times New Roman"/>
              </a:rPr>
              <a:t>Le</a:t>
            </a:r>
            <a:r>
              <a:rPr lang="el-GR" sz="1400" b="1" dirty="0">
                <a:latin typeface="Times New Roman"/>
                <a:ea typeface="Times New Roman"/>
              </a:rPr>
              <a:t> </a:t>
            </a:r>
            <a:r>
              <a:rPr lang="el-GR" sz="1400" b="1" dirty="0" err="1">
                <a:latin typeface="Times New Roman"/>
                <a:ea typeface="Times New Roman"/>
              </a:rPr>
              <a:t>Trois</a:t>
            </a:r>
            <a:r>
              <a:rPr lang="el-GR" sz="1400" b="1" dirty="0">
                <a:latin typeface="Times New Roman"/>
                <a:ea typeface="Times New Roman"/>
              </a:rPr>
              <a:t> </a:t>
            </a:r>
            <a:r>
              <a:rPr lang="el-GR" sz="1400" b="1" dirty="0" err="1">
                <a:latin typeface="Times New Roman"/>
                <a:ea typeface="Times New Roman"/>
              </a:rPr>
              <a:t>Freres</a:t>
            </a:r>
            <a:r>
              <a:rPr lang="el-GR" sz="1400" b="1" dirty="0">
                <a:latin typeface="Times New Roman"/>
                <a:ea typeface="Times New Roman"/>
              </a:rPr>
              <a:t>, Γαλλία, ανθρώπινη µ</a:t>
            </a:r>
            <a:r>
              <a:rPr lang="el-GR" sz="1400" b="1" dirty="0" err="1">
                <a:latin typeface="Times New Roman"/>
                <a:ea typeface="Times New Roman"/>
              </a:rPr>
              <a:t>ορφή</a:t>
            </a:r>
            <a:r>
              <a:rPr lang="el-GR" sz="1400" b="1" dirty="0">
                <a:latin typeface="Times New Roman"/>
                <a:ea typeface="Times New Roman"/>
              </a:rPr>
              <a:t> µε στολή ελαφιού, πιθανότατα ιερέας-θεραπευτής.</a:t>
            </a:r>
            <a:endParaRPr lang="el-GR" sz="1400" dirty="0">
              <a:effectLst/>
              <a:latin typeface="Times New Roman"/>
              <a:ea typeface="Times New Roman"/>
            </a:endParaRPr>
          </a:p>
        </p:txBody>
      </p:sp>
    </p:spTree>
    <p:extLst>
      <p:ext uri="{BB962C8B-B14F-4D97-AF65-F5344CB8AC3E}">
        <p14:creationId xmlns:p14="http://schemas.microsoft.com/office/powerpoint/2010/main" val="432903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539552" y="620688"/>
            <a:ext cx="7992888" cy="1384995"/>
          </a:xfrm>
          <a:prstGeom prst="rect">
            <a:avLst/>
          </a:prstGeom>
        </p:spPr>
        <p:txBody>
          <a:bodyPr wrap="square">
            <a:spAutoFit/>
          </a:bodyPr>
          <a:lstStyle/>
          <a:p>
            <a:r>
              <a:rPr lang="el-GR" sz="1400" dirty="0" smtClean="0">
                <a:latin typeface="Arial" pitchFamily="34" charset="0"/>
                <a:cs typeface="Arial" pitchFamily="34" charset="0"/>
              </a:rPr>
              <a:t>Μέχρι τον 19 ο αιώνα δεν υπήρχαν </a:t>
            </a:r>
            <a:r>
              <a:rPr lang="el-GR" sz="1400" dirty="0" err="1" smtClean="0">
                <a:latin typeface="Arial" pitchFamily="34" charset="0"/>
                <a:cs typeface="Arial" pitchFamily="34" charset="0"/>
              </a:rPr>
              <a:t>αποτελεσµατικά</a:t>
            </a:r>
            <a:r>
              <a:rPr lang="el-GR" sz="1400" dirty="0" smtClean="0">
                <a:latin typeface="Arial" pitchFamily="34" charset="0"/>
                <a:cs typeface="Arial" pitchFamily="34" charset="0"/>
              </a:rPr>
              <a:t> µ</a:t>
            </a:r>
            <a:r>
              <a:rPr lang="el-GR" sz="1400" dirty="0" err="1" smtClean="0">
                <a:latin typeface="Arial" pitchFamily="34" charset="0"/>
                <a:cs typeface="Arial" pitchFamily="34" charset="0"/>
              </a:rPr>
              <a:t>έσα</a:t>
            </a:r>
            <a:r>
              <a:rPr lang="el-GR" sz="1400" dirty="0" smtClean="0">
                <a:latin typeface="Arial" pitchFamily="34" charset="0"/>
                <a:cs typeface="Arial" pitchFamily="34" charset="0"/>
              </a:rPr>
              <a:t> </a:t>
            </a:r>
            <a:r>
              <a:rPr lang="el-GR" sz="1400" dirty="0" err="1" smtClean="0">
                <a:latin typeface="Arial" pitchFamily="34" charset="0"/>
                <a:cs typeface="Arial" pitchFamily="34" charset="0"/>
              </a:rPr>
              <a:t>αντιµετώπισης</a:t>
            </a:r>
            <a:r>
              <a:rPr lang="el-GR" sz="1400" dirty="0" smtClean="0">
                <a:latin typeface="Arial" pitchFamily="34" charset="0"/>
                <a:cs typeface="Arial" pitchFamily="34" charset="0"/>
              </a:rPr>
              <a:t> του πόνου κατά τη διάρκεια χειρουργικών </a:t>
            </a:r>
            <a:r>
              <a:rPr lang="el-GR" sz="1400" dirty="0" err="1" smtClean="0">
                <a:latin typeface="Arial" pitchFamily="34" charset="0"/>
                <a:cs typeface="Arial" pitchFamily="34" charset="0"/>
              </a:rPr>
              <a:t>επεµβάσεων</a:t>
            </a:r>
            <a:r>
              <a:rPr lang="el-GR" sz="1400" dirty="0" smtClean="0">
                <a:latin typeface="Arial" pitchFamily="34" charset="0"/>
                <a:cs typeface="Arial" pitchFamily="34" charset="0"/>
              </a:rPr>
              <a:t>. Οι ασθενείς κατανάλωναν µ</a:t>
            </a:r>
            <a:r>
              <a:rPr lang="el-GR" sz="1400" dirty="0" err="1" smtClean="0">
                <a:latin typeface="Arial" pitchFamily="34" charset="0"/>
                <a:cs typeface="Arial" pitchFamily="34" charset="0"/>
              </a:rPr>
              <a:t>εγάλες</a:t>
            </a:r>
            <a:r>
              <a:rPr lang="el-GR" sz="1400" dirty="0" smtClean="0">
                <a:latin typeface="Arial" pitchFamily="34" charset="0"/>
                <a:cs typeface="Arial" pitchFamily="34" charset="0"/>
              </a:rPr>
              <a:t> ποσότητες αλκοόλ ή δέχονταν </a:t>
            </a:r>
            <a:r>
              <a:rPr lang="el-GR" sz="1400" dirty="0" err="1" smtClean="0">
                <a:latin typeface="Arial" pitchFamily="34" charset="0"/>
                <a:cs typeface="Arial" pitchFamily="34" charset="0"/>
              </a:rPr>
              <a:t>χτυπήµατα</a:t>
            </a:r>
            <a:r>
              <a:rPr lang="el-GR" sz="1400" dirty="0" smtClean="0">
                <a:latin typeface="Arial" pitchFamily="34" charset="0"/>
                <a:cs typeface="Arial" pitchFamily="34" charset="0"/>
              </a:rPr>
              <a:t> στο κεφάλι µ</a:t>
            </a:r>
            <a:r>
              <a:rPr lang="el-GR" sz="1400" dirty="0" err="1" smtClean="0">
                <a:latin typeface="Arial" pitchFamily="34" charset="0"/>
                <a:cs typeface="Arial" pitchFamily="34" charset="0"/>
              </a:rPr>
              <a:t>έχρι</a:t>
            </a:r>
            <a:r>
              <a:rPr lang="el-GR" sz="1400" dirty="0" smtClean="0">
                <a:latin typeface="Arial" pitchFamily="34" charset="0"/>
                <a:cs typeface="Arial" pitchFamily="34" charset="0"/>
              </a:rPr>
              <a:t> να πέσουν αναίσθητοι, ενώ λίγοι ήταν τυχεροί που </a:t>
            </a:r>
            <a:r>
              <a:rPr lang="el-GR" sz="1400" dirty="0" err="1" smtClean="0">
                <a:latin typeface="Arial" pitchFamily="34" charset="0"/>
                <a:cs typeface="Arial" pitchFamily="34" charset="0"/>
              </a:rPr>
              <a:t>λιποθυµούσαν</a:t>
            </a:r>
            <a:r>
              <a:rPr lang="el-GR" sz="1400" dirty="0" smtClean="0">
                <a:latin typeface="Arial" pitchFamily="34" charset="0"/>
                <a:cs typeface="Arial" pitchFamily="34" charset="0"/>
              </a:rPr>
              <a:t> από τον πόνο κατά τη διάρκεια της </a:t>
            </a:r>
            <a:r>
              <a:rPr lang="el-GR" sz="1400" dirty="0" err="1" smtClean="0">
                <a:latin typeface="Arial" pitchFamily="34" charset="0"/>
                <a:cs typeface="Arial" pitchFamily="34" charset="0"/>
              </a:rPr>
              <a:t>επέµβασης</a:t>
            </a:r>
            <a:r>
              <a:rPr lang="el-GR" sz="1400" dirty="0" smtClean="0">
                <a:latin typeface="Arial" pitchFamily="34" charset="0"/>
                <a:cs typeface="Arial" pitchFamily="34" charset="0"/>
              </a:rPr>
              <a:t> . Το 1816 έγινε η πρώτη </a:t>
            </a:r>
            <a:r>
              <a:rPr lang="el-GR" sz="1400" dirty="0" err="1" smtClean="0">
                <a:latin typeface="Arial" pitchFamily="34" charset="0"/>
                <a:cs typeface="Arial" pitchFamily="34" charset="0"/>
              </a:rPr>
              <a:t>δηµόσια</a:t>
            </a:r>
            <a:r>
              <a:rPr lang="el-GR" sz="1400" dirty="0" smtClean="0">
                <a:latin typeface="Arial" pitchFamily="34" charset="0"/>
                <a:cs typeface="Arial" pitchFamily="34" charset="0"/>
              </a:rPr>
              <a:t> επίδειξη χειρουργικής αναισθησίας µε τη </a:t>
            </a:r>
            <a:r>
              <a:rPr lang="el-GR" sz="1400" dirty="0" err="1" smtClean="0">
                <a:latin typeface="Arial" pitchFamily="34" charset="0"/>
                <a:cs typeface="Arial" pitchFamily="34" charset="0"/>
              </a:rPr>
              <a:t>χρησιµοποίηση</a:t>
            </a:r>
            <a:r>
              <a:rPr lang="el-GR" sz="1400" dirty="0" smtClean="0">
                <a:latin typeface="Arial" pitchFamily="34" charset="0"/>
                <a:cs typeface="Arial" pitchFamily="34" charset="0"/>
              </a:rPr>
              <a:t> αιθέρα, που µ</a:t>
            </a:r>
            <a:r>
              <a:rPr lang="el-GR" sz="1400" dirty="0" err="1" smtClean="0">
                <a:latin typeface="Arial" pitchFamily="34" charset="0"/>
                <a:cs typeface="Arial" pitchFamily="34" charset="0"/>
              </a:rPr>
              <a:t>αζί</a:t>
            </a:r>
            <a:r>
              <a:rPr lang="el-GR" sz="1400" dirty="0" smtClean="0">
                <a:latin typeface="Arial" pitchFamily="34" charset="0"/>
                <a:cs typeface="Arial" pitchFamily="34" charset="0"/>
              </a:rPr>
              <a:t> µε το </a:t>
            </a:r>
            <a:r>
              <a:rPr lang="el-GR" sz="1400" dirty="0" err="1" smtClean="0">
                <a:latin typeface="Arial" pitchFamily="34" charset="0"/>
                <a:cs typeface="Arial" pitchFamily="34" charset="0"/>
              </a:rPr>
              <a:t>χλωροφόρµιο</a:t>
            </a:r>
            <a:r>
              <a:rPr lang="el-GR" sz="1400" dirty="0" smtClean="0">
                <a:latin typeface="Arial" pitchFamily="34" charset="0"/>
                <a:cs typeface="Arial" pitchFamily="34" charset="0"/>
              </a:rPr>
              <a:t> και το οξείδιο του αζώτου (αέριο του γέλιου) αποτέλεσαν την πρώτη γενιά αναισθητικών. [28]</a:t>
            </a:r>
            <a:endParaRPr lang="el-GR" sz="1400" dirty="0">
              <a:latin typeface="Arial" pitchFamily="34" charset="0"/>
              <a:cs typeface="Arial" pitchFamily="34" charset="0"/>
            </a:endParaRPr>
          </a:p>
        </p:txBody>
      </p:sp>
      <p:sp>
        <p:nvSpPr>
          <p:cNvPr id="8" name="Ορθογώνιο 7"/>
          <p:cNvSpPr/>
          <p:nvPr/>
        </p:nvSpPr>
        <p:spPr>
          <a:xfrm>
            <a:off x="539908" y="2276872"/>
            <a:ext cx="3240004" cy="3754874"/>
          </a:xfrm>
          <a:prstGeom prst="rect">
            <a:avLst/>
          </a:prstGeom>
        </p:spPr>
        <p:txBody>
          <a:bodyPr wrap="square">
            <a:spAutoFit/>
          </a:bodyPr>
          <a:lstStyle/>
          <a:p>
            <a:r>
              <a:rPr lang="el-GR" sz="1400" dirty="0">
                <a:latin typeface="Arial" pitchFamily="34" charset="0"/>
                <a:cs typeface="Arial" pitchFamily="34" charset="0"/>
              </a:rPr>
              <a:t>Η δυνατότητα ελέγχου του πόνου άνοιξε νέους ορίζοντες στη Χειρουργική, επιτρέποντας τη διενέργεια πολύπλοκων </a:t>
            </a:r>
            <a:r>
              <a:rPr lang="el-GR" sz="1400" dirty="0" err="1">
                <a:latin typeface="Arial" pitchFamily="34" charset="0"/>
                <a:cs typeface="Arial" pitchFamily="34" charset="0"/>
              </a:rPr>
              <a:t>επεµβάσεων</a:t>
            </a:r>
            <a:r>
              <a:rPr lang="el-GR" sz="1400" dirty="0">
                <a:latin typeface="Arial" pitchFamily="34" charset="0"/>
                <a:cs typeface="Arial" pitchFamily="34" charset="0"/>
              </a:rPr>
              <a:t>. Οι πρώτες µ</a:t>
            </a:r>
            <a:r>
              <a:rPr lang="el-GR" sz="1400" dirty="0" err="1">
                <a:latin typeface="Arial" pitchFamily="34" charset="0"/>
                <a:cs typeface="Arial" pitchFamily="34" charset="0"/>
              </a:rPr>
              <a:t>έθοδοι</a:t>
            </a:r>
            <a:r>
              <a:rPr lang="el-GR" sz="1400" dirty="0">
                <a:latin typeface="Arial" pitchFamily="34" charset="0"/>
                <a:cs typeface="Arial" pitchFamily="34" charset="0"/>
              </a:rPr>
              <a:t> αναισθησίας ήταν "ανοικτές". Γάζες </a:t>
            </a:r>
            <a:r>
              <a:rPr lang="el-GR" sz="1400" dirty="0" err="1">
                <a:latin typeface="Arial" pitchFamily="34" charset="0"/>
                <a:cs typeface="Arial" pitchFamily="34" charset="0"/>
              </a:rPr>
              <a:t>βουτηγµένες</a:t>
            </a:r>
            <a:r>
              <a:rPr lang="el-GR" sz="1400" dirty="0">
                <a:latin typeface="Arial" pitchFamily="34" charset="0"/>
                <a:cs typeface="Arial" pitchFamily="34" charset="0"/>
              </a:rPr>
              <a:t> σε αιθέρα ή </a:t>
            </a:r>
            <a:r>
              <a:rPr lang="el-GR" sz="1400" dirty="0" err="1">
                <a:latin typeface="Arial" pitchFamily="34" charset="0"/>
                <a:cs typeface="Arial" pitchFamily="34" charset="0"/>
              </a:rPr>
              <a:t>χλωροφόρµιο</a:t>
            </a:r>
            <a:r>
              <a:rPr lang="el-GR" sz="1400" dirty="0">
                <a:latin typeface="Arial" pitchFamily="34" charset="0"/>
                <a:cs typeface="Arial" pitchFamily="34" charset="0"/>
              </a:rPr>
              <a:t> κάλυπταν το πρόσωπο του ασθενή κατά τη διάρκεια της </a:t>
            </a:r>
            <a:r>
              <a:rPr lang="el-GR" sz="1400" dirty="0" err="1">
                <a:latin typeface="Arial" pitchFamily="34" charset="0"/>
                <a:cs typeface="Arial" pitchFamily="34" charset="0"/>
              </a:rPr>
              <a:t>επέµβασης</a:t>
            </a:r>
            <a:r>
              <a:rPr lang="el-GR" sz="1400" dirty="0">
                <a:latin typeface="Arial" pitchFamily="34" charset="0"/>
                <a:cs typeface="Arial" pitchFamily="34" charset="0"/>
              </a:rPr>
              <a:t>. Αργότερα αντικαταστάθηκαν από "κλειστά" </a:t>
            </a:r>
            <a:r>
              <a:rPr lang="el-GR" sz="1400" dirty="0" err="1">
                <a:latin typeface="Arial" pitchFamily="34" charset="0"/>
                <a:cs typeface="Arial" pitchFamily="34" charset="0"/>
              </a:rPr>
              <a:t>συστήµατα</a:t>
            </a:r>
            <a:r>
              <a:rPr lang="el-GR" sz="1400" dirty="0">
                <a:latin typeface="Arial" pitchFamily="34" charset="0"/>
                <a:cs typeface="Arial" pitchFamily="34" charset="0"/>
              </a:rPr>
              <a:t>, όπου αεροστεγής µ</a:t>
            </a:r>
            <a:r>
              <a:rPr lang="el-GR" sz="1400" dirty="0" err="1">
                <a:latin typeface="Arial" pitchFamily="34" charset="0"/>
                <a:cs typeface="Arial" pitchFamily="34" charset="0"/>
              </a:rPr>
              <a:t>άσκα</a:t>
            </a:r>
            <a:r>
              <a:rPr lang="el-GR" sz="1400" dirty="0">
                <a:latin typeface="Arial" pitchFamily="34" charset="0"/>
                <a:cs typeface="Arial" pitchFamily="34" charset="0"/>
              </a:rPr>
              <a:t> επέτρεπε τη χορήγηση </a:t>
            </a:r>
            <a:r>
              <a:rPr lang="el-GR" sz="1400" dirty="0" err="1">
                <a:latin typeface="Arial" pitchFamily="34" charset="0"/>
                <a:cs typeface="Arial" pitchFamily="34" charset="0"/>
              </a:rPr>
              <a:t>συγκεκριµένων</a:t>
            </a:r>
            <a:r>
              <a:rPr lang="el-GR" sz="1400" dirty="0">
                <a:latin typeface="Arial" pitchFamily="34" charset="0"/>
                <a:cs typeface="Arial" pitchFamily="34" charset="0"/>
              </a:rPr>
              <a:t> ποσοτήτων</a:t>
            </a:r>
          </a:p>
          <a:p>
            <a:r>
              <a:rPr lang="el-GR" sz="1400" dirty="0" smtClean="0">
                <a:latin typeface="Arial" pitchFamily="34" charset="0"/>
                <a:cs typeface="Arial" pitchFamily="34" charset="0"/>
              </a:rPr>
              <a:t>αναισθητικού </a:t>
            </a:r>
            <a:r>
              <a:rPr lang="el-GR" sz="1400" dirty="0" err="1">
                <a:latin typeface="Arial" pitchFamily="34" charset="0"/>
                <a:cs typeface="Arial" pitchFamily="34" charset="0"/>
              </a:rPr>
              <a:t>ατµού</a:t>
            </a:r>
            <a:r>
              <a:rPr lang="el-GR" sz="1400" dirty="0">
                <a:latin typeface="Arial" pitchFamily="34" charset="0"/>
                <a:cs typeface="Arial" pitchFamily="34" charset="0"/>
              </a:rPr>
              <a:t> και την ταυτόχρονη απορρόφηση του </a:t>
            </a:r>
            <a:r>
              <a:rPr lang="el-GR" sz="1400" dirty="0" err="1">
                <a:latin typeface="Arial" pitchFamily="34" charset="0"/>
                <a:cs typeface="Arial" pitchFamily="34" charset="0"/>
              </a:rPr>
              <a:t>εκπνεόµενου</a:t>
            </a:r>
            <a:r>
              <a:rPr lang="el-GR" sz="1400" dirty="0">
                <a:latin typeface="Arial" pitchFamily="34" charset="0"/>
                <a:cs typeface="Arial" pitchFamily="34" charset="0"/>
              </a:rPr>
              <a:t> διοξειδίου του άνθρακα από φίλτρα ασβεστούχων ενώσεων.</a:t>
            </a:r>
          </a:p>
        </p:txBody>
      </p:sp>
      <p:pic>
        <p:nvPicPr>
          <p:cNvPr id="9" name="Picture 52"/>
          <p:cNvPicPr/>
          <p:nvPr/>
        </p:nvPicPr>
        <p:blipFill>
          <a:blip r:embed="rId2">
            <a:extLst/>
          </a:blip>
          <a:srcRect/>
          <a:stretch>
            <a:fillRect/>
          </a:stretch>
        </p:blipFill>
        <p:spPr bwMode="auto">
          <a:xfrm>
            <a:off x="4103505" y="2248438"/>
            <a:ext cx="3924879" cy="3700842"/>
          </a:xfrm>
          <a:prstGeom prst="rect">
            <a:avLst/>
          </a:prstGeom>
          <a:noFill/>
        </p:spPr>
      </p:pic>
      <p:sp>
        <p:nvSpPr>
          <p:cNvPr id="10" name="Ορθογώνιο 9"/>
          <p:cNvSpPr/>
          <p:nvPr/>
        </p:nvSpPr>
        <p:spPr>
          <a:xfrm>
            <a:off x="913803" y="6234100"/>
            <a:ext cx="7344816" cy="646331"/>
          </a:xfrm>
          <a:prstGeom prst="rect">
            <a:avLst/>
          </a:prstGeom>
        </p:spPr>
        <p:txBody>
          <a:bodyPr wrap="square">
            <a:spAutoFit/>
          </a:bodyPr>
          <a:lstStyle/>
          <a:p>
            <a:r>
              <a:rPr lang="el-GR" sz="1200" b="1" dirty="0">
                <a:latin typeface="Arial" pitchFamily="34" charset="0"/>
                <a:cs typeface="Arial" pitchFamily="34" charset="0"/>
              </a:rPr>
              <a:t>Αναισθησία. Η πρώτη </a:t>
            </a:r>
            <a:r>
              <a:rPr lang="el-GR" sz="1200" b="1" dirty="0" err="1">
                <a:latin typeface="Arial" pitchFamily="34" charset="0"/>
                <a:cs typeface="Arial" pitchFamily="34" charset="0"/>
              </a:rPr>
              <a:t>δηµόσια</a:t>
            </a:r>
            <a:r>
              <a:rPr lang="el-GR" sz="1200" b="1" dirty="0">
                <a:latin typeface="Arial" pitchFamily="34" charset="0"/>
                <a:cs typeface="Arial" pitchFamily="34" charset="0"/>
              </a:rPr>
              <a:t> επίδειξη χειρουργικής αναισθησίας, 1846, Γενικό </a:t>
            </a:r>
            <a:r>
              <a:rPr lang="el-GR" sz="1200" b="1" dirty="0" err="1">
                <a:latin typeface="Arial" pitchFamily="34" charset="0"/>
                <a:cs typeface="Arial" pitchFamily="34" charset="0"/>
              </a:rPr>
              <a:t>Νοσοκοµείο</a:t>
            </a:r>
            <a:endParaRPr lang="el-GR" sz="1200" dirty="0">
              <a:latin typeface="Arial" pitchFamily="34" charset="0"/>
              <a:cs typeface="Arial" pitchFamily="34" charset="0"/>
            </a:endParaRPr>
          </a:p>
          <a:p>
            <a:r>
              <a:rPr lang="el-GR" sz="1200" dirty="0">
                <a:latin typeface="Arial" pitchFamily="34" charset="0"/>
                <a:cs typeface="Arial" pitchFamily="34" charset="0"/>
              </a:rPr>
              <a:t> </a:t>
            </a:r>
          </a:p>
          <a:p>
            <a:r>
              <a:rPr lang="el-GR" sz="1200" b="1" dirty="0">
                <a:latin typeface="Arial" pitchFamily="34" charset="0"/>
                <a:cs typeface="Arial" pitchFamily="34" charset="0"/>
              </a:rPr>
              <a:t>Μασαχουσέτης.</a:t>
            </a:r>
            <a:endParaRPr lang="el-GR" sz="1200" dirty="0">
              <a:latin typeface="Arial" pitchFamily="34" charset="0"/>
              <a:cs typeface="Arial" pitchFamily="34" charset="0"/>
            </a:endParaRPr>
          </a:p>
        </p:txBody>
      </p:sp>
    </p:spTree>
    <p:extLst>
      <p:ext uri="{BB962C8B-B14F-4D97-AF65-F5344CB8AC3E}">
        <p14:creationId xmlns:p14="http://schemas.microsoft.com/office/powerpoint/2010/main" val="4211115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39552" y="764704"/>
            <a:ext cx="8352928" cy="1600438"/>
          </a:xfrm>
          <a:prstGeom prst="rect">
            <a:avLst/>
          </a:prstGeom>
        </p:spPr>
        <p:txBody>
          <a:bodyPr wrap="square">
            <a:spAutoFit/>
          </a:bodyPr>
          <a:lstStyle/>
          <a:p>
            <a:r>
              <a:rPr lang="el-GR" sz="1400" dirty="0">
                <a:latin typeface="Arial" pitchFamily="34" charset="0"/>
                <a:cs typeface="Arial" pitchFamily="34" charset="0"/>
              </a:rPr>
              <a:t>Μέχρι και το δεύτερο µ</a:t>
            </a:r>
            <a:r>
              <a:rPr lang="el-GR" sz="1400" dirty="0" err="1">
                <a:latin typeface="Arial" pitchFamily="34" charset="0"/>
                <a:cs typeface="Arial" pitchFamily="34" charset="0"/>
              </a:rPr>
              <a:t>ισό</a:t>
            </a:r>
            <a:r>
              <a:rPr lang="el-GR" sz="1400" dirty="0">
                <a:latin typeface="Arial" pitchFamily="34" charset="0"/>
                <a:cs typeface="Arial" pitchFamily="34" charset="0"/>
              </a:rPr>
              <a:t> του 19ου αιώνα , ο ρόλος των µ</a:t>
            </a:r>
            <a:r>
              <a:rPr lang="el-GR" sz="1400" dirty="0" err="1">
                <a:latin typeface="Arial" pitchFamily="34" charset="0"/>
                <a:cs typeface="Arial" pitchFamily="34" charset="0"/>
              </a:rPr>
              <a:t>ικροβίων</a:t>
            </a:r>
            <a:r>
              <a:rPr lang="el-GR" sz="1400" dirty="0">
                <a:latin typeface="Arial" pitchFamily="34" charset="0"/>
                <a:cs typeface="Arial" pitchFamily="34" charset="0"/>
              </a:rPr>
              <a:t> στην πρόκληση ασθενειών </a:t>
            </a:r>
            <a:r>
              <a:rPr lang="el-GR" sz="1400" dirty="0" err="1">
                <a:latin typeface="Arial" pitchFamily="34" charset="0"/>
                <a:cs typeface="Arial" pitchFamily="34" charset="0"/>
              </a:rPr>
              <a:t>παρέµενε</a:t>
            </a:r>
            <a:r>
              <a:rPr lang="el-GR" sz="1400" dirty="0">
                <a:latin typeface="Arial" pitchFamily="34" charset="0"/>
                <a:cs typeface="Arial" pitchFamily="34" charset="0"/>
              </a:rPr>
              <a:t> αδιευκρίνιστος . Τα </a:t>
            </a:r>
            <a:r>
              <a:rPr lang="el-GR" sz="1400" dirty="0" err="1" smtClean="0">
                <a:latin typeface="Arial" pitchFamily="34" charset="0"/>
                <a:cs typeface="Arial" pitchFamily="34" charset="0"/>
              </a:rPr>
              <a:t>συµπεράσµατα</a:t>
            </a:r>
            <a:r>
              <a:rPr lang="el-GR" sz="1400" dirty="0" smtClean="0">
                <a:latin typeface="Arial" pitchFamily="34" charset="0"/>
                <a:cs typeface="Arial" pitchFamily="34" charset="0"/>
              </a:rPr>
              <a:t> </a:t>
            </a:r>
            <a:r>
              <a:rPr lang="el-GR" sz="1400" dirty="0">
                <a:latin typeface="Arial" pitchFamily="34" charset="0"/>
                <a:cs typeface="Arial" pitchFamily="34" charset="0"/>
              </a:rPr>
              <a:t>παρατηρήσεων, όπως αυτές του </a:t>
            </a:r>
            <a:r>
              <a:rPr lang="el-GR" sz="1400" dirty="0" err="1">
                <a:latin typeface="Arial" pitchFamily="34" charset="0"/>
                <a:cs typeface="Arial" pitchFamily="34" charset="0"/>
              </a:rPr>
              <a:t>Ζέµελβαϊς</a:t>
            </a:r>
            <a:r>
              <a:rPr lang="el-GR" sz="1400" dirty="0">
                <a:latin typeface="Arial" pitchFamily="34" charset="0"/>
                <a:cs typeface="Arial" pitchFamily="34" charset="0"/>
              </a:rPr>
              <a:t> και του Λίστερ, που συνέδεαν τα µ</a:t>
            </a:r>
            <a:r>
              <a:rPr lang="el-GR" sz="1400" dirty="0" err="1">
                <a:latin typeface="Arial" pitchFamily="34" charset="0"/>
                <a:cs typeface="Arial" pitchFamily="34" charset="0"/>
              </a:rPr>
              <a:t>ικρόβια</a:t>
            </a:r>
            <a:r>
              <a:rPr lang="el-GR" sz="1400" dirty="0">
                <a:latin typeface="Arial" pitchFamily="34" charset="0"/>
                <a:cs typeface="Arial" pitchFamily="34" charset="0"/>
              </a:rPr>
              <a:t> µε τις </a:t>
            </a:r>
            <a:r>
              <a:rPr lang="el-GR" sz="1400" dirty="0" err="1">
                <a:latin typeface="Arial" pitchFamily="34" charset="0"/>
                <a:cs typeface="Arial" pitchFamily="34" charset="0"/>
              </a:rPr>
              <a:t>λοιµώξεις</a:t>
            </a:r>
            <a:r>
              <a:rPr lang="el-GR" sz="1400" dirty="0">
                <a:latin typeface="Arial" pitchFamily="34" charset="0"/>
                <a:cs typeface="Arial" pitchFamily="34" charset="0"/>
              </a:rPr>
              <a:t>, </a:t>
            </a:r>
            <a:r>
              <a:rPr lang="el-GR" sz="1400" dirty="0" smtClean="0">
                <a:latin typeface="Arial" pitchFamily="34" charset="0"/>
                <a:cs typeface="Arial" pitchFamily="34" charset="0"/>
              </a:rPr>
              <a:t>αντιμετωπίστηκαν </a:t>
            </a:r>
            <a:r>
              <a:rPr lang="el-GR" sz="1400" dirty="0">
                <a:latin typeface="Arial" pitchFamily="34" charset="0"/>
                <a:cs typeface="Arial" pitchFamily="34" charset="0"/>
              </a:rPr>
              <a:t>µε δυσπιστία. Τα προληπτικά µ</a:t>
            </a:r>
            <a:r>
              <a:rPr lang="el-GR" sz="1400" dirty="0" err="1">
                <a:latin typeface="Arial" pitchFamily="34" charset="0"/>
                <a:cs typeface="Arial" pitchFamily="34" charset="0"/>
              </a:rPr>
              <a:t>έτρα</a:t>
            </a:r>
            <a:r>
              <a:rPr lang="el-GR" sz="1400" dirty="0">
                <a:latin typeface="Arial" pitchFamily="34" charset="0"/>
                <a:cs typeface="Arial" pitchFamily="34" charset="0"/>
              </a:rPr>
              <a:t> κατά τη διάρκεια χειρουργικών </a:t>
            </a:r>
            <a:r>
              <a:rPr lang="el-GR" sz="1400" dirty="0" err="1">
                <a:latin typeface="Arial" pitchFamily="34" charset="0"/>
                <a:cs typeface="Arial" pitchFamily="34" charset="0"/>
              </a:rPr>
              <a:t>επεµβάσεων</a:t>
            </a:r>
            <a:r>
              <a:rPr lang="el-GR" sz="1400" dirty="0">
                <a:latin typeface="Arial" pitchFamily="34" charset="0"/>
                <a:cs typeface="Arial" pitchFamily="34" charset="0"/>
              </a:rPr>
              <a:t> περιορίζονταν συνήθως στη στοιχειώδη καθαριότητα. Ήταν οι έρευνες του Λ. Παστέρ και του Ρ. Κοχ που στα τέλη του 19ου αιώνα εδραίωσαν τη "µ</a:t>
            </a:r>
            <a:r>
              <a:rPr lang="el-GR" sz="1400" dirty="0" err="1">
                <a:latin typeface="Arial" pitchFamily="34" charset="0"/>
                <a:cs typeface="Arial" pitchFamily="34" charset="0"/>
              </a:rPr>
              <a:t>ικροβιακή</a:t>
            </a:r>
            <a:r>
              <a:rPr lang="el-GR" sz="1400" dirty="0">
                <a:latin typeface="Arial" pitchFamily="34" charset="0"/>
                <a:cs typeface="Arial" pitchFamily="34" charset="0"/>
              </a:rPr>
              <a:t> θεωρία" συνδέοντας </a:t>
            </a:r>
            <a:r>
              <a:rPr lang="el-GR" sz="1400" dirty="0" err="1">
                <a:latin typeface="Arial" pitchFamily="34" charset="0"/>
                <a:cs typeface="Arial" pitchFamily="34" charset="0"/>
              </a:rPr>
              <a:t>συγκεκριµένα</a:t>
            </a:r>
            <a:r>
              <a:rPr lang="el-GR" sz="1400" dirty="0">
                <a:latin typeface="Arial" pitchFamily="34" charset="0"/>
                <a:cs typeface="Arial" pitchFamily="34" charset="0"/>
              </a:rPr>
              <a:t> µ</a:t>
            </a:r>
            <a:r>
              <a:rPr lang="el-GR" sz="1400" dirty="0" err="1">
                <a:latin typeface="Arial" pitchFamily="34" charset="0"/>
                <a:cs typeface="Arial" pitchFamily="34" charset="0"/>
              </a:rPr>
              <a:t>ικρόβια</a:t>
            </a:r>
            <a:r>
              <a:rPr lang="el-GR" sz="1400" dirty="0">
                <a:latin typeface="Arial" pitchFamily="34" charset="0"/>
                <a:cs typeface="Arial" pitchFamily="34" charset="0"/>
              </a:rPr>
              <a:t> µε αντίστοιχες νόσους και αναπτύσσοντας µ</a:t>
            </a:r>
            <a:r>
              <a:rPr lang="el-GR" sz="1400" dirty="0" err="1">
                <a:latin typeface="Arial" pitchFamily="34" charset="0"/>
                <a:cs typeface="Arial" pitchFamily="34" charset="0"/>
              </a:rPr>
              <a:t>εθόδους</a:t>
            </a:r>
            <a:r>
              <a:rPr lang="el-GR" sz="1400" dirty="0">
                <a:latin typeface="Arial" pitchFamily="34" charset="0"/>
                <a:cs typeface="Arial" pitchFamily="34" charset="0"/>
              </a:rPr>
              <a:t> πρόκλησης ανοσίας µε την Παρασκευή </a:t>
            </a:r>
            <a:r>
              <a:rPr lang="el-GR" sz="1400" dirty="0" err="1">
                <a:latin typeface="Arial" pitchFamily="34" charset="0"/>
                <a:cs typeface="Arial" pitchFamily="34" charset="0"/>
              </a:rPr>
              <a:t>εµβολίων</a:t>
            </a:r>
            <a:r>
              <a:rPr lang="el-GR" sz="1400" dirty="0">
                <a:latin typeface="Arial" pitchFamily="34" charset="0"/>
                <a:cs typeface="Arial" pitchFamily="34" charset="0"/>
              </a:rPr>
              <a:t> και </a:t>
            </a:r>
            <a:r>
              <a:rPr lang="el-GR" sz="1400" dirty="0" err="1">
                <a:latin typeface="Arial" pitchFamily="34" charset="0"/>
                <a:cs typeface="Arial" pitchFamily="34" charset="0"/>
              </a:rPr>
              <a:t>αντιορών</a:t>
            </a:r>
            <a:r>
              <a:rPr lang="el-GR" sz="1400" dirty="0">
                <a:latin typeface="Arial" pitchFamily="34" charset="0"/>
                <a:cs typeface="Arial" pitchFamily="34" charset="0"/>
              </a:rPr>
              <a:t>.</a:t>
            </a:r>
          </a:p>
        </p:txBody>
      </p:sp>
      <p:sp>
        <p:nvSpPr>
          <p:cNvPr id="7" name="AutoShape 2" descr="Αποτέλεσμα εικόνας για του Λ. Παστέ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19335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19710"/>
            <a:ext cx="1798336" cy="222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6920" y="3124572"/>
            <a:ext cx="2945904" cy="147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7"/>
          <p:cNvSpPr/>
          <p:nvPr/>
        </p:nvSpPr>
        <p:spPr>
          <a:xfrm>
            <a:off x="1072986" y="5657652"/>
            <a:ext cx="1348446" cy="369332"/>
          </a:xfrm>
          <a:prstGeom prst="rect">
            <a:avLst/>
          </a:prstGeom>
        </p:spPr>
        <p:txBody>
          <a:bodyPr wrap="none">
            <a:spAutoFit/>
          </a:bodyPr>
          <a:lstStyle/>
          <a:p>
            <a:r>
              <a:rPr lang="el-GR" b="1" dirty="0">
                <a:latin typeface="Arial" pitchFamily="34" charset="0"/>
                <a:cs typeface="Arial" pitchFamily="34" charset="0"/>
              </a:rPr>
              <a:t>Λ. Παστέρ</a:t>
            </a:r>
            <a:r>
              <a:rPr lang="el-GR" dirty="0">
                <a:latin typeface="Arial" pitchFamily="34" charset="0"/>
                <a:cs typeface="Arial" pitchFamily="34" charset="0"/>
              </a:rPr>
              <a:t> </a:t>
            </a:r>
            <a:endParaRPr lang="el-GR" dirty="0"/>
          </a:p>
        </p:txBody>
      </p:sp>
      <p:sp>
        <p:nvSpPr>
          <p:cNvPr id="9" name="Ορθογώνιο 8"/>
          <p:cNvSpPr/>
          <p:nvPr/>
        </p:nvSpPr>
        <p:spPr>
          <a:xfrm>
            <a:off x="3870904" y="5657652"/>
            <a:ext cx="928524" cy="369332"/>
          </a:xfrm>
          <a:prstGeom prst="rect">
            <a:avLst/>
          </a:prstGeom>
        </p:spPr>
        <p:txBody>
          <a:bodyPr wrap="none">
            <a:spAutoFit/>
          </a:bodyPr>
          <a:lstStyle/>
          <a:p>
            <a:r>
              <a:rPr lang="el-GR" b="1" dirty="0">
                <a:latin typeface="Arial" pitchFamily="34" charset="0"/>
                <a:cs typeface="Arial" pitchFamily="34" charset="0"/>
              </a:rPr>
              <a:t>Ρ.</a:t>
            </a:r>
            <a:r>
              <a:rPr lang="el-GR" dirty="0">
                <a:latin typeface="Arial" pitchFamily="34" charset="0"/>
                <a:cs typeface="Arial" pitchFamily="34" charset="0"/>
              </a:rPr>
              <a:t> </a:t>
            </a:r>
            <a:r>
              <a:rPr lang="el-GR" b="1" dirty="0">
                <a:latin typeface="Arial" pitchFamily="34" charset="0"/>
                <a:cs typeface="Arial" pitchFamily="34" charset="0"/>
              </a:rPr>
              <a:t>Κοχ</a:t>
            </a:r>
            <a:r>
              <a:rPr lang="el-GR" dirty="0">
                <a:latin typeface="Arial" pitchFamily="34" charset="0"/>
                <a:cs typeface="Arial" pitchFamily="34" charset="0"/>
              </a:rPr>
              <a:t> </a:t>
            </a:r>
            <a:endParaRPr lang="el-GR" dirty="0"/>
          </a:p>
        </p:txBody>
      </p:sp>
      <p:sp>
        <p:nvSpPr>
          <p:cNvPr id="10" name="Ορθογώνιο 9"/>
          <p:cNvSpPr/>
          <p:nvPr/>
        </p:nvSpPr>
        <p:spPr>
          <a:xfrm>
            <a:off x="6626181" y="5657652"/>
            <a:ext cx="1268296" cy="369332"/>
          </a:xfrm>
          <a:prstGeom prst="rect">
            <a:avLst/>
          </a:prstGeom>
        </p:spPr>
        <p:txBody>
          <a:bodyPr wrap="none">
            <a:spAutoFit/>
          </a:bodyPr>
          <a:lstStyle/>
          <a:p>
            <a:r>
              <a:rPr lang="el-GR" b="1" dirty="0" err="1">
                <a:latin typeface="Arial" pitchFamily="34" charset="0"/>
                <a:cs typeface="Arial" pitchFamily="34" charset="0"/>
              </a:rPr>
              <a:t>Ζέµελβαϊς</a:t>
            </a:r>
            <a:endParaRPr lang="el-GR" b="1" dirty="0"/>
          </a:p>
        </p:txBody>
      </p:sp>
    </p:spTree>
    <p:extLst>
      <p:ext uri="{BB962C8B-B14F-4D97-AF65-F5344CB8AC3E}">
        <p14:creationId xmlns:p14="http://schemas.microsoft.com/office/powerpoint/2010/main" val="2770185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467544" y="764704"/>
            <a:ext cx="8064896" cy="2031325"/>
          </a:xfrm>
          <a:prstGeom prst="rect">
            <a:avLst/>
          </a:prstGeom>
        </p:spPr>
        <p:txBody>
          <a:bodyPr wrap="square">
            <a:spAutoFit/>
          </a:bodyPr>
          <a:lstStyle/>
          <a:p>
            <a:pPr lvl="0"/>
            <a:r>
              <a:rPr lang="el-GR" sz="1400" dirty="0">
                <a:latin typeface="Arial" pitchFamily="34" charset="0"/>
                <a:cs typeface="Arial" pitchFamily="34" charset="0"/>
              </a:rPr>
              <a:t>Ιγνάτιος </a:t>
            </a:r>
            <a:r>
              <a:rPr lang="el-GR" sz="1400" dirty="0" err="1">
                <a:latin typeface="Arial" pitchFamily="34" charset="0"/>
                <a:cs typeface="Arial" pitchFamily="34" charset="0"/>
              </a:rPr>
              <a:t>Ζέµµελβαϊς</a:t>
            </a:r>
            <a:r>
              <a:rPr lang="el-GR" sz="1400" dirty="0">
                <a:latin typeface="Arial" pitchFamily="34" charset="0"/>
                <a:cs typeface="Arial" pitchFamily="34" charset="0"/>
              </a:rPr>
              <a:t> (</a:t>
            </a:r>
            <a:r>
              <a:rPr lang="el-GR" sz="1400" dirty="0" err="1">
                <a:latin typeface="Arial" pitchFamily="34" charset="0"/>
                <a:cs typeface="Arial" pitchFamily="34" charset="0"/>
              </a:rPr>
              <a:t>Iganz</a:t>
            </a:r>
            <a:r>
              <a:rPr lang="el-GR" sz="1400" dirty="0">
                <a:latin typeface="Arial" pitchFamily="34" charset="0"/>
                <a:cs typeface="Arial" pitchFamily="34" charset="0"/>
              </a:rPr>
              <a:t> </a:t>
            </a:r>
            <a:r>
              <a:rPr lang="el-GR" sz="1400" dirty="0" err="1">
                <a:latin typeface="Arial" pitchFamily="34" charset="0"/>
                <a:cs typeface="Arial" pitchFamily="34" charset="0"/>
              </a:rPr>
              <a:t>Semmelweis</a:t>
            </a:r>
            <a:r>
              <a:rPr lang="el-GR" sz="1400" dirty="0">
                <a:latin typeface="Arial" pitchFamily="34" charset="0"/>
                <a:cs typeface="Arial" pitchFamily="34" charset="0"/>
              </a:rPr>
              <a:t>, 1818-65) θα µ</a:t>
            </a:r>
            <a:r>
              <a:rPr lang="el-GR" sz="1400" dirty="0" err="1">
                <a:latin typeface="Arial" pitchFamily="34" charset="0"/>
                <a:cs typeface="Arial" pitchFamily="34" charset="0"/>
              </a:rPr>
              <a:t>πορούσε</a:t>
            </a:r>
            <a:r>
              <a:rPr lang="el-GR" sz="1400" dirty="0">
                <a:latin typeface="Arial" pitchFamily="34" charset="0"/>
                <a:cs typeface="Arial" pitchFamily="34" charset="0"/>
              </a:rPr>
              <a:t> να θεωρηθεί ο πατέρας της ασηψίας (της διατήρησης των µ</a:t>
            </a:r>
            <a:r>
              <a:rPr lang="el-GR" sz="1400" dirty="0" err="1">
                <a:latin typeface="Arial" pitchFamily="34" charset="0"/>
                <a:cs typeface="Arial" pitchFamily="34" charset="0"/>
              </a:rPr>
              <a:t>ικροβίων</a:t>
            </a:r>
            <a:r>
              <a:rPr lang="el-GR" sz="1400" dirty="0">
                <a:latin typeface="Arial" pitchFamily="34" charset="0"/>
                <a:cs typeface="Arial" pitchFamily="34" charset="0"/>
              </a:rPr>
              <a:t> µ</a:t>
            </a:r>
            <a:r>
              <a:rPr lang="el-GR" sz="1400" dirty="0" err="1">
                <a:latin typeface="Arial" pitchFamily="34" charset="0"/>
                <a:cs typeface="Arial" pitchFamily="34" charset="0"/>
              </a:rPr>
              <a:t>ακριά</a:t>
            </a:r>
            <a:r>
              <a:rPr lang="el-GR" sz="1400" dirty="0">
                <a:latin typeface="Arial" pitchFamily="34" charset="0"/>
                <a:cs typeface="Arial" pitchFamily="34" charset="0"/>
              </a:rPr>
              <a:t> από τον ασθενή). [29] </a:t>
            </a:r>
            <a:r>
              <a:rPr lang="el-GR" sz="1400" dirty="0" err="1">
                <a:latin typeface="Arial" pitchFamily="34" charset="0"/>
                <a:cs typeface="Arial" pitchFamily="34" charset="0"/>
              </a:rPr>
              <a:t>Εργαζόµενος</a:t>
            </a:r>
            <a:r>
              <a:rPr lang="el-GR" sz="1400" dirty="0">
                <a:latin typeface="Arial" pitchFamily="34" charset="0"/>
                <a:cs typeface="Arial" pitchFamily="34" charset="0"/>
              </a:rPr>
              <a:t> στο Γενικό </a:t>
            </a:r>
            <a:r>
              <a:rPr lang="el-GR" sz="1400" dirty="0" err="1">
                <a:latin typeface="Arial" pitchFamily="34" charset="0"/>
                <a:cs typeface="Arial" pitchFamily="34" charset="0"/>
              </a:rPr>
              <a:t>Νοσοκοµείο</a:t>
            </a:r>
            <a:r>
              <a:rPr lang="el-GR" sz="1400" dirty="0">
                <a:latin typeface="Arial" pitchFamily="34" charset="0"/>
                <a:cs typeface="Arial" pitchFamily="34" charset="0"/>
              </a:rPr>
              <a:t> Βιέννης παρατήρησε πως το ποσοστό θανάτων στους </a:t>
            </a:r>
            <a:r>
              <a:rPr lang="el-GR" sz="1400" dirty="0" err="1">
                <a:latin typeface="Arial" pitchFamily="34" charset="0"/>
                <a:cs typeface="Arial" pitchFamily="34" charset="0"/>
              </a:rPr>
              <a:t>θαλάµους</a:t>
            </a:r>
            <a:r>
              <a:rPr lang="el-GR" sz="1400" dirty="0">
                <a:latin typeface="Arial" pitchFamily="34" charset="0"/>
                <a:cs typeface="Arial" pitchFamily="34" charset="0"/>
              </a:rPr>
              <a:t> νοσηλείας όπου εκπαιδεύονταν φοιτητές ήταν τριπλάσιο από το ποσοστό των άλλων </a:t>
            </a:r>
            <a:r>
              <a:rPr lang="el-GR" sz="1400" dirty="0" err="1">
                <a:latin typeface="Arial" pitchFamily="34" charset="0"/>
                <a:cs typeface="Arial" pitchFamily="34" charset="0"/>
              </a:rPr>
              <a:t>θαλάµων</a:t>
            </a:r>
            <a:r>
              <a:rPr lang="el-GR" sz="1400" dirty="0">
                <a:latin typeface="Arial" pitchFamily="34" charset="0"/>
                <a:cs typeface="Arial" pitchFamily="34" charset="0"/>
              </a:rPr>
              <a:t>. Αναζητώντας την αιτία</a:t>
            </a:r>
          </a:p>
          <a:p>
            <a:r>
              <a:rPr lang="el-GR" sz="1400" dirty="0">
                <a:latin typeface="Arial" pitchFamily="34" charset="0"/>
                <a:cs typeface="Arial" pitchFamily="34" charset="0"/>
              </a:rPr>
              <a:t>του </a:t>
            </a:r>
            <a:r>
              <a:rPr lang="el-GR" sz="1400" dirty="0" err="1">
                <a:latin typeface="Arial" pitchFamily="34" charset="0"/>
                <a:cs typeface="Arial" pitchFamily="34" charset="0"/>
              </a:rPr>
              <a:t>φαινοµένου</a:t>
            </a:r>
            <a:r>
              <a:rPr lang="el-GR" sz="1400" dirty="0">
                <a:latin typeface="Arial" pitchFamily="34" charset="0"/>
                <a:cs typeface="Arial" pitchFamily="34" charset="0"/>
              </a:rPr>
              <a:t> ανακάλυψε πως οι φοιτητές έρχονταν στους </a:t>
            </a:r>
            <a:r>
              <a:rPr lang="el-GR" sz="1400" dirty="0" err="1">
                <a:latin typeface="Arial" pitchFamily="34" charset="0"/>
                <a:cs typeface="Arial" pitchFamily="34" charset="0"/>
              </a:rPr>
              <a:t>θαλάµους</a:t>
            </a:r>
            <a:r>
              <a:rPr lang="el-GR" sz="1400" dirty="0">
                <a:latin typeface="Arial" pitchFamily="34" charset="0"/>
                <a:cs typeface="Arial" pitchFamily="34" charset="0"/>
              </a:rPr>
              <a:t> κατευθείαν από το </a:t>
            </a:r>
            <a:r>
              <a:rPr lang="el-GR" sz="1400" dirty="0" err="1">
                <a:latin typeface="Arial" pitchFamily="34" charset="0"/>
                <a:cs typeface="Arial" pitchFamily="34" charset="0"/>
              </a:rPr>
              <a:t>νεκροτοµείο</a:t>
            </a:r>
            <a:r>
              <a:rPr lang="el-GR" sz="1400" dirty="0">
                <a:latin typeface="Arial" pitchFamily="34" charset="0"/>
                <a:cs typeface="Arial" pitchFamily="34" charset="0"/>
              </a:rPr>
              <a:t> και εξέταζαν τους αρρώστους χωρίς </a:t>
            </a:r>
            <a:r>
              <a:rPr lang="el-GR" sz="1400" dirty="0" err="1">
                <a:latin typeface="Arial" pitchFamily="34" charset="0"/>
                <a:cs typeface="Arial" pitchFamily="34" charset="0"/>
              </a:rPr>
              <a:t>προηγουµένως</a:t>
            </a:r>
            <a:r>
              <a:rPr lang="el-GR" sz="1400" dirty="0">
                <a:latin typeface="Arial" pitchFamily="34" charset="0"/>
                <a:cs typeface="Arial" pitchFamily="34" charset="0"/>
              </a:rPr>
              <a:t> να πλυθούν. Καθιέρωσε έτσι την </a:t>
            </a:r>
            <a:r>
              <a:rPr lang="el-GR" sz="1400" dirty="0" err="1">
                <a:latin typeface="Arial" pitchFamily="34" charset="0"/>
                <a:cs typeface="Arial" pitchFamily="34" charset="0"/>
              </a:rPr>
              <a:t>απολύµανση</a:t>
            </a:r>
            <a:r>
              <a:rPr lang="el-GR" sz="1400" dirty="0">
                <a:latin typeface="Arial" pitchFamily="34" charset="0"/>
                <a:cs typeface="Arial" pitchFamily="34" charset="0"/>
              </a:rPr>
              <a:t> των χεριών πριν την είσοδο στους </a:t>
            </a:r>
            <a:r>
              <a:rPr lang="el-GR" sz="1400" dirty="0" err="1">
                <a:latin typeface="Arial" pitchFamily="34" charset="0"/>
                <a:cs typeface="Arial" pitchFamily="34" charset="0"/>
              </a:rPr>
              <a:t>θαλάµους</a:t>
            </a:r>
            <a:r>
              <a:rPr lang="el-GR" sz="1400" dirty="0">
                <a:latin typeface="Arial" pitchFamily="34" charset="0"/>
                <a:cs typeface="Arial" pitchFamily="34" charset="0"/>
              </a:rPr>
              <a:t> και πριν την εξέταση κάθε ασθενούς, διαπιστώνοντας στους </a:t>
            </a:r>
            <a:r>
              <a:rPr lang="el-GR" sz="1400" dirty="0" err="1">
                <a:latin typeface="Arial" pitchFamily="34" charset="0"/>
                <a:cs typeface="Arial" pitchFamily="34" charset="0"/>
              </a:rPr>
              <a:t>επόµενους</a:t>
            </a:r>
            <a:r>
              <a:rPr lang="el-GR" sz="1400" dirty="0">
                <a:latin typeface="Arial" pitchFamily="34" charset="0"/>
                <a:cs typeface="Arial" pitchFamily="34" charset="0"/>
              </a:rPr>
              <a:t> µ</a:t>
            </a:r>
            <a:r>
              <a:rPr lang="el-GR" sz="1400" dirty="0" err="1">
                <a:latin typeface="Arial" pitchFamily="34" charset="0"/>
                <a:cs typeface="Arial" pitchFamily="34" charset="0"/>
              </a:rPr>
              <a:t>ήνες</a:t>
            </a:r>
            <a:r>
              <a:rPr lang="el-GR" sz="1400" dirty="0">
                <a:latin typeface="Arial" pitchFamily="34" charset="0"/>
                <a:cs typeface="Arial" pitchFamily="34" charset="0"/>
              </a:rPr>
              <a:t> την κατακόρυφη πτώση του ποσοστού </a:t>
            </a:r>
            <a:r>
              <a:rPr lang="el-GR" sz="1400" dirty="0" err="1">
                <a:latin typeface="Arial" pitchFamily="34" charset="0"/>
                <a:cs typeface="Arial" pitchFamily="34" charset="0"/>
              </a:rPr>
              <a:t>θνησιµότητας</a:t>
            </a:r>
            <a:r>
              <a:rPr lang="el-GR" sz="1400" dirty="0">
                <a:latin typeface="Arial" pitchFamily="34" charset="0"/>
                <a:cs typeface="Arial" pitchFamily="34" charset="0"/>
              </a:rPr>
              <a:t>.</a:t>
            </a:r>
          </a:p>
        </p:txBody>
      </p:sp>
      <p:pic>
        <p:nvPicPr>
          <p:cNvPr id="8" name="Picture 53"/>
          <p:cNvPicPr/>
          <p:nvPr/>
        </p:nvPicPr>
        <p:blipFill>
          <a:blip r:embed="rId2">
            <a:extLst/>
          </a:blip>
          <a:srcRect/>
          <a:stretch>
            <a:fillRect/>
          </a:stretch>
        </p:blipFill>
        <p:spPr bwMode="auto">
          <a:xfrm>
            <a:off x="3059832" y="2996952"/>
            <a:ext cx="2592288" cy="2808312"/>
          </a:xfrm>
          <a:prstGeom prst="rect">
            <a:avLst/>
          </a:prstGeom>
          <a:noFill/>
        </p:spPr>
      </p:pic>
      <p:sp>
        <p:nvSpPr>
          <p:cNvPr id="9" name="Ορθογώνιο 8"/>
          <p:cNvSpPr/>
          <p:nvPr/>
        </p:nvSpPr>
        <p:spPr>
          <a:xfrm>
            <a:off x="419022" y="6143768"/>
            <a:ext cx="8352928" cy="523220"/>
          </a:xfrm>
          <a:prstGeom prst="rect">
            <a:avLst/>
          </a:prstGeom>
        </p:spPr>
        <p:txBody>
          <a:bodyPr wrap="square">
            <a:spAutoFit/>
          </a:bodyPr>
          <a:lstStyle/>
          <a:p>
            <a:r>
              <a:rPr lang="el-GR" sz="1400" b="1" dirty="0"/>
              <a:t>Ιγνάτιος </a:t>
            </a:r>
            <a:r>
              <a:rPr lang="el-GR" sz="1400" b="1" dirty="0" err="1"/>
              <a:t>Ζέµµελβαϊς</a:t>
            </a:r>
            <a:r>
              <a:rPr lang="el-GR" sz="1400" b="1" dirty="0"/>
              <a:t>. Η λεκάνη µ</a:t>
            </a:r>
            <a:r>
              <a:rPr lang="el-GR" sz="1400" b="1" dirty="0" err="1"/>
              <a:t>αζί</a:t>
            </a:r>
            <a:r>
              <a:rPr lang="el-GR" sz="1400" b="1" dirty="0"/>
              <a:t> µε τη βάση της που </a:t>
            </a:r>
            <a:r>
              <a:rPr lang="el-GR" sz="1400" b="1" dirty="0" err="1"/>
              <a:t>χρησιµοποιούσε</a:t>
            </a:r>
            <a:r>
              <a:rPr lang="el-GR" sz="1400" b="1" dirty="0"/>
              <a:t> ο Ιγνάτιος </a:t>
            </a:r>
            <a:r>
              <a:rPr lang="el-GR" sz="1400" b="1" dirty="0" err="1"/>
              <a:t>Ζέµµελβαϊς</a:t>
            </a:r>
            <a:r>
              <a:rPr lang="el-GR" sz="1400" b="1" dirty="0"/>
              <a:t> για να </a:t>
            </a:r>
            <a:r>
              <a:rPr lang="el-GR" sz="1400" b="1" dirty="0" err="1"/>
              <a:t>απολυµαίνει</a:t>
            </a:r>
            <a:r>
              <a:rPr lang="el-GR" sz="1400" b="1" dirty="0"/>
              <a:t> τα χέρια του πριν να εξετάσει κάποιον ασθενή.</a:t>
            </a:r>
            <a:endParaRPr lang="el-GR" sz="1400" dirty="0"/>
          </a:p>
        </p:txBody>
      </p:sp>
    </p:spTree>
    <p:extLst>
      <p:ext uri="{BB962C8B-B14F-4D97-AF65-F5344CB8AC3E}">
        <p14:creationId xmlns:p14="http://schemas.microsoft.com/office/powerpoint/2010/main" val="2679252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5536" y="548680"/>
            <a:ext cx="8064896" cy="738664"/>
          </a:xfrm>
          <a:prstGeom prst="rect">
            <a:avLst/>
          </a:prstGeom>
        </p:spPr>
        <p:txBody>
          <a:bodyPr wrap="square">
            <a:spAutoFit/>
          </a:bodyPr>
          <a:lstStyle/>
          <a:p>
            <a:r>
              <a:rPr lang="el-GR" sz="1400" dirty="0">
                <a:latin typeface="Arial" pitchFamily="34" charset="0"/>
                <a:cs typeface="Arial" pitchFamily="34" charset="0"/>
              </a:rPr>
              <a:t>Το 1902 οι Μαρία και Πιέρ Κιουρί (</a:t>
            </a:r>
            <a:r>
              <a:rPr lang="el-GR" sz="1400" dirty="0" err="1">
                <a:latin typeface="Arial" pitchFamily="34" charset="0"/>
                <a:cs typeface="Arial" pitchFamily="34" charset="0"/>
              </a:rPr>
              <a:t>Marie</a:t>
            </a:r>
            <a:r>
              <a:rPr lang="el-GR" sz="1400" dirty="0">
                <a:latin typeface="Arial" pitchFamily="34" charset="0"/>
                <a:cs typeface="Arial" pitchFamily="34" charset="0"/>
              </a:rPr>
              <a:t> &amp; </a:t>
            </a:r>
            <a:r>
              <a:rPr lang="el-GR" sz="1400" dirty="0" err="1">
                <a:latin typeface="Arial" pitchFamily="34" charset="0"/>
                <a:cs typeface="Arial" pitchFamily="34" charset="0"/>
              </a:rPr>
              <a:t>Pierre</a:t>
            </a:r>
            <a:r>
              <a:rPr lang="el-GR" sz="1400" dirty="0">
                <a:latin typeface="Arial" pitchFamily="34" charset="0"/>
                <a:cs typeface="Arial" pitchFamily="34" charset="0"/>
              </a:rPr>
              <a:t> </a:t>
            </a:r>
            <a:r>
              <a:rPr lang="el-GR" sz="1400" dirty="0" err="1">
                <a:latin typeface="Arial" pitchFamily="34" charset="0"/>
                <a:cs typeface="Arial" pitchFamily="34" charset="0"/>
              </a:rPr>
              <a:t>Curie</a:t>
            </a:r>
            <a:r>
              <a:rPr lang="el-GR" sz="1400" dirty="0">
                <a:latin typeface="Arial" pitchFamily="34" charset="0"/>
                <a:cs typeface="Arial" pitchFamily="34" charset="0"/>
              </a:rPr>
              <a:t>) κατορθώνουν να </a:t>
            </a:r>
            <a:r>
              <a:rPr lang="el-GR" sz="1400" dirty="0" err="1">
                <a:latin typeface="Arial" pitchFamily="34" charset="0"/>
                <a:cs typeface="Arial" pitchFamily="34" charset="0"/>
              </a:rPr>
              <a:t>αποµονώσουν</a:t>
            </a:r>
            <a:r>
              <a:rPr lang="el-GR" sz="1400" dirty="0">
                <a:latin typeface="Arial" pitchFamily="34" charset="0"/>
                <a:cs typeface="Arial" pitchFamily="34" charset="0"/>
              </a:rPr>
              <a:t> το Ράδιο και </a:t>
            </a:r>
            <a:r>
              <a:rPr lang="el-GR" sz="1400" dirty="0" err="1">
                <a:latin typeface="Arial" pitchFamily="34" charset="0"/>
                <a:cs typeface="Arial" pitchFamily="34" charset="0"/>
              </a:rPr>
              <a:t>χρησιµοποιούν</a:t>
            </a:r>
            <a:r>
              <a:rPr lang="el-GR" sz="1400" dirty="0">
                <a:latin typeface="Arial" pitchFamily="34" charset="0"/>
                <a:cs typeface="Arial" pitchFamily="34" charset="0"/>
              </a:rPr>
              <a:t> τις ραδιενεργές του ιδιότητες στη θεραπεία κακοηθών όγκων βάζοντας τις βάσεις της ακτινοθεραπευτικής. </a:t>
            </a:r>
            <a:endParaRPr lang="el-GR" sz="1400" dirty="0">
              <a:latin typeface="Arial" pitchFamily="34" charset="0"/>
              <a:cs typeface="Arial"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00808"/>
            <a:ext cx="1790950" cy="2581635"/>
          </a:xfrm>
          <a:prstGeom prst="rect">
            <a:avLst/>
          </a:prstGeom>
        </p:spPr>
      </p:pic>
      <p:sp>
        <p:nvSpPr>
          <p:cNvPr id="6" name="Ορθογώνιο 5"/>
          <p:cNvSpPr/>
          <p:nvPr/>
        </p:nvSpPr>
        <p:spPr>
          <a:xfrm>
            <a:off x="864033" y="4581128"/>
            <a:ext cx="4572000" cy="523220"/>
          </a:xfrm>
          <a:prstGeom prst="rect">
            <a:avLst/>
          </a:prstGeom>
        </p:spPr>
        <p:txBody>
          <a:bodyPr>
            <a:spAutoFit/>
          </a:bodyPr>
          <a:lstStyle/>
          <a:p>
            <a:r>
              <a:rPr lang="el-GR" sz="1400" b="1" dirty="0">
                <a:latin typeface="Arial" pitchFamily="34" charset="0"/>
                <a:cs typeface="Arial" pitchFamily="34" charset="0"/>
              </a:rPr>
              <a:t>η Μαρία και ο Πιέρ Κιουρί ενώ εκτελούν ένα </a:t>
            </a:r>
            <a:r>
              <a:rPr lang="el-GR" sz="1400" b="1" dirty="0" err="1">
                <a:latin typeface="Arial" pitchFamily="34" charset="0"/>
                <a:cs typeface="Arial" pitchFamily="34" charset="0"/>
              </a:rPr>
              <a:t>πείραµα</a:t>
            </a:r>
            <a:r>
              <a:rPr lang="el-GR" sz="1400" b="1" dirty="0">
                <a:latin typeface="Arial" pitchFamily="34" charset="0"/>
                <a:cs typeface="Arial" pitchFamily="34" charset="0"/>
              </a:rPr>
              <a:t> στο εργαστήριό τους</a:t>
            </a:r>
            <a:endParaRPr lang="el-GR" sz="1400" dirty="0">
              <a:latin typeface="Arial" pitchFamily="34" charset="0"/>
              <a:cs typeface="Arial" pitchFamily="34" charset="0"/>
            </a:endParaRPr>
          </a:p>
        </p:txBody>
      </p:sp>
    </p:spTree>
    <p:extLst>
      <p:ext uri="{BB962C8B-B14F-4D97-AF65-F5344CB8AC3E}">
        <p14:creationId xmlns:p14="http://schemas.microsoft.com/office/powerpoint/2010/main" val="188806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67544" y="764704"/>
            <a:ext cx="8208912" cy="1600438"/>
          </a:xfrm>
          <a:prstGeom prst="rect">
            <a:avLst/>
          </a:prstGeom>
        </p:spPr>
        <p:txBody>
          <a:bodyPr wrap="square">
            <a:spAutoFit/>
          </a:bodyPr>
          <a:lstStyle/>
          <a:p>
            <a:pPr lvl="0"/>
            <a:r>
              <a:rPr lang="el-GR" sz="1400" dirty="0">
                <a:latin typeface="Arial" pitchFamily="34" charset="0"/>
                <a:cs typeface="Arial" pitchFamily="34" charset="0"/>
              </a:rPr>
              <a:t>Αλέξανδρος </a:t>
            </a:r>
            <a:r>
              <a:rPr lang="el-GR" sz="1400" dirty="0" err="1">
                <a:latin typeface="Arial" pitchFamily="34" charset="0"/>
                <a:cs typeface="Arial" pitchFamily="34" charset="0"/>
              </a:rPr>
              <a:t>Φλέµινγκ</a:t>
            </a:r>
            <a:r>
              <a:rPr lang="el-GR" sz="1400" dirty="0">
                <a:latin typeface="Arial" pitchFamily="34" charset="0"/>
                <a:cs typeface="Arial" pitchFamily="34" charset="0"/>
              </a:rPr>
              <a:t>, ενώ εργαζόταν ως </a:t>
            </a:r>
            <a:r>
              <a:rPr lang="el-GR" sz="1400" dirty="0" err="1">
                <a:latin typeface="Arial" pitchFamily="34" charset="0"/>
                <a:cs typeface="Arial" pitchFamily="34" charset="0"/>
              </a:rPr>
              <a:t>βακτηριολόγος</a:t>
            </a:r>
            <a:r>
              <a:rPr lang="el-GR" sz="1400" dirty="0">
                <a:latin typeface="Arial" pitchFamily="34" charset="0"/>
                <a:cs typeface="Arial" pitchFamily="34" charset="0"/>
              </a:rPr>
              <a:t> το 1928, έκανε µια από τις </a:t>
            </a:r>
            <a:r>
              <a:rPr lang="el-GR" sz="1400" dirty="0" err="1">
                <a:latin typeface="Arial" pitchFamily="34" charset="0"/>
                <a:cs typeface="Arial" pitchFamily="34" charset="0"/>
              </a:rPr>
              <a:t>σηµαντικότερες</a:t>
            </a:r>
            <a:r>
              <a:rPr lang="el-GR" sz="1400" dirty="0">
                <a:latin typeface="Arial" pitchFamily="34" charset="0"/>
                <a:cs typeface="Arial" pitchFamily="34" charset="0"/>
              </a:rPr>
              <a:t> ανακαλύψεις της ιατρικής ιστορίας: Παρατήρησε ότι σε καλλιέργειες σταφυλόκοκκων η αύξηση των βακτηριδίων αναστέλλεται στα </a:t>
            </a:r>
            <a:r>
              <a:rPr lang="el-GR" sz="1400" dirty="0" err="1">
                <a:latin typeface="Arial" pitchFamily="34" charset="0"/>
                <a:cs typeface="Arial" pitchFamily="34" charset="0"/>
              </a:rPr>
              <a:t>σηµεία</a:t>
            </a:r>
            <a:r>
              <a:rPr lang="el-GR" sz="1400" dirty="0">
                <a:latin typeface="Arial" pitchFamily="34" charset="0"/>
                <a:cs typeface="Arial" pitchFamily="34" charset="0"/>
              </a:rPr>
              <a:t> που συναντούν τον µ</a:t>
            </a:r>
            <a:r>
              <a:rPr lang="el-GR" sz="1400" dirty="0" err="1">
                <a:latin typeface="Arial" pitchFamily="34" charset="0"/>
                <a:cs typeface="Arial" pitchFamily="34" charset="0"/>
              </a:rPr>
              <a:t>ύκητα</a:t>
            </a:r>
            <a:r>
              <a:rPr lang="el-GR" sz="1400" dirty="0">
                <a:latin typeface="Arial" pitchFamily="34" charset="0"/>
                <a:cs typeface="Arial" pitchFamily="34" charset="0"/>
              </a:rPr>
              <a:t> </a:t>
            </a:r>
            <a:r>
              <a:rPr lang="el-GR" sz="1400" dirty="0" err="1">
                <a:latin typeface="Arial" pitchFamily="34" charset="0"/>
                <a:cs typeface="Arial" pitchFamily="34" charset="0"/>
              </a:rPr>
              <a:t>penicillium</a:t>
            </a:r>
            <a:r>
              <a:rPr lang="el-GR" sz="1400" dirty="0">
                <a:latin typeface="Arial" pitchFamily="34" charset="0"/>
                <a:cs typeface="Arial" pitchFamily="34" charset="0"/>
              </a:rPr>
              <a:t> </a:t>
            </a:r>
            <a:r>
              <a:rPr lang="el-GR" sz="1400" dirty="0" err="1">
                <a:latin typeface="Arial" pitchFamily="34" charset="0"/>
                <a:cs typeface="Arial" pitchFamily="34" charset="0"/>
              </a:rPr>
              <a:t>notatum</a:t>
            </a:r>
            <a:r>
              <a:rPr lang="el-GR" sz="1400" dirty="0">
                <a:latin typeface="Arial" pitchFamily="34" charset="0"/>
                <a:cs typeface="Arial" pitchFamily="34" charset="0"/>
              </a:rPr>
              <a:t>. [33] Σε µια </a:t>
            </a:r>
            <a:r>
              <a:rPr lang="el-GR" sz="1400" dirty="0" err="1">
                <a:latin typeface="Arial" pitchFamily="34" charset="0"/>
                <a:cs typeface="Arial" pitchFamily="34" charset="0"/>
              </a:rPr>
              <a:t>επιστηµονική</a:t>
            </a:r>
            <a:r>
              <a:rPr lang="el-GR" sz="1400" dirty="0">
                <a:latin typeface="Arial" pitchFamily="34" charset="0"/>
                <a:cs typeface="Arial" pitchFamily="34" charset="0"/>
              </a:rPr>
              <a:t> ανακοίνωση που έκανε, </a:t>
            </a:r>
            <a:r>
              <a:rPr lang="el-GR" sz="1400" dirty="0" err="1">
                <a:latin typeface="Arial" pitchFamily="34" charset="0"/>
                <a:cs typeface="Arial" pitchFamily="34" charset="0"/>
              </a:rPr>
              <a:t>ονόµασε</a:t>
            </a:r>
            <a:r>
              <a:rPr lang="el-GR" sz="1400" dirty="0">
                <a:latin typeface="Arial" pitchFamily="34" charset="0"/>
                <a:cs typeface="Arial" pitchFamily="34" charset="0"/>
              </a:rPr>
              <a:t> την ουσία </a:t>
            </a:r>
            <a:r>
              <a:rPr lang="el-GR" sz="1400" dirty="0" err="1">
                <a:latin typeface="Arial" pitchFamily="34" charset="0"/>
                <a:cs typeface="Arial" pitchFamily="34" charset="0"/>
              </a:rPr>
              <a:t>Penicillin</a:t>
            </a:r>
            <a:r>
              <a:rPr lang="el-GR" sz="1400" dirty="0">
                <a:latin typeface="Arial" pitchFamily="34" charset="0"/>
                <a:cs typeface="Arial" pitchFamily="34" charset="0"/>
              </a:rPr>
              <a:t>, χωρίς να αναγνωρίσει </a:t>
            </a:r>
            <a:r>
              <a:rPr lang="el-GR" sz="1400" dirty="0" err="1">
                <a:latin typeface="Arial" pitchFamily="34" charset="0"/>
                <a:cs typeface="Arial" pitchFamily="34" charset="0"/>
              </a:rPr>
              <a:t>όµως</a:t>
            </a:r>
            <a:r>
              <a:rPr lang="el-GR" sz="1400" dirty="0">
                <a:latin typeface="Arial" pitchFamily="34" charset="0"/>
                <a:cs typeface="Arial" pitchFamily="34" charset="0"/>
              </a:rPr>
              <a:t> τις θεραπευτικές της δυνατότητες. Έτσι </a:t>
            </a:r>
            <a:r>
              <a:rPr lang="el-GR" sz="1400" dirty="0" err="1">
                <a:latin typeface="Arial" pitchFamily="34" charset="0"/>
                <a:cs typeface="Arial" pitchFamily="34" charset="0"/>
              </a:rPr>
              <a:t>έµεινε</a:t>
            </a:r>
            <a:r>
              <a:rPr lang="el-GR" sz="1400" dirty="0">
                <a:latin typeface="Arial" pitchFamily="34" charset="0"/>
                <a:cs typeface="Arial" pitchFamily="34" charset="0"/>
              </a:rPr>
              <a:t> αυτή η ανακάλυψη για αρκετά χρόνια </a:t>
            </a:r>
            <a:r>
              <a:rPr lang="el-GR" sz="1400" dirty="0" err="1">
                <a:latin typeface="Arial" pitchFamily="34" charset="0"/>
                <a:cs typeface="Arial" pitchFamily="34" charset="0"/>
              </a:rPr>
              <a:t>ξεχασµένη</a:t>
            </a:r>
            <a:r>
              <a:rPr lang="el-GR" sz="1400" dirty="0">
                <a:latin typeface="Arial" pitchFamily="34" charset="0"/>
                <a:cs typeface="Arial" pitchFamily="34" charset="0"/>
              </a:rPr>
              <a:t>, όταν οι </a:t>
            </a:r>
            <a:r>
              <a:rPr lang="el-GR" sz="1400" dirty="0" err="1">
                <a:latin typeface="Arial" pitchFamily="34" charset="0"/>
                <a:cs typeface="Arial" pitchFamily="34" charset="0"/>
              </a:rPr>
              <a:t>E.B.Chain</a:t>
            </a:r>
            <a:r>
              <a:rPr lang="el-GR" sz="1400" dirty="0">
                <a:latin typeface="Arial" pitchFamily="34" charset="0"/>
                <a:cs typeface="Arial" pitchFamily="34" charset="0"/>
              </a:rPr>
              <a:t> και </a:t>
            </a:r>
            <a:r>
              <a:rPr lang="el-GR" sz="1400" dirty="0" err="1">
                <a:latin typeface="Arial" pitchFamily="34" charset="0"/>
                <a:cs typeface="Arial" pitchFamily="34" charset="0"/>
              </a:rPr>
              <a:t>H.W.Florey</a:t>
            </a:r>
            <a:r>
              <a:rPr lang="el-GR" sz="1400" dirty="0">
                <a:latin typeface="Arial" pitchFamily="34" charset="0"/>
                <a:cs typeface="Arial" pitchFamily="34" charset="0"/>
              </a:rPr>
              <a:t> λίγο πριν από την έκρηξη του Β' </a:t>
            </a:r>
            <a:r>
              <a:rPr lang="el-GR" sz="1400" dirty="0" err="1">
                <a:latin typeface="Arial" pitchFamily="34" charset="0"/>
                <a:cs typeface="Arial" pitchFamily="34" charset="0"/>
              </a:rPr>
              <a:t>παγκόσµιου</a:t>
            </a:r>
            <a:r>
              <a:rPr lang="el-GR" sz="1400" dirty="0">
                <a:latin typeface="Arial" pitchFamily="34" charset="0"/>
                <a:cs typeface="Arial" pitchFamily="34" charset="0"/>
              </a:rPr>
              <a:t> </a:t>
            </a:r>
            <a:r>
              <a:rPr lang="el-GR" sz="1400" dirty="0" err="1">
                <a:latin typeface="Arial" pitchFamily="34" charset="0"/>
                <a:cs typeface="Arial" pitchFamily="34" charset="0"/>
              </a:rPr>
              <a:t>πολέµου</a:t>
            </a:r>
            <a:r>
              <a:rPr lang="el-GR" sz="1400" dirty="0">
                <a:latin typeface="Arial" pitchFamily="34" charset="0"/>
                <a:cs typeface="Arial" pitchFamily="34" charset="0"/>
              </a:rPr>
              <a:t> έβγαλαν από την αφάνεια την εργασία και </a:t>
            </a:r>
            <a:r>
              <a:rPr lang="el-GR" sz="1400" dirty="0" err="1">
                <a:latin typeface="Arial" pitchFamily="34" charset="0"/>
                <a:cs typeface="Arial" pitchFamily="34" charset="0"/>
              </a:rPr>
              <a:t>χρησιµοποίησαν</a:t>
            </a:r>
            <a:r>
              <a:rPr lang="el-GR" sz="1400" dirty="0">
                <a:latin typeface="Arial" pitchFamily="34" charset="0"/>
                <a:cs typeface="Arial" pitchFamily="34" charset="0"/>
              </a:rPr>
              <a:t> τα </a:t>
            </a:r>
            <a:r>
              <a:rPr lang="el-GR" sz="1400" dirty="0" err="1">
                <a:latin typeface="Arial" pitchFamily="34" charset="0"/>
                <a:cs typeface="Arial" pitchFamily="34" charset="0"/>
              </a:rPr>
              <a:t>πορίσµατα</a:t>
            </a:r>
            <a:r>
              <a:rPr lang="el-GR" sz="1400" dirty="0">
                <a:latin typeface="Arial" pitchFamily="34" charset="0"/>
                <a:cs typeface="Arial" pitchFamily="34" charset="0"/>
              </a:rPr>
              <a:t> </a:t>
            </a:r>
            <a:r>
              <a:rPr lang="el-GR" sz="1400" dirty="0" err="1">
                <a:latin typeface="Arial" pitchFamily="34" charset="0"/>
                <a:cs typeface="Arial" pitchFamily="34" charset="0"/>
              </a:rPr>
              <a:t>δοκιµαστικά</a:t>
            </a:r>
            <a:r>
              <a:rPr lang="el-GR" sz="1400" dirty="0">
                <a:latin typeface="Arial" pitchFamily="34" charset="0"/>
                <a:cs typeface="Arial" pitchFamily="34" charset="0"/>
              </a:rPr>
              <a:t> για θεραπευτικούς σκοπούς. </a:t>
            </a:r>
          </a:p>
        </p:txBody>
      </p:sp>
      <p:sp>
        <p:nvSpPr>
          <p:cNvPr id="5" name="Ορθογώνιο 4"/>
          <p:cNvSpPr/>
          <p:nvPr/>
        </p:nvSpPr>
        <p:spPr>
          <a:xfrm>
            <a:off x="467544" y="2924944"/>
            <a:ext cx="8208912" cy="1169551"/>
          </a:xfrm>
          <a:prstGeom prst="rect">
            <a:avLst/>
          </a:prstGeom>
        </p:spPr>
        <p:txBody>
          <a:bodyPr wrap="square">
            <a:spAutoFit/>
          </a:bodyPr>
          <a:lstStyle/>
          <a:p>
            <a:pPr lvl="0"/>
            <a:r>
              <a:rPr lang="el-GR" sz="1400" dirty="0">
                <a:latin typeface="Arial" pitchFamily="34" charset="0"/>
                <a:cs typeface="Arial" pitchFamily="34" charset="0"/>
              </a:rPr>
              <a:t>Το 1941 </a:t>
            </a:r>
            <a:r>
              <a:rPr lang="el-GR" sz="1400" dirty="0" err="1">
                <a:latin typeface="Arial" pitchFamily="34" charset="0"/>
                <a:cs typeface="Arial" pitchFamily="34" charset="0"/>
              </a:rPr>
              <a:t>χρησιµοποιήθηκε</a:t>
            </a:r>
            <a:r>
              <a:rPr lang="el-GR" sz="1400" dirty="0">
                <a:latin typeface="Arial" pitchFamily="34" charset="0"/>
                <a:cs typeface="Arial" pitchFamily="34" charset="0"/>
              </a:rPr>
              <a:t> η πενικιλίνη σε ανθρώπους και ξεκίνησε η πορεία των αντιβιοτικών, τα οποία γλίτωσαν την ανθρωπότητα από </a:t>
            </a:r>
            <a:r>
              <a:rPr lang="el-GR" sz="1400" dirty="0" err="1">
                <a:latin typeface="Arial" pitchFamily="34" charset="0"/>
                <a:cs typeface="Arial" pitchFamily="34" charset="0"/>
              </a:rPr>
              <a:t>πάµπολλες</a:t>
            </a:r>
            <a:r>
              <a:rPr lang="el-GR" sz="1400" dirty="0">
                <a:latin typeface="Arial" pitchFamily="34" charset="0"/>
                <a:cs typeface="Arial" pitchFamily="34" charset="0"/>
              </a:rPr>
              <a:t> µ</a:t>
            </a:r>
            <a:r>
              <a:rPr lang="el-GR" sz="1400" dirty="0" err="1">
                <a:latin typeface="Arial" pitchFamily="34" charset="0"/>
                <a:cs typeface="Arial" pitchFamily="34" charset="0"/>
              </a:rPr>
              <a:t>ολυσµατικές</a:t>
            </a:r>
            <a:r>
              <a:rPr lang="el-GR" sz="1400" dirty="0">
                <a:latin typeface="Arial" pitchFamily="34" charset="0"/>
                <a:cs typeface="Arial" pitchFamily="34" charset="0"/>
              </a:rPr>
              <a:t> και </a:t>
            </a:r>
            <a:r>
              <a:rPr lang="el-GR" sz="1400" dirty="0" err="1">
                <a:latin typeface="Arial" pitchFamily="34" charset="0"/>
                <a:cs typeface="Arial" pitchFamily="34" charset="0"/>
              </a:rPr>
              <a:t>επιδηµικές</a:t>
            </a:r>
            <a:r>
              <a:rPr lang="el-GR" sz="1400" dirty="0">
                <a:latin typeface="Arial" pitchFamily="34" charset="0"/>
                <a:cs typeface="Arial" pitchFamily="34" charset="0"/>
              </a:rPr>
              <a:t> ασθένειες. Ο </a:t>
            </a:r>
            <a:r>
              <a:rPr lang="el-GR" sz="1400" dirty="0" err="1">
                <a:latin typeface="Arial" pitchFamily="34" charset="0"/>
                <a:cs typeface="Arial" pitchFamily="34" charset="0"/>
              </a:rPr>
              <a:t>Φλέµινγκ</a:t>
            </a:r>
            <a:r>
              <a:rPr lang="el-GR" sz="1400" dirty="0">
                <a:latin typeface="Arial" pitchFamily="34" charset="0"/>
                <a:cs typeface="Arial" pitchFamily="34" charset="0"/>
              </a:rPr>
              <a:t> ανακηρύχθηκε σε εθνικό ήρωα και πήρε το 1945 για εκείνη την τυχαία ανακάλυψή του, µ</a:t>
            </a:r>
            <a:r>
              <a:rPr lang="el-GR" sz="1400" dirty="0" err="1">
                <a:latin typeface="Arial" pitchFamily="34" charset="0"/>
                <a:cs typeface="Arial" pitchFamily="34" charset="0"/>
              </a:rPr>
              <a:t>αζί</a:t>
            </a:r>
            <a:r>
              <a:rPr lang="el-GR" sz="1400" dirty="0">
                <a:latin typeface="Arial" pitchFamily="34" charset="0"/>
                <a:cs typeface="Arial" pitchFamily="34" charset="0"/>
              </a:rPr>
              <a:t> µε τους </a:t>
            </a:r>
            <a:r>
              <a:rPr lang="el-GR" sz="1400" dirty="0" err="1">
                <a:latin typeface="Arial" pitchFamily="34" charset="0"/>
                <a:cs typeface="Arial" pitchFamily="34" charset="0"/>
              </a:rPr>
              <a:t>Chain</a:t>
            </a:r>
            <a:r>
              <a:rPr lang="el-GR" sz="1400" dirty="0">
                <a:latin typeface="Arial" pitchFamily="34" charset="0"/>
                <a:cs typeface="Arial" pitchFamily="34" charset="0"/>
              </a:rPr>
              <a:t> και </a:t>
            </a:r>
            <a:r>
              <a:rPr lang="el-GR" sz="1400" dirty="0" err="1">
                <a:latin typeface="Arial" pitchFamily="34" charset="0"/>
                <a:cs typeface="Arial" pitchFamily="34" charset="0"/>
              </a:rPr>
              <a:t>Florey</a:t>
            </a:r>
            <a:r>
              <a:rPr lang="el-GR" sz="1400" dirty="0">
                <a:latin typeface="Arial" pitchFamily="34" charset="0"/>
                <a:cs typeface="Arial" pitchFamily="34" charset="0"/>
              </a:rPr>
              <a:t>, το βραβείο </a:t>
            </a:r>
            <a:r>
              <a:rPr lang="el-GR" sz="1400" dirty="0" err="1">
                <a:latin typeface="Arial" pitchFamily="34" charset="0"/>
                <a:cs typeface="Arial" pitchFamily="34" charset="0"/>
              </a:rPr>
              <a:t>Νόµπελ</a:t>
            </a:r>
            <a:r>
              <a:rPr lang="el-GR" sz="1400" dirty="0">
                <a:latin typeface="Arial" pitchFamily="34" charset="0"/>
                <a:cs typeface="Arial" pitchFamily="34" charset="0"/>
              </a:rPr>
              <a:t> για το έτος 1944. Σύζυγος του </a:t>
            </a:r>
            <a:r>
              <a:rPr lang="el-GR" sz="1400" dirty="0" err="1">
                <a:latin typeface="Arial" pitchFamily="34" charset="0"/>
                <a:cs typeface="Arial" pitchFamily="34" charset="0"/>
              </a:rPr>
              <a:t>Φλέµινγκ</a:t>
            </a:r>
            <a:r>
              <a:rPr lang="el-GR" sz="1400" dirty="0">
                <a:latin typeface="Arial" pitchFamily="34" charset="0"/>
                <a:cs typeface="Arial" pitchFamily="34" charset="0"/>
              </a:rPr>
              <a:t> ήταν η Ελληνίδα γιατρός και βοηθός του, </a:t>
            </a:r>
            <a:r>
              <a:rPr lang="el-GR" sz="1400" dirty="0" err="1">
                <a:latin typeface="Arial" pitchFamily="34" charset="0"/>
                <a:cs typeface="Arial" pitchFamily="34" charset="0"/>
              </a:rPr>
              <a:t>Αµαλία</a:t>
            </a:r>
            <a:r>
              <a:rPr lang="el-GR" sz="1400" dirty="0">
                <a:latin typeface="Arial" pitchFamily="34" charset="0"/>
                <a:cs typeface="Arial" pitchFamily="34" charset="0"/>
              </a:rPr>
              <a:t>.</a:t>
            </a:r>
            <a:endParaRPr lang="el-GR" sz="1400" dirty="0">
              <a:latin typeface="Arial" pitchFamily="34" charset="0"/>
              <a:cs typeface="Arial" pitchFamily="34" charset="0"/>
            </a:endParaRPr>
          </a:p>
        </p:txBody>
      </p:sp>
      <p:pic>
        <p:nvPicPr>
          <p:cNvPr id="6" name="Picture 58"/>
          <p:cNvPicPr/>
          <p:nvPr/>
        </p:nvPicPr>
        <p:blipFill>
          <a:blip r:embed="rId2">
            <a:extLst/>
          </a:blip>
          <a:srcRect/>
          <a:stretch>
            <a:fillRect/>
          </a:stretch>
        </p:blipFill>
        <p:spPr bwMode="auto">
          <a:xfrm>
            <a:off x="2195736" y="4094495"/>
            <a:ext cx="4331335" cy="2114550"/>
          </a:xfrm>
          <a:prstGeom prst="rect">
            <a:avLst/>
          </a:prstGeom>
          <a:noFill/>
        </p:spPr>
      </p:pic>
      <p:sp>
        <p:nvSpPr>
          <p:cNvPr id="7" name="Ορθογώνιο 6"/>
          <p:cNvSpPr/>
          <p:nvPr/>
        </p:nvSpPr>
        <p:spPr>
          <a:xfrm>
            <a:off x="371373" y="6341154"/>
            <a:ext cx="8401253" cy="307777"/>
          </a:xfrm>
          <a:prstGeom prst="rect">
            <a:avLst/>
          </a:prstGeom>
        </p:spPr>
        <p:txBody>
          <a:bodyPr wrap="square">
            <a:spAutoFit/>
          </a:bodyPr>
          <a:lstStyle/>
          <a:p>
            <a:pPr algn="ctr"/>
            <a:r>
              <a:rPr lang="el-GR" sz="1400" b="1" dirty="0" smtClean="0"/>
              <a:t>Ο </a:t>
            </a:r>
            <a:r>
              <a:rPr lang="el-GR" sz="1400" b="1" dirty="0"/>
              <a:t>Αλέξανδρος </a:t>
            </a:r>
            <a:r>
              <a:rPr lang="el-GR" sz="1400" b="1" dirty="0" err="1"/>
              <a:t>Φλέµινγκ</a:t>
            </a:r>
            <a:r>
              <a:rPr lang="el-GR" sz="1400" b="1" dirty="0"/>
              <a:t> στο εργαστήριο του. </a:t>
            </a:r>
            <a:r>
              <a:rPr lang="el-GR" sz="1400" b="1" dirty="0" err="1"/>
              <a:t>∆εξιά</a:t>
            </a:r>
            <a:r>
              <a:rPr lang="el-GR" sz="1400" b="1" dirty="0"/>
              <a:t>, καλλιέργεια σταφυλόκοκκου</a:t>
            </a:r>
            <a:endParaRPr lang="el-GR" sz="1400" dirty="0"/>
          </a:p>
        </p:txBody>
      </p:sp>
    </p:spTree>
    <p:extLst>
      <p:ext uri="{BB962C8B-B14F-4D97-AF65-F5344CB8AC3E}">
        <p14:creationId xmlns:p14="http://schemas.microsoft.com/office/powerpoint/2010/main" val="28052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971600" y="2828836"/>
            <a:ext cx="6912768" cy="1323439"/>
          </a:xfrm>
          <a:prstGeom prst="rect">
            <a:avLst/>
          </a:prstGeom>
        </p:spPr>
        <p:txBody>
          <a:bodyPr wrap="square">
            <a:spAutoFit/>
          </a:bodyPr>
          <a:lstStyle/>
          <a:p>
            <a:pPr algn="ctr"/>
            <a:r>
              <a:rPr lang="el-GR" sz="2000" dirty="0" smtClean="0">
                <a:latin typeface="Arial" pitchFamily="34" charset="0"/>
                <a:cs typeface="Arial" pitchFamily="34" charset="0"/>
              </a:rPr>
              <a:t>Η συνέχεια </a:t>
            </a:r>
            <a:r>
              <a:rPr lang="el-GR" sz="2000" dirty="0">
                <a:latin typeface="Arial" pitchFamily="34" charset="0"/>
                <a:cs typeface="Arial" pitchFamily="34" charset="0"/>
              </a:rPr>
              <a:t>της εξέλιξης της ιατρικής τεχνολογίας το υπόλοιπο του 20</a:t>
            </a:r>
            <a:r>
              <a:rPr lang="el-GR" sz="2000" baseline="30000" dirty="0">
                <a:latin typeface="Arial" pitchFamily="34" charset="0"/>
                <a:cs typeface="Arial" pitchFamily="34" charset="0"/>
              </a:rPr>
              <a:t>ου</a:t>
            </a:r>
            <a:r>
              <a:rPr lang="el-GR" sz="2000" dirty="0">
                <a:latin typeface="Arial" pitchFamily="34" charset="0"/>
                <a:cs typeface="Arial" pitchFamily="34" charset="0"/>
              </a:rPr>
              <a:t> αιώνα χαρακτηρίζεται από µια </a:t>
            </a:r>
            <a:r>
              <a:rPr lang="el-GR" sz="2000" dirty="0" err="1">
                <a:latin typeface="Arial" pitchFamily="34" charset="0"/>
                <a:cs typeface="Arial" pitchFamily="34" charset="0"/>
              </a:rPr>
              <a:t>αλµατώδη</a:t>
            </a:r>
            <a:r>
              <a:rPr lang="el-GR" sz="2000" dirty="0">
                <a:latin typeface="Arial" pitchFamily="34" charset="0"/>
                <a:cs typeface="Arial" pitchFamily="34" charset="0"/>
              </a:rPr>
              <a:t> πρόοδο στο </a:t>
            </a:r>
            <a:r>
              <a:rPr lang="el-GR" sz="2000" dirty="0" err="1">
                <a:latin typeface="Arial" pitchFamily="34" charset="0"/>
                <a:cs typeface="Arial" pitchFamily="34" charset="0"/>
              </a:rPr>
              <a:t>τοµέα</a:t>
            </a:r>
            <a:r>
              <a:rPr lang="el-GR" sz="2000" dirty="0">
                <a:latin typeface="Arial" pitchFamily="34" charset="0"/>
                <a:cs typeface="Arial" pitchFamily="34" charset="0"/>
              </a:rPr>
              <a:t> που δεν µ</a:t>
            </a:r>
            <a:r>
              <a:rPr lang="el-GR" sz="2000" dirty="0" err="1">
                <a:latin typeface="Arial" pitchFamily="34" charset="0"/>
                <a:cs typeface="Arial" pitchFamily="34" charset="0"/>
              </a:rPr>
              <a:t>πορεί</a:t>
            </a:r>
            <a:r>
              <a:rPr lang="el-GR" sz="2000" dirty="0">
                <a:latin typeface="Arial" pitchFamily="34" charset="0"/>
                <a:cs typeface="Arial" pitchFamily="34" charset="0"/>
              </a:rPr>
              <a:t> παρά να µας αφήνει άφωνους. </a:t>
            </a:r>
            <a:endParaRPr lang="el-GR" sz="2000" dirty="0">
              <a:latin typeface="Arial" pitchFamily="34" charset="0"/>
              <a:cs typeface="Arial" pitchFamily="34" charset="0"/>
            </a:endParaRPr>
          </a:p>
        </p:txBody>
      </p:sp>
    </p:spTree>
    <p:extLst>
      <p:ext uri="{BB962C8B-B14F-4D97-AF65-F5344CB8AC3E}">
        <p14:creationId xmlns:p14="http://schemas.microsoft.com/office/powerpoint/2010/main" val="71456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691680" y="692696"/>
            <a:ext cx="6102424" cy="646331"/>
          </a:xfrm>
          <a:prstGeom prst="rect">
            <a:avLst/>
          </a:prstGeom>
        </p:spPr>
        <p:txBody>
          <a:bodyPr wrap="square">
            <a:spAutoFit/>
          </a:bodyPr>
          <a:lstStyle/>
          <a:p>
            <a:pPr marL="863600" marR="355600">
              <a:spcAft>
                <a:spcPts val="0"/>
              </a:spcAft>
            </a:pPr>
            <a:endParaRPr lang="el-GR" dirty="0">
              <a:solidFill>
                <a:srgbClr val="000000"/>
              </a:solidFill>
              <a:latin typeface="Arial"/>
              <a:ea typeface="Arial"/>
            </a:endParaRPr>
          </a:p>
          <a:p>
            <a:pPr marL="863600" marR="355600">
              <a:spcAft>
                <a:spcPts val="0"/>
              </a:spcAft>
            </a:pPr>
            <a:endParaRPr lang="el-GR" dirty="0" smtClean="0">
              <a:solidFill>
                <a:srgbClr val="000000"/>
              </a:solidFill>
              <a:latin typeface="Arial"/>
              <a:ea typeface="Arial"/>
            </a:endParaRPr>
          </a:p>
        </p:txBody>
      </p:sp>
      <p:sp>
        <p:nvSpPr>
          <p:cNvPr id="6" name="TextBox 5"/>
          <p:cNvSpPr txBox="1"/>
          <p:nvPr/>
        </p:nvSpPr>
        <p:spPr>
          <a:xfrm>
            <a:off x="467544" y="404664"/>
            <a:ext cx="8241281" cy="2800767"/>
          </a:xfrm>
          <a:prstGeom prst="rect">
            <a:avLst/>
          </a:prstGeom>
          <a:noFill/>
        </p:spPr>
        <p:txBody>
          <a:bodyPr wrap="square" rtlCol="0">
            <a:spAutoFit/>
          </a:bodyPr>
          <a:lstStyle/>
          <a:p>
            <a:r>
              <a:rPr lang="el-GR" b="1" u="sng" dirty="0">
                <a:solidFill>
                  <a:srgbClr val="00B0F0"/>
                </a:solidFill>
              </a:rPr>
              <a:t>Τρυπανισμός: </a:t>
            </a:r>
          </a:p>
          <a:p>
            <a:endParaRPr lang="el-GR" dirty="0" smtClean="0"/>
          </a:p>
          <a:p>
            <a:pPr marL="285750" indent="-285750">
              <a:buFont typeface="Arial" pitchFamily="34" charset="0"/>
              <a:buChar char="•"/>
            </a:pPr>
            <a:r>
              <a:rPr lang="el-GR" sz="1400" dirty="0"/>
              <a:t>Ο</a:t>
            </a:r>
            <a:r>
              <a:rPr lang="el-GR" sz="1400" dirty="0" smtClean="0"/>
              <a:t>ι </a:t>
            </a:r>
            <a:r>
              <a:rPr lang="el-GR" sz="1400" dirty="0"/>
              <a:t>"νευροχειρούργοι" άνοιγαν οπές στα οστά του κρανίου πιθανότατα µε σκοπό την </a:t>
            </a:r>
            <a:r>
              <a:rPr lang="el-GR" sz="1400" dirty="0" err="1"/>
              <a:t>αποµάκρυνση</a:t>
            </a:r>
            <a:r>
              <a:rPr lang="el-GR" sz="1400" dirty="0"/>
              <a:t> των κακών </a:t>
            </a:r>
            <a:r>
              <a:rPr lang="el-GR" sz="1400" dirty="0" err="1"/>
              <a:t>πνευµάτων</a:t>
            </a:r>
            <a:r>
              <a:rPr lang="el-GR" sz="1400" dirty="0"/>
              <a:t> και την </a:t>
            </a:r>
            <a:r>
              <a:rPr lang="el-GR" sz="1400" dirty="0" err="1"/>
              <a:t>αντιµετώπιση</a:t>
            </a:r>
            <a:r>
              <a:rPr lang="el-GR" sz="1400" dirty="0"/>
              <a:t> ψυχικών διαταραχών, </a:t>
            </a:r>
            <a:r>
              <a:rPr lang="el-GR" sz="1400" dirty="0" err="1"/>
              <a:t>ηµικρανιών</a:t>
            </a:r>
            <a:r>
              <a:rPr lang="el-GR" sz="1400" dirty="0"/>
              <a:t> </a:t>
            </a:r>
          </a:p>
          <a:p>
            <a:endParaRPr lang="el-GR" sz="1400" dirty="0" smtClean="0"/>
          </a:p>
          <a:p>
            <a:pPr marL="285750" indent="-285750">
              <a:buFont typeface="Arial" pitchFamily="34" charset="0"/>
              <a:buChar char="•"/>
            </a:pPr>
            <a:r>
              <a:rPr lang="el-GR" sz="1400" dirty="0" smtClean="0"/>
              <a:t>Τα </a:t>
            </a:r>
            <a:r>
              <a:rPr lang="el-GR" sz="1400" dirty="0"/>
              <a:t>τρυπάνια που χρησιμοποίησε ο Νεολιθικός άνθρωπος στον τρυπανισμό του κρανίου είχαν ξύλινη λαβή και αιχμηρό άκρο από σκληρό υλικό, συνήθως το δόντι κάποιου ζώου ( π.χ. καρχαρία) ή κατάλληλη κατεργασμένη πέτρινη αιχμή</a:t>
            </a:r>
            <a:r>
              <a:rPr lang="el-GR" sz="1400" dirty="0" smtClean="0"/>
              <a:t>.</a:t>
            </a:r>
          </a:p>
          <a:p>
            <a:endParaRPr lang="el-GR" sz="1400" dirty="0"/>
          </a:p>
          <a:p>
            <a:pPr marL="285750" indent="-285750">
              <a:buFont typeface="Arial" pitchFamily="34" charset="0"/>
              <a:buChar char="•"/>
            </a:pPr>
            <a:r>
              <a:rPr lang="el-GR" sz="1400" dirty="0"/>
              <a:t>Συνηθισμένο ήταν επίσης το τόξο τρυπανισμού, που σχηματιζόταν από μία σκληρή ξύλινη λαβή γύρω από την οποία τυλιγόταν δερμάτινη χορδή. Ο θεραπευτής τοποθετούσε το αιχμηρό άκρο της λαβής στο κρανίο και κρατώντας το άλλο άκρο σταθερό περιέστρεφε το τρυπάνι με τη βοήθεια της χορδής.</a:t>
            </a:r>
          </a:p>
        </p:txBody>
      </p:sp>
      <p:pic>
        <p:nvPicPr>
          <p:cNvPr id="7" name="Picture 25"/>
          <p:cNvPicPr/>
          <p:nvPr/>
        </p:nvPicPr>
        <p:blipFill>
          <a:blip r:embed="rId2">
            <a:extLst/>
          </a:blip>
          <a:srcRect/>
          <a:stretch>
            <a:fillRect/>
          </a:stretch>
        </p:blipFill>
        <p:spPr bwMode="auto">
          <a:xfrm>
            <a:off x="179803" y="4221088"/>
            <a:ext cx="1428750" cy="2286000"/>
          </a:xfrm>
          <a:prstGeom prst="rect">
            <a:avLst/>
          </a:prstGeom>
          <a:noFill/>
        </p:spPr>
      </p:pic>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307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326113"/>
            <a:ext cx="1047750" cy="1809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907704" y="5935930"/>
            <a:ext cx="62646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sng" strike="noStrike" cap="none" normalizeH="0" baseline="0" dirty="0" smtClean="0">
                <a:ln>
                  <a:noFill/>
                </a:ln>
                <a:solidFill>
                  <a:schemeClr val="tx1"/>
                </a:solidFill>
                <a:effectLst/>
                <a:latin typeface="Arial" pitchFamily="34" charset="0"/>
                <a:ea typeface="Arial" pitchFamily="34" charset="0"/>
                <a:cs typeface="Arial" pitchFamily="34" charset="0"/>
              </a:rPr>
              <a:t>Τρυπάνια που χρησιμοποιούνταν για τον τρυπανισμό.</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9"/>
          <p:cNvPicPr/>
          <p:nvPr/>
        </p:nvPicPr>
        <p:blipFill>
          <a:blip r:embed="rId4">
            <a:extLst/>
          </a:blip>
          <a:srcRect/>
          <a:stretch>
            <a:fillRect/>
          </a:stretch>
        </p:blipFill>
        <p:spPr bwMode="auto">
          <a:xfrm>
            <a:off x="7096146" y="4232773"/>
            <a:ext cx="1616546" cy="2148610"/>
          </a:xfrm>
          <a:prstGeom prst="rect">
            <a:avLst/>
          </a:prstGeom>
          <a:noFill/>
        </p:spPr>
      </p:pic>
    </p:spTree>
    <p:extLst>
      <p:ext uri="{BB962C8B-B14F-4D97-AF65-F5344CB8AC3E}">
        <p14:creationId xmlns:p14="http://schemas.microsoft.com/office/powerpoint/2010/main" val="267668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08007" y="404664"/>
            <a:ext cx="8568952" cy="4955203"/>
          </a:xfrm>
          <a:prstGeom prst="rect">
            <a:avLst/>
          </a:prstGeom>
        </p:spPr>
        <p:txBody>
          <a:bodyPr wrap="square">
            <a:spAutoFit/>
          </a:bodyPr>
          <a:lstStyle/>
          <a:p>
            <a:pPr algn="ctr"/>
            <a:r>
              <a:rPr lang="el-GR" b="1" u="sng" dirty="0"/>
              <a:t>Πρώτοι ιστορικοί χρόνοι: </a:t>
            </a:r>
            <a:endParaRPr lang="el-GR" b="1" u="sng" dirty="0" smtClean="0"/>
          </a:p>
          <a:p>
            <a:endParaRPr lang="el-GR" dirty="0" smtClean="0"/>
          </a:p>
          <a:p>
            <a:r>
              <a:rPr lang="el-GR" sz="1400" dirty="0" smtClean="0"/>
              <a:t>Με </a:t>
            </a:r>
            <a:r>
              <a:rPr lang="el-GR" sz="1400" dirty="0"/>
              <a:t>την </a:t>
            </a:r>
            <a:r>
              <a:rPr lang="el-GR" sz="1400" b="1" dirty="0"/>
              <a:t>ανάδυση των πρώτων </a:t>
            </a:r>
            <a:r>
              <a:rPr lang="el-GR" sz="1400" b="1" dirty="0" err="1"/>
              <a:t>πολιτισµών</a:t>
            </a:r>
            <a:r>
              <a:rPr lang="el-GR" sz="1400" dirty="0"/>
              <a:t>, η ιατρική, αν και </a:t>
            </a:r>
            <a:r>
              <a:rPr lang="el-GR" sz="1400" dirty="0" err="1"/>
              <a:t>ακόµα</a:t>
            </a:r>
            <a:r>
              <a:rPr lang="el-GR" sz="1400" dirty="0"/>
              <a:t> </a:t>
            </a:r>
            <a:r>
              <a:rPr lang="el-GR" sz="1400" dirty="0" err="1"/>
              <a:t>άµεσα</a:t>
            </a:r>
            <a:r>
              <a:rPr lang="el-GR" sz="1400" dirty="0"/>
              <a:t> </a:t>
            </a:r>
            <a:r>
              <a:rPr lang="el-GR" sz="1400" dirty="0" err="1"/>
              <a:t>συνδεδεµένη</a:t>
            </a:r>
            <a:r>
              <a:rPr lang="el-GR" sz="1400" dirty="0"/>
              <a:t> µε τη Θρησκεία, αρχίζει να αποκτά </a:t>
            </a:r>
            <a:r>
              <a:rPr lang="el-GR" sz="1400" b="1" dirty="0" err="1"/>
              <a:t>συστηµατοποιηµένη</a:t>
            </a:r>
            <a:r>
              <a:rPr lang="el-GR" sz="1400" b="1" dirty="0"/>
              <a:t> µ</a:t>
            </a:r>
            <a:r>
              <a:rPr lang="el-GR" sz="1400" b="1" dirty="0" err="1"/>
              <a:t>ορφή</a:t>
            </a:r>
            <a:r>
              <a:rPr lang="el-GR" sz="1400" dirty="0"/>
              <a:t>. </a:t>
            </a:r>
            <a:endParaRPr lang="el-GR" sz="1400" dirty="0" smtClean="0"/>
          </a:p>
          <a:p>
            <a:pPr marL="285750" indent="-285750">
              <a:buFont typeface="Arial" pitchFamily="34" charset="0"/>
              <a:buChar char="•"/>
            </a:pPr>
            <a:r>
              <a:rPr lang="el-GR" sz="1400" dirty="0" smtClean="0"/>
              <a:t>Τα </a:t>
            </a:r>
            <a:r>
              <a:rPr lang="el-GR" sz="1400" dirty="0"/>
              <a:t>ιστορικά αρχεία αποκαλύπτουν στοιχεία ιατρικής στις πρώτες αστικές κοινωνίες που περιβάλλουν τη Μεσόγειο όπως στους </a:t>
            </a:r>
            <a:r>
              <a:rPr lang="el-GR" sz="1400" dirty="0" err="1"/>
              <a:t>πολιτισµούς</a:t>
            </a:r>
            <a:r>
              <a:rPr lang="el-GR" sz="1400" dirty="0"/>
              <a:t> των </a:t>
            </a:r>
            <a:r>
              <a:rPr lang="el-GR" sz="1400" dirty="0" err="1"/>
              <a:t>Ασσυρίων</a:t>
            </a:r>
            <a:r>
              <a:rPr lang="el-GR" sz="1400" dirty="0"/>
              <a:t> και των </a:t>
            </a:r>
            <a:r>
              <a:rPr lang="el-GR" sz="1400" dirty="0" err="1"/>
              <a:t>Σουµερίων</a:t>
            </a:r>
            <a:r>
              <a:rPr lang="el-GR" sz="1400" dirty="0"/>
              <a:t> (3000 </a:t>
            </a:r>
            <a:r>
              <a:rPr lang="el-GR" sz="1400" dirty="0" err="1"/>
              <a:t>π.Χ.</a:t>
            </a:r>
            <a:r>
              <a:rPr lang="el-GR" sz="1400" dirty="0"/>
              <a:t>) και των Αιγυπτίων (1500 </a:t>
            </a:r>
            <a:r>
              <a:rPr lang="el-GR" sz="1400" dirty="0" err="1"/>
              <a:t>π.Χ.</a:t>
            </a:r>
            <a:r>
              <a:rPr lang="el-GR" sz="1400" dirty="0"/>
              <a:t>). </a:t>
            </a:r>
            <a:endParaRPr lang="el-GR" sz="1400" dirty="0" smtClean="0"/>
          </a:p>
          <a:p>
            <a:endParaRPr lang="el-GR" sz="1400" dirty="0" smtClean="0"/>
          </a:p>
          <a:p>
            <a:pPr marL="285750" indent="-285750">
              <a:buFont typeface="Arial" pitchFamily="34" charset="0"/>
              <a:buChar char="•"/>
            </a:pPr>
            <a:r>
              <a:rPr lang="el-GR" sz="1400" dirty="0"/>
              <a:t>Αυτοί ήταν </a:t>
            </a:r>
            <a:r>
              <a:rPr lang="el-GR" sz="1400" dirty="0" err="1"/>
              <a:t>πολεµοχαρείς</a:t>
            </a:r>
            <a:r>
              <a:rPr lang="el-GR" sz="1400" dirty="0"/>
              <a:t> </a:t>
            </a:r>
            <a:r>
              <a:rPr lang="el-GR" sz="1400" dirty="0" err="1"/>
              <a:t>πολιτισµοί</a:t>
            </a:r>
            <a:r>
              <a:rPr lang="el-GR" sz="1400" dirty="0"/>
              <a:t> των οποίων η ιστορία είναι τόσο αρχαία όσο η Παλαιά </a:t>
            </a:r>
            <a:r>
              <a:rPr lang="el-GR" sz="1400" dirty="0" err="1"/>
              <a:t>∆ιαθήκη</a:t>
            </a:r>
            <a:r>
              <a:rPr lang="el-GR" sz="1400" dirty="0" smtClean="0"/>
              <a:t>.</a:t>
            </a:r>
          </a:p>
          <a:p>
            <a:pPr marL="285750" indent="-285750">
              <a:buFont typeface="Arial" pitchFamily="34" charset="0"/>
              <a:buChar char="•"/>
            </a:pPr>
            <a:endParaRPr lang="el-GR" sz="1400" dirty="0"/>
          </a:p>
          <a:p>
            <a:pPr marL="285750" indent="-285750">
              <a:buFont typeface="Arial" pitchFamily="34" charset="0"/>
              <a:buChar char="•"/>
            </a:pPr>
            <a:r>
              <a:rPr lang="el-GR" sz="1400" dirty="0"/>
              <a:t>Οι </a:t>
            </a:r>
            <a:r>
              <a:rPr lang="el-GR" sz="1400" dirty="0" err="1"/>
              <a:t>Σουµέριοι</a:t>
            </a:r>
            <a:r>
              <a:rPr lang="el-GR" sz="1400" dirty="0"/>
              <a:t> γιατροί επιτυγχάνουν επίσης την καθιέρωση του </a:t>
            </a:r>
            <a:r>
              <a:rPr lang="el-GR" sz="1400" dirty="0" err="1"/>
              <a:t>επαγγέλµατος</a:t>
            </a:r>
            <a:r>
              <a:rPr lang="el-GR" sz="1400" dirty="0"/>
              <a:t> τους. Οι σφραγίδες µ</a:t>
            </a:r>
            <a:r>
              <a:rPr lang="el-GR" sz="1400" dirty="0" err="1"/>
              <a:t>ερικών</a:t>
            </a:r>
            <a:r>
              <a:rPr lang="el-GR" sz="1400" dirty="0"/>
              <a:t> παθολόγων έχουν διασωθεί µ</a:t>
            </a:r>
            <a:r>
              <a:rPr lang="el-GR" sz="1400" dirty="0" err="1"/>
              <a:t>έχρι</a:t>
            </a:r>
            <a:r>
              <a:rPr lang="el-GR" sz="1400" dirty="0"/>
              <a:t> και τις µ</a:t>
            </a:r>
            <a:r>
              <a:rPr lang="el-GR" sz="1400" dirty="0" err="1"/>
              <a:t>έρες</a:t>
            </a:r>
            <a:r>
              <a:rPr lang="el-GR" sz="1400" dirty="0"/>
              <a:t> µας. Οι επιτυχίες </a:t>
            </a:r>
            <a:r>
              <a:rPr lang="el-GR" sz="1400" dirty="0" err="1"/>
              <a:t>όµως</a:t>
            </a:r>
            <a:r>
              <a:rPr lang="el-GR" sz="1400" dirty="0"/>
              <a:t> αυτές δεν ήρθαν χωρίς </a:t>
            </a:r>
            <a:r>
              <a:rPr lang="el-GR" sz="1400" dirty="0" err="1"/>
              <a:t>τίµηµα</a:t>
            </a:r>
            <a:r>
              <a:rPr lang="el-GR" sz="1400" dirty="0"/>
              <a:t> για τους γιατρούς της εποχής! Ο Βαβυλώνιος αυτοκράτορας Χα µ</a:t>
            </a:r>
            <a:r>
              <a:rPr lang="el-GR" sz="1400" dirty="0" err="1"/>
              <a:t>ουραµπί</a:t>
            </a:r>
            <a:r>
              <a:rPr lang="el-GR" sz="1400" dirty="0"/>
              <a:t> (περί το 1750 </a:t>
            </a:r>
            <a:r>
              <a:rPr lang="el-GR" sz="1400" dirty="0" err="1"/>
              <a:t>π.Χ.</a:t>
            </a:r>
            <a:r>
              <a:rPr lang="el-GR" sz="1400" dirty="0"/>
              <a:t>) </a:t>
            </a:r>
            <a:r>
              <a:rPr lang="el-GR" sz="1400" dirty="0" err="1"/>
              <a:t>συµπεριέλαβε</a:t>
            </a:r>
            <a:r>
              <a:rPr lang="el-GR" sz="1400" dirty="0"/>
              <a:t> στον </a:t>
            </a:r>
            <a:r>
              <a:rPr lang="el-GR" sz="1400" dirty="0" err="1"/>
              <a:t>οµώνυµο</a:t>
            </a:r>
            <a:r>
              <a:rPr lang="el-GR" sz="1400" dirty="0"/>
              <a:t> </a:t>
            </a:r>
            <a:r>
              <a:rPr lang="el-GR" sz="1400" dirty="0" err="1"/>
              <a:t>νοµοθετικό</a:t>
            </a:r>
            <a:r>
              <a:rPr lang="el-GR" sz="1400" dirty="0"/>
              <a:t> του Κώδικα και άρθρα που </a:t>
            </a:r>
            <a:r>
              <a:rPr lang="el-GR" sz="1400" dirty="0" err="1"/>
              <a:t>ρύθµιζαν</a:t>
            </a:r>
            <a:r>
              <a:rPr lang="el-GR" sz="1400" dirty="0"/>
              <a:t> την εξάσκηση της ιατρικής.</a:t>
            </a:r>
          </a:p>
          <a:p>
            <a:r>
              <a:rPr lang="el-GR" sz="1400" dirty="0"/>
              <a:t> </a:t>
            </a:r>
            <a:endParaRPr lang="el-GR" sz="1400" dirty="0" smtClean="0"/>
          </a:p>
          <a:p>
            <a:endParaRPr lang="el-GR" sz="1400" dirty="0"/>
          </a:p>
          <a:p>
            <a:r>
              <a:rPr lang="el-GR" sz="1400" b="1" i="1" dirty="0"/>
              <a:t>π.χ.: "Αν ένας γιατρός διανοίξει όγκο ελεύθερου άνδρα µε µ</a:t>
            </a:r>
            <a:r>
              <a:rPr lang="el-GR" sz="1400" b="1" i="1" dirty="0" err="1"/>
              <a:t>εταλλικό</a:t>
            </a:r>
            <a:r>
              <a:rPr lang="el-GR" sz="1400" b="1" i="1" dirty="0"/>
              <a:t> µ</a:t>
            </a:r>
            <a:r>
              <a:rPr lang="el-GR" sz="1400" b="1" i="1" dirty="0" err="1"/>
              <a:t>αχαίρι</a:t>
            </a:r>
            <a:r>
              <a:rPr lang="el-GR" sz="1400" b="1" i="1" dirty="0"/>
              <a:t> και του γιατρέψει τον </a:t>
            </a:r>
            <a:r>
              <a:rPr lang="el-GR" sz="1400" b="1" i="1" dirty="0" err="1"/>
              <a:t>οφθαλµό</a:t>
            </a:r>
            <a:r>
              <a:rPr lang="el-GR" sz="1400" b="1" i="1" dirty="0"/>
              <a:t>, θα </a:t>
            </a:r>
            <a:r>
              <a:rPr lang="el-GR" sz="1400" b="1" i="1" dirty="0" err="1"/>
              <a:t>αµειφθεί</a:t>
            </a:r>
            <a:r>
              <a:rPr lang="el-GR" sz="1400" b="1" i="1" dirty="0"/>
              <a:t> µε δέκα αργυρά </a:t>
            </a:r>
            <a:r>
              <a:rPr lang="el-GR" sz="1400" b="1" i="1" dirty="0" err="1"/>
              <a:t>νοµίσµατα</a:t>
            </a:r>
            <a:r>
              <a:rPr lang="el-GR" sz="1400" b="1" i="1" dirty="0"/>
              <a:t>. Αν ο ασθενής είναι γιος πληβείου, θα </a:t>
            </a:r>
            <a:r>
              <a:rPr lang="el-GR" sz="1400" b="1" i="1" dirty="0" err="1"/>
              <a:t>αµειφθεί</a:t>
            </a:r>
            <a:r>
              <a:rPr lang="el-GR" sz="1400" b="1" i="1" dirty="0"/>
              <a:t> µε πέντε αργυρά </a:t>
            </a:r>
            <a:r>
              <a:rPr lang="el-GR" sz="1400" b="1" i="1" dirty="0" err="1"/>
              <a:t>νοµίσµατα</a:t>
            </a:r>
            <a:r>
              <a:rPr lang="el-GR" sz="1400" b="1" i="1" dirty="0"/>
              <a:t>. Αν ο ελεύθερος άνδρας πεθάνει εξαιτίας των </a:t>
            </a:r>
            <a:r>
              <a:rPr lang="el-GR" sz="1400" b="1" i="1" dirty="0" err="1"/>
              <a:t>χειρισµών</a:t>
            </a:r>
            <a:r>
              <a:rPr lang="el-GR" sz="1400" b="1" i="1" dirty="0"/>
              <a:t> του γιατρού, θα πρέπει να του κοπούν τα χέρια. Αν ο γιατρός προκαλέσει τον θάνατο ενός σκλάβου τότε πρέπει να τον αντικαταστήσει".</a:t>
            </a:r>
            <a:endParaRPr lang="el-GR" sz="1400" b="1" dirty="0"/>
          </a:p>
          <a:p>
            <a:endParaRPr lang="el-GR" sz="1400" dirty="0" smtClean="0"/>
          </a:p>
          <a:p>
            <a:endParaRPr lang="el-GR" sz="1400" dirty="0" smtClean="0"/>
          </a:p>
        </p:txBody>
      </p:sp>
    </p:spTree>
    <p:extLst>
      <p:ext uri="{BB962C8B-B14F-4D97-AF65-F5344CB8AC3E}">
        <p14:creationId xmlns:p14="http://schemas.microsoft.com/office/powerpoint/2010/main" val="384110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83568" y="476672"/>
            <a:ext cx="7992888" cy="2646878"/>
          </a:xfrm>
          <a:prstGeom prst="rect">
            <a:avLst/>
          </a:prstGeom>
        </p:spPr>
        <p:txBody>
          <a:bodyPr wrap="square">
            <a:spAutoFit/>
          </a:bodyPr>
          <a:lstStyle/>
          <a:p>
            <a:endParaRPr lang="el-GR" dirty="0"/>
          </a:p>
          <a:p>
            <a:pPr algn="ctr"/>
            <a:r>
              <a:rPr lang="el-GR" b="1" u="sng" dirty="0"/>
              <a:t>Στους αρχαίους πολιτισμούς της Μεσοποταμίας</a:t>
            </a:r>
            <a:r>
              <a:rPr lang="el-GR" b="1" i="1" u="sng" dirty="0"/>
              <a:t> </a:t>
            </a:r>
            <a:r>
              <a:rPr lang="el-GR" b="1" u="sng" dirty="0"/>
              <a:t>και της Αιγύπτου </a:t>
            </a:r>
            <a:endParaRPr lang="el-GR" b="1" u="sng" dirty="0" smtClean="0"/>
          </a:p>
          <a:p>
            <a:pPr algn="ctr"/>
            <a:endParaRPr lang="el-GR" b="1" u="sng" dirty="0"/>
          </a:p>
          <a:p>
            <a:pPr marL="285750" indent="-285750">
              <a:buFont typeface="Arial" pitchFamily="34" charset="0"/>
              <a:buChar char="•"/>
            </a:pPr>
            <a:r>
              <a:rPr lang="el-GR" sz="1400" dirty="0"/>
              <a:t>εκατοντάδες βότανα, ανόργανες ζωικές ουσίες λαμβάνονταν από το στόμα, αλείφονταν, εισπνέονταν ή χορηγούνταν με τη μορφή κλυσμάτων σύμφωνα με τελετουργικά τυπικά, σε συγκεκριμένες ώρες της ημέρας και ανάλογα με τη θέση των αστερισμών.</a:t>
            </a:r>
          </a:p>
          <a:p>
            <a:r>
              <a:rPr lang="el-GR" sz="1400" dirty="0"/>
              <a:t> </a:t>
            </a:r>
          </a:p>
          <a:p>
            <a:pPr marL="285750" indent="-285750">
              <a:buFont typeface="Arial" pitchFamily="34" charset="0"/>
              <a:buChar char="•"/>
            </a:pPr>
            <a:r>
              <a:rPr lang="el-GR" sz="1400" dirty="0"/>
              <a:t>Για την αντιμετώπιση τραυμάτων χρησιμοποιούσαν λάδι, ενώ μικροεπεμβάσεις, όπως διάνοιξη αποστημάτων (ιδίως των βλεφάρων), επιτυγχάνονταν με τη βοήθεια μπρούτζινων νυστεριών.</a:t>
            </a:r>
          </a:p>
          <a:p>
            <a:pPr marL="285750" indent="-285750">
              <a:buFont typeface="Arial" pitchFamily="34" charset="0"/>
              <a:buChar char="•"/>
            </a:pPr>
            <a:r>
              <a:rPr lang="el-GR" sz="1400" dirty="0"/>
              <a:t>Στην Αίγυπτο έχει πιθανότατα τις ρίζες του και το θρησκευτικό έθιμο της περιτομής, που αργότερα υιοθετήθηκε από τους Εβραίους.</a:t>
            </a:r>
          </a:p>
        </p:txBody>
      </p:sp>
      <p:pic>
        <p:nvPicPr>
          <p:cNvPr id="3" name="Picture 12"/>
          <p:cNvPicPr/>
          <p:nvPr/>
        </p:nvPicPr>
        <p:blipFill>
          <a:blip r:embed="rId2">
            <a:extLst/>
          </a:blip>
          <a:srcRect/>
          <a:stretch>
            <a:fillRect/>
          </a:stretch>
        </p:blipFill>
        <p:spPr bwMode="auto">
          <a:xfrm>
            <a:off x="1835696" y="4169991"/>
            <a:ext cx="2645410" cy="2011680"/>
          </a:xfrm>
          <a:prstGeom prst="rect">
            <a:avLst/>
          </a:prstGeom>
          <a:noFill/>
        </p:spPr>
      </p:pic>
      <p:sp>
        <p:nvSpPr>
          <p:cNvPr id="2" name="Ορθογώνιο 1"/>
          <p:cNvSpPr/>
          <p:nvPr/>
        </p:nvSpPr>
        <p:spPr>
          <a:xfrm>
            <a:off x="179512" y="6156728"/>
            <a:ext cx="8784976" cy="276999"/>
          </a:xfrm>
          <a:prstGeom prst="rect">
            <a:avLst/>
          </a:prstGeom>
        </p:spPr>
        <p:txBody>
          <a:bodyPr wrap="square">
            <a:spAutoFit/>
          </a:bodyPr>
          <a:lstStyle/>
          <a:p>
            <a:r>
              <a:rPr lang="el-GR" sz="1200" b="1" u="sng" dirty="0">
                <a:effectLst>
                  <a:outerShdw blurRad="38100" dist="38100" dir="2700000" algn="tl">
                    <a:srgbClr val="000000">
                      <a:alpha val="43137"/>
                    </a:srgbClr>
                  </a:outerShdw>
                </a:effectLst>
              </a:rPr>
              <a:t>Πρώτοι </a:t>
            </a:r>
            <a:r>
              <a:rPr lang="el-GR" sz="1200" b="1" u="sng" dirty="0"/>
              <a:t>ιστορικοί</a:t>
            </a:r>
            <a:r>
              <a:rPr lang="el-GR" sz="1200" b="1" u="sng" dirty="0">
                <a:effectLst>
                  <a:outerShdw blurRad="38100" dist="38100" dir="2700000" algn="tl">
                    <a:srgbClr val="000000">
                      <a:alpha val="43137"/>
                    </a:srgbClr>
                  </a:outerShdw>
                </a:effectLst>
              </a:rPr>
              <a:t> χρόνοι. </a:t>
            </a:r>
            <a:r>
              <a:rPr lang="el-GR" sz="1200" b="1" u="sng" dirty="0" err="1">
                <a:effectLst>
                  <a:outerShdw blurRad="38100" dist="38100" dir="2700000" algn="tl">
                    <a:srgbClr val="000000">
                      <a:alpha val="43137"/>
                    </a:srgbClr>
                  </a:outerShdw>
                </a:effectLst>
              </a:rPr>
              <a:t>Οστούν</a:t>
            </a:r>
            <a:r>
              <a:rPr lang="el-GR" sz="1200" b="1" u="sng" dirty="0">
                <a:effectLst>
                  <a:outerShdw blurRad="38100" dist="38100" dir="2700000" algn="tl">
                    <a:srgbClr val="000000">
                      <a:alpha val="43137"/>
                    </a:srgbClr>
                  </a:outerShdw>
                </a:effectLst>
              </a:rPr>
              <a:t> κάτω γνάθου µε </a:t>
            </a:r>
            <a:r>
              <a:rPr lang="el-GR" sz="1200" b="1" u="sng" dirty="0" err="1">
                <a:effectLst>
                  <a:outerShdw blurRad="38100" dist="38100" dir="2700000" algn="tl">
                    <a:srgbClr val="000000">
                      <a:alpha val="43137"/>
                    </a:srgbClr>
                  </a:outerShdw>
                </a:effectLst>
              </a:rPr>
              <a:t>σηµεία</a:t>
            </a:r>
            <a:r>
              <a:rPr lang="el-GR" sz="1200" b="1" u="sng" dirty="0">
                <a:effectLst>
                  <a:outerShdw blurRad="38100" dist="38100" dir="2700000" algn="tl">
                    <a:srgbClr val="000000">
                      <a:alpha val="43137"/>
                    </a:srgbClr>
                  </a:outerShdw>
                </a:effectLst>
              </a:rPr>
              <a:t> </a:t>
            </a:r>
            <a:r>
              <a:rPr lang="el-GR" sz="1200" b="1" u="sng" dirty="0" err="1">
                <a:effectLst>
                  <a:outerShdw blurRad="38100" dist="38100" dir="2700000" algn="tl">
                    <a:srgbClr val="000000">
                      <a:alpha val="43137"/>
                    </a:srgbClr>
                  </a:outerShdw>
                </a:effectLst>
              </a:rPr>
              <a:t>επέµβασης</a:t>
            </a:r>
            <a:r>
              <a:rPr lang="el-GR" sz="1200" b="1" u="sng" dirty="0">
                <a:effectLst>
                  <a:outerShdw blurRad="38100" dist="38100" dir="2700000" algn="tl">
                    <a:srgbClr val="000000">
                      <a:alpha val="43137"/>
                    </a:srgbClr>
                  </a:outerShdw>
                </a:effectLst>
              </a:rPr>
              <a:t> για παροχέτευση </a:t>
            </a:r>
            <a:r>
              <a:rPr lang="el-GR" sz="1200" b="1" u="sng" dirty="0" err="1">
                <a:effectLst>
                  <a:outerShdw blurRad="38100" dist="38100" dir="2700000" algn="tl">
                    <a:srgbClr val="000000">
                      <a:alpha val="43137"/>
                    </a:srgbClr>
                  </a:outerShdw>
                </a:effectLst>
              </a:rPr>
              <a:t>αποστήµατος</a:t>
            </a:r>
            <a:r>
              <a:rPr lang="el-GR" sz="1200" b="1" u="sng" dirty="0">
                <a:effectLst>
                  <a:outerShdw blurRad="38100" dist="38100" dir="2700000" algn="tl">
                    <a:srgbClr val="000000">
                      <a:alpha val="43137"/>
                    </a:srgbClr>
                  </a:outerShdw>
                </a:effectLst>
              </a:rPr>
              <a:t>, Αίγυπτος, περί το 2500 </a:t>
            </a:r>
            <a:r>
              <a:rPr lang="el-GR" sz="1200" b="1" u="sng" dirty="0" err="1">
                <a:effectLst>
                  <a:outerShdw blurRad="38100" dist="38100" dir="2700000" algn="tl">
                    <a:srgbClr val="000000">
                      <a:alpha val="43137"/>
                    </a:srgbClr>
                  </a:outerShdw>
                </a:effectLst>
              </a:rPr>
              <a:t>π.Χ.</a:t>
            </a:r>
            <a:endParaRPr lang="el-GR" sz="12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34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4221088"/>
            <a:ext cx="8193391" cy="2369880"/>
          </a:xfrm>
          <a:prstGeom prst="rect">
            <a:avLst/>
          </a:prstGeom>
        </p:spPr>
        <p:txBody>
          <a:bodyPr wrap="square">
            <a:spAutoFit/>
          </a:bodyPr>
          <a:lstStyle/>
          <a:p>
            <a:r>
              <a:rPr lang="el-GR" b="1" dirty="0"/>
              <a:t>ΟΙ ΑΝΑΤΟΜΙΚΕΣ ΓΝΩΣΕΙΣ ΤΩΝ ΑΙΓΥΠΤΙΩΝ</a:t>
            </a:r>
          </a:p>
          <a:p>
            <a:endParaRPr lang="el-GR" dirty="0"/>
          </a:p>
          <a:p>
            <a:r>
              <a:rPr lang="el-GR" sz="1400" dirty="0" smtClean="0"/>
              <a:t>Διέθετε </a:t>
            </a:r>
            <a:r>
              <a:rPr lang="el-GR" sz="1400" dirty="0"/>
              <a:t>ένα πολύ πλούσιο λεξιλόγιο για την ανατομική της επιφάνειας του σώματος, </a:t>
            </a:r>
            <a:endParaRPr lang="el-GR" sz="1400" dirty="0" smtClean="0"/>
          </a:p>
          <a:p>
            <a:endParaRPr lang="el-GR" sz="1400" dirty="0"/>
          </a:p>
          <a:p>
            <a:r>
              <a:rPr lang="el-GR" sz="1400" dirty="0" smtClean="0"/>
              <a:t>Για </a:t>
            </a:r>
            <a:r>
              <a:rPr lang="el-GR" sz="1400" dirty="0"/>
              <a:t>τα εσωτερικά όμως όργανα, το λεξιλόγιό του είναι πολύ φτωχό. </a:t>
            </a:r>
            <a:endParaRPr lang="el-GR" sz="1400" dirty="0" smtClean="0"/>
          </a:p>
          <a:p>
            <a:r>
              <a:rPr lang="el-GR" sz="1400" dirty="0" smtClean="0"/>
              <a:t>Όταν </a:t>
            </a:r>
            <a:r>
              <a:rPr lang="el-GR" sz="1400" dirty="0"/>
              <a:t>βλέπουμε στις ιερογλυφικές παραστάσεις σπλάγχνα, πρόκειται για σπλάγχνα ζώου και ποτέ ανθρώπου. </a:t>
            </a:r>
            <a:endParaRPr lang="el-GR" sz="1400" dirty="0" smtClean="0"/>
          </a:p>
          <a:p>
            <a:r>
              <a:rPr lang="el-GR" sz="1400" dirty="0" smtClean="0"/>
              <a:t>Ο </a:t>
            </a:r>
            <a:r>
              <a:rPr lang="el-GR" sz="1400" dirty="0"/>
              <a:t>αρχαίος Αιγύπτιος ιατρός γνώριζε μόνο τα οστά κι ορισμένα εσωτερικά όργανα: </a:t>
            </a:r>
            <a:r>
              <a:rPr lang="el-GR" sz="1400" b="1" dirty="0"/>
              <a:t>την καρδιά, τον εγκέφαλο, τους πνεύμονες, το στομάχι, το ήπαρ, τον σπλήνα, τους νεφρούς, τα έντερα, την ουροδόχο κύστη</a:t>
            </a:r>
            <a:r>
              <a:rPr lang="el-GR" sz="1400" dirty="0"/>
              <a:t>. Δεν υπήρχε καμιά διάκριση μεταξύ μυών ή φλεβών και αρτηριών. Γνωρίζει ότι το σύστημα των αγγείων ανήκει στην καρδιά, αλλά τίποτα περισσότερο.</a:t>
            </a:r>
          </a:p>
        </p:txBody>
      </p:sp>
      <p:pic>
        <p:nvPicPr>
          <p:cNvPr id="5" name="Picture 28"/>
          <p:cNvPicPr/>
          <p:nvPr/>
        </p:nvPicPr>
        <p:blipFill>
          <a:blip r:embed="rId2">
            <a:extLst/>
          </a:blip>
          <a:srcRect/>
          <a:stretch>
            <a:fillRect/>
          </a:stretch>
        </p:blipFill>
        <p:spPr bwMode="auto">
          <a:xfrm>
            <a:off x="508176" y="104582"/>
            <a:ext cx="1266825" cy="2286000"/>
          </a:xfrm>
          <a:prstGeom prst="rect">
            <a:avLst/>
          </a:prstGeom>
          <a:noFill/>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409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00808"/>
            <a:ext cx="685800" cy="1809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08176" y="2852936"/>
            <a:ext cx="8312296" cy="1169551"/>
          </a:xfrm>
          <a:prstGeom prst="rect">
            <a:avLst/>
          </a:prstGeom>
        </p:spPr>
        <p:txBody>
          <a:bodyPr wrap="square">
            <a:spAutoFit/>
          </a:bodyPr>
          <a:lstStyle/>
          <a:p>
            <a:pPr lvl="0"/>
            <a:r>
              <a:rPr lang="el-GR" sz="1400" dirty="0" smtClean="0"/>
              <a:t>Ο αρχαιότερος </a:t>
            </a:r>
            <a:r>
              <a:rPr lang="el-GR" sz="1400" dirty="0"/>
              <a:t>γιατρός στην ιστορία είναι ο Αιγύπτιος </a:t>
            </a:r>
            <a:r>
              <a:rPr lang="el-GR" sz="1400" dirty="0" err="1"/>
              <a:t>Ιµχοτέπ</a:t>
            </a:r>
            <a:r>
              <a:rPr lang="el-GR" sz="1400" dirty="0"/>
              <a:t> που έζησε µ</a:t>
            </a:r>
            <a:r>
              <a:rPr lang="el-GR" sz="1400" dirty="0" err="1"/>
              <a:t>εταξύ</a:t>
            </a:r>
            <a:r>
              <a:rPr lang="el-GR" sz="1400" dirty="0"/>
              <a:t> του 2700 και 2600 </a:t>
            </a:r>
            <a:r>
              <a:rPr lang="el-GR" sz="1400" dirty="0" err="1"/>
              <a:t>π.Χ.</a:t>
            </a:r>
            <a:r>
              <a:rPr lang="el-GR" sz="1400" dirty="0"/>
              <a:t> Ήταν παθολόγος του Φαραώ, µ</a:t>
            </a:r>
            <a:r>
              <a:rPr lang="el-GR" sz="1400" dirty="0" err="1"/>
              <a:t>εγάλος</a:t>
            </a:r>
            <a:r>
              <a:rPr lang="el-GR" sz="1400" dirty="0"/>
              <a:t> Βεζίρης, </a:t>
            </a:r>
            <a:r>
              <a:rPr lang="el-GR" sz="1400" dirty="0" err="1"/>
              <a:t>οικοδόµος</a:t>
            </a:r>
            <a:r>
              <a:rPr lang="el-GR" sz="1400" dirty="0"/>
              <a:t> </a:t>
            </a:r>
            <a:r>
              <a:rPr lang="el-GR" sz="1400" dirty="0" err="1"/>
              <a:t>πυραµίδων</a:t>
            </a:r>
            <a:r>
              <a:rPr lang="el-GR" sz="1400" dirty="0"/>
              <a:t>, και προφανώς ο πρώτος </a:t>
            </a:r>
            <a:r>
              <a:rPr lang="el-GR" sz="1400" dirty="0" err="1"/>
              <a:t>πρωκτολόγος</a:t>
            </a:r>
            <a:r>
              <a:rPr lang="el-GR" sz="1400" dirty="0"/>
              <a:t>, µια και κατείχε τον γραφικό τίτλο του "</a:t>
            </a:r>
            <a:r>
              <a:rPr lang="el-GR" sz="1400" dirty="0" err="1"/>
              <a:t>Ποιµένα</a:t>
            </a:r>
            <a:r>
              <a:rPr lang="el-GR" sz="1400" dirty="0"/>
              <a:t> του Πρωκτού". Αργότερα λατρεύτηκε ως </a:t>
            </a:r>
            <a:r>
              <a:rPr lang="el-GR" sz="1400" dirty="0" err="1"/>
              <a:t>ιαµατική</a:t>
            </a:r>
            <a:r>
              <a:rPr lang="el-GR" sz="1400" dirty="0"/>
              <a:t> θεότητα και συγχωνεύθηκε µε τον ελληνικό θεό της ιατρικής, τον Ασκληπιό, που πιθανότατα ήταν επίσης ιστορικό πρόσωπο πριν θεοποιηθεί.</a:t>
            </a:r>
          </a:p>
        </p:txBody>
      </p:sp>
      <p:sp>
        <p:nvSpPr>
          <p:cNvPr id="3" name="Ορθογώνιο 2"/>
          <p:cNvSpPr/>
          <p:nvPr/>
        </p:nvSpPr>
        <p:spPr>
          <a:xfrm>
            <a:off x="3203848" y="1529685"/>
            <a:ext cx="5832648" cy="523220"/>
          </a:xfrm>
          <a:prstGeom prst="rect">
            <a:avLst/>
          </a:prstGeom>
        </p:spPr>
        <p:txBody>
          <a:bodyPr wrap="square">
            <a:spAutoFit/>
          </a:bodyPr>
          <a:lstStyle/>
          <a:p>
            <a:r>
              <a:rPr lang="el-GR" sz="1400" b="1" dirty="0"/>
              <a:t>Ο γιατρός </a:t>
            </a:r>
            <a:r>
              <a:rPr lang="el-GR" sz="1400" b="1" dirty="0" err="1"/>
              <a:t>Ιµχοτέπ</a:t>
            </a:r>
            <a:r>
              <a:rPr lang="el-GR" sz="1400" b="1" dirty="0"/>
              <a:t>. Πέρα από γιατρός ήταν και αστρολόγος, </a:t>
            </a:r>
            <a:r>
              <a:rPr lang="el-GR" sz="1400" b="1" dirty="0" err="1"/>
              <a:t>γραµµατέας</a:t>
            </a:r>
            <a:r>
              <a:rPr lang="el-GR" sz="1400" b="1" dirty="0"/>
              <a:t>, ποιητής και αρχιτέκτονας.</a:t>
            </a:r>
            <a:endParaRPr lang="el-GR" sz="1400" dirty="0"/>
          </a:p>
        </p:txBody>
      </p:sp>
      <p:sp>
        <p:nvSpPr>
          <p:cNvPr id="8" name="TextBox 7"/>
          <p:cNvSpPr txBox="1"/>
          <p:nvPr/>
        </p:nvSpPr>
        <p:spPr>
          <a:xfrm>
            <a:off x="2610644" y="473914"/>
            <a:ext cx="3833564" cy="369332"/>
          </a:xfrm>
          <a:prstGeom prst="rect">
            <a:avLst/>
          </a:prstGeom>
          <a:noFill/>
        </p:spPr>
        <p:txBody>
          <a:bodyPr wrap="square" rtlCol="0">
            <a:spAutoFit/>
          </a:bodyPr>
          <a:lstStyle/>
          <a:p>
            <a:pPr algn="ctr"/>
            <a:r>
              <a:rPr lang="el-GR" b="1" dirty="0" smtClean="0"/>
              <a:t>ΑΡΧΑΙΑ ΑΙΓΥΠΤΟΣ</a:t>
            </a:r>
            <a:endParaRPr lang="el-GR" b="1" dirty="0"/>
          </a:p>
        </p:txBody>
      </p:sp>
    </p:spTree>
    <p:extLst>
      <p:ext uri="{BB962C8B-B14F-4D97-AF65-F5344CB8AC3E}">
        <p14:creationId xmlns:p14="http://schemas.microsoft.com/office/powerpoint/2010/main" val="124845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44813" y="4725144"/>
            <a:ext cx="8496944" cy="1169551"/>
          </a:xfrm>
          <a:prstGeom prst="rect">
            <a:avLst/>
          </a:prstGeom>
        </p:spPr>
        <p:txBody>
          <a:bodyPr wrap="square">
            <a:spAutoFit/>
          </a:bodyPr>
          <a:lstStyle/>
          <a:p>
            <a:r>
              <a:rPr lang="el-GR" sz="1400" dirty="0" err="1"/>
              <a:t>Γνωρίζουµε</a:t>
            </a:r>
            <a:r>
              <a:rPr lang="el-GR" sz="1400" dirty="0"/>
              <a:t> </a:t>
            </a:r>
            <a:r>
              <a:rPr lang="el-GR" sz="1400" dirty="0" smtClean="0"/>
              <a:t> πολύ </a:t>
            </a:r>
            <a:r>
              <a:rPr lang="el-GR" sz="1400" dirty="0"/>
              <a:t>περισσότερα για την αρχαία αιγυπτιακή ιατρική λόγω του µ</a:t>
            </a:r>
            <a:r>
              <a:rPr lang="el-GR" sz="1400" dirty="0" err="1"/>
              <a:t>εγάλου</a:t>
            </a:r>
            <a:r>
              <a:rPr lang="el-GR" sz="1400" dirty="0"/>
              <a:t> </a:t>
            </a:r>
            <a:r>
              <a:rPr lang="el-GR" sz="1400" dirty="0" err="1"/>
              <a:t>αριθµού</a:t>
            </a:r>
            <a:r>
              <a:rPr lang="el-GR" sz="1400" dirty="0"/>
              <a:t> </a:t>
            </a:r>
            <a:r>
              <a:rPr lang="el-GR" sz="1400" dirty="0" err="1"/>
              <a:t>συντηρηµένου</a:t>
            </a:r>
            <a:r>
              <a:rPr lang="el-GR" sz="1400" dirty="0"/>
              <a:t> ιερογλυφικού υλικού (πάπυροι </a:t>
            </a:r>
            <a:r>
              <a:rPr lang="el-GR" sz="1400" dirty="0" err="1"/>
              <a:t>Ebers</a:t>
            </a:r>
            <a:r>
              <a:rPr lang="el-GR" sz="1400" dirty="0"/>
              <a:t> &amp; </a:t>
            </a:r>
            <a:r>
              <a:rPr lang="el-GR" sz="1400" dirty="0" err="1"/>
              <a:t>Smith</a:t>
            </a:r>
            <a:r>
              <a:rPr lang="el-GR" sz="1400" dirty="0"/>
              <a:t>. 1500 </a:t>
            </a:r>
            <a:r>
              <a:rPr lang="el-GR" sz="1400" dirty="0" err="1"/>
              <a:t>π.Χ.</a:t>
            </a:r>
            <a:r>
              <a:rPr lang="el-GR" sz="1400" dirty="0"/>
              <a:t>) και λόγω της µ</a:t>
            </a:r>
            <a:r>
              <a:rPr lang="el-GR" sz="1400" dirty="0" err="1"/>
              <a:t>ουµιοποίησης</a:t>
            </a:r>
            <a:r>
              <a:rPr lang="el-GR" sz="1400" dirty="0"/>
              <a:t> των νεκρών. [6,7] Έβλεπαν την ασθένεια ως ένα κακό που προκαλείται από τα </a:t>
            </a:r>
            <a:r>
              <a:rPr lang="el-GR" sz="1400" dirty="0" err="1"/>
              <a:t>πνεύµατα</a:t>
            </a:r>
            <a:r>
              <a:rPr lang="el-GR" sz="1400" dirty="0"/>
              <a:t>, τα σκουλήκια ή και από εντερική αποσύνθεση. Είναι φανερό από τα αρχαιολογικά </a:t>
            </a:r>
            <a:r>
              <a:rPr lang="el-GR" sz="1400" dirty="0" err="1"/>
              <a:t>ευρήµατα</a:t>
            </a:r>
            <a:r>
              <a:rPr lang="el-GR" sz="1400" dirty="0"/>
              <a:t> και τις αιγυπτιακές µ</a:t>
            </a:r>
            <a:r>
              <a:rPr lang="el-GR" sz="1400" dirty="0" err="1"/>
              <a:t>ούµιες</a:t>
            </a:r>
            <a:r>
              <a:rPr lang="el-GR" sz="1400" dirty="0"/>
              <a:t> ότι έπασχαν από ποδάγρα, αρθρίτιδα, </a:t>
            </a:r>
            <a:r>
              <a:rPr lang="el-GR" sz="1400" dirty="0" err="1"/>
              <a:t>φυµατίωση</a:t>
            </a:r>
            <a:r>
              <a:rPr lang="el-GR" sz="1400" dirty="0"/>
              <a:t>, ουρικές πέτρες και </a:t>
            </a:r>
            <a:r>
              <a:rPr lang="el-GR" sz="1400" dirty="0" err="1"/>
              <a:t>λοιµώξεις</a:t>
            </a:r>
            <a:r>
              <a:rPr lang="el-GR" sz="1400" dirty="0"/>
              <a:t> </a:t>
            </a:r>
            <a:r>
              <a:rPr lang="el-GR" sz="1400" dirty="0" err="1"/>
              <a:t>σχιστοστοµίασης</a:t>
            </a:r>
            <a:r>
              <a:rPr lang="el-GR" sz="1400" dirty="0"/>
              <a:t>.</a:t>
            </a:r>
          </a:p>
        </p:txBody>
      </p:sp>
      <p:pic>
        <p:nvPicPr>
          <p:cNvPr id="5" name="Picture 14"/>
          <p:cNvPicPr/>
          <p:nvPr/>
        </p:nvPicPr>
        <p:blipFill>
          <a:blip r:embed="rId2">
            <a:extLst/>
          </a:blip>
          <a:srcRect/>
          <a:stretch>
            <a:fillRect/>
          </a:stretch>
        </p:blipFill>
        <p:spPr bwMode="auto">
          <a:xfrm>
            <a:off x="1187624" y="197485"/>
            <a:ext cx="2457450" cy="3231515"/>
          </a:xfrm>
          <a:prstGeom prst="rect">
            <a:avLst/>
          </a:prstGeom>
          <a:noFill/>
        </p:spPr>
      </p:pic>
      <p:sp>
        <p:nvSpPr>
          <p:cNvPr id="6" name="Ορθογώνιο 5"/>
          <p:cNvSpPr/>
          <p:nvPr/>
        </p:nvSpPr>
        <p:spPr>
          <a:xfrm>
            <a:off x="1187624" y="3861048"/>
            <a:ext cx="2282100" cy="307777"/>
          </a:xfrm>
          <a:prstGeom prst="rect">
            <a:avLst/>
          </a:prstGeom>
        </p:spPr>
        <p:txBody>
          <a:bodyPr wrap="none">
            <a:spAutoFit/>
          </a:bodyPr>
          <a:lstStyle/>
          <a:p>
            <a:r>
              <a:rPr lang="el-GR" sz="1400" b="1" dirty="0"/>
              <a:t>Πάπυρος των </a:t>
            </a:r>
            <a:r>
              <a:rPr lang="el-GR" sz="1400" b="1" dirty="0" err="1"/>
              <a:t>Ebers</a:t>
            </a:r>
            <a:r>
              <a:rPr lang="el-GR" sz="1400" b="1" dirty="0"/>
              <a:t> &amp; </a:t>
            </a:r>
            <a:r>
              <a:rPr lang="el-GR" sz="1400" b="1" dirty="0" err="1"/>
              <a:t>Smith</a:t>
            </a:r>
            <a:endParaRPr lang="el-GR" sz="1400" dirty="0"/>
          </a:p>
        </p:txBody>
      </p:sp>
    </p:spTree>
    <p:extLst>
      <p:ext uri="{BB962C8B-B14F-4D97-AF65-F5344CB8AC3E}">
        <p14:creationId xmlns:p14="http://schemas.microsoft.com/office/powerpoint/2010/main" val="379269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5536" y="260648"/>
            <a:ext cx="8352928" cy="3016210"/>
          </a:xfrm>
          <a:prstGeom prst="rect">
            <a:avLst/>
          </a:prstGeom>
        </p:spPr>
        <p:txBody>
          <a:bodyPr wrap="square">
            <a:spAutoFit/>
          </a:bodyPr>
          <a:lstStyle/>
          <a:p>
            <a:r>
              <a:rPr lang="el-GR" b="1" u="sng" dirty="0"/>
              <a:t>Στην αρχαία Ελλάδα υπήρχαν διάσπαρτοι ναοί </a:t>
            </a:r>
            <a:r>
              <a:rPr lang="el-GR" dirty="0" smtClean="0"/>
              <a:t>– </a:t>
            </a:r>
          </a:p>
          <a:p>
            <a:endParaRPr lang="el-GR" sz="1400" dirty="0" smtClean="0"/>
          </a:p>
          <a:p>
            <a:r>
              <a:rPr lang="el-GR" sz="1400" dirty="0" smtClean="0"/>
              <a:t>θεραπευτήρια </a:t>
            </a:r>
            <a:r>
              <a:rPr lang="el-GR" sz="1400" dirty="0"/>
              <a:t>του θεού Ασκληπιού, τα Ασκληπιεία, από τα οποία το πιο ονομαστό ήταν ο Ναός του Ασκληπιού στην Επίδαυρο.</a:t>
            </a:r>
          </a:p>
          <a:p>
            <a:r>
              <a:rPr lang="el-GR" sz="1400" dirty="0"/>
              <a:t> </a:t>
            </a:r>
          </a:p>
          <a:p>
            <a:r>
              <a:rPr lang="el-GR" sz="1400" dirty="0"/>
              <a:t>Μετά τη δύση του ηλίου, </a:t>
            </a:r>
            <a:endParaRPr lang="el-GR" sz="1400" dirty="0" smtClean="0"/>
          </a:p>
          <a:p>
            <a:r>
              <a:rPr lang="el-GR" sz="1400" dirty="0" smtClean="0"/>
              <a:t>έχοντας </a:t>
            </a:r>
            <a:r>
              <a:rPr lang="el-GR" sz="1400" dirty="0"/>
              <a:t>νηστέψει από κρασί και ορισμένες τροφές και μετά από σύντομο καθαρτήριο λουτρό στο Θόλο, </a:t>
            </a:r>
            <a:endParaRPr lang="el-GR" sz="1400" dirty="0" smtClean="0"/>
          </a:p>
          <a:p>
            <a:r>
              <a:rPr lang="el-GR" sz="1400" dirty="0" smtClean="0"/>
              <a:t>ο </a:t>
            </a:r>
            <a:r>
              <a:rPr lang="el-GR" sz="1400" dirty="0"/>
              <a:t>ασθενής φορώντας λευκό μανδύα προσέφερε θυσία στον Ασκληπιό και εισερχόταν στο </a:t>
            </a:r>
            <a:r>
              <a:rPr lang="el-GR" sz="1400" dirty="0" err="1"/>
              <a:t>Άβατον</a:t>
            </a:r>
            <a:r>
              <a:rPr lang="el-GR" sz="1400" dirty="0"/>
              <a:t>, όπου ελάμβανε χώρα η </a:t>
            </a:r>
            <a:r>
              <a:rPr lang="el-GR" sz="1400" dirty="0" err="1"/>
              <a:t>εγκοίμηση</a:t>
            </a:r>
            <a:r>
              <a:rPr lang="el-GR" sz="1400" dirty="0"/>
              <a:t>. </a:t>
            </a:r>
            <a:endParaRPr lang="el-GR" sz="1400" dirty="0" smtClean="0"/>
          </a:p>
          <a:p>
            <a:r>
              <a:rPr lang="el-GR" sz="1400" dirty="0" smtClean="0"/>
              <a:t>Κατά </a:t>
            </a:r>
            <a:r>
              <a:rPr lang="el-GR" sz="1400" dirty="0"/>
              <a:t>τη διάρκεια της νύχτας ο ιερέας-ιατρός ντυμένος ως θεός Ασκληπιός επισκεπτόταν και θεράπευε τους μισοκοιμισμένους πιστούς συνοδευόμενος από τις κόρες του, βοηθούς, υπηρέτες, και ένα σκύλο ή φίδι, που συμμετείχαν στη θεραπευτική τελετουργία π.χ. γλείφοντας τις πληγές του αρρώστου</a:t>
            </a:r>
            <a:r>
              <a:rPr lang="el-GR" sz="1400" dirty="0" smtClean="0"/>
              <a:t>.</a:t>
            </a:r>
          </a:p>
          <a:p>
            <a:endParaRPr lang="el-GR" dirty="0"/>
          </a:p>
        </p:txBody>
      </p:sp>
      <p:pic>
        <p:nvPicPr>
          <p:cNvPr id="5" name="Picture 30"/>
          <p:cNvPicPr/>
          <p:nvPr/>
        </p:nvPicPr>
        <p:blipFill>
          <a:blip r:embed="rId2">
            <a:extLst/>
          </a:blip>
          <a:srcRect/>
          <a:stretch>
            <a:fillRect/>
          </a:stretch>
        </p:blipFill>
        <p:spPr bwMode="auto">
          <a:xfrm>
            <a:off x="179512" y="3905601"/>
            <a:ext cx="2276475" cy="2028825"/>
          </a:xfrm>
          <a:prstGeom prst="rect">
            <a:avLst/>
          </a:prstGeom>
          <a:noFill/>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512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549010"/>
            <a:ext cx="685800" cy="180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4601732" y="5347111"/>
            <a:ext cx="40324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sng" strike="noStrike" cap="none" normalizeH="0" baseline="0" dirty="0" smtClean="0">
                <a:ln>
                  <a:noFill/>
                </a:ln>
                <a:solidFill>
                  <a:schemeClr val="tx1"/>
                </a:solidFill>
                <a:effectLst/>
                <a:latin typeface="Arial" pitchFamily="34" charset="0"/>
                <a:ea typeface="Arial" pitchFamily="34" charset="0"/>
                <a:cs typeface="Arial" pitchFamily="34" charset="0"/>
              </a:rPr>
              <a:t> Ο Ασκληπιός, η κόρη του Υγεία και το</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sng" strike="noStrike" cap="none" normalizeH="0" baseline="0" dirty="0" smtClean="0">
                <a:ln>
                  <a:noFill/>
                </a:ln>
                <a:solidFill>
                  <a:schemeClr val="tx1"/>
                </a:solidFill>
                <a:effectLst/>
                <a:latin typeface="Arial" pitchFamily="34" charset="0"/>
                <a:ea typeface="Arial" pitchFamily="34" charset="0"/>
                <a:cs typeface="Arial" pitchFamily="34" charset="0"/>
              </a:rPr>
              <a:t> ιερό φίδι θεραπεύουν ασθενείς.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492012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TotalTime>
  <Words>4147</Words>
  <Application>Microsoft Office PowerPoint</Application>
  <PresentationFormat>Προβολή στην οθόνη (4:3)</PresentationFormat>
  <Paragraphs>163</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Ιατρική είναι η επιστήμη   που εξετάζει τον άνθρωπο, με στόχο τη διατήρηση ή την αποκατάσταση της υγείας του. Για το σκοπό αυτό μελετά κατ' αρχήν τη δομή του ανθρώπινου οργανισμού (Ανατομία, Ιστολογία), τις λειτουργίες του (Φυσιολογία, Βιοχημεία), και στη συνέχεια τις διάφορες νόσους (Νοσολογία) μέσα από το πρίσμα της πρόληψης (Υγιεινή), της διάγνωσης και της θεραπείας. </vt:lpstr>
      <vt:lpstr>Παρουσίαση του PowerPoint</vt:lpstr>
      <vt:lpstr>ΑΡΧΗ ΤΗΣ ΙΑΤΡΙΚΗΣ Η Ιστορία της Ιατρικής και της Τεχνολογίας της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Ιατρική είναι η επιστήμη   που εξετάζει τον άνθρωπο, με στόχο τη διατήρηση ή την αποκατάσταση της υγείας του. Για το σκοπό αυτό μελετά κατ' αρχήν τη δομή του ανθρώπινου οργανισμού (Ανατομία, Ιστολογία), τις λειτουργίες του (Φυσιολογία, Βιοχημεία), και στη συνέχεια τις διάφορες νόσους (Νοσολογία) μέσα από το πρίσμα της πρόληψης (Υγιεινή), της διάγνωσης και της θεραπείας. </dc:title>
  <dc:creator>A</dc:creator>
  <cp:lastModifiedBy>A</cp:lastModifiedBy>
  <cp:revision>50</cp:revision>
  <dcterms:created xsi:type="dcterms:W3CDTF">2017-12-15T18:02:09Z</dcterms:created>
  <dcterms:modified xsi:type="dcterms:W3CDTF">2017-12-18T20:42:58Z</dcterms:modified>
</cp:coreProperties>
</file>