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86" r:id="rId4"/>
    <p:sldId id="276" r:id="rId5"/>
    <p:sldId id="260" r:id="rId6"/>
    <p:sldId id="277" r:id="rId7"/>
    <p:sldId id="271" r:id="rId8"/>
    <p:sldId id="272" r:id="rId9"/>
    <p:sldId id="274" r:id="rId10"/>
    <p:sldId id="287" r:id="rId11"/>
    <p:sldId id="263" r:id="rId12"/>
    <p:sldId id="288" r:id="rId13"/>
    <p:sldId id="285" r:id="rId14"/>
    <p:sldId id="267" r:id="rId1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96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71" autoAdjust="0"/>
    <p:restoredTop sz="94660"/>
  </p:normalViewPr>
  <p:slideViewPr>
    <p:cSldViewPr>
      <p:cViewPr>
        <p:scale>
          <a:sx n="70" d="100"/>
          <a:sy n="70" d="100"/>
        </p:scale>
        <p:origin x="-48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D207ED18-7AAF-46D6-BA3A-5AD95481CC27}" type="datetimeFigureOut">
              <a:rPr lang="el-GR" smtClean="0"/>
              <a:pPr/>
              <a:t>13/12/2017</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AFDDB69-7963-42AA-A23A-B5AE2483F2CF}" type="slidenum">
              <a:rPr lang="el-GR" smtClean="0"/>
              <a:pPr/>
              <a:t>‹#›</a:t>
            </a:fld>
            <a:endParaRPr lang="el-GR" dirty="0"/>
          </a:p>
        </p:txBody>
      </p:sp>
    </p:spTree>
  </p:cSld>
  <p:clrMapOvr>
    <a:masterClrMapping/>
  </p:clrMapOvr>
  <p:transition spd="med">
    <p:cut thruBlk="1"/>
    <p:sndAc>
      <p:stSnd>
        <p:snd r:embed="rId1" name="click.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D207ED18-7AAF-46D6-BA3A-5AD95481CC27}" type="datetimeFigureOut">
              <a:rPr lang="el-GR" smtClean="0"/>
              <a:pPr/>
              <a:t>13/12/2017</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AFDDB69-7963-42AA-A23A-B5AE2483F2CF}" type="slidenum">
              <a:rPr lang="el-GR" smtClean="0"/>
              <a:pPr/>
              <a:t>‹#›</a:t>
            </a:fld>
            <a:endParaRPr lang="el-GR" dirty="0"/>
          </a:p>
        </p:txBody>
      </p:sp>
    </p:spTree>
  </p:cSld>
  <p:clrMapOvr>
    <a:masterClrMapping/>
  </p:clrMapOvr>
  <p:transition spd="med">
    <p:cut thruBlk="1"/>
    <p:sndAc>
      <p:stSnd>
        <p:snd r:embed="rId1" name="click.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D207ED18-7AAF-46D6-BA3A-5AD95481CC27}" type="datetimeFigureOut">
              <a:rPr lang="el-GR" smtClean="0"/>
              <a:pPr/>
              <a:t>13/12/2017</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AFDDB69-7963-42AA-A23A-B5AE2483F2CF}" type="slidenum">
              <a:rPr lang="el-GR" smtClean="0"/>
              <a:pPr/>
              <a:t>‹#›</a:t>
            </a:fld>
            <a:endParaRPr lang="el-GR" dirty="0"/>
          </a:p>
        </p:txBody>
      </p:sp>
    </p:spTree>
  </p:cSld>
  <p:clrMapOvr>
    <a:masterClrMapping/>
  </p:clrMapOvr>
  <p:transition spd="med">
    <p:cut thruBlk="1"/>
    <p:sndAc>
      <p:stSnd>
        <p:snd r:embed="rId1" name="click.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D207ED18-7AAF-46D6-BA3A-5AD95481CC27}" type="datetimeFigureOut">
              <a:rPr lang="el-GR" smtClean="0"/>
              <a:pPr/>
              <a:t>13/12/2017</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AFDDB69-7963-42AA-A23A-B5AE2483F2CF}" type="slidenum">
              <a:rPr lang="el-GR" smtClean="0"/>
              <a:pPr/>
              <a:t>‹#›</a:t>
            </a:fld>
            <a:endParaRPr lang="el-GR" dirty="0"/>
          </a:p>
        </p:txBody>
      </p:sp>
    </p:spTree>
  </p:cSld>
  <p:clrMapOvr>
    <a:masterClrMapping/>
  </p:clrMapOvr>
  <p:transition spd="med">
    <p:cut thruBlk="1"/>
    <p:sndAc>
      <p:stSnd>
        <p:snd r:embed="rId1" name="click.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D207ED18-7AAF-46D6-BA3A-5AD95481CC27}" type="datetimeFigureOut">
              <a:rPr lang="el-GR" smtClean="0"/>
              <a:pPr/>
              <a:t>13/12/2017</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AFDDB69-7963-42AA-A23A-B5AE2483F2CF}" type="slidenum">
              <a:rPr lang="el-GR" smtClean="0"/>
              <a:pPr/>
              <a:t>‹#›</a:t>
            </a:fld>
            <a:endParaRPr lang="el-GR" dirty="0"/>
          </a:p>
        </p:txBody>
      </p:sp>
    </p:spTree>
  </p:cSld>
  <p:clrMapOvr>
    <a:masterClrMapping/>
  </p:clrMapOvr>
  <p:transition spd="med">
    <p:cut thruBlk="1"/>
    <p:sndAc>
      <p:stSnd>
        <p:snd r:embed="rId1" name="click.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D207ED18-7AAF-46D6-BA3A-5AD95481CC27}" type="datetimeFigureOut">
              <a:rPr lang="el-GR" smtClean="0"/>
              <a:pPr/>
              <a:t>13/12/2017</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AFDDB69-7963-42AA-A23A-B5AE2483F2CF}" type="slidenum">
              <a:rPr lang="el-GR" smtClean="0"/>
              <a:pPr/>
              <a:t>‹#›</a:t>
            </a:fld>
            <a:endParaRPr lang="el-GR" dirty="0"/>
          </a:p>
        </p:txBody>
      </p:sp>
    </p:spTree>
  </p:cSld>
  <p:clrMapOvr>
    <a:masterClrMapping/>
  </p:clrMapOvr>
  <p:transition spd="med">
    <p:cut thruBlk="1"/>
    <p:sndAc>
      <p:stSnd>
        <p:snd r:embed="rId1" name="click.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D207ED18-7AAF-46D6-BA3A-5AD95481CC27}" type="datetimeFigureOut">
              <a:rPr lang="el-GR" smtClean="0"/>
              <a:pPr/>
              <a:t>13/12/2017</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DAFDDB69-7963-42AA-A23A-B5AE2483F2CF}" type="slidenum">
              <a:rPr lang="el-GR" smtClean="0"/>
              <a:pPr/>
              <a:t>‹#›</a:t>
            </a:fld>
            <a:endParaRPr lang="el-GR" dirty="0"/>
          </a:p>
        </p:txBody>
      </p:sp>
    </p:spTree>
  </p:cSld>
  <p:clrMapOvr>
    <a:masterClrMapping/>
  </p:clrMapOvr>
  <p:transition spd="med">
    <p:cut thruBlk="1"/>
    <p:sndAc>
      <p:stSnd>
        <p:snd r:embed="rId1" name="click.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D207ED18-7AAF-46D6-BA3A-5AD95481CC27}" type="datetimeFigureOut">
              <a:rPr lang="el-GR" smtClean="0"/>
              <a:pPr/>
              <a:t>13/12/2017</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DAFDDB69-7963-42AA-A23A-B5AE2483F2CF}" type="slidenum">
              <a:rPr lang="el-GR" smtClean="0"/>
              <a:pPr/>
              <a:t>‹#›</a:t>
            </a:fld>
            <a:endParaRPr lang="el-GR" dirty="0"/>
          </a:p>
        </p:txBody>
      </p:sp>
    </p:spTree>
  </p:cSld>
  <p:clrMapOvr>
    <a:masterClrMapping/>
  </p:clrMapOvr>
  <p:transition spd="med">
    <p:cut thruBlk="1"/>
    <p:sndAc>
      <p:stSnd>
        <p:snd r:embed="rId1" name="click.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D207ED18-7AAF-46D6-BA3A-5AD95481CC27}" type="datetimeFigureOut">
              <a:rPr lang="el-GR" smtClean="0"/>
              <a:pPr/>
              <a:t>13/12/2017</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DAFDDB69-7963-42AA-A23A-B5AE2483F2CF}" type="slidenum">
              <a:rPr lang="el-GR" smtClean="0"/>
              <a:pPr/>
              <a:t>‹#›</a:t>
            </a:fld>
            <a:endParaRPr lang="el-GR" dirty="0"/>
          </a:p>
        </p:txBody>
      </p:sp>
    </p:spTree>
  </p:cSld>
  <p:clrMapOvr>
    <a:masterClrMapping/>
  </p:clrMapOvr>
  <p:transition spd="med">
    <p:cut thruBlk="1"/>
    <p:sndAc>
      <p:stSnd>
        <p:snd r:embed="rId1" name="click.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D207ED18-7AAF-46D6-BA3A-5AD95481CC27}" type="datetimeFigureOut">
              <a:rPr lang="el-GR" smtClean="0"/>
              <a:pPr/>
              <a:t>13/12/2017</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AFDDB69-7963-42AA-A23A-B5AE2483F2CF}" type="slidenum">
              <a:rPr lang="el-GR" smtClean="0"/>
              <a:pPr/>
              <a:t>‹#›</a:t>
            </a:fld>
            <a:endParaRPr lang="el-GR" dirty="0"/>
          </a:p>
        </p:txBody>
      </p:sp>
    </p:spTree>
  </p:cSld>
  <p:clrMapOvr>
    <a:masterClrMapping/>
  </p:clrMapOvr>
  <p:transition spd="med">
    <p:cut thruBlk="1"/>
    <p:sndAc>
      <p:stSnd>
        <p:snd r:embed="rId1" name="click.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μια εικόνα</a:t>
            </a:r>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D207ED18-7AAF-46D6-BA3A-5AD95481CC27}" type="datetimeFigureOut">
              <a:rPr lang="el-GR" smtClean="0"/>
              <a:pPr/>
              <a:t>13/12/2017</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AFDDB69-7963-42AA-A23A-B5AE2483F2CF}" type="slidenum">
              <a:rPr lang="el-GR" smtClean="0"/>
              <a:pPr/>
              <a:t>‹#›</a:t>
            </a:fld>
            <a:endParaRPr lang="el-GR" dirty="0"/>
          </a:p>
        </p:txBody>
      </p:sp>
    </p:spTree>
  </p:cSld>
  <p:clrMapOvr>
    <a:masterClrMapping/>
  </p:clrMapOvr>
  <p:transition spd="med">
    <p:cut thruBlk="1"/>
    <p:sndAc>
      <p:stSnd>
        <p:snd r:embed="rId1" name="click.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07ED18-7AAF-46D6-BA3A-5AD95481CC27}" type="datetimeFigureOut">
              <a:rPr lang="el-GR" smtClean="0"/>
              <a:pPr/>
              <a:t>13/12/2017</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FDDB69-7963-42AA-A23A-B5AE2483F2CF}"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cut thruBlk="1"/>
    <p:sndAc>
      <p:stSnd>
        <p:snd r:embed="rId13" name="click.wav"/>
      </p:stSnd>
    </p:sndAc>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9.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el.wikipedia.org/wiki/%CE%94%CF%85%CE%BD%CE%B1%CE%BC%CE%B9%CE%BA%CE%AE_%CE%B5%CE%BD%CE%AD%CF%81%CE%B3%CE%B5%CE%B9%CE%B1" TargetMode="External"/><Relationship Id="rId7" Type="http://schemas.openxmlformats.org/officeDocument/2006/relationships/hyperlink" Target="http://el.wikipedia.org/wiki/%CE%A0%CF%85%CF%81%CE%B7%CE%BD%CE%B9%CE%BA%CF%8C%CF%82_%CE%B1%CE%BD%CF%84%CE%B9%CE%B4%CF%81%CE%B1%CF%83%CF%84%CE%AE%CF%81%CE%B1%CF%82" TargetMode="Externa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hyperlink" Target="http://el.wikipedia.org/wiki/%CE%A0%CF%85%CF%81%CE%B7%CE%BD%CE%B9%CE%BA%CE%AE_%CF%83%CF%8D%CE%BD%CF%84%CE%B7%CE%BE%CE%B7" TargetMode="External"/><Relationship Id="rId5" Type="http://schemas.openxmlformats.org/officeDocument/2006/relationships/hyperlink" Target="http://el.wikipedia.org/wiki/%CE%A0%CF%85%CF%81%CE%B7%CE%BD%CE%B9%CE%BA%CE%AE_%CF%83%CF%87%CE%AC%CF%83%CE%B7" TargetMode="External"/><Relationship Id="rId10" Type="http://schemas.openxmlformats.org/officeDocument/2006/relationships/image" Target="../media/image6.png"/><Relationship Id="rId4" Type="http://schemas.openxmlformats.org/officeDocument/2006/relationships/hyperlink" Target="http://el.wikipedia.org/wiki/%CE%86%CF%84%CE%BF%CE%BC%CE%BF" TargetMode="External"/><Relationship Id="rId9"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hyperlink" Target="http://el.wikipedia.org/wiki/%CE%93%CE%BA%CE%B1%CF%83%CF%80%CE%AC%CF%81-%CE%93%CE%BA%CF%85%CF%83%CF%84%CE%AC%CE%B2_%CE%BD%CF%84%CE%B5_%CE%9A%CE%BF%CF%81%CE%B9%CF%8C%CE%BB%CE%B9%CF%82" TargetMode="Externa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 Έλλειψη"/>
          <p:cNvSpPr/>
          <p:nvPr/>
        </p:nvSpPr>
        <p:spPr>
          <a:xfrm>
            <a:off x="971600" y="188640"/>
            <a:ext cx="7488832" cy="2808312"/>
          </a:xfrm>
          <a:prstGeom prst="ellipse">
            <a:avLst/>
          </a:prstGeom>
          <a:gradFill flip="none" rotWithShape="1">
            <a:gsLst>
              <a:gs pos="0">
                <a:srgbClr val="AF96AD">
                  <a:tint val="66000"/>
                  <a:satMod val="160000"/>
                </a:srgbClr>
              </a:gs>
              <a:gs pos="50000">
                <a:srgbClr val="AF96AD">
                  <a:tint val="44500"/>
                  <a:satMod val="160000"/>
                </a:srgbClr>
              </a:gs>
              <a:gs pos="100000">
                <a:srgbClr val="AF96AD">
                  <a:tint val="23500"/>
                  <a:satMod val="160000"/>
                </a:srgbClr>
              </a:gs>
            </a:gsLst>
            <a:path path="circle">
              <a:fillToRect l="50000" t="50000" r="50000" b="50000"/>
            </a:path>
            <a:tileRect/>
          </a:gra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1 - TextBox"/>
          <p:cNvSpPr txBox="1"/>
          <p:nvPr/>
        </p:nvSpPr>
        <p:spPr>
          <a:xfrm>
            <a:off x="611560" y="548680"/>
            <a:ext cx="7848872" cy="2308324"/>
          </a:xfrm>
          <a:prstGeom prst="rect">
            <a:avLst/>
          </a:prstGeom>
          <a:noFill/>
        </p:spPr>
        <p:txBody>
          <a:bodyPr wrap="square" rtlCol="0">
            <a:spAutoFit/>
          </a:bodyPr>
          <a:lstStyle/>
          <a:p>
            <a:pPr algn="ctr"/>
            <a:r>
              <a:rPr lang="el-GR" sz="7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Aharoni" pitchFamily="2" charset="-79"/>
              </a:rPr>
              <a:t>Ενέργεια</a:t>
            </a:r>
          </a:p>
          <a:p>
            <a:pPr algn="ctr"/>
            <a:r>
              <a:rPr lang="el-GR" sz="7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Aharoni" pitchFamily="2" charset="-79"/>
              </a:rPr>
              <a:t>και   Ισχύς</a:t>
            </a:r>
          </a:p>
        </p:txBody>
      </p:sp>
    </p:spTree>
  </p:cSld>
  <p:clrMapOvr>
    <a:masterClrMapping/>
  </p:clrMapOvr>
  <p:transition spd="med">
    <p:cut thruBlk="1"/>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subTnLst>
                                    <p:audio>
                                      <p:cMediaNode>
                                        <p:cTn display="0" masterRel="sameClick">
                                          <p:stCondLst>
                                            <p:cond evt="begin" delay="0">
                                              <p:tn val="5"/>
                                            </p:cond>
                                          </p:stCondLst>
                                          <p:endCondLst>
                                            <p:cond evt="onStopAudio" delay="0">
                                              <p:tgtEl>
                                                <p:sldTgt/>
                                              </p:tgtEl>
                                            </p:cond>
                                          </p:endCondLst>
                                        </p:cTn>
                                        <p:tgtEl>
                                          <p:sndTgt r:embed="rId3" name="wind.wav"/>
                                        </p:tgtEl>
                                      </p:cMediaNode>
                                    </p:audio>
                                  </p:subTnLst>
                                </p:cTn>
                              </p:par>
                              <p:par>
                                <p:cTn id="11" presetID="35"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2000"/>
                                        <p:tgtEl>
                                          <p:spTgt spid="12"/>
                                        </p:tgtEl>
                                      </p:cBhvr>
                                    </p:animEffect>
                                    <p:anim calcmode="lin" valueType="num">
                                      <p:cBhvr>
                                        <p:cTn id="14" dur="2000" fill="hold"/>
                                        <p:tgtEl>
                                          <p:spTgt spid="12"/>
                                        </p:tgtEl>
                                        <p:attrNameLst>
                                          <p:attrName>style.rotation</p:attrName>
                                        </p:attrNameLst>
                                      </p:cBhvr>
                                      <p:tavLst>
                                        <p:tav tm="0">
                                          <p:val>
                                            <p:fltVal val="720"/>
                                          </p:val>
                                        </p:tav>
                                        <p:tav tm="100000">
                                          <p:val>
                                            <p:fltVal val="0"/>
                                          </p:val>
                                        </p:tav>
                                      </p:tavLst>
                                    </p:anim>
                                    <p:anim calcmode="lin" valueType="num">
                                      <p:cBhvr>
                                        <p:cTn id="15" dur="2000" fill="hold"/>
                                        <p:tgtEl>
                                          <p:spTgt spid="12"/>
                                        </p:tgtEl>
                                        <p:attrNameLst>
                                          <p:attrName>ppt_h</p:attrName>
                                        </p:attrNameLst>
                                      </p:cBhvr>
                                      <p:tavLst>
                                        <p:tav tm="0">
                                          <p:val>
                                            <p:fltVal val="0"/>
                                          </p:val>
                                        </p:tav>
                                        <p:tav tm="100000">
                                          <p:val>
                                            <p:strVal val="#ppt_h"/>
                                          </p:val>
                                        </p:tav>
                                      </p:tavLst>
                                    </p:anim>
                                    <p:anim calcmode="lin" valueType="num">
                                      <p:cBhvr>
                                        <p:cTn id="16" dur="2000" fill="hold"/>
                                        <p:tgtEl>
                                          <p:spTgt spid="12"/>
                                        </p:tgtEl>
                                        <p:attrNameLst>
                                          <p:attrName>ppt_w</p:attrName>
                                        </p:attrNameLst>
                                      </p:cBhvr>
                                      <p:tavLst>
                                        <p:tav tm="0">
                                          <p:val>
                                            <p:fltVal val="0"/>
                                          </p:val>
                                        </p:tav>
                                        <p:tav tm="100000">
                                          <p:val>
                                            <p:strVal val="#ppt_w"/>
                                          </p:val>
                                        </p:tav>
                                      </p:tavLst>
                                    </p:anim>
                                  </p:childTnLst>
                                  <p:subTnLst>
                                    <p:audio>
                                      <p:cMediaNode>
                                        <p:cTn display="0" masterRel="sameClick">
                                          <p:stCondLst>
                                            <p:cond evt="begin" delay="0">
                                              <p:tn val="11"/>
                                            </p:cond>
                                          </p:stCondLst>
                                          <p:endCondLst>
                                            <p:cond evt="onStopAudio" delay="0">
                                              <p:tgtEl>
                                                <p:sldTgt/>
                                              </p:tgtEl>
                                            </p:cond>
                                          </p:endCondLst>
                                        </p:cTn>
                                        <p:tgtEl>
                                          <p:sndTgt r:embed="rId3"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03915" y="3148713"/>
            <a:ext cx="6264696" cy="646331"/>
          </a:xfrm>
          <a:prstGeom prst="rect">
            <a:avLst/>
          </a:prstGeom>
          <a:noFill/>
          <a:ln w="57150">
            <a:solidFill>
              <a:schemeClr val="tx1"/>
            </a:solidFill>
          </a:ln>
        </p:spPr>
        <p:txBody>
          <a:bodyPr wrap="square" rtlCol="0">
            <a:spAutoFit/>
          </a:bodyPr>
          <a:lstStyle/>
          <a:p>
            <a:pPr algn="ctr"/>
            <a:r>
              <a:rPr lang="el-GR" b="1" dirty="0" smtClean="0"/>
              <a:t>ΤΟ ΕΡΓΟ ΠΑΡΑΓΕΤΑΙ  ΟΣΟ ΥΠΑΡΧΕΙ Η </a:t>
            </a:r>
            <a:r>
              <a:rPr lang="el-GR" b="1" dirty="0" smtClean="0"/>
              <a:t>ΚΙΝΗΣΗ ΤΟΥ ΑΝΤΙΚΕΙΜΕΝΟΥ</a:t>
            </a:r>
            <a:endParaRPr lang="el-GR" b="1" dirty="0"/>
          </a:p>
        </p:txBody>
      </p:sp>
      <p:sp>
        <p:nvSpPr>
          <p:cNvPr id="6" name="Δεξιό βέλος 5"/>
          <p:cNvSpPr/>
          <p:nvPr/>
        </p:nvSpPr>
        <p:spPr>
          <a:xfrm>
            <a:off x="183043" y="3218596"/>
            <a:ext cx="720080" cy="4024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Δεξιό βέλος 7"/>
          <p:cNvSpPr/>
          <p:nvPr/>
        </p:nvSpPr>
        <p:spPr>
          <a:xfrm>
            <a:off x="604570" y="4517792"/>
            <a:ext cx="720080" cy="4024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1649847" y="4118842"/>
            <a:ext cx="5172832" cy="1200329"/>
          </a:xfrm>
          <a:prstGeom prst="rect">
            <a:avLst/>
          </a:prstGeom>
          <a:ln w="34925">
            <a:solidFill>
              <a:schemeClr val="tx1"/>
            </a:solidFill>
          </a:ln>
        </p:spPr>
        <p:txBody>
          <a:bodyPr wrap="square">
            <a:spAutoFit/>
          </a:bodyPr>
          <a:lstStyle/>
          <a:p>
            <a:r>
              <a:rPr lang="el-GR" dirty="0" smtClean="0"/>
              <a:t>ΑΡΑ </a:t>
            </a:r>
            <a:r>
              <a:rPr lang="el-GR" b="1" dirty="0" smtClean="0">
                <a:solidFill>
                  <a:srgbClr val="FF0000"/>
                </a:solidFill>
              </a:rPr>
              <a:t>ΕΡΓΟ</a:t>
            </a:r>
            <a:r>
              <a:rPr lang="el-GR" dirty="0" smtClean="0"/>
              <a:t> ΕΊΝΑΙ </a:t>
            </a:r>
            <a:r>
              <a:rPr lang="el-GR" b="1" dirty="0" smtClean="0">
                <a:solidFill>
                  <a:srgbClr val="FF0000"/>
                </a:solidFill>
              </a:rPr>
              <a:t>ΤΟ ΠΟΣΟ ΤΗΣ ΕΝΕΡΓΕΙΑΣ </a:t>
            </a:r>
            <a:r>
              <a:rPr lang="el-GR" dirty="0" smtClean="0"/>
              <a:t>ΠΟΥ ΞΟΔΕΨΑ ΓΙΑ ΝΑ ΠΑΩ ΈΝΑ ΑΝΤΙΚΕΙΜΕΝΟ ΑΠΌ ΈΝΑ ΣΗΜΕΙΟ ΣΕ ΈΝΑ ΑΛΛΟ</a:t>
            </a:r>
            <a:r>
              <a:rPr lang="en-US" dirty="0" smtClean="0"/>
              <a:t> </a:t>
            </a:r>
            <a:r>
              <a:rPr lang="el-GR" dirty="0" smtClean="0"/>
              <a:t>ή ΓΙΑ ΝΑ ΑΛΛΑΞΩ ΤΗΝ ΚΙΝΗΤΙΚΗ  ΤΟΥ ΚΑΤΑΣΤΑΣΗ</a:t>
            </a:r>
            <a:endParaRPr lang="el-GR" dirty="0"/>
          </a:p>
        </p:txBody>
      </p:sp>
      <p:sp>
        <p:nvSpPr>
          <p:cNvPr id="14" name="Ορθογώνιο 13"/>
          <p:cNvSpPr/>
          <p:nvPr/>
        </p:nvSpPr>
        <p:spPr>
          <a:xfrm>
            <a:off x="3275856" y="724840"/>
            <a:ext cx="5688632" cy="1754326"/>
          </a:xfrm>
          <a:prstGeom prst="rect">
            <a:avLst/>
          </a:prstGeom>
          <a:ln w="31750">
            <a:solidFill>
              <a:schemeClr val="tx1"/>
            </a:solidFill>
          </a:ln>
        </p:spPr>
        <p:txBody>
          <a:bodyPr wrap="square">
            <a:spAutoFit/>
          </a:bodyPr>
          <a:lstStyle/>
          <a:p>
            <a:pPr algn="ctr"/>
            <a:r>
              <a:rPr lang="el-GR" dirty="0"/>
              <a:t>Τα </a:t>
            </a:r>
            <a:r>
              <a:rPr lang="el-GR" dirty="0" err="1"/>
              <a:t>βιβλία,μέσω</a:t>
            </a:r>
            <a:r>
              <a:rPr lang="el-GR" dirty="0"/>
              <a:t> της δύναμης που τους </a:t>
            </a:r>
            <a:r>
              <a:rPr lang="el-GR" dirty="0" err="1"/>
              <a:t>ασκούμε,αποκτούν</a:t>
            </a:r>
            <a:r>
              <a:rPr lang="el-GR" dirty="0"/>
              <a:t> ενέργεια</a:t>
            </a:r>
            <a:r>
              <a:rPr lang="el-GR" dirty="0" smtClean="0"/>
              <a:t>. Από </a:t>
            </a:r>
            <a:r>
              <a:rPr lang="el-GR" dirty="0"/>
              <a:t>τον οργανισμό μας μεταφέρεται ενέργεια στα βιβλία</a:t>
            </a:r>
            <a:r>
              <a:rPr lang="el-GR" dirty="0" smtClean="0"/>
              <a:t>.</a:t>
            </a:r>
          </a:p>
          <a:p>
            <a:pPr algn="ctr"/>
            <a:r>
              <a:rPr lang="el-GR" b="1" dirty="0" smtClean="0">
                <a:solidFill>
                  <a:srgbClr val="FF0000"/>
                </a:solidFill>
              </a:rPr>
              <a:t>Χρησιμοποιούμε </a:t>
            </a:r>
            <a:r>
              <a:rPr lang="el-GR" b="1" dirty="0">
                <a:solidFill>
                  <a:srgbClr val="FF0000"/>
                </a:solidFill>
              </a:rPr>
              <a:t>το φυσικό μέγεθος έργο για να εκφράσουμε την ποσότητα ενέργειας που μεταφέρεται από εμάς στα βιβλία.</a:t>
            </a:r>
            <a:endParaRPr lang="el-GR" b="1" dirty="0">
              <a:solidFill>
                <a:srgbClr val="FF0000"/>
              </a:solidFill>
            </a:endParaRPr>
          </a:p>
        </p:txBody>
      </p:sp>
      <p:pic>
        <p:nvPicPr>
          <p:cNvPr id="15" name="Εικόνα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043" y="404664"/>
            <a:ext cx="2866623" cy="2394679"/>
          </a:xfrm>
          <a:prstGeom prst="rect">
            <a:avLst/>
          </a:prstGeom>
        </p:spPr>
      </p:pic>
      <p:sp>
        <p:nvSpPr>
          <p:cNvPr id="16" name="Δεξιό βέλος 15"/>
          <p:cNvSpPr/>
          <p:nvPr/>
        </p:nvSpPr>
        <p:spPr>
          <a:xfrm>
            <a:off x="859303" y="5826159"/>
            <a:ext cx="720080" cy="4024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Ορθογώνιο 16"/>
          <p:cNvSpPr/>
          <p:nvPr/>
        </p:nvSpPr>
        <p:spPr>
          <a:xfrm>
            <a:off x="1892725" y="5465548"/>
            <a:ext cx="5475885" cy="1200329"/>
          </a:xfrm>
          <a:prstGeom prst="rect">
            <a:avLst/>
          </a:prstGeom>
          <a:ln w="28575">
            <a:solidFill>
              <a:schemeClr val="tx1"/>
            </a:solidFill>
          </a:ln>
        </p:spPr>
        <p:txBody>
          <a:bodyPr wrap="square">
            <a:spAutoFit/>
          </a:bodyPr>
          <a:lstStyle/>
          <a:p>
            <a:r>
              <a:rPr lang="el-GR" b="1" dirty="0"/>
              <a:t>Το έργο ως φυσικό μέγεθος εκφράζει την ενέργεια που μεταφέρεται από ένα σώμα σε ένα άλλο </a:t>
            </a:r>
            <a:r>
              <a:rPr lang="el-GR" b="1" dirty="0" smtClean="0"/>
              <a:t>ή την ενέργεια  </a:t>
            </a:r>
            <a:r>
              <a:rPr lang="el-GR" b="1" dirty="0"/>
              <a:t>που μετατρέπεται από μια μορφή σε μια άλλη.</a:t>
            </a:r>
            <a:endParaRPr lang="el-GR" dirty="0"/>
          </a:p>
        </p:txBody>
      </p:sp>
    </p:spTree>
    <p:extLst>
      <p:ext uri="{BB962C8B-B14F-4D97-AF65-F5344CB8AC3E}">
        <p14:creationId xmlns:p14="http://schemas.microsoft.com/office/powerpoint/2010/main" val="2365065275"/>
      </p:ext>
    </p:extLst>
  </p:cSld>
  <p:clrMapOvr>
    <a:masterClrMapping/>
  </p:clrMapOvr>
  <p:transition spd="med">
    <p:cut thruBlk="1"/>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2755404" y="141499"/>
            <a:ext cx="3528392" cy="461665"/>
          </a:xfrm>
          <a:prstGeom prst="rect">
            <a:avLst/>
          </a:prstGeom>
          <a:noFill/>
        </p:spPr>
        <p:txBody>
          <a:bodyPr wrap="square" rtlCol="0">
            <a:spAutoFit/>
          </a:bodyPr>
          <a:lstStyle/>
          <a:p>
            <a:pPr algn="ctr"/>
            <a:r>
              <a:rPr lang="el-GR" sz="2400" u="sng" dirty="0" smtClean="0">
                <a:latin typeface="Arial Black" pitchFamily="34" charset="0"/>
              </a:rPr>
              <a:t>Ισχύς</a:t>
            </a:r>
            <a:endParaRPr lang="el-GR" sz="2400" u="sng" dirty="0">
              <a:latin typeface="Arial Black" pitchFamily="34" charset="0"/>
            </a:endParaRPr>
          </a:p>
        </p:txBody>
      </p:sp>
      <p:sp>
        <p:nvSpPr>
          <p:cNvPr id="8" name="TextBox 7"/>
          <p:cNvSpPr txBox="1"/>
          <p:nvPr/>
        </p:nvSpPr>
        <p:spPr>
          <a:xfrm>
            <a:off x="1421462" y="3395555"/>
            <a:ext cx="6196273" cy="707886"/>
          </a:xfrm>
          <a:prstGeom prst="rect">
            <a:avLst/>
          </a:prstGeom>
          <a:noFill/>
          <a:ln w="34925">
            <a:solidFill>
              <a:schemeClr val="tx1"/>
            </a:solidFill>
          </a:ln>
        </p:spPr>
        <p:txBody>
          <a:bodyPr wrap="square" rtlCol="0">
            <a:spAutoFit/>
          </a:bodyPr>
          <a:lstStyle/>
          <a:p>
            <a:pPr algn="ctr"/>
            <a:r>
              <a:rPr lang="el-GR" sz="2000" dirty="0">
                <a:solidFill>
                  <a:srgbClr val="FF0000"/>
                </a:solidFill>
              </a:rPr>
              <a:t>Η ισχύς είναι ένα μέγεθος που δείχνει πόσο γρήγορα παράγεται κάποιο έργο</a:t>
            </a:r>
            <a:endParaRPr lang="el-GR" sz="2000" b="1" u="sng" dirty="0">
              <a:solidFill>
                <a:srgbClr val="FF0000"/>
              </a:solidFill>
            </a:endParaRPr>
          </a:p>
        </p:txBody>
      </p:sp>
      <p:sp>
        <p:nvSpPr>
          <p:cNvPr id="9" name="TextBox 8"/>
          <p:cNvSpPr txBox="1"/>
          <p:nvPr/>
        </p:nvSpPr>
        <p:spPr>
          <a:xfrm>
            <a:off x="3135406" y="1093788"/>
            <a:ext cx="2768387" cy="369332"/>
          </a:xfrm>
          <a:prstGeom prst="rect">
            <a:avLst/>
          </a:prstGeom>
          <a:noFill/>
          <a:ln>
            <a:solidFill>
              <a:schemeClr val="tx1"/>
            </a:solidFill>
          </a:ln>
        </p:spPr>
        <p:txBody>
          <a:bodyPr wrap="square" rtlCol="0">
            <a:spAutoFit/>
          </a:bodyPr>
          <a:lstStyle/>
          <a:p>
            <a:r>
              <a:rPr lang="el-GR" b="1" dirty="0" smtClean="0">
                <a:solidFill>
                  <a:srgbClr val="FF0000"/>
                </a:solidFill>
              </a:rPr>
              <a:t>ΆΛΛΟ </a:t>
            </a:r>
            <a:r>
              <a:rPr lang="el-GR" b="1" dirty="0" smtClean="0"/>
              <a:t>ΕΡΓΟ </a:t>
            </a:r>
            <a:r>
              <a:rPr lang="el-GR" b="1" dirty="0">
                <a:solidFill>
                  <a:srgbClr val="FF0000"/>
                </a:solidFill>
              </a:rPr>
              <a:t>ΆΛΛΟ </a:t>
            </a:r>
            <a:r>
              <a:rPr lang="el-GR" b="1" dirty="0" smtClean="0">
                <a:solidFill>
                  <a:srgbClr val="FF0000"/>
                </a:solidFill>
              </a:rPr>
              <a:t> </a:t>
            </a:r>
            <a:r>
              <a:rPr lang="el-GR" b="1" dirty="0" smtClean="0"/>
              <a:t>ΙΣΧΥΣ</a:t>
            </a:r>
            <a:endParaRPr lang="el-GR" b="1" dirty="0"/>
          </a:p>
        </p:txBody>
      </p:sp>
      <p:sp>
        <p:nvSpPr>
          <p:cNvPr id="10" name="Δεξιό βέλος 9"/>
          <p:cNvSpPr/>
          <p:nvPr/>
        </p:nvSpPr>
        <p:spPr>
          <a:xfrm>
            <a:off x="1871130" y="1077238"/>
            <a:ext cx="720080" cy="4024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Ορθογώνιο 12"/>
          <p:cNvSpPr/>
          <p:nvPr/>
        </p:nvSpPr>
        <p:spPr>
          <a:xfrm>
            <a:off x="2601606" y="4549770"/>
            <a:ext cx="3532505" cy="369332"/>
          </a:xfrm>
          <a:prstGeom prst="rect">
            <a:avLst/>
          </a:prstGeom>
          <a:ln w="31750">
            <a:solidFill>
              <a:schemeClr val="tx1"/>
            </a:solidFill>
          </a:ln>
        </p:spPr>
        <p:txBody>
          <a:bodyPr wrap="none">
            <a:spAutoFit/>
          </a:bodyPr>
          <a:lstStyle/>
          <a:p>
            <a:r>
              <a:rPr lang="el-GR" dirty="0" smtClean="0"/>
              <a:t>ΙΣΧΥΣ= Ο Ρυθμός </a:t>
            </a:r>
            <a:r>
              <a:rPr lang="el-GR" dirty="0"/>
              <a:t>παραγωγής έργου</a:t>
            </a:r>
          </a:p>
        </p:txBody>
      </p:sp>
      <p:sp>
        <p:nvSpPr>
          <p:cNvPr id="14" name="Δεξιό βέλος 13"/>
          <p:cNvSpPr/>
          <p:nvPr/>
        </p:nvSpPr>
        <p:spPr>
          <a:xfrm>
            <a:off x="430970" y="3548282"/>
            <a:ext cx="720080" cy="4024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Δεξιό βέλος 14"/>
          <p:cNvSpPr/>
          <p:nvPr/>
        </p:nvSpPr>
        <p:spPr>
          <a:xfrm>
            <a:off x="1511090" y="4533220"/>
            <a:ext cx="720080" cy="4024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6" name="Εικόνα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2672" y="5517232"/>
            <a:ext cx="5313695" cy="720080"/>
          </a:xfrm>
          <a:prstGeom prst="rect">
            <a:avLst/>
          </a:prstGeom>
        </p:spPr>
      </p:pic>
      <p:sp>
        <p:nvSpPr>
          <p:cNvPr id="17" name="Ορθογώνιο 16"/>
          <p:cNvSpPr/>
          <p:nvPr/>
        </p:nvSpPr>
        <p:spPr>
          <a:xfrm>
            <a:off x="2200498" y="2044005"/>
            <a:ext cx="5317367" cy="1200329"/>
          </a:xfrm>
          <a:prstGeom prst="rect">
            <a:avLst/>
          </a:prstGeom>
          <a:ln w="28575">
            <a:solidFill>
              <a:schemeClr val="tx1"/>
            </a:solidFill>
          </a:ln>
        </p:spPr>
        <p:txBody>
          <a:bodyPr wrap="square">
            <a:spAutoFit/>
          </a:bodyPr>
          <a:lstStyle/>
          <a:p>
            <a:pPr marL="285750" indent="-285750">
              <a:buFont typeface="Arial" pitchFamily="34" charset="0"/>
              <a:buChar char="•"/>
            </a:pPr>
            <a:r>
              <a:rPr lang="el-GR" b="1" dirty="0">
                <a:solidFill>
                  <a:srgbClr val="FF0000"/>
                </a:solidFill>
              </a:rPr>
              <a:t>εκφράζει </a:t>
            </a:r>
            <a:r>
              <a:rPr lang="el-GR" b="1" dirty="0" smtClean="0">
                <a:solidFill>
                  <a:srgbClr val="FF0000"/>
                </a:solidFill>
              </a:rPr>
              <a:t>το πόσο γρήγορα  μεταφέρεται η ενέργεια από </a:t>
            </a:r>
            <a:r>
              <a:rPr lang="el-GR" b="1" dirty="0">
                <a:solidFill>
                  <a:srgbClr val="FF0000"/>
                </a:solidFill>
              </a:rPr>
              <a:t>ένα σώμα σε ένα άλλο </a:t>
            </a:r>
            <a:endParaRPr lang="el-GR" b="1" dirty="0" smtClean="0">
              <a:solidFill>
                <a:srgbClr val="FF0000"/>
              </a:solidFill>
            </a:endParaRPr>
          </a:p>
          <a:p>
            <a:pPr marL="285750" indent="-285750">
              <a:buFont typeface="Arial" pitchFamily="34" charset="0"/>
              <a:buChar char="•"/>
            </a:pPr>
            <a:r>
              <a:rPr lang="el-GR" b="1" dirty="0" smtClean="0">
                <a:solidFill>
                  <a:srgbClr val="FF0000"/>
                </a:solidFill>
              </a:rPr>
              <a:t>ή το πόσο γρήγορα μετατρέπεται </a:t>
            </a:r>
            <a:r>
              <a:rPr lang="el-GR" b="1" dirty="0">
                <a:solidFill>
                  <a:srgbClr val="FF0000"/>
                </a:solidFill>
              </a:rPr>
              <a:t>από μια μορφή σε μια άλλη.</a:t>
            </a:r>
            <a:endParaRPr lang="el-GR" dirty="0">
              <a:solidFill>
                <a:srgbClr val="FF0000"/>
              </a:solidFill>
            </a:endParaRPr>
          </a:p>
        </p:txBody>
      </p:sp>
      <p:sp>
        <p:nvSpPr>
          <p:cNvPr id="18" name="Δεξιό βέλος 17"/>
          <p:cNvSpPr/>
          <p:nvPr/>
        </p:nvSpPr>
        <p:spPr>
          <a:xfrm>
            <a:off x="1072592" y="2304454"/>
            <a:ext cx="720080" cy="4024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ransition spd="med">
    <p:cut thruBlk="1"/>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 TextBox"/>
          <p:cNvSpPr txBox="1"/>
          <p:nvPr/>
        </p:nvSpPr>
        <p:spPr>
          <a:xfrm>
            <a:off x="539552" y="2647737"/>
            <a:ext cx="5686614" cy="1692771"/>
          </a:xfrm>
          <a:prstGeom prst="rect">
            <a:avLst/>
          </a:prstGeom>
          <a:noFill/>
          <a:ln w="28575">
            <a:solidFill>
              <a:schemeClr val="tx1"/>
            </a:solidFill>
          </a:ln>
        </p:spPr>
        <p:txBody>
          <a:bodyPr wrap="square" rtlCol="0">
            <a:spAutoFit/>
          </a:bodyPr>
          <a:lstStyle/>
          <a:p>
            <a:pPr algn="just"/>
            <a:r>
              <a:rPr lang="el-GR" sz="2400" b="1" dirty="0" smtClean="0"/>
              <a:t> </a:t>
            </a:r>
            <a:endParaRPr lang="el-GR" sz="2400" b="1" dirty="0" smtClean="0"/>
          </a:p>
          <a:p>
            <a:pPr marL="342900" indent="-342900" algn="just">
              <a:buFont typeface="Arial" pitchFamily="34" charset="0"/>
              <a:buChar char="•"/>
            </a:pPr>
            <a:r>
              <a:rPr lang="el-GR" sz="2000" b="1" dirty="0" smtClean="0">
                <a:solidFill>
                  <a:srgbClr val="FF0000"/>
                </a:solidFill>
              </a:rPr>
              <a:t>Μεγαλύτερη ηλεκτρική  </a:t>
            </a:r>
            <a:r>
              <a:rPr lang="el-GR" sz="2000" b="1" dirty="0" smtClean="0">
                <a:solidFill>
                  <a:srgbClr val="FF0000"/>
                </a:solidFill>
              </a:rPr>
              <a:t>ισχύς σημαίνει ότι μια ορισμένη ποσότητα </a:t>
            </a:r>
            <a:r>
              <a:rPr lang="el-GR" sz="2000" b="1" dirty="0" smtClean="0">
                <a:solidFill>
                  <a:srgbClr val="FF0000"/>
                </a:solidFill>
              </a:rPr>
              <a:t>ηλεκτρικής ενέργειας αλλάζει μορφή σε </a:t>
            </a:r>
            <a:r>
              <a:rPr lang="el-GR" sz="2000" b="1" dirty="0" smtClean="0">
                <a:solidFill>
                  <a:srgbClr val="FF0000"/>
                </a:solidFill>
              </a:rPr>
              <a:t>μικρό </a:t>
            </a:r>
            <a:r>
              <a:rPr lang="el-GR" sz="2000" b="1" dirty="0" smtClean="0">
                <a:solidFill>
                  <a:srgbClr val="FF0000"/>
                </a:solidFill>
              </a:rPr>
              <a:t>χρόνο</a:t>
            </a:r>
            <a:r>
              <a:rPr lang="el-GR" sz="2000" b="1" dirty="0" smtClean="0"/>
              <a:t>.</a:t>
            </a:r>
          </a:p>
          <a:p>
            <a:pPr marL="342900" indent="-342900" algn="just">
              <a:buFont typeface="Arial" pitchFamily="34" charset="0"/>
              <a:buChar char="•"/>
            </a:pPr>
            <a:endParaRPr lang="el-GR" sz="2000" b="1" dirty="0" smtClean="0"/>
          </a:p>
        </p:txBody>
      </p:sp>
      <p:pic>
        <p:nvPicPr>
          <p:cNvPr id="3" name="Εικόνα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0272" y="332656"/>
            <a:ext cx="1667794" cy="2298021"/>
          </a:xfrm>
          <a:prstGeom prst="rect">
            <a:avLst/>
          </a:prstGeom>
        </p:spPr>
      </p:pic>
      <p:pic>
        <p:nvPicPr>
          <p:cNvPr id="4" name="Εικόνα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8085" y="2630677"/>
            <a:ext cx="1719545" cy="2274490"/>
          </a:xfrm>
          <a:prstGeom prst="rect">
            <a:avLst/>
          </a:prstGeom>
        </p:spPr>
      </p:pic>
      <p:pic>
        <p:nvPicPr>
          <p:cNvPr id="5" name="Εικόνα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520" y="964305"/>
            <a:ext cx="6670601" cy="1683432"/>
          </a:xfrm>
          <a:prstGeom prst="rect">
            <a:avLst/>
          </a:prstGeom>
        </p:spPr>
      </p:pic>
      <p:sp>
        <p:nvSpPr>
          <p:cNvPr id="7" name="2 - TextBox"/>
          <p:cNvSpPr txBox="1"/>
          <p:nvPr/>
        </p:nvSpPr>
        <p:spPr>
          <a:xfrm>
            <a:off x="539552" y="4762849"/>
            <a:ext cx="5686615" cy="1077218"/>
          </a:xfrm>
          <a:prstGeom prst="rect">
            <a:avLst/>
          </a:prstGeom>
          <a:noFill/>
          <a:ln w="31750">
            <a:solidFill>
              <a:schemeClr val="tx1"/>
            </a:solidFill>
          </a:ln>
        </p:spPr>
        <p:txBody>
          <a:bodyPr wrap="square" rtlCol="0">
            <a:spAutoFit/>
          </a:bodyPr>
          <a:lstStyle/>
          <a:p>
            <a:pPr marL="342900" indent="-342900" algn="just">
              <a:buFont typeface="Arial" pitchFamily="34" charset="0"/>
              <a:buChar char="•"/>
            </a:pPr>
            <a:r>
              <a:rPr lang="el-GR" sz="2400" b="1" dirty="0" smtClean="0"/>
              <a:t> </a:t>
            </a:r>
            <a:r>
              <a:rPr lang="el-GR" sz="2000" b="1" dirty="0" smtClean="0"/>
              <a:t>στην συγκεκριμένη περίπτωση σημαίνει ότι η ηλεκτρική ενέργεια του κινητήρα μετατράπηκε σε δυναμική ενέργεια σε μικρό χρόνο</a:t>
            </a:r>
            <a:endParaRPr lang="el-GR" sz="2000" b="1" dirty="0" smtClean="0"/>
          </a:p>
        </p:txBody>
      </p:sp>
    </p:spTree>
    <p:extLst>
      <p:ext uri="{BB962C8B-B14F-4D97-AF65-F5344CB8AC3E}">
        <p14:creationId xmlns:p14="http://schemas.microsoft.com/office/powerpoint/2010/main" val="3779206997"/>
      </p:ext>
    </p:extLst>
  </p:cSld>
  <p:clrMapOvr>
    <a:masterClrMapping/>
  </p:clrMapOvr>
  <p:transition spd="med">
    <p:cut thruBlk="1"/>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circle(in)">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circle(in)">
                                      <p:cBhvr>
                                        <p:cTn id="17" dur="2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Θέση εικόνας 4" descr="1-Ενέργεια και Ισχύς3 - Microsoft PowerPoint"/>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873908" y="222458"/>
            <a:ext cx="5486400" cy="363793"/>
          </a:xfrm>
          <a:prstGeom prst="rect">
            <a:avLst/>
          </a:prstGeom>
        </p:spPr>
      </p:pic>
      <p:pic>
        <p:nvPicPr>
          <p:cNvPr id="4" name="Θέση εικόνας 4" descr="1-Ενέργεια και Ισχύς3 - Microsoft PowerPoint"/>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3635896" y="764704"/>
            <a:ext cx="1962424" cy="1257475"/>
          </a:xfrm>
          <a:prstGeom prst="rect">
            <a:avLst/>
          </a:prstGeom>
        </p:spPr>
      </p:pic>
      <p:pic>
        <p:nvPicPr>
          <p:cNvPr id="819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47099" y="2090588"/>
            <a:ext cx="1993900" cy="291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Θέση εικόνας 4" descr="1-Ενέργεια και Ισχύς3 - Microsoft PowerPoint"/>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a:off x="3740999" y="2076095"/>
            <a:ext cx="1943371" cy="2943636"/>
          </a:xfrm>
          <a:prstGeom prst="rect">
            <a:avLst/>
          </a:prstGeom>
        </p:spPr>
      </p:pic>
      <p:pic>
        <p:nvPicPr>
          <p:cNvPr id="7" name="Θέση εικόνας 4" descr="1-Ενέργεια και Ισχύς3 - Microsoft PowerPoint"/>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5576616" y="2076095"/>
            <a:ext cx="1971950" cy="2981741"/>
          </a:xfrm>
          <a:prstGeom prst="rect">
            <a:avLst/>
          </a:prstGeom>
        </p:spPr>
      </p:pic>
    </p:spTree>
    <p:extLst>
      <p:ext uri="{BB962C8B-B14F-4D97-AF65-F5344CB8AC3E}">
        <p14:creationId xmlns:p14="http://schemas.microsoft.com/office/powerpoint/2010/main" val="2401437694"/>
      </p:ext>
    </p:extLst>
  </p:cSld>
  <p:clrMapOvr>
    <a:masterClrMapping/>
  </p:clrMapOvr>
  <p:transition spd="med">
    <p:cut thruBlk="1"/>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8195"/>
                                        </p:tgtEl>
                                        <p:attrNameLst>
                                          <p:attrName>style.visibility</p:attrName>
                                        </p:attrNameLst>
                                      </p:cBhvr>
                                      <p:to>
                                        <p:strVal val="visible"/>
                                      </p:to>
                                    </p:set>
                                    <p:animEffect transition="in" filter="circle(in)">
                                      <p:cBhvr>
                                        <p:cTn id="17" dur="2000"/>
                                        <p:tgtEl>
                                          <p:spTgt spid="819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imagesCAY6G8Z1.jpg"/>
          <p:cNvPicPr>
            <a:picLocks noChangeAspect="1"/>
          </p:cNvPicPr>
          <p:nvPr/>
        </p:nvPicPr>
        <p:blipFill>
          <a:blip r:embed="rId3" cstate="email"/>
          <a:stretch>
            <a:fillRect/>
          </a:stretch>
        </p:blipFill>
        <p:spPr>
          <a:xfrm>
            <a:off x="4004673" y="980728"/>
            <a:ext cx="3322187" cy="2016224"/>
          </a:xfrm>
          <a:prstGeom prst="rect">
            <a:avLst/>
          </a:prstGeom>
        </p:spPr>
      </p:pic>
      <p:pic>
        <p:nvPicPr>
          <p:cNvPr id="3" name="2 - Εικόνα" descr="Καύσιμο - πετρέλαιο.jpg"/>
          <p:cNvPicPr>
            <a:picLocks noChangeAspect="1"/>
          </p:cNvPicPr>
          <p:nvPr/>
        </p:nvPicPr>
        <p:blipFill>
          <a:blip r:embed="rId4" cstate="email"/>
          <a:stretch>
            <a:fillRect/>
          </a:stretch>
        </p:blipFill>
        <p:spPr>
          <a:xfrm>
            <a:off x="323528" y="3536520"/>
            <a:ext cx="2393147" cy="1728192"/>
          </a:xfrm>
          <a:prstGeom prst="rect">
            <a:avLst/>
          </a:prstGeom>
        </p:spPr>
      </p:pic>
      <p:sp>
        <p:nvSpPr>
          <p:cNvPr id="6" name="5 - TextBox"/>
          <p:cNvSpPr txBox="1"/>
          <p:nvPr/>
        </p:nvSpPr>
        <p:spPr>
          <a:xfrm>
            <a:off x="1187624" y="260648"/>
            <a:ext cx="6480720" cy="523220"/>
          </a:xfrm>
          <a:prstGeom prst="rect">
            <a:avLst/>
          </a:prstGeom>
          <a:noFill/>
        </p:spPr>
        <p:txBody>
          <a:bodyPr wrap="square" rtlCol="0">
            <a:spAutoFit/>
          </a:bodyPr>
          <a:lstStyle/>
          <a:p>
            <a:r>
              <a:rPr lang="el-GR" sz="2800" u="sng" dirty="0" smtClean="0">
                <a:latin typeface="Arial Black" pitchFamily="34" charset="0"/>
              </a:rPr>
              <a:t>Εικόνες από θέματα της ενότητας</a:t>
            </a:r>
            <a:endParaRPr lang="el-GR" sz="2800" dirty="0"/>
          </a:p>
        </p:txBody>
      </p:sp>
      <p:pic>
        <p:nvPicPr>
          <p:cNvPr id="4098" name="Picture 2" descr="ΑΝΕΜΟΜΥΛΟ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980728"/>
            <a:ext cx="2196244" cy="219624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ΝΕΡΟΜΥΛΟΣ ΟΨΗ"/>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5856" y="3536520"/>
            <a:ext cx="1905000" cy="23622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ΗΛΙΟΚΙΝΗΤΗ ΒΑΡΚΑ"/>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40152" y="3691506"/>
            <a:ext cx="2736304" cy="20522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cut thruBlk="1"/>
    <p:sndAc>
      <p:stSnd>
        <p:snd r:embed="rId2" name="click.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 - TextBox"/>
          <p:cNvSpPr txBox="1"/>
          <p:nvPr/>
        </p:nvSpPr>
        <p:spPr>
          <a:xfrm>
            <a:off x="287456" y="188640"/>
            <a:ext cx="8677032" cy="2677656"/>
          </a:xfrm>
          <a:prstGeom prst="rect">
            <a:avLst/>
          </a:prstGeom>
          <a:noFill/>
        </p:spPr>
        <p:txBody>
          <a:bodyPr wrap="square" rtlCol="0">
            <a:spAutoFit/>
          </a:bodyPr>
          <a:lstStyle/>
          <a:p>
            <a:pPr algn="ctr"/>
            <a:r>
              <a:rPr lang="el-GR" sz="4000" u="sng" dirty="0" smtClean="0">
                <a:latin typeface="Arial Black" pitchFamily="34" charset="0"/>
              </a:rPr>
              <a:t>Ενέργεια</a:t>
            </a:r>
            <a:endParaRPr lang="el-GR" sz="4000" u="sng" dirty="0" smtClean="0">
              <a:latin typeface="Arial Black" pitchFamily="34" charset="0"/>
            </a:endParaRPr>
          </a:p>
          <a:p>
            <a:pPr algn="just"/>
            <a:r>
              <a:rPr lang="el-GR" sz="2400" b="1" dirty="0" smtClean="0"/>
              <a:t>        </a:t>
            </a:r>
            <a:endParaRPr lang="el-GR" sz="2400" b="1" dirty="0" smtClean="0"/>
          </a:p>
          <a:p>
            <a:pPr algn="just"/>
            <a:r>
              <a:rPr lang="el-GR" sz="2400" b="1" dirty="0" smtClean="0"/>
              <a:t>Η ενέργεια είναι ένα </a:t>
            </a:r>
            <a:r>
              <a:rPr lang="el-GR" sz="2400" b="1" dirty="0" smtClean="0">
                <a:solidFill>
                  <a:srgbClr val="FF0000"/>
                </a:solidFill>
              </a:rPr>
              <a:t>φυσικό μέγεθος </a:t>
            </a:r>
            <a:r>
              <a:rPr lang="el-GR" sz="2400" b="1" dirty="0" smtClean="0"/>
              <a:t>που το </a:t>
            </a:r>
            <a:r>
              <a:rPr lang="el-GR" sz="2400" b="1" dirty="0" smtClean="0">
                <a:solidFill>
                  <a:srgbClr val="FF0000"/>
                </a:solidFill>
              </a:rPr>
              <a:t>αντιλαμβανόμαστε</a:t>
            </a:r>
            <a:r>
              <a:rPr lang="el-GR" sz="2400" b="1" dirty="0" smtClean="0"/>
              <a:t> κυρίως </a:t>
            </a:r>
            <a:r>
              <a:rPr lang="el-GR" sz="2400" b="1" dirty="0" smtClean="0">
                <a:solidFill>
                  <a:srgbClr val="FF0000"/>
                </a:solidFill>
              </a:rPr>
              <a:t>από τα αποτελέσματά της</a:t>
            </a:r>
            <a:r>
              <a:rPr lang="el-GR" sz="2400" b="1" dirty="0" smtClean="0"/>
              <a:t>, που είναι γνωστά σαν </a:t>
            </a:r>
            <a:r>
              <a:rPr lang="el-GR" sz="2400" b="1" dirty="0" smtClean="0">
                <a:solidFill>
                  <a:srgbClr val="FF0000"/>
                </a:solidFill>
              </a:rPr>
              <a:t>έργο</a:t>
            </a:r>
            <a:r>
              <a:rPr lang="el-GR" sz="2400" b="1" dirty="0" smtClean="0"/>
              <a:t>. Έχει πολλά «πρόσωπα». </a:t>
            </a:r>
          </a:p>
          <a:p>
            <a:pPr algn="just"/>
            <a:endParaRPr lang="el-GR" sz="3200" dirty="0">
              <a:latin typeface="Arial Black" pitchFamily="34" charset="0"/>
            </a:endParaRPr>
          </a:p>
        </p:txBody>
      </p:sp>
      <p:pic>
        <p:nvPicPr>
          <p:cNvPr id="9" name="Εικόνα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2564904"/>
            <a:ext cx="7638472" cy="4212041"/>
          </a:xfrm>
          <a:prstGeom prst="rect">
            <a:avLst/>
          </a:prstGeom>
        </p:spPr>
      </p:pic>
    </p:spTree>
  </p:cSld>
  <p:clrMapOvr>
    <a:masterClrMapping/>
  </p:clrMapOvr>
  <p:transition spd="med">
    <p:cut thruBlk="1"/>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TextBox"/>
          <p:cNvSpPr txBox="1"/>
          <p:nvPr/>
        </p:nvSpPr>
        <p:spPr>
          <a:xfrm>
            <a:off x="238726" y="1339027"/>
            <a:ext cx="8712967" cy="3046988"/>
          </a:xfrm>
          <a:prstGeom prst="rect">
            <a:avLst/>
          </a:prstGeom>
          <a:noFill/>
        </p:spPr>
        <p:txBody>
          <a:bodyPr wrap="square" rtlCol="0">
            <a:spAutoFit/>
          </a:bodyPr>
          <a:lstStyle/>
          <a:p>
            <a:pPr algn="just"/>
            <a:r>
              <a:rPr lang="el-GR" sz="2400" b="1" dirty="0" smtClean="0"/>
              <a:t>Πχ.</a:t>
            </a:r>
          </a:p>
          <a:p>
            <a:pPr marL="342900" indent="-342900" algn="just">
              <a:buFont typeface="Arial" pitchFamily="34" charset="0"/>
              <a:buChar char="•"/>
            </a:pPr>
            <a:r>
              <a:rPr lang="el-GR" sz="2400" b="1" dirty="0" smtClean="0"/>
              <a:t>Εμφανίζεται </a:t>
            </a:r>
            <a:r>
              <a:rPr lang="el-GR" sz="2400" b="1" dirty="0" smtClean="0"/>
              <a:t>σαν </a:t>
            </a:r>
            <a:r>
              <a:rPr lang="el-GR" sz="2400" b="1" dirty="0" smtClean="0">
                <a:solidFill>
                  <a:srgbClr val="FF0000"/>
                </a:solidFill>
              </a:rPr>
              <a:t>δυναμική ενέργεια </a:t>
            </a:r>
            <a:r>
              <a:rPr lang="el-GR" sz="2400" b="1" dirty="0" smtClean="0"/>
              <a:t>σε ένα τεντωμένο </a:t>
            </a:r>
            <a:r>
              <a:rPr lang="el-GR" sz="2400" b="1" dirty="0" smtClean="0"/>
              <a:t>ελατήριο</a:t>
            </a:r>
          </a:p>
          <a:p>
            <a:pPr marL="342900" indent="-342900" algn="just">
              <a:buFont typeface="Arial" pitchFamily="34" charset="0"/>
              <a:buChar char="•"/>
            </a:pPr>
            <a:r>
              <a:rPr lang="el-GR" sz="2400" b="1" dirty="0"/>
              <a:t>Σ</a:t>
            </a:r>
            <a:r>
              <a:rPr lang="el-GR" sz="2400" b="1" dirty="0" smtClean="0"/>
              <a:t>αν </a:t>
            </a:r>
            <a:r>
              <a:rPr lang="el-GR" sz="2400" b="1" dirty="0" smtClean="0">
                <a:solidFill>
                  <a:srgbClr val="FF0000"/>
                </a:solidFill>
              </a:rPr>
              <a:t>κινητική</a:t>
            </a:r>
            <a:r>
              <a:rPr lang="el-GR" sz="2400" b="1" dirty="0" smtClean="0"/>
              <a:t> για αντικείμενα που πέφτουν από </a:t>
            </a:r>
            <a:r>
              <a:rPr lang="el-GR" sz="2400" b="1" dirty="0" smtClean="0"/>
              <a:t>ψηλά</a:t>
            </a:r>
          </a:p>
          <a:p>
            <a:pPr marL="342900" indent="-342900" algn="just">
              <a:buFont typeface="Arial" pitchFamily="34" charset="0"/>
              <a:buChar char="•"/>
            </a:pPr>
            <a:r>
              <a:rPr lang="el-GR" sz="2400" b="1" dirty="0"/>
              <a:t>Σ</a:t>
            </a:r>
            <a:r>
              <a:rPr lang="el-GR" sz="2400" b="1" dirty="0" smtClean="0"/>
              <a:t>αν </a:t>
            </a:r>
            <a:r>
              <a:rPr lang="el-GR" sz="2400" b="1" dirty="0" smtClean="0">
                <a:solidFill>
                  <a:srgbClr val="FF0000"/>
                </a:solidFill>
              </a:rPr>
              <a:t>θερμική</a:t>
            </a:r>
            <a:r>
              <a:rPr lang="el-GR" sz="2400" b="1" dirty="0" smtClean="0"/>
              <a:t> στον λέβητα </a:t>
            </a:r>
            <a:r>
              <a:rPr lang="el-GR" sz="2400" b="1" dirty="0" smtClean="0"/>
              <a:t>του σπιτιού</a:t>
            </a:r>
            <a:endParaRPr lang="el-GR" sz="2400" b="1" dirty="0" smtClean="0"/>
          </a:p>
          <a:p>
            <a:pPr marL="342900" indent="-342900" algn="just">
              <a:buFont typeface="Arial" pitchFamily="34" charset="0"/>
              <a:buChar char="•"/>
            </a:pPr>
            <a:r>
              <a:rPr lang="el-GR" sz="2400" b="1" dirty="0" smtClean="0"/>
              <a:t>Σ</a:t>
            </a:r>
            <a:r>
              <a:rPr lang="el-GR" sz="2400" b="1" dirty="0" smtClean="0"/>
              <a:t>αν </a:t>
            </a:r>
            <a:r>
              <a:rPr lang="el-GR" sz="2400" b="1" dirty="0" smtClean="0">
                <a:solidFill>
                  <a:srgbClr val="FF0000"/>
                </a:solidFill>
              </a:rPr>
              <a:t>ηλεκτρική</a:t>
            </a:r>
            <a:r>
              <a:rPr lang="el-GR" sz="2400" b="1" dirty="0" smtClean="0"/>
              <a:t> στις πρίζες του σπιτιού </a:t>
            </a:r>
            <a:r>
              <a:rPr lang="el-GR" sz="2400" b="1" dirty="0" smtClean="0"/>
              <a:t>μας</a:t>
            </a:r>
          </a:p>
          <a:p>
            <a:pPr marL="342900" indent="-342900" algn="just">
              <a:buFont typeface="Arial" pitchFamily="34" charset="0"/>
              <a:buChar char="•"/>
            </a:pPr>
            <a:r>
              <a:rPr lang="el-GR" sz="2400" b="1" dirty="0"/>
              <a:t>Σ</a:t>
            </a:r>
            <a:r>
              <a:rPr lang="el-GR" sz="2400" b="1" dirty="0" smtClean="0"/>
              <a:t>αν </a:t>
            </a:r>
            <a:r>
              <a:rPr lang="el-GR" sz="2400" b="1" dirty="0" smtClean="0">
                <a:solidFill>
                  <a:srgbClr val="FF0000"/>
                </a:solidFill>
              </a:rPr>
              <a:t>ηλιακή</a:t>
            </a:r>
            <a:r>
              <a:rPr lang="el-GR" sz="2400" b="1" dirty="0" smtClean="0"/>
              <a:t> στις ακτίνες του </a:t>
            </a:r>
            <a:r>
              <a:rPr lang="el-GR" sz="2400" b="1" dirty="0" smtClean="0"/>
              <a:t>Ήλιου</a:t>
            </a:r>
          </a:p>
          <a:p>
            <a:pPr marL="342900" indent="-342900" algn="just">
              <a:buFont typeface="Arial" pitchFamily="34" charset="0"/>
              <a:buChar char="•"/>
            </a:pPr>
            <a:r>
              <a:rPr lang="el-GR" sz="2400" b="1" dirty="0"/>
              <a:t>Σ</a:t>
            </a:r>
            <a:r>
              <a:rPr lang="el-GR" sz="2400" b="1" dirty="0" smtClean="0"/>
              <a:t>αν </a:t>
            </a:r>
            <a:r>
              <a:rPr lang="el-GR" sz="2400" b="1" dirty="0" smtClean="0">
                <a:solidFill>
                  <a:srgbClr val="FF0000"/>
                </a:solidFill>
              </a:rPr>
              <a:t>χημική</a:t>
            </a:r>
            <a:r>
              <a:rPr lang="el-GR" sz="2400" b="1" dirty="0" smtClean="0"/>
              <a:t> στη βενζίνη που καίγεται </a:t>
            </a:r>
            <a:r>
              <a:rPr lang="el-GR" sz="2400" b="1" dirty="0" smtClean="0"/>
              <a:t> </a:t>
            </a:r>
          </a:p>
          <a:p>
            <a:pPr marL="342900" indent="-342900" algn="just">
              <a:buFont typeface="Arial" pitchFamily="34" charset="0"/>
              <a:buChar char="•"/>
            </a:pPr>
            <a:r>
              <a:rPr lang="el-GR" sz="2400" b="1" dirty="0"/>
              <a:t>Σ</a:t>
            </a:r>
            <a:r>
              <a:rPr lang="el-GR" sz="2400" b="1" dirty="0" smtClean="0"/>
              <a:t>αν </a:t>
            </a:r>
            <a:r>
              <a:rPr lang="el-GR" sz="2400" b="1" dirty="0" smtClean="0">
                <a:solidFill>
                  <a:srgbClr val="FF0000"/>
                </a:solidFill>
              </a:rPr>
              <a:t>πυρηνική</a:t>
            </a:r>
            <a:r>
              <a:rPr lang="el-GR" sz="2400" b="1" dirty="0" smtClean="0"/>
              <a:t> στα καύσιμα ενός πυρηνικού αντιδραστήρα</a:t>
            </a:r>
            <a:r>
              <a:rPr lang="el-GR" sz="2400" b="1" dirty="0" smtClean="0"/>
              <a:t>.</a:t>
            </a:r>
          </a:p>
        </p:txBody>
      </p:sp>
      <p:sp>
        <p:nvSpPr>
          <p:cNvPr id="6" name="TextBox 5"/>
          <p:cNvSpPr txBox="1"/>
          <p:nvPr/>
        </p:nvSpPr>
        <p:spPr>
          <a:xfrm>
            <a:off x="755576" y="692696"/>
            <a:ext cx="6738383" cy="646331"/>
          </a:xfrm>
          <a:prstGeom prst="rect">
            <a:avLst/>
          </a:prstGeom>
          <a:noFill/>
        </p:spPr>
        <p:txBody>
          <a:bodyPr wrap="square" rtlCol="0">
            <a:spAutoFit/>
          </a:bodyPr>
          <a:lstStyle/>
          <a:p>
            <a:pPr algn="ctr"/>
            <a:r>
              <a:rPr lang="el-GR" b="1" u="sng" dirty="0" smtClean="0"/>
              <a:t>ΜΕΡΙΚΑ ΠΑΡΑΔΕΙΓΜΑΤΑ ΕΝΕΡΓΕΙΑΣ</a:t>
            </a:r>
          </a:p>
          <a:p>
            <a:pPr algn="ctr"/>
            <a:endParaRPr lang="el-GR" b="1" u="sng" dirty="0"/>
          </a:p>
        </p:txBody>
      </p:sp>
    </p:spTree>
    <p:extLst>
      <p:ext uri="{BB962C8B-B14F-4D97-AF65-F5344CB8AC3E}">
        <p14:creationId xmlns:p14="http://schemas.microsoft.com/office/powerpoint/2010/main" val="2517084142"/>
      </p:ext>
    </p:extLst>
  </p:cSld>
  <p:clrMapOvr>
    <a:masterClrMapping/>
  </p:clrMapOvr>
  <p:transition spd="med">
    <p:cut thruBlk="1"/>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εικόνας 4" descr="1-Ενέργεια και Ισχύς3 - Microsoft PowerPoint"/>
          <p:cNvPicPr>
            <a:picLocks noGrp="1" noChangeAspect="1"/>
          </p:cNvPicPr>
          <p:nvPr>
            <p:ph type="pic" idx="1"/>
          </p:nvPr>
        </p:nvPicPr>
        <p:blipFill>
          <a:blip r:embed="rId3">
            <a:extLst>
              <a:ext uri="{28A0092B-C50C-407E-A947-70E740481C1C}">
                <a14:useLocalDpi xmlns:a14="http://schemas.microsoft.com/office/drawing/2010/main" val="0"/>
              </a:ext>
            </a:extLst>
          </a:blip>
          <a:srcRect/>
          <a:stretch>
            <a:fillRect/>
          </a:stretch>
        </p:blipFill>
        <p:spPr>
          <a:xfrm>
            <a:off x="971600" y="2564904"/>
            <a:ext cx="7340802" cy="4114800"/>
          </a:xfrm>
        </p:spPr>
      </p:pic>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3850" y="1700808"/>
            <a:ext cx="3414713" cy="896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7161996"/>
      </p:ext>
    </p:extLst>
  </p:cSld>
  <p:clrMapOvr>
    <a:masterClrMapping/>
  </p:clrMapOvr>
  <p:transition spd="med">
    <p:cut thruBlk="1"/>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wipe(down)">
                                      <p:cBhvr>
                                        <p:cTn id="7" dur="580">
                                          <p:stCondLst>
                                            <p:cond delay="0"/>
                                          </p:stCondLst>
                                        </p:cTn>
                                        <p:tgtEl>
                                          <p:spTgt spid="7170"/>
                                        </p:tgtEl>
                                      </p:cBhvr>
                                    </p:animEffect>
                                    <p:anim calcmode="lin" valueType="num">
                                      <p:cBhvr>
                                        <p:cTn id="8" dur="1822" tmFilter="0,0; 0.14,0.36; 0.43,0.73; 0.71,0.91; 1.0,1.0">
                                          <p:stCondLst>
                                            <p:cond delay="0"/>
                                          </p:stCondLst>
                                        </p:cTn>
                                        <p:tgtEl>
                                          <p:spTgt spid="717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17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17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17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170"/>
                                        </p:tgtEl>
                                        <p:attrNameLst>
                                          <p:attrName>ppt_y</p:attrName>
                                        </p:attrNameLst>
                                      </p:cBhvr>
                                      <p:tavLst>
                                        <p:tav tm="0" fmla="#ppt_y-sin(pi*$)/81">
                                          <p:val>
                                            <p:fltVal val="0"/>
                                          </p:val>
                                        </p:tav>
                                        <p:tav tm="100000">
                                          <p:val>
                                            <p:fltVal val="1"/>
                                          </p:val>
                                        </p:tav>
                                      </p:tavLst>
                                    </p:anim>
                                    <p:animScale>
                                      <p:cBhvr>
                                        <p:cTn id="13" dur="26">
                                          <p:stCondLst>
                                            <p:cond delay="650"/>
                                          </p:stCondLst>
                                        </p:cTn>
                                        <p:tgtEl>
                                          <p:spTgt spid="7170"/>
                                        </p:tgtEl>
                                      </p:cBhvr>
                                      <p:to x="100000" y="60000"/>
                                    </p:animScale>
                                    <p:animScale>
                                      <p:cBhvr>
                                        <p:cTn id="14" dur="166" decel="50000">
                                          <p:stCondLst>
                                            <p:cond delay="676"/>
                                          </p:stCondLst>
                                        </p:cTn>
                                        <p:tgtEl>
                                          <p:spTgt spid="7170"/>
                                        </p:tgtEl>
                                      </p:cBhvr>
                                      <p:to x="100000" y="100000"/>
                                    </p:animScale>
                                    <p:animScale>
                                      <p:cBhvr>
                                        <p:cTn id="15" dur="26">
                                          <p:stCondLst>
                                            <p:cond delay="1312"/>
                                          </p:stCondLst>
                                        </p:cTn>
                                        <p:tgtEl>
                                          <p:spTgt spid="7170"/>
                                        </p:tgtEl>
                                      </p:cBhvr>
                                      <p:to x="100000" y="80000"/>
                                    </p:animScale>
                                    <p:animScale>
                                      <p:cBhvr>
                                        <p:cTn id="16" dur="166" decel="50000">
                                          <p:stCondLst>
                                            <p:cond delay="1338"/>
                                          </p:stCondLst>
                                        </p:cTn>
                                        <p:tgtEl>
                                          <p:spTgt spid="7170"/>
                                        </p:tgtEl>
                                      </p:cBhvr>
                                      <p:to x="100000" y="100000"/>
                                    </p:animScale>
                                    <p:animScale>
                                      <p:cBhvr>
                                        <p:cTn id="17" dur="26">
                                          <p:stCondLst>
                                            <p:cond delay="1642"/>
                                          </p:stCondLst>
                                        </p:cTn>
                                        <p:tgtEl>
                                          <p:spTgt spid="7170"/>
                                        </p:tgtEl>
                                      </p:cBhvr>
                                      <p:to x="100000" y="90000"/>
                                    </p:animScale>
                                    <p:animScale>
                                      <p:cBhvr>
                                        <p:cTn id="18" dur="166" decel="50000">
                                          <p:stCondLst>
                                            <p:cond delay="1668"/>
                                          </p:stCondLst>
                                        </p:cTn>
                                        <p:tgtEl>
                                          <p:spTgt spid="7170"/>
                                        </p:tgtEl>
                                      </p:cBhvr>
                                      <p:to x="100000" y="100000"/>
                                    </p:animScale>
                                    <p:animScale>
                                      <p:cBhvr>
                                        <p:cTn id="19" dur="26">
                                          <p:stCondLst>
                                            <p:cond delay="1808"/>
                                          </p:stCondLst>
                                        </p:cTn>
                                        <p:tgtEl>
                                          <p:spTgt spid="7170"/>
                                        </p:tgtEl>
                                      </p:cBhvr>
                                      <p:to x="100000" y="95000"/>
                                    </p:animScale>
                                    <p:animScale>
                                      <p:cBhvr>
                                        <p:cTn id="20" dur="166" decel="50000">
                                          <p:stCondLst>
                                            <p:cond delay="1834"/>
                                          </p:stCondLst>
                                        </p:cTn>
                                        <p:tgtEl>
                                          <p:spTgt spid="717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Ομάδα 4"/>
          <p:cNvGrpSpPr/>
          <p:nvPr/>
        </p:nvGrpSpPr>
        <p:grpSpPr>
          <a:xfrm>
            <a:off x="180041" y="0"/>
            <a:ext cx="8595983" cy="1506174"/>
            <a:chOff x="-99040" y="0"/>
            <a:chExt cx="8595983" cy="1506174"/>
          </a:xfrm>
        </p:grpSpPr>
        <p:sp>
          <p:nvSpPr>
            <p:cNvPr id="7" name="Στρογγυλεμένο ορθογώνιο 6"/>
            <p:cNvSpPr/>
            <p:nvPr/>
          </p:nvSpPr>
          <p:spPr>
            <a:xfrm>
              <a:off x="-99040" y="0"/>
              <a:ext cx="8496944" cy="1506174"/>
            </a:xfrm>
            <a:prstGeom prst="roundRect">
              <a:avLst>
                <a:gd name="adj" fmla="val 1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8" name="Στρογγυλεμένο ορθογώνιο 4"/>
            <p:cNvSpPr/>
            <p:nvPr/>
          </p:nvSpPr>
          <p:spPr>
            <a:xfrm>
              <a:off x="1762487" y="0"/>
              <a:ext cx="6734456" cy="150617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endParaRPr lang="el-GR" sz="3600" kern="1200" dirty="0" smtClean="0"/>
            </a:p>
            <a:p>
              <a:pPr lvl="0" algn="just" defTabSz="1600200">
                <a:lnSpc>
                  <a:spcPct val="90000"/>
                </a:lnSpc>
                <a:spcBef>
                  <a:spcPct val="0"/>
                </a:spcBef>
                <a:spcAft>
                  <a:spcPct val="35000"/>
                </a:spcAft>
              </a:pPr>
              <a:r>
                <a:rPr lang="el-GR" sz="3600" u="sng" kern="1200" dirty="0" smtClean="0">
                  <a:solidFill>
                    <a:schemeClr val="accent5">
                      <a:lumMod val="20000"/>
                      <a:lumOff val="80000"/>
                    </a:schemeClr>
                  </a:solidFill>
                </a:rPr>
                <a:t>Ηλεκτρική ενέργεια :</a:t>
              </a:r>
              <a:r>
                <a:rPr lang="el-GR" sz="2400" u="sng" kern="1200" dirty="0" smtClean="0">
                  <a:solidFill>
                    <a:schemeClr val="accent5">
                      <a:lumMod val="20000"/>
                      <a:lumOff val="80000"/>
                    </a:schemeClr>
                  </a:solidFill>
                </a:rPr>
                <a:t> </a:t>
              </a:r>
              <a:r>
                <a:rPr lang="el-GR" sz="2400" kern="1200" dirty="0" smtClean="0">
                  <a:solidFill>
                    <a:schemeClr val="accent5">
                      <a:lumMod val="20000"/>
                      <a:lumOff val="80000"/>
                    </a:schemeClr>
                  </a:solidFill>
                </a:rPr>
                <a:t>είναι η ενέργεια που μεταφέρει το ηλεκτρικό ρεύμα(κίνηση ηλεκτρονίων).Παράγεται  από μετατροπή άλλων μορφών ενέργειας.</a:t>
              </a:r>
              <a:endParaRPr lang="el-GR" sz="3600" kern="1200" dirty="0" smtClean="0">
                <a:solidFill>
                  <a:schemeClr val="accent5">
                    <a:lumMod val="20000"/>
                    <a:lumOff val="80000"/>
                  </a:schemeClr>
                </a:solidFill>
              </a:endParaRPr>
            </a:p>
            <a:p>
              <a:pPr lvl="0" algn="l" defTabSz="1600200">
                <a:lnSpc>
                  <a:spcPct val="90000"/>
                </a:lnSpc>
                <a:spcBef>
                  <a:spcPct val="0"/>
                </a:spcBef>
                <a:spcAft>
                  <a:spcPct val="35000"/>
                </a:spcAft>
              </a:pPr>
              <a:endParaRPr lang="el-GR" sz="3600" kern="1200" dirty="0"/>
            </a:p>
          </p:txBody>
        </p:sp>
      </p:grpSp>
      <p:grpSp>
        <p:nvGrpSpPr>
          <p:cNvPr id="9" name="Ομάδα 8"/>
          <p:cNvGrpSpPr/>
          <p:nvPr/>
        </p:nvGrpSpPr>
        <p:grpSpPr>
          <a:xfrm>
            <a:off x="215517" y="1341322"/>
            <a:ext cx="8560508" cy="2378617"/>
            <a:chOff x="-63565" y="0"/>
            <a:chExt cx="8560508" cy="2378617"/>
          </a:xfrm>
        </p:grpSpPr>
        <p:sp>
          <p:nvSpPr>
            <p:cNvPr id="10" name="Στρογγυλεμένο ορθογώνιο 9"/>
            <p:cNvSpPr/>
            <p:nvPr/>
          </p:nvSpPr>
          <p:spPr>
            <a:xfrm>
              <a:off x="-63565" y="288032"/>
              <a:ext cx="8496944" cy="2090585"/>
            </a:xfrm>
            <a:prstGeom prst="roundRect">
              <a:avLst>
                <a:gd name="adj" fmla="val 1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1" name="Στρογγυλεμένο ορθογώνιο 4"/>
            <p:cNvSpPr/>
            <p:nvPr/>
          </p:nvSpPr>
          <p:spPr>
            <a:xfrm>
              <a:off x="1971359" y="0"/>
              <a:ext cx="6525584" cy="209058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7160" tIns="137160" rIns="137160" bIns="137160" numCol="1" spcCol="1270" anchor="ctr" anchorCtr="0">
              <a:noAutofit/>
            </a:bodyPr>
            <a:lstStyle/>
            <a:p>
              <a:pPr lvl="0" algn="just" defTabSz="1600200">
                <a:lnSpc>
                  <a:spcPct val="90000"/>
                </a:lnSpc>
                <a:spcBef>
                  <a:spcPct val="0"/>
                </a:spcBef>
                <a:spcAft>
                  <a:spcPct val="35000"/>
                </a:spcAft>
              </a:pPr>
              <a:r>
                <a:rPr lang="el-GR" sz="3600" u="sng" kern="1200" dirty="0" smtClean="0">
                  <a:solidFill>
                    <a:schemeClr val="tx1">
                      <a:lumMod val="95000"/>
                      <a:lumOff val="5000"/>
                    </a:schemeClr>
                  </a:solidFill>
                </a:rPr>
                <a:t>Χημική Ενέργεια :</a:t>
              </a:r>
              <a:r>
                <a:rPr lang="el-GR" sz="2400" u="sng" kern="1200" dirty="0" smtClean="0">
                  <a:solidFill>
                    <a:schemeClr val="tx1">
                      <a:lumMod val="95000"/>
                      <a:lumOff val="5000"/>
                    </a:schemeClr>
                  </a:solidFill>
                </a:rPr>
                <a:t> </a:t>
              </a:r>
              <a:r>
                <a:rPr lang="el-GR" sz="2400" kern="1200" dirty="0" smtClean="0">
                  <a:solidFill>
                    <a:schemeClr val="tx1">
                      <a:lumMod val="95000"/>
                      <a:lumOff val="5000"/>
                    </a:schemeClr>
                  </a:solidFill>
                </a:rPr>
                <a:t>είναι ή ενέργεια  που είναι αποθηκευμένη στο ξύλο –κάρβουνο – πετρέλαιο-τρόφιμα και απελευθερώνεται με την καύση, που είναι χημική αντίδραση.</a:t>
              </a:r>
              <a:endParaRPr lang="el-GR" sz="3600" kern="1200" dirty="0">
                <a:solidFill>
                  <a:schemeClr val="tx1">
                    <a:lumMod val="95000"/>
                    <a:lumOff val="5000"/>
                  </a:schemeClr>
                </a:solidFill>
              </a:endParaRPr>
            </a:p>
          </p:txBody>
        </p:sp>
      </p:grpSp>
      <p:grpSp>
        <p:nvGrpSpPr>
          <p:cNvPr id="12" name="Ομάδα 11"/>
          <p:cNvGrpSpPr/>
          <p:nvPr/>
        </p:nvGrpSpPr>
        <p:grpSpPr>
          <a:xfrm>
            <a:off x="107505" y="3861048"/>
            <a:ext cx="8712968" cy="2734416"/>
            <a:chOff x="0" y="3775"/>
            <a:chExt cx="8496944" cy="6332928"/>
          </a:xfrm>
        </p:grpSpPr>
        <p:sp>
          <p:nvSpPr>
            <p:cNvPr id="13" name="Στρογγυλεμένο ορθογώνιο 12"/>
            <p:cNvSpPr/>
            <p:nvPr/>
          </p:nvSpPr>
          <p:spPr>
            <a:xfrm>
              <a:off x="0" y="3775"/>
              <a:ext cx="8496944" cy="6332928"/>
            </a:xfrm>
            <a:prstGeom prst="roundRect">
              <a:avLst>
                <a:gd name="adj" fmla="val 1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Στρογγυλεμένο ορθογώνιο 4"/>
            <p:cNvSpPr/>
            <p:nvPr/>
          </p:nvSpPr>
          <p:spPr>
            <a:xfrm>
              <a:off x="2133180" y="3775"/>
              <a:ext cx="6363763" cy="63329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just" defTabSz="1422400">
                <a:lnSpc>
                  <a:spcPct val="90000"/>
                </a:lnSpc>
                <a:spcBef>
                  <a:spcPct val="0"/>
                </a:spcBef>
                <a:spcAft>
                  <a:spcPct val="35000"/>
                </a:spcAft>
              </a:pPr>
              <a:r>
                <a:rPr lang="el-GR" sz="3200" u="sng" kern="1200" dirty="0" smtClean="0">
                  <a:solidFill>
                    <a:srgbClr val="FFFF00"/>
                  </a:solidFill>
                </a:rPr>
                <a:t>Πυρηνική Ενέργεια : </a:t>
              </a:r>
              <a:r>
                <a:rPr lang="el-GR" sz="2400" b="1" kern="1200" dirty="0" smtClean="0">
                  <a:solidFill>
                    <a:srgbClr val="FFFF00"/>
                  </a:solidFill>
                </a:rPr>
                <a:t>είναι  η </a:t>
              </a:r>
              <a:r>
                <a:rPr lang="el-GR" sz="2400" b="1" kern="1200" dirty="0" smtClean="0">
                  <a:solidFill>
                    <a:srgbClr val="FFFF00"/>
                  </a:solidFill>
                  <a:hlinkClick r:id="rId3" tooltip="Δυναμική ενέργεια"/>
                </a:rPr>
                <a:t>δυναμική </a:t>
              </a:r>
              <a:r>
                <a:rPr lang="el-GR" sz="2400" b="1" kern="1200" dirty="0" smtClean="0">
                  <a:solidFill>
                    <a:srgbClr val="FFFF00"/>
                  </a:solidFill>
                </a:rPr>
                <a:t>ενέργεια που είναι εγκλεισμένη στους πυρήνες των  </a:t>
              </a:r>
              <a:r>
                <a:rPr lang="el-GR" sz="2400" b="1" kern="1200" dirty="0" smtClean="0">
                  <a:solidFill>
                    <a:srgbClr val="FFFF00"/>
                  </a:solidFill>
                  <a:hlinkClick r:id="rId4" tooltip="Άτομο"/>
                </a:rPr>
                <a:t>ατόμων</a:t>
              </a:r>
              <a:r>
                <a:rPr lang="el-GR" sz="2400" b="1" kern="1200" dirty="0" smtClean="0">
                  <a:solidFill>
                    <a:srgbClr val="FFFF00"/>
                  </a:solidFill>
                </a:rPr>
                <a:t> λόγω της αλληλεπίδρασης των σωματιδίων που  απελευθερώνονται κατά τη </a:t>
              </a:r>
              <a:r>
                <a:rPr lang="el-GR" sz="2400" b="1" kern="1200" dirty="0" smtClean="0">
                  <a:solidFill>
                    <a:srgbClr val="FFFF00"/>
                  </a:solidFill>
                  <a:hlinkClick r:id="rId5" tooltip="Πυρηνική σχάση"/>
                </a:rPr>
                <a:t>σχάση</a:t>
              </a:r>
              <a:r>
                <a:rPr lang="el-GR" sz="2400" b="1" kern="1200" dirty="0" smtClean="0">
                  <a:solidFill>
                    <a:srgbClr val="FFFF00"/>
                  </a:solidFill>
                </a:rPr>
                <a:t> ή  </a:t>
              </a:r>
              <a:r>
                <a:rPr lang="el-GR" sz="2400" b="1" kern="1200" dirty="0" smtClean="0">
                  <a:solidFill>
                    <a:srgbClr val="FFFF00"/>
                  </a:solidFill>
                  <a:hlinkClick r:id="rId6" tooltip="Πυρηνική σύντηξη"/>
                </a:rPr>
                <a:t>σύντηξη</a:t>
              </a:r>
              <a:r>
                <a:rPr lang="el-GR" sz="2400" b="1" kern="1200" dirty="0" smtClean="0">
                  <a:solidFill>
                    <a:srgbClr val="FFFF00"/>
                  </a:solidFill>
                </a:rPr>
                <a:t> των πυρήνων και εφόσον οι πυρηνικές αντιδράσεις είναι ελεγχόμενες (όπως συμβαίνει στην καρδιά ενός </a:t>
              </a:r>
              <a:r>
                <a:rPr lang="el-GR" sz="2400" b="1" kern="1200" dirty="0" smtClean="0">
                  <a:solidFill>
                    <a:srgbClr val="FFFF00"/>
                  </a:solidFill>
                  <a:hlinkClick r:id="rId7" tooltip="Πυρηνικός αντιδραστήρας"/>
                </a:rPr>
                <a:t>πυρηνικού αντιδραστήρα</a:t>
              </a:r>
              <a:r>
                <a:rPr lang="el-GR" sz="2400" b="1" kern="1200" dirty="0" smtClean="0">
                  <a:solidFill>
                    <a:srgbClr val="FFFF00"/>
                  </a:solidFill>
                </a:rPr>
                <a:t>) .</a:t>
              </a:r>
              <a:endParaRPr lang="el-GR" sz="2400" b="1" kern="1200" dirty="0">
                <a:solidFill>
                  <a:srgbClr val="FFFF00"/>
                </a:solidFill>
              </a:endParaRPr>
            </a:p>
          </p:txBody>
        </p:sp>
      </p:grpSp>
      <p:pic>
        <p:nvPicPr>
          <p:cNvPr id="512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6003" y="4077072"/>
            <a:ext cx="1858963" cy="438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3 - Εικόνα" descr="images.jpg"/>
          <p:cNvPicPr>
            <a:picLocks noChangeAspect="1"/>
          </p:cNvPicPr>
          <p:nvPr/>
        </p:nvPicPr>
        <p:blipFill>
          <a:blip r:embed="rId9" cstate="email">
            <a:lum bright="20000" contrast="20000"/>
          </a:blip>
          <a:stretch>
            <a:fillRect/>
          </a:stretch>
        </p:blipFill>
        <p:spPr>
          <a:xfrm>
            <a:off x="529400" y="2034967"/>
            <a:ext cx="1512168" cy="1224136"/>
          </a:xfrm>
          <a:prstGeom prst="roundRect">
            <a:avLst>
              <a:gd name="adj" fmla="val 16667"/>
            </a:avLst>
          </a:prstGeom>
          <a:ln>
            <a:solidFill>
              <a:schemeClr val="accent5">
                <a:lumMod val="20000"/>
                <a:lumOff val="8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Εικόνα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9400" y="262481"/>
            <a:ext cx="1333686" cy="981212"/>
          </a:xfrm>
          <a:prstGeom prst="rect">
            <a:avLst/>
          </a:prstGeom>
        </p:spPr>
      </p:pic>
    </p:spTree>
  </p:cSld>
  <p:clrMapOvr>
    <a:masterClrMapping/>
  </p:clrMapOvr>
  <p:transition spd="med">
    <p:cut thruBlk="1"/>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down)">
                                      <p:cBhvr>
                                        <p:cTn id="41" dur="580">
                                          <p:stCondLst>
                                            <p:cond delay="0"/>
                                          </p:stCondLst>
                                        </p:cTn>
                                        <p:tgtEl>
                                          <p:spTgt spid="9"/>
                                        </p:tgtEl>
                                      </p:cBhvr>
                                    </p:animEffect>
                                    <p:anim calcmode="lin" valueType="num">
                                      <p:cBhvr>
                                        <p:cTn id="42"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7" dur="26">
                                          <p:stCondLst>
                                            <p:cond delay="650"/>
                                          </p:stCondLst>
                                        </p:cTn>
                                        <p:tgtEl>
                                          <p:spTgt spid="9"/>
                                        </p:tgtEl>
                                      </p:cBhvr>
                                      <p:to x="100000" y="60000"/>
                                    </p:animScale>
                                    <p:animScale>
                                      <p:cBhvr>
                                        <p:cTn id="48" dur="166" decel="50000">
                                          <p:stCondLst>
                                            <p:cond delay="676"/>
                                          </p:stCondLst>
                                        </p:cTn>
                                        <p:tgtEl>
                                          <p:spTgt spid="9"/>
                                        </p:tgtEl>
                                      </p:cBhvr>
                                      <p:to x="100000" y="100000"/>
                                    </p:animScale>
                                    <p:animScale>
                                      <p:cBhvr>
                                        <p:cTn id="49" dur="26">
                                          <p:stCondLst>
                                            <p:cond delay="1312"/>
                                          </p:stCondLst>
                                        </p:cTn>
                                        <p:tgtEl>
                                          <p:spTgt spid="9"/>
                                        </p:tgtEl>
                                      </p:cBhvr>
                                      <p:to x="100000" y="80000"/>
                                    </p:animScale>
                                    <p:animScale>
                                      <p:cBhvr>
                                        <p:cTn id="50" dur="166" decel="50000">
                                          <p:stCondLst>
                                            <p:cond delay="1338"/>
                                          </p:stCondLst>
                                        </p:cTn>
                                        <p:tgtEl>
                                          <p:spTgt spid="9"/>
                                        </p:tgtEl>
                                      </p:cBhvr>
                                      <p:to x="100000" y="100000"/>
                                    </p:animScale>
                                    <p:animScale>
                                      <p:cBhvr>
                                        <p:cTn id="51" dur="26">
                                          <p:stCondLst>
                                            <p:cond delay="1642"/>
                                          </p:stCondLst>
                                        </p:cTn>
                                        <p:tgtEl>
                                          <p:spTgt spid="9"/>
                                        </p:tgtEl>
                                      </p:cBhvr>
                                      <p:to x="100000" y="90000"/>
                                    </p:animScale>
                                    <p:animScale>
                                      <p:cBhvr>
                                        <p:cTn id="52" dur="166" decel="50000">
                                          <p:stCondLst>
                                            <p:cond delay="1668"/>
                                          </p:stCondLst>
                                        </p:cTn>
                                        <p:tgtEl>
                                          <p:spTgt spid="9"/>
                                        </p:tgtEl>
                                      </p:cBhvr>
                                      <p:to x="100000" y="100000"/>
                                    </p:animScale>
                                    <p:animScale>
                                      <p:cBhvr>
                                        <p:cTn id="53" dur="26">
                                          <p:stCondLst>
                                            <p:cond delay="1808"/>
                                          </p:stCondLst>
                                        </p:cTn>
                                        <p:tgtEl>
                                          <p:spTgt spid="9"/>
                                        </p:tgtEl>
                                      </p:cBhvr>
                                      <p:to x="100000" y="95000"/>
                                    </p:animScale>
                                    <p:animScale>
                                      <p:cBhvr>
                                        <p:cTn id="54" dur="166" decel="50000">
                                          <p:stCondLst>
                                            <p:cond delay="1834"/>
                                          </p:stCondLst>
                                        </p:cTn>
                                        <p:tgtEl>
                                          <p:spTgt spid="9"/>
                                        </p:tgtEl>
                                      </p:cBhvr>
                                      <p:to x="100000" y="100000"/>
                                    </p:animScale>
                                  </p:childTnLst>
                                </p:cTn>
                              </p:par>
                              <p:par>
                                <p:cTn id="55" presetID="26" presetClass="entr" presetSubtype="0" fill="hold" nodeType="with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wipe(down)">
                                      <p:cBhvr>
                                        <p:cTn id="57" dur="580">
                                          <p:stCondLst>
                                            <p:cond delay="0"/>
                                          </p:stCondLst>
                                        </p:cTn>
                                        <p:tgtEl>
                                          <p:spTgt spid="4"/>
                                        </p:tgtEl>
                                      </p:cBhvr>
                                    </p:animEffect>
                                    <p:anim calcmode="lin" valueType="num">
                                      <p:cBhvr>
                                        <p:cTn id="5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63" dur="26">
                                          <p:stCondLst>
                                            <p:cond delay="650"/>
                                          </p:stCondLst>
                                        </p:cTn>
                                        <p:tgtEl>
                                          <p:spTgt spid="4"/>
                                        </p:tgtEl>
                                      </p:cBhvr>
                                      <p:to x="100000" y="60000"/>
                                    </p:animScale>
                                    <p:animScale>
                                      <p:cBhvr>
                                        <p:cTn id="64" dur="166" decel="50000">
                                          <p:stCondLst>
                                            <p:cond delay="676"/>
                                          </p:stCondLst>
                                        </p:cTn>
                                        <p:tgtEl>
                                          <p:spTgt spid="4"/>
                                        </p:tgtEl>
                                      </p:cBhvr>
                                      <p:to x="100000" y="100000"/>
                                    </p:animScale>
                                    <p:animScale>
                                      <p:cBhvr>
                                        <p:cTn id="65" dur="26">
                                          <p:stCondLst>
                                            <p:cond delay="1312"/>
                                          </p:stCondLst>
                                        </p:cTn>
                                        <p:tgtEl>
                                          <p:spTgt spid="4"/>
                                        </p:tgtEl>
                                      </p:cBhvr>
                                      <p:to x="100000" y="80000"/>
                                    </p:animScale>
                                    <p:animScale>
                                      <p:cBhvr>
                                        <p:cTn id="66" dur="166" decel="50000">
                                          <p:stCondLst>
                                            <p:cond delay="1338"/>
                                          </p:stCondLst>
                                        </p:cTn>
                                        <p:tgtEl>
                                          <p:spTgt spid="4"/>
                                        </p:tgtEl>
                                      </p:cBhvr>
                                      <p:to x="100000" y="100000"/>
                                    </p:animScale>
                                    <p:animScale>
                                      <p:cBhvr>
                                        <p:cTn id="67" dur="26">
                                          <p:stCondLst>
                                            <p:cond delay="1642"/>
                                          </p:stCondLst>
                                        </p:cTn>
                                        <p:tgtEl>
                                          <p:spTgt spid="4"/>
                                        </p:tgtEl>
                                      </p:cBhvr>
                                      <p:to x="100000" y="90000"/>
                                    </p:animScale>
                                    <p:animScale>
                                      <p:cBhvr>
                                        <p:cTn id="68" dur="166" decel="50000">
                                          <p:stCondLst>
                                            <p:cond delay="1668"/>
                                          </p:stCondLst>
                                        </p:cTn>
                                        <p:tgtEl>
                                          <p:spTgt spid="4"/>
                                        </p:tgtEl>
                                      </p:cBhvr>
                                      <p:to x="100000" y="100000"/>
                                    </p:animScale>
                                    <p:animScale>
                                      <p:cBhvr>
                                        <p:cTn id="69" dur="26">
                                          <p:stCondLst>
                                            <p:cond delay="1808"/>
                                          </p:stCondLst>
                                        </p:cTn>
                                        <p:tgtEl>
                                          <p:spTgt spid="4"/>
                                        </p:tgtEl>
                                      </p:cBhvr>
                                      <p:to x="100000" y="95000"/>
                                    </p:animScale>
                                    <p:animScale>
                                      <p:cBhvr>
                                        <p:cTn id="70" dur="166" decel="50000">
                                          <p:stCondLst>
                                            <p:cond delay="1834"/>
                                          </p:stCondLst>
                                        </p:cTn>
                                        <p:tgtEl>
                                          <p:spTgt spid="4"/>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6" presetClass="entr" presetSubtype="0" fill="hold" nodeType="clickEffect">
                                  <p:stCondLst>
                                    <p:cond delay="0"/>
                                  </p:stCondLst>
                                  <p:childTnLst>
                                    <p:set>
                                      <p:cBhvr>
                                        <p:cTn id="74" dur="1" fill="hold">
                                          <p:stCondLst>
                                            <p:cond delay="0"/>
                                          </p:stCondLst>
                                        </p:cTn>
                                        <p:tgtEl>
                                          <p:spTgt spid="5122"/>
                                        </p:tgtEl>
                                        <p:attrNameLst>
                                          <p:attrName>style.visibility</p:attrName>
                                        </p:attrNameLst>
                                      </p:cBhvr>
                                      <p:to>
                                        <p:strVal val="visible"/>
                                      </p:to>
                                    </p:set>
                                    <p:animEffect transition="in" filter="wipe(down)">
                                      <p:cBhvr>
                                        <p:cTn id="75" dur="580">
                                          <p:stCondLst>
                                            <p:cond delay="0"/>
                                          </p:stCondLst>
                                        </p:cTn>
                                        <p:tgtEl>
                                          <p:spTgt spid="5122"/>
                                        </p:tgtEl>
                                      </p:cBhvr>
                                    </p:animEffect>
                                    <p:anim calcmode="lin" valueType="num">
                                      <p:cBhvr>
                                        <p:cTn id="76" dur="1822" tmFilter="0,0; 0.14,0.36; 0.43,0.73; 0.71,0.91; 1.0,1.0">
                                          <p:stCondLst>
                                            <p:cond delay="0"/>
                                          </p:stCondLst>
                                        </p:cTn>
                                        <p:tgtEl>
                                          <p:spTgt spid="5122"/>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5122"/>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5122"/>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5122"/>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5122"/>
                                        </p:tgtEl>
                                        <p:attrNameLst>
                                          <p:attrName>ppt_y</p:attrName>
                                        </p:attrNameLst>
                                      </p:cBhvr>
                                      <p:tavLst>
                                        <p:tav tm="0" fmla="#ppt_y-sin(pi*$)/81">
                                          <p:val>
                                            <p:fltVal val="0"/>
                                          </p:val>
                                        </p:tav>
                                        <p:tav tm="100000">
                                          <p:val>
                                            <p:fltVal val="1"/>
                                          </p:val>
                                        </p:tav>
                                      </p:tavLst>
                                    </p:anim>
                                    <p:animScale>
                                      <p:cBhvr>
                                        <p:cTn id="81" dur="26">
                                          <p:stCondLst>
                                            <p:cond delay="650"/>
                                          </p:stCondLst>
                                        </p:cTn>
                                        <p:tgtEl>
                                          <p:spTgt spid="5122"/>
                                        </p:tgtEl>
                                      </p:cBhvr>
                                      <p:to x="100000" y="60000"/>
                                    </p:animScale>
                                    <p:animScale>
                                      <p:cBhvr>
                                        <p:cTn id="82" dur="166" decel="50000">
                                          <p:stCondLst>
                                            <p:cond delay="676"/>
                                          </p:stCondLst>
                                        </p:cTn>
                                        <p:tgtEl>
                                          <p:spTgt spid="5122"/>
                                        </p:tgtEl>
                                      </p:cBhvr>
                                      <p:to x="100000" y="100000"/>
                                    </p:animScale>
                                    <p:animScale>
                                      <p:cBhvr>
                                        <p:cTn id="83" dur="26">
                                          <p:stCondLst>
                                            <p:cond delay="1312"/>
                                          </p:stCondLst>
                                        </p:cTn>
                                        <p:tgtEl>
                                          <p:spTgt spid="5122"/>
                                        </p:tgtEl>
                                      </p:cBhvr>
                                      <p:to x="100000" y="80000"/>
                                    </p:animScale>
                                    <p:animScale>
                                      <p:cBhvr>
                                        <p:cTn id="84" dur="166" decel="50000">
                                          <p:stCondLst>
                                            <p:cond delay="1338"/>
                                          </p:stCondLst>
                                        </p:cTn>
                                        <p:tgtEl>
                                          <p:spTgt spid="5122"/>
                                        </p:tgtEl>
                                      </p:cBhvr>
                                      <p:to x="100000" y="100000"/>
                                    </p:animScale>
                                    <p:animScale>
                                      <p:cBhvr>
                                        <p:cTn id="85" dur="26">
                                          <p:stCondLst>
                                            <p:cond delay="1642"/>
                                          </p:stCondLst>
                                        </p:cTn>
                                        <p:tgtEl>
                                          <p:spTgt spid="5122"/>
                                        </p:tgtEl>
                                      </p:cBhvr>
                                      <p:to x="100000" y="90000"/>
                                    </p:animScale>
                                    <p:animScale>
                                      <p:cBhvr>
                                        <p:cTn id="86" dur="166" decel="50000">
                                          <p:stCondLst>
                                            <p:cond delay="1668"/>
                                          </p:stCondLst>
                                        </p:cTn>
                                        <p:tgtEl>
                                          <p:spTgt spid="5122"/>
                                        </p:tgtEl>
                                      </p:cBhvr>
                                      <p:to x="100000" y="100000"/>
                                    </p:animScale>
                                    <p:animScale>
                                      <p:cBhvr>
                                        <p:cTn id="87" dur="26">
                                          <p:stCondLst>
                                            <p:cond delay="1808"/>
                                          </p:stCondLst>
                                        </p:cTn>
                                        <p:tgtEl>
                                          <p:spTgt spid="5122"/>
                                        </p:tgtEl>
                                      </p:cBhvr>
                                      <p:to x="100000" y="95000"/>
                                    </p:animScale>
                                    <p:animScale>
                                      <p:cBhvr>
                                        <p:cTn id="88" dur="166" decel="50000">
                                          <p:stCondLst>
                                            <p:cond delay="1834"/>
                                          </p:stCondLst>
                                        </p:cTn>
                                        <p:tgtEl>
                                          <p:spTgt spid="5122"/>
                                        </p:tgtEl>
                                      </p:cBhvr>
                                      <p:to x="100000" y="100000"/>
                                    </p:animScale>
                                  </p:childTnLst>
                                </p:cTn>
                              </p:par>
                              <p:par>
                                <p:cTn id="89" presetID="26" presetClass="entr" presetSubtype="0" fill="hold" nodeType="withEffect">
                                  <p:stCondLst>
                                    <p:cond delay="0"/>
                                  </p:stCondLst>
                                  <p:childTnLst>
                                    <p:set>
                                      <p:cBhvr>
                                        <p:cTn id="90" dur="1" fill="hold">
                                          <p:stCondLst>
                                            <p:cond delay="0"/>
                                          </p:stCondLst>
                                        </p:cTn>
                                        <p:tgtEl>
                                          <p:spTgt spid="12"/>
                                        </p:tgtEl>
                                        <p:attrNameLst>
                                          <p:attrName>style.visibility</p:attrName>
                                        </p:attrNameLst>
                                      </p:cBhvr>
                                      <p:to>
                                        <p:strVal val="visible"/>
                                      </p:to>
                                    </p:set>
                                    <p:animEffect transition="in" filter="wipe(down)">
                                      <p:cBhvr>
                                        <p:cTn id="91" dur="580">
                                          <p:stCondLst>
                                            <p:cond delay="0"/>
                                          </p:stCondLst>
                                        </p:cTn>
                                        <p:tgtEl>
                                          <p:spTgt spid="12"/>
                                        </p:tgtEl>
                                      </p:cBhvr>
                                    </p:animEffect>
                                    <p:anim calcmode="lin" valueType="num">
                                      <p:cBhvr>
                                        <p:cTn id="9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97" dur="26">
                                          <p:stCondLst>
                                            <p:cond delay="650"/>
                                          </p:stCondLst>
                                        </p:cTn>
                                        <p:tgtEl>
                                          <p:spTgt spid="12"/>
                                        </p:tgtEl>
                                      </p:cBhvr>
                                      <p:to x="100000" y="60000"/>
                                    </p:animScale>
                                    <p:animScale>
                                      <p:cBhvr>
                                        <p:cTn id="98" dur="166" decel="50000">
                                          <p:stCondLst>
                                            <p:cond delay="676"/>
                                          </p:stCondLst>
                                        </p:cTn>
                                        <p:tgtEl>
                                          <p:spTgt spid="12"/>
                                        </p:tgtEl>
                                      </p:cBhvr>
                                      <p:to x="100000" y="100000"/>
                                    </p:animScale>
                                    <p:animScale>
                                      <p:cBhvr>
                                        <p:cTn id="99" dur="26">
                                          <p:stCondLst>
                                            <p:cond delay="1312"/>
                                          </p:stCondLst>
                                        </p:cTn>
                                        <p:tgtEl>
                                          <p:spTgt spid="12"/>
                                        </p:tgtEl>
                                      </p:cBhvr>
                                      <p:to x="100000" y="80000"/>
                                    </p:animScale>
                                    <p:animScale>
                                      <p:cBhvr>
                                        <p:cTn id="100" dur="166" decel="50000">
                                          <p:stCondLst>
                                            <p:cond delay="1338"/>
                                          </p:stCondLst>
                                        </p:cTn>
                                        <p:tgtEl>
                                          <p:spTgt spid="12"/>
                                        </p:tgtEl>
                                      </p:cBhvr>
                                      <p:to x="100000" y="100000"/>
                                    </p:animScale>
                                    <p:animScale>
                                      <p:cBhvr>
                                        <p:cTn id="101" dur="26">
                                          <p:stCondLst>
                                            <p:cond delay="1642"/>
                                          </p:stCondLst>
                                        </p:cTn>
                                        <p:tgtEl>
                                          <p:spTgt spid="12"/>
                                        </p:tgtEl>
                                      </p:cBhvr>
                                      <p:to x="100000" y="90000"/>
                                    </p:animScale>
                                    <p:animScale>
                                      <p:cBhvr>
                                        <p:cTn id="102" dur="166" decel="50000">
                                          <p:stCondLst>
                                            <p:cond delay="1668"/>
                                          </p:stCondLst>
                                        </p:cTn>
                                        <p:tgtEl>
                                          <p:spTgt spid="12"/>
                                        </p:tgtEl>
                                      </p:cBhvr>
                                      <p:to x="100000" y="100000"/>
                                    </p:animScale>
                                    <p:animScale>
                                      <p:cBhvr>
                                        <p:cTn id="103" dur="26">
                                          <p:stCondLst>
                                            <p:cond delay="1808"/>
                                          </p:stCondLst>
                                        </p:cTn>
                                        <p:tgtEl>
                                          <p:spTgt spid="12"/>
                                        </p:tgtEl>
                                      </p:cBhvr>
                                      <p:to x="100000" y="95000"/>
                                    </p:animScale>
                                    <p:animScale>
                                      <p:cBhvr>
                                        <p:cTn id="104"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εικόνας 4" descr="1-Ενέργεια και Ισχύς3 - Microsoft PowerPoint"/>
          <p:cNvPicPr>
            <a:picLocks noGrp="1" noChangeAspect="1"/>
          </p:cNvPicPr>
          <p:nvPr>
            <p:ph type="pic" idx="1"/>
          </p:nvPr>
        </p:nvPicPr>
        <p:blipFill>
          <a:blip r:embed="rId3">
            <a:extLst>
              <a:ext uri="{28A0092B-C50C-407E-A947-70E740481C1C}">
                <a14:useLocalDpi xmlns:a14="http://schemas.microsoft.com/office/drawing/2010/main" val="0"/>
              </a:ext>
            </a:extLst>
          </a:blip>
          <a:srcRect/>
          <a:stretch>
            <a:fillRect/>
          </a:stretch>
        </p:blipFill>
        <p:spPr>
          <a:xfrm>
            <a:off x="2771800" y="1186186"/>
            <a:ext cx="3448531" cy="1162212"/>
          </a:xfrm>
        </p:spPr>
      </p:pic>
      <p:pic>
        <p:nvPicPr>
          <p:cNvPr id="6" name="Θέση εικόνας 4" descr="1-Ενέργεια και Ισχύς3 - Microsoft PowerPoint"/>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755576" y="2348880"/>
            <a:ext cx="7765432" cy="4114800"/>
          </a:xfrm>
          <a:prstGeom prst="rect">
            <a:avLst/>
          </a:prstGeom>
        </p:spPr>
      </p:pic>
    </p:spTree>
    <p:extLst>
      <p:ext uri="{BB962C8B-B14F-4D97-AF65-F5344CB8AC3E}">
        <p14:creationId xmlns:p14="http://schemas.microsoft.com/office/powerpoint/2010/main" val="2774731736"/>
      </p:ext>
    </p:extLst>
  </p:cSld>
  <p:clrMapOvr>
    <a:masterClrMapping/>
  </p:clrMapOvr>
  <p:transition spd="med">
    <p:cut thruBlk="1"/>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91680" y="33185"/>
            <a:ext cx="5688632" cy="584775"/>
          </a:xfrm>
          <a:prstGeom prst="rect">
            <a:avLst/>
          </a:prstGeom>
          <a:solidFill>
            <a:srgbClr val="92D050"/>
          </a:solidFill>
          <a:ln w="28575">
            <a:solidFill>
              <a:schemeClr val="tx1">
                <a:alpha val="89000"/>
              </a:schemeClr>
            </a:solidFill>
          </a:ln>
        </p:spPr>
        <p:txBody>
          <a:bodyPr wrap="square" rtlCol="0">
            <a:spAutoFit/>
          </a:bodyPr>
          <a:lstStyle/>
          <a:p>
            <a:pPr algn="ctr"/>
            <a:r>
              <a:rPr lang="el-GR" sz="32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ΓΕΩΘΕΡΜΙΚΗ ΕΝΕΡΓΕΙΑ</a:t>
            </a:r>
            <a:endParaRPr lang="el-GR" sz="32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pic>
        <p:nvPicPr>
          <p:cNvPr id="4" name="Εικόνα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230" y="4189185"/>
            <a:ext cx="1352739" cy="2553056"/>
          </a:xfrm>
          <a:prstGeom prst="rect">
            <a:avLst/>
          </a:prstGeom>
        </p:spPr>
      </p:pic>
      <p:pic>
        <p:nvPicPr>
          <p:cNvPr id="5" name="Εικόνα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673" y="3645024"/>
            <a:ext cx="5129543" cy="2664295"/>
          </a:xfrm>
          <a:prstGeom prst="rect">
            <a:avLst/>
          </a:prstGeom>
        </p:spPr>
      </p:pic>
      <p:sp>
        <p:nvSpPr>
          <p:cNvPr id="6" name="TextBox 5"/>
          <p:cNvSpPr txBox="1"/>
          <p:nvPr/>
        </p:nvSpPr>
        <p:spPr>
          <a:xfrm>
            <a:off x="3635896" y="764704"/>
            <a:ext cx="4968320" cy="1200329"/>
          </a:xfrm>
          <a:prstGeom prst="rect">
            <a:avLst/>
          </a:prstGeom>
          <a:noFill/>
          <a:ln cmpd="sng">
            <a:solidFill>
              <a:schemeClr val="tx1"/>
            </a:solidFill>
          </a:ln>
        </p:spPr>
        <p:txBody>
          <a:bodyPr wrap="square" rtlCol="0">
            <a:spAutoFit/>
          </a:bodyPr>
          <a:lstStyle/>
          <a:p>
            <a:pPr algn="ctr"/>
            <a:r>
              <a:rPr lang="el-GR" b="1" dirty="0" smtClean="0"/>
              <a:t>2) ΥΨΗΛΗΣ </a:t>
            </a:r>
            <a:r>
              <a:rPr lang="el-GR" b="1" dirty="0" smtClean="0"/>
              <a:t>ΘΕΡΜΟΚΡΑΣΙΑΣ-ΑΠΟΔΟΣΗΣ</a:t>
            </a:r>
          </a:p>
          <a:p>
            <a:pPr algn="ctr"/>
            <a:r>
              <a:rPr lang="el-GR" b="1" dirty="0" smtClean="0"/>
              <a:t>ΕΚΜΕΤΑΛΕΥΟΜΑΣΤΕ ΤΟΝ ΑΤΜΟ ΠΟΥ ΔΗΜΙΟΥΡΓΕΙΤΑΙ ΣΕ ΚΑΠΟΙΑ ΣΗΜΕΙΑ ΤΟΥ ΠΛΑΝΗΤΗ ΚΑΤΩ ΑΠΟ ΤΟ ΕΔΑΦΟΣ</a:t>
            </a:r>
            <a:endParaRPr lang="el-GR" b="1" dirty="0"/>
          </a:p>
        </p:txBody>
      </p:sp>
      <p:sp>
        <p:nvSpPr>
          <p:cNvPr id="9" name="TextBox 8"/>
          <p:cNvSpPr txBox="1"/>
          <p:nvPr/>
        </p:nvSpPr>
        <p:spPr>
          <a:xfrm>
            <a:off x="251520" y="813468"/>
            <a:ext cx="2592288" cy="3139321"/>
          </a:xfrm>
          <a:prstGeom prst="rect">
            <a:avLst/>
          </a:prstGeom>
          <a:noFill/>
          <a:ln cmpd="sng">
            <a:solidFill>
              <a:schemeClr val="tx1"/>
            </a:solidFill>
          </a:ln>
        </p:spPr>
        <p:txBody>
          <a:bodyPr wrap="square" rtlCol="0">
            <a:spAutoFit/>
          </a:bodyPr>
          <a:lstStyle/>
          <a:p>
            <a:pPr marL="342900" indent="-342900" algn="ctr">
              <a:buAutoNum type="arabicParenR"/>
            </a:pPr>
            <a:r>
              <a:rPr lang="el-GR" b="1" dirty="0" smtClean="0"/>
              <a:t>ΧΑΜΗΛΗΣ ΘΕΡΜΟΚΡΑΣΙΑΣ-ΑΠΟΔΟΣΗΣ</a:t>
            </a:r>
            <a:endParaRPr lang="en-US" b="1" dirty="0" smtClean="0"/>
          </a:p>
          <a:p>
            <a:pPr algn="ctr"/>
            <a:r>
              <a:rPr lang="el-GR" b="1" dirty="0" smtClean="0"/>
              <a:t>ΕΚΜΕΤΑΛΛΕΥΟΜΑΣΤΕ ΤΗΝ ΘΕΡΜΟΚΡΑΣΙΑΚΗ ΔΙΑΦΟΡΑ ΕΔΑΦΟΥΣ ΑΤΜΟΣΦΑΙΡΑΣ.</a:t>
            </a:r>
          </a:p>
          <a:p>
            <a:pPr algn="ctr"/>
            <a:r>
              <a:rPr lang="el-GR" b="1" dirty="0" smtClean="0"/>
              <a:t>ΤΟ ΕΔΑΦΟΣ ΕΧΕΙ ΣΤΑΘΕΡΗ ΘΕΡΜΟΚΡΑΣΙΑ 17 ΒΑΘΜΟΥΣ ΣΕ ΒΑΘΟΣ 2-3 ΜΕΤΡΑ</a:t>
            </a:r>
            <a:endParaRPr lang="el-GR" b="1" dirty="0"/>
          </a:p>
        </p:txBody>
      </p:sp>
    </p:spTree>
    <p:extLst>
      <p:ext uri="{BB962C8B-B14F-4D97-AF65-F5344CB8AC3E}">
        <p14:creationId xmlns:p14="http://schemas.microsoft.com/office/powerpoint/2010/main" val="29082547"/>
      </p:ext>
    </p:extLst>
  </p:cSld>
  <p:clrMapOvr>
    <a:masterClrMapping/>
  </p:clrMapOvr>
  <p:transition spd="med">
    <p:cut thruBlk="1"/>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80">
                                          <p:stCondLst>
                                            <p:cond delay="0"/>
                                          </p:stCondLst>
                                        </p:cTn>
                                        <p:tgtEl>
                                          <p:spTgt spid="4"/>
                                        </p:tgtEl>
                                      </p:cBhvr>
                                    </p:animEffect>
                                    <p:anim calcmode="lin" valueType="num">
                                      <p:cBhvr>
                                        <p:cTn id="2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gtEl>
                                      </p:cBhvr>
                                      <p:to x="100000" y="60000"/>
                                    </p:animScale>
                                    <p:animScale>
                                      <p:cBhvr>
                                        <p:cTn id="30" dur="166" decel="50000">
                                          <p:stCondLst>
                                            <p:cond delay="676"/>
                                          </p:stCondLst>
                                        </p:cTn>
                                        <p:tgtEl>
                                          <p:spTgt spid="4"/>
                                        </p:tgtEl>
                                      </p:cBhvr>
                                      <p:to x="100000" y="100000"/>
                                    </p:animScale>
                                    <p:animScale>
                                      <p:cBhvr>
                                        <p:cTn id="31" dur="26">
                                          <p:stCondLst>
                                            <p:cond delay="1312"/>
                                          </p:stCondLst>
                                        </p:cTn>
                                        <p:tgtEl>
                                          <p:spTgt spid="4"/>
                                        </p:tgtEl>
                                      </p:cBhvr>
                                      <p:to x="100000" y="80000"/>
                                    </p:animScale>
                                    <p:animScale>
                                      <p:cBhvr>
                                        <p:cTn id="32" dur="166" decel="50000">
                                          <p:stCondLst>
                                            <p:cond delay="1338"/>
                                          </p:stCondLst>
                                        </p:cTn>
                                        <p:tgtEl>
                                          <p:spTgt spid="4"/>
                                        </p:tgtEl>
                                      </p:cBhvr>
                                      <p:to x="100000" y="100000"/>
                                    </p:animScale>
                                    <p:animScale>
                                      <p:cBhvr>
                                        <p:cTn id="33" dur="26">
                                          <p:stCondLst>
                                            <p:cond delay="1642"/>
                                          </p:stCondLst>
                                        </p:cTn>
                                        <p:tgtEl>
                                          <p:spTgt spid="4"/>
                                        </p:tgtEl>
                                      </p:cBhvr>
                                      <p:to x="100000" y="90000"/>
                                    </p:animScale>
                                    <p:animScale>
                                      <p:cBhvr>
                                        <p:cTn id="34" dur="166" decel="50000">
                                          <p:stCondLst>
                                            <p:cond delay="1668"/>
                                          </p:stCondLst>
                                        </p:cTn>
                                        <p:tgtEl>
                                          <p:spTgt spid="4"/>
                                        </p:tgtEl>
                                      </p:cBhvr>
                                      <p:to x="100000" y="100000"/>
                                    </p:animScale>
                                    <p:animScale>
                                      <p:cBhvr>
                                        <p:cTn id="35" dur="26">
                                          <p:stCondLst>
                                            <p:cond delay="1808"/>
                                          </p:stCondLst>
                                        </p:cTn>
                                        <p:tgtEl>
                                          <p:spTgt spid="4"/>
                                        </p:tgtEl>
                                      </p:cBhvr>
                                      <p:to x="100000" y="95000"/>
                                    </p:animScale>
                                    <p:animScale>
                                      <p:cBhvr>
                                        <p:cTn id="36" dur="166" decel="50000">
                                          <p:stCondLst>
                                            <p:cond delay="1834"/>
                                          </p:stCondLst>
                                        </p:cTn>
                                        <p:tgtEl>
                                          <p:spTgt spid="4"/>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down)">
                                      <p:cBhvr>
                                        <p:cTn id="41" dur="580">
                                          <p:stCondLst>
                                            <p:cond delay="0"/>
                                          </p:stCondLst>
                                        </p:cTn>
                                        <p:tgtEl>
                                          <p:spTgt spid="6"/>
                                        </p:tgtEl>
                                      </p:cBhvr>
                                    </p:animEffect>
                                    <p:anim calcmode="lin" valueType="num">
                                      <p:cBhvr>
                                        <p:cTn id="4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7" dur="26">
                                          <p:stCondLst>
                                            <p:cond delay="650"/>
                                          </p:stCondLst>
                                        </p:cTn>
                                        <p:tgtEl>
                                          <p:spTgt spid="6"/>
                                        </p:tgtEl>
                                      </p:cBhvr>
                                      <p:to x="100000" y="60000"/>
                                    </p:animScale>
                                    <p:animScale>
                                      <p:cBhvr>
                                        <p:cTn id="48" dur="166" decel="50000">
                                          <p:stCondLst>
                                            <p:cond delay="676"/>
                                          </p:stCondLst>
                                        </p:cTn>
                                        <p:tgtEl>
                                          <p:spTgt spid="6"/>
                                        </p:tgtEl>
                                      </p:cBhvr>
                                      <p:to x="100000" y="100000"/>
                                    </p:animScale>
                                    <p:animScale>
                                      <p:cBhvr>
                                        <p:cTn id="49" dur="26">
                                          <p:stCondLst>
                                            <p:cond delay="1312"/>
                                          </p:stCondLst>
                                        </p:cTn>
                                        <p:tgtEl>
                                          <p:spTgt spid="6"/>
                                        </p:tgtEl>
                                      </p:cBhvr>
                                      <p:to x="100000" y="80000"/>
                                    </p:animScale>
                                    <p:animScale>
                                      <p:cBhvr>
                                        <p:cTn id="50" dur="166" decel="50000">
                                          <p:stCondLst>
                                            <p:cond delay="1338"/>
                                          </p:stCondLst>
                                        </p:cTn>
                                        <p:tgtEl>
                                          <p:spTgt spid="6"/>
                                        </p:tgtEl>
                                      </p:cBhvr>
                                      <p:to x="100000" y="100000"/>
                                    </p:animScale>
                                    <p:animScale>
                                      <p:cBhvr>
                                        <p:cTn id="51" dur="26">
                                          <p:stCondLst>
                                            <p:cond delay="1642"/>
                                          </p:stCondLst>
                                        </p:cTn>
                                        <p:tgtEl>
                                          <p:spTgt spid="6"/>
                                        </p:tgtEl>
                                      </p:cBhvr>
                                      <p:to x="100000" y="90000"/>
                                    </p:animScale>
                                    <p:animScale>
                                      <p:cBhvr>
                                        <p:cTn id="52" dur="166" decel="50000">
                                          <p:stCondLst>
                                            <p:cond delay="1668"/>
                                          </p:stCondLst>
                                        </p:cTn>
                                        <p:tgtEl>
                                          <p:spTgt spid="6"/>
                                        </p:tgtEl>
                                      </p:cBhvr>
                                      <p:to x="100000" y="100000"/>
                                    </p:animScale>
                                    <p:animScale>
                                      <p:cBhvr>
                                        <p:cTn id="53" dur="26">
                                          <p:stCondLst>
                                            <p:cond delay="1808"/>
                                          </p:stCondLst>
                                        </p:cTn>
                                        <p:tgtEl>
                                          <p:spTgt spid="6"/>
                                        </p:tgtEl>
                                      </p:cBhvr>
                                      <p:to x="100000" y="95000"/>
                                    </p:animScale>
                                    <p:animScale>
                                      <p:cBhvr>
                                        <p:cTn id="54" dur="166" decel="50000">
                                          <p:stCondLst>
                                            <p:cond delay="1834"/>
                                          </p:stCondLst>
                                        </p:cTn>
                                        <p:tgtEl>
                                          <p:spTgt spid="6"/>
                                        </p:tgtEl>
                                      </p:cBhvr>
                                      <p:to x="100000" y="100000"/>
                                    </p:animScale>
                                  </p:childTnLst>
                                </p:cTn>
                              </p:par>
                              <p:par>
                                <p:cTn id="55" presetID="6" presetClass="entr" presetSubtype="16" fill="hold" nodeType="with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circle(in)">
                                      <p:cBhvr>
                                        <p:cTn id="57" dur="2000"/>
                                        <p:tgtEl>
                                          <p:spTgt spid="5"/>
                                        </p:tgtEl>
                                      </p:cBhvr>
                                    </p:animEffect>
                                  </p:childTnLst>
                                </p:cTn>
                              </p:par>
                              <p:par>
                                <p:cTn id="58" presetID="6" presetClass="entr" presetSubtype="16" fill="hold" nodeType="with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circle(in)">
                                      <p:cBhvr>
                                        <p:cTn id="6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27784" y="114740"/>
            <a:ext cx="3464226" cy="400110"/>
          </a:xfrm>
          <a:prstGeom prst="rect">
            <a:avLst/>
          </a:prstGeom>
          <a:noFill/>
        </p:spPr>
        <p:txBody>
          <a:bodyPr wrap="square" rtlCol="0">
            <a:spAutoFit/>
          </a:bodyPr>
          <a:lstStyle/>
          <a:p>
            <a:pPr algn="ctr"/>
            <a:r>
              <a:rPr lang="el-GR" sz="2000" b="1" i="1" u="sng" dirty="0" smtClean="0"/>
              <a:t>ΕΡΓΟ</a:t>
            </a:r>
            <a:endParaRPr lang="el-GR" sz="2000" b="1" i="1" u="sng" dirty="0"/>
          </a:p>
        </p:txBody>
      </p:sp>
      <p:sp>
        <p:nvSpPr>
          <p:cNvPr id="13" name="Δεξιό βέλος 12"/>
          <p:cNvSpPr/>
          <p:nvPr/>
        </p:nvSpPr>
        <p:spPr>
          <a:xfrm>
            <a:off x="611560" y="3809747"/>
            <a:ext cx="877678" cy="4726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TextBox 16"/>
          <p:cNvSpPr txBox="1"/>
          <p:nvPr/>
        </p:nvSpPr>
        <p:spPr>
          <a:xfrm>
            <a:off x="289586" y="727489"/>
            <a:ext cx="8309502" cy="2308324"/>
          </a:xfrm>
          <a:prstGeom prst="rect">
            <a:avLst/>
          </a:prstGeom>
          <a:noFill/>
          <a:ln w="34925">
            <a:solidFill>
              <a:schemeClr val="tx1"/>
            </a:solidFill>
          </a:ln>
        </p:spPr>
        <p:txBody>
          <a:bodyPr wrap="square" rtlCol="0">
            <a:spAutoFit/>
          </a:bodyPr>
          <a:lstStyle/>
          <a:p>
            <a:r>
              <a:rPr lang="el-GR" dirty="0"/>
              <a:t>ο Γαλιλαίος συνέλαβε τον ουσιαστικό χαρακτήρα της έννοιας. Παρατηρώντας τον τρόπο που τοποθετούσαν πασσάλους στο έδαφος, διαπίστωσε ότι το αποτέλεσμα ήταν συνδυασμός του βάρους του σφυριού που χρησιμοποιούσαν και του ύψους από το οποίο έπεφτε (εικόνα 5.5). </a:t>
            </a:r>
            <a:endParaRPr lang="el-GR" dirty="0" smtClean="0"/>
          </a:p>
          <a:p>
            <a:endParaRPr lang="el-GR" dirty="0"/>
          </a:p>
          <a:p>
            <a:pPr algn="ctr"/>
            <a:r>
              <a:rPr lang="el-GR" b="1" dirty="0" smtClean="0"/>
              <a:t>Η </a:t>
            </a:r>
            <a:r>
              <a:rPr lang="el-GR" b="1" dirty="0"/>
              <a:t>δύναμη (βάρος) και η μετατόπιση (ύψος) φαίνεται να συνδέονται με κάποιο τρόπο. Το 1829 ο Γάλλος φυσικός </a:t>
            </a:r>
            <a:r>
              <a:rPr lang="el-GR" b="1" dirty="0" err="1">
                <a:hlinkClick r:id="rId3" tooltip="Λήμμα Βικιπαίδεια: Γκασπάρ-Γκυστάβ ντε Κοριόλις"/>
              </a:rPr>
              <a:t>Κοριόλις</a:t>
            </a:r>
            <a:r>
              <a:rPr lang="el-GR" b="1" dirty="0"/>
              <a:t> αποκάλεσε το γινόμενο της δύναμης με τη μετατόπιση, έργο.</a:t>
            </a:r>
            <a:endParaRPr lang="el-GR" b="1" dirty="0"/>
          </a:p>
        </p:txBody>
      </p:sp>
      <p:pic>
        <p:nvPicPr>
          <p:cNvPr id="18" name="Εικόνα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6020" y="3408674"/>
            <a:ext cx="1895740" cy="1705213"/>
          </a:xfrm>
          <a:prstGeom prst="rect">
            <a:avLst/>
          </a:prstGeom>
        </p:spPr>
      </p:pic>
      <p:pic>
        <p:nvPicPr>
          <p:cNvPr id="22" name="Εικόνα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49708" y="3417076"/>
            <a:ext cx="5136544" cy="1080554"/>
          </a:xfrm>
          <a:prstGeom prst="rect">
            <a:avLst/>
          </a:prstGeom>
          <a:ln w="31750">
            <a:solidFill>
              <a:schemeClr val="tx1"/>
            </a:solidFill>
          </a:ln>
        </p:spPr>
      </p:pic>
      <p:pic>
        <p:nvPicPr>
          <p:cNvPr id="24" name="Εικόνα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9586" y="5733256"/>
            <a:ext cx="3187309" cy="607106"/>
          </a:xfrm>
          <a:prstGeom prst="rect">
            <a:avLst/>
          </a:prstGeom>
          <a:ln w="28575">
            <a:solidFill>
              <a:schemeClr val="tx1"/>
            </a:solidFill>
          </a:ln>
        </p:spPr>
      </p:pic>
      <p:sp>
        <p:nvSpPr>
          <p:cNvPr id="25" name="Ορθογώνιο 24"/>
          <p:cNvSpPr/>
          <p:nvPr/>
        </p:nvSpPr>
        <p:spPr>
          <a:xfrm>
            <a:off x="3949708" y="4856093"/>
            <a:ext cx="4981010" cy="2031325"/>
          </a:xfrm>
          <a:prstGeom prst="rect">
            <a:avLst/>
          </a:prstGeom>
          <a:ln w="31750">
            <a:solidFill>
              <a:schemeClr val="tx1"/>
            </a:solidFill>
          </a:ln>
        </p:spPr>
        <p:txBody>
          <a:bodyPr wrap="square">
            <a:spAutoFit/>
          </a:bodyPr>
          <a:lstStyle/>
          <a:p>
            <a:r>
              <a:rPr lang="el-GR" dirty="0"/>
              <a:t>βλέπουμε ότι η μονάδα του έργου είναι η μονάδα της δύναμης επί τη μονάδα του μήκους. Στο διεθνές σύστημα μονάδων (S.I.), </a:t>
            </a:r>
            <a:r>
              <a:rPr lang="el-GR" b="1" dirty="0">
                <a:solidFill>
                  <a:srgbClr val="FF0000"/>
                </a:solidFill>
              </a:rPr>
              <a:t>η δύναμη μετριέται σε Ν (</a:t>
            </a:r>
            <a:r>
              <a:rPr lang="el-GR" b="1" dirty="0" err="1">
                <a:solidFill>
                  <a:srgbClr val="FF0000"/>
                </a:solidFill>
              </a:rPr>
              <a:t>Newton</a:t>
            </a:r>
            <a:r>
              <a:rPr lang="el-GR" b="1" dirty="0">
                <a:solidFill>
                  <a:srgbClr val="FF0000"/>
                </a:solidFill>
              </a:rPr>
              <a:t>)</a:t>
            </a:r>
            <a:r>
              <a:rPr lang="el-GR" dirty="0"/>
              <a:t> και η </a:t>
            </a:r>
            <a:r>
              <a:rPr lang="el-GR" b="1" dirty="0">
                <a:solidFill>
                  <a:srgbClr val="FF0000"/>
                </a:solidFill>
              </a:rPr>
              <a:t>μετατόπιση σε μέτρα (m)</a:t>
            </a:r>
            <a:r>
              <a:rPr lang="el-GR" dirty="0"/>
              <a:t>, οπότε το </a:t>
            </a:r>
            <a:r>
              <a:rPr lang="el-GR" b="1" dirty="0">
                <a:solidFill>
                  <a:srgbClr val="FF0000"/>
                </a:solidFill>
              </a:rPr>
              <a:t>έργο μετριέται σε </a:t>
            </a:r>
            <a:r>
              <a:rPr lang="el-GR" b="1" dirty="0" err="1">
                <a:solidFill>
                  <a:srgbClr val="FF0000"/>
                </a:solidFill>
              </a:rPr>
              <a:t>N.m</a:t>
            </a:r>
            <a:r>
              <a:rPr lang="el-GR" dirty="0"/>
              <a:t>. </a:t>
            </a:r>
            <a:r>
              <a:rPr lang="el-GR" b="1" dirty="0">
                <a:solidFill>
                  <a:srgbClr val="FF0000"/>
                </a:solidFill>
              </a:rPr>
              <a:t>Η μονάδα αυτή ονομάζεται </a:t>
            </a:r>
            <a:r>
              <a:rPr lang="el-GR" b="1" dirty="0" err="1">
                <a:solidFill>
                  <a:srgbClr val="FF0000"/>
                </a:solidFill>
              </a:rPr>
              <a:t>Joule</a:t>
            </a:r>
            <a:r>
              <a:rPr lang="el-GR" b="1" dirty="0">
                <a:solidFill>
                  <a:srgbClr val="FF0000"/>
                </a:solidFill>
              </a:rPr>
              <a:t> (</a:t>
            </a:r>
            <a:r>
              <a:rPr lang="el-GR" b="1" dirty="0" err="1">
                <a:solidFill>
                  <a:srgbClr val="FF0000"/>
                </a:solidFill>
              </a:rPr>
              <a:t>Τζάουλ</a:t>
            </a:r>
            <a:r>
              <a:rPr lang="el-GR" b="1" dirty="0" smtClean="0">
                <a:solidFill>
                  <a:srgbClr val="FF0000"/>
                </a:solidFill>
              </a:rPr>
              <a:t>)</a:t>
            </a:r>
          </a:p>
          <a:p>
            <a:r>
              <a:rPr lang="en-US" dirty="0"/>
              <a:t> </a:t>
            </a:r>
            <a:r>
              <a:rPr lang="en-US" b="1" dirty="0"/>
              <a:t>1 J=1 </a:t>
            </a:r>
            <a:r>
              <a:rPr lang="en-US" b="1" dirty="0" err="1"/>
              <a:t>N•m</a:t>
            </a:r>
            <a:endParaRPr lang="el-GR" b="1" dirty="0">
              <a:solidFill>
                <a:srgbClr val="FF0000"/>
              </a:solidFill>
            </a:endParaRPr>
          </a:p>
        </p:txBody>
      </p:sp>
    </p:spTree>
    <p:extLst>
      <p:ext uri="{BB962C8B-B14F-4D97-AF65-F5344CB8AC3E}">
        <p14:creationId xmlns:p14="http://schemas.microsoft.com/office/powerpoint/2010/main" val="1654982268"/>
      </p:ext>
    </p:extLst>
  </p:cSld>
  <p:clrMapOvr>
    <a:masterClrMapping/>
  </p:clrMapOvr>
  <p:transition spd="med">
    <p:cut thruBlk="1"/>
    <p:sndAc>
      <p:stSnd>
        <p:snd r:embed="rId2" name="click.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638" y="3560165"/>
            <a:ext cx="7772400" cy="287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Ευθεία γραμμή σύνδεσης 4"/>
          <p:cNvCxnSpPr/>
          <p:nvPr/>
        </p:nvCxnSpPr>
        <p:spPr>
          <a:xfrm>
            <a:off x="4353744" y="4653136"/>
            <a:ext cx="30265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6"/>
          <p:cNvCxnSpPr/>
          <p:nvPr/>
        </p:nvCxnSpPr>
        <p:spPr>
          <a:xfrm>
            <a:off x="6747975" y="4149080"/>
            <a:ext cx="149196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Ευθεία γραμμή σύνδεσης 8"/>
          <p:cNvCxnSpPr/>
          <p:nvPr/>
        </p:nvCxnSpPr>
        <p:spPr>
          <a:xfrm>
            <a:off x="3650762" y="4365104"/>
            <a:ext cx="56119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Ευθεία γραμμή σύνδεσης 10"/>
          <p:cNvCxnSpPr/>
          <p:nvPr/>
        </p:nvCxnSpPr>
        <p:spPr>
          <a:xfrm>
            <a:off x="3650762" y="4869160"/>
            <a:ext cx="257742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996646" y="2204864"/>
            <a:ext cx="6738383" cy="369332"/>
          </a:xfrm>
          <a:prstGeom prst="rect">
            <a:avLst/>
          </a:prstGeom>
          <a:noFill/>
        </p:spPr>
        <p:txBody>
          <a:bodyPr wrap="square" rtlCol="0">
            <a:spAutoFit/>
          </a:bodyPr>
          <a:lstStyle/>
          <a:p>
            <a:pPr algn="ctr"/>
            <a:r>
              <a:rPr lang="el-GR" b="1" u="sng" dirty="0" smtClean="0"/>
              <a:t>ΑΠΟ ΤΙ ΕΞΑΡΤΑΤΑΙ ΤΟ ΕΡΓΟ ΜΙΑΣ ΔΥΝΑΜΗΣ</a:t>
            </a:r>
            <a:r>
              <a:rPr lang="en-US" b="1" u="sng" dirty="0" smtClean="0"/>
              <a:t>;</a:t>
            </a:r>
            <a:endParaRPr lang="el-GR" b="1" u="sng" dirty="0"/>
          </a:p>
        </p:txBody>
      </p:sp>
    </p:spTree>
    <p:extLst>
      <p:ext uri="{BB962C8B-B14F-4D97-AF65-F5344CB8AC3E}">
        <p14:creationId xmlns:p14="http://schemas.microsoft.com/office/powerpoint/2010/main" val="2809805901"/>
      </p:ext>
    </p:extLst>
  </p:cSld>
  <p:clrMapOvr>
    <a:masterClrMapping/>
  </p:clrMapOvr>
  <p:transition spd="med">
    <p:cut thruBlk="1"/>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53"/>
                                        </p:tgtEl>
                                        <p:attrNameLst>
                                          <p:attrName>style.visibility</p:attrName>
                                        </p:attrNameLst>
                                      </p:cBhvr>
                                      <p:to>
                                        <p:strVal val="visible"/>
                                      </p:to>
                                    </p:set>
                                    <p:animEffect transition="in" filter="circle(in)">
                                      <p:cBhvr>
                                        <p:cTn id="7" dur="20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Ενέργεια και Ισχύς">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1-Ενέργεια και Ισχύς</Template>
  <TotalTime>564</TotalTime>
  <Words>501</Words>
  <Application>Microsoft Office PowerPoint</Application>
  <PresentationFormat>Προβολή στην οθόνη (4:3)</PresentationFormat>
  <Paragraphs>46</Paragraphs>
  <Slides>14</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14</vt:i4>
      </vt:variant>
    </vt:vector>
  </HeadingPairs>
  <TitlesOfParts>
    <vt:vector size="15" baseType="lpstr">
      <vt:lpstr>1-Ενέργεια και Ισχύς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Τεχν_α΄_γυμν.-Ενέργεια και ισχύς</dc:title>
  <dc:subject>Παρουσίαση της ενότητας "ισχύς και ενέργεια" , για το μάθημα της τεχνολογίας της α΄τάξης γυμνασίου</dc:subject>
  <dc:creator>Nτούσης Ηρακλής</dc:creator>
  <cp:keywords>τεχνολογίαγυμνασίου,μάθηματεχνολογία,τεχνολογίαα΄γυμνασίου,τεχνολογίαβ΄γυμνασίου,εργασίεςτεχνολογίας,έργασίατεχνολογίαςβ΄γυμνασίου,Ντούσης,1ογυμνάσιοΡέντη,ομαδικόέργο,γραπτήεργασίατεχνολογίας,τεχνεργασίες,ατομικόέργο,ανάθεσηεργασίαςστηντεχνολογία,ενέργεια,ισχύς,ενέργειακαιισχύς</cp:keywords>
  <cp:lastModifiedBy>A</cp:lastModifiedBy>
  <cp:revision>50</cp:revision>
  <dcterms:created xsi:type="dcterms:W3CDTF">2014-07-08T15:54:12Z</dcterms:created>
  <dcterms:modified xsi:type="dcterms:W3CDTF">2017-12-13T21:17:47Z</dcterms:modified>
</cp:coreProperties>
</file>