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6" r:id="rId4"/>
    <p:sldId id="276" r:id="rId5"/>
    <p:sldId id="260" r:id="rId6"/>
    <p:sldId id="277" r:id="rId7"/>
    <p:sldId id="271" r:id="rId8"/>
    <p:sldId id="272" r:id="rId9"/>
    <p:sldId id="274" r:id="rId10"/>
    <p:sldId id="287" r:id="rId11"/>
    <p:sldId id="263" r:id="rId12"/>
    <p:sldId id="288" r:id="rId13"/>
    <p:sldId id="285" r:id="rId14"/>
    <p:sldId id="267"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9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60"/>
  </p:normalViewPr>
  <p:slideViewPr>
    <p:cSldViewPr>
      <p:cViewPr>
        <p:scale>
          <a:sx n="70" d="100"/>
          <a:sy n="70" d="100"/>
        </p:scale>
        <p:origin x="-4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207ED18-7AAF-46D6-BA3A-5AD95481CC27}" type="datetimeFigureOut">
              <a:rPr lang="el-GR" smtClean="0"/>
              <a:pPr/>
              <a:t>13/12/2017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AFDDB69-7963-42AA-A23A-B5AE2483F2CF}" type="slidenum">
              <a:rPr lang="el-GR" smtClean="0"/>
              <a:pPr/>
              <a:t>‹#›</a:t>
            </a:fld>
            <a:endParaRPr lang="el-GR" dirty="0"/>
          </a:p>
        </p:txBody>
      </p:sp>
    </p:spTree>
  </p:cSld>
  <p:clrMapOvr>
    <a:masterClrMapping/>
  </p:clrMapOvr>
  <p:transition spd="med">
    <p:cut thruBlk="1"/>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207ED18-7AAF-46D6-BA3A-5AD95481CC27}" type="datetimeFigureOut">
              <a:rPr lang="el-GR" smtClean="0"/>
              <a:pPr/>
              <a:t>13/12/2017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AFDDB69-7963-42AA-A23A-B5AE2483F2CF}" type="slidenum">
              <a:rPr lang="el-GR" smtClean="0"/>
              <a:pPr/>
              <a:t>‹#›</a:t>
            </a:fld>
            <a:endParaRPr lang="el-GR" dirty="0"/>
          </a:p>
        </p:txBody>
      </p:sp>
    </p:spTree>
  </p:cSld>
  <p:clrMapOvr>
    <a:masterClrMapping/>
  </p:clrMapOvr>
  <p:transition spd="med">
    <p:cut thruBlk="1"/>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207ED18-7AAF-46D6-BA3A-5AD95481CC27}" type="datetimeFigureOut">
              <a:rPr lang="el-GR" smtClean="0"/>
              <a:pPr/>
              <a:t>13/12/2017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AFDDB69-7963-42AA-A23A-B5AE2483F2CF}" type="slidenum">
              <a:rPr lang="el-GR" smtClean="0"/>
              <a:pPr/>
              <a:t>‹#›</a:t>
            </a:fld>
            <a:endParaRPr lang="el-GR" dirty="0"/>
          </a:p>
        </p:txBody>
      </p:sp>
    </p:spTree>
  </p:cSld>
  <p:clrMapOvr>
    <a:masterClrMapping/>
  </p:clrMapOvr>
  <p:transition spd="med">
    <p:cut thruBlk="1"/>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207ED18-7AAF-46D6-BA3A-5AD95481CC27}" type="datetimeFigureOut">
              <a:rPr lang="el-GR" smtClean="0"/>
              <a:pPr/>
              <a:t>13/12/2017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AFDDB69-7963-42AA-A23A-B5AE2483F2CF}" type="slidenum">
              <a:rPr lang="el-GR" smtClean="0"/>
              <a:pPr/>
              <a:t>‹#›</a:t>
            </a:fld>
            <a:endParaRPr lang="el-GR" dirty="0"/>
          </a:p>
        </p:txBody>
      </p:sp>
    </p:spTree>
  </p:cSld>
  <p:clrMapOvr>
    <a:masterClrMapping/>
  </p:clrMapOvr>
  <p:transition spd="med">
    <p:cut thruBlk="1"/>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207ED18-7AAF-46D6-BA3A-5AD95481CC27}" type="datetimeFigureOut">
              <a:rPr lang="el-GR" smtClean="0"/>
              <a:pPr/>
              <a:t>13/12/2017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AFDDB69-7963-42AA-A23A-B5AE2483F2CF}" type="slidenum">
              <a:rPr lang="el-GR" smtClean="0"/>
              <a:pPr/>
              <a:t>‹#›</a:t>
            </a:fld>
            <a:endParaRPr lang="el-GR" dirty="0"/>
          </a:p>
        </p:txBody>
      </p:sp>
    </p:spTree>
  </p:cSld>
  <p:clrMapOvr>
    <a:masterClrMapping/>
  </p:clrMapOvr>
  <p:transition spd="med">
    <p:cut thruBlk="1"/>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207ED18-7AAF-46D6-BA3A-5AD95481CC27}" type="datetimeFigureOut">
              <a:rPr lang="el-GR" smtClean="0"/>
              <a:pPr/>
              <a:t>13/12/2017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AFDDB69-7963-42AA-A23A-B5AE2483F2CF}" type="slidenum">
              <a:rPr lang="el-GR" smtClean="0"/>
              <a:pPr/>
              <a:t>‹#›</a:t>
            </a:fld>
            <a:endParaRPr lang="el-GR" dirty="0"/>
          </a:p>
        </p:txBody>
      </p:sp>
    </p:spTree>
  </p:cSld>
  <p:clrMapOvr>
    <a:masterClrMapping/>
  </p:clrMapOvr>
  <p:transition spd="med">
    <p:cut thruBlk="1"/>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207ED18-7AAF-46D6-BA3A-5AD95481CC27}" type="datetimeFigureOut">
              <a:rPr lang="el-GR" smtClean="0"/>
              <a:pPr/>
              <a:t>13/12/2017</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AFDDB69-7963-42AA-A23A-B5AE2483F2CF}" type="slidenum">
              <a:rPr lang="el-GR" smtClean="0"/>
              <a:pPr/>
              <a:t>‹#›</a:t>
            </a:fld>
            <a:endParaRPr lang="el-GR" dirty="0"/>
          </a:p>
        </p:txBody>
      </p:sp>
    </p:spTree>
  </p:cSld>
  <p:clrMapOvr>
    <a:masterClrMapping/>
  </p:clrMapOvr>
  <p:transition spd="med">
    <p:cut thruBlk="1"/>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207ED18-7AAF-46D6-BA3A-5AD95481CC27}" type="datetimeFigureOut">
              <a:rPr lang="el-GR" smtClean="0"/>
              <a:pPr/>
              <a:t>13/12/2017</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AFDDB69-7963-42AA-A23A-B5AE2483F2CF}" type="slidenum">
              <a:rPr lang="el-GR" smtClean="0"/>
              <a:pPr/>
              <a:t>‹#›</a:t>
            </a:fld>
            <a:endParaRPr lang="el-GR" dirty="0"/>
          </a:p>
        </p:txBody>
      </p:sp>
    </p:spTree>
  </p:cSld>
  <p:clrMapOvr>
    <a:masterClrMapping/>
  </p:clrMapOvr>
  <p:transition spd="med">
    <p:cut thruBlk="1"/>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207ED18-7AAF-46D6-BA3A-5AD95481CC27}" type="datetimeFigureOut">
              <a:rPr lang="el-GR" smtClean="0"/>
              <a:pPr/>
              <a:t>13/12/2017</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AFDDB69-7963-42AA-A23A-B5AE2483F2CF}" type="slidenum">
              <a:rPr lang="el-GR" smtClean="0"/>
              <a:pPr/>
              <a:t>‹#›</a:t>
            </a:fld>
            <a:endParaRPr lang="el-GR" dirty="0"/>
          </a:p>
        </p:txBody>
      </p:sp>
    </p:spTree>
  </p:cSld>
  <p:clrMapOvr>
    <a:masterClrMapping/>
  </p:clrMapOvr>
  <p:transition spd="med">
    <p:cut thruBlk="1"/>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207ED18-7AAF-46D6-BA3A-5AD95481CC27}" type="datetimeFigureOut">
              <a:rPr lang="el-GR" smtClean="0"/>
              <a:pPr/>
              <a:t>13/12/2017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AFDDB69-7963-42AA-A23A-B5AE2483F2CF}" type="slidenum">
              <a:rPr lang="el-GR" smtClean="0"/>
              <a:pPr/>
              <a:t>‹#›</a:t>
            </a:fld>
            <a:endParaRPr lang="el-GR" dirty="0"/>
          </a:p>
        </p:txBody>
      </p:sp>
    </p:spTree>
  </p:cSld>
  <p:clrMapOvr>
    <a:masterClrMapping/>
  </p:clrMapOvr>
  <p:transition spd="med">
    <p:cut thruBlk="1"/>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207ED18-7AAF-46D6-BA3A-5AD95481CC27}" type="datetimeFigureOut">
              <a:rPr lang="el-GR" smtClean="0"/>
              <a:pPr/>
              <a:t>13/12/2017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AFDDB69-7963-42AA-A23A-B5AE2483F2CF}" type="slidenum">
              <a:rPr lang="el-GR" smtClean="0"/>
              <a:pPr/>
              <a:t>‹#›</a:t>
            </a:fld>
            <a:endParaRPr lang="el-GR" dirty="0"/>
          </a:p>
        </p:txBody>
      </p:sp>
    </p:spTree>
  </p:cSld>
  <p:clrMapOvr>
    <a:masterClrMapping/>
  </p:clrMapOvr>
  <p:transition spd="med">
    <p:cut thruBlk="1"/>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7ED18-7AAF-46D6-BA3A-5AD95481CC27}" type="datetimeFigureOut">
              <a:rPr lang="el-GR" smtClean="0"/>
              <a:pPr/>
              <a:t>13/12/2017</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DDB69-7963-42AA-A23A-B5AE2483F2CF}"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ut thruBlk="1"/>
    <p:sndAc>
      <p:stSnd>
        <p:snd r:embed="rId13" name="click.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el.wikipedia.org/wiki/%CE%94%CF%85%CE%BD%CE%B1%CE%BC%CE%B9%CE%BA%CE%AE_%CE%B5%CE%BD%CE%AD%CF%81%CE%B3%CE%B5%CE%B9%CE%B1" TargetMode="External"/><Relationship Id="rId7" Type="http://schemas.openxmlformats.org/officeDocument/2006/relationships/hyperlink" Target="http://el.wikipedia.org/wiki/%CE%A0%CF%85%CF%81%CE%B7%CE%BD%CE%B9%CE%BA%CF%8C%CF%82_%CE%B1%CE%BD%CF%84%CE%B9%CE%B4%CF%81%CE%B1%CF%83%CF%84%CE%AE%CF%81%CE%B1%CF%82"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el.wikipedia.org/wiki/%CE%A0%CF%85%CF%81%CE%B7%CE%BD%CE%B9%CE%BA%CE%AE_%CF%83%CF%8D%CE%BD%CF%84%CE%B7%CE%BE%CE%B7" TargetMode="External"/><Relationship Id="rId5" Type="http://schemas.openxmlformats.org/officeDocument/2006/relationships/hyperlink" Target="http://el.wikipedia.org/wiki/%CE%A0%CF%85%CF%81%CE%B7%CE%BD%CE%B9%CE%BA%CE%AE_%CF%83%CF%87%CE%AC%CF%83%CE%B7" TargetMode="External"/><Relationship Id="rId10" Type="http://schemas.openxmlformats.org/officeDocument/2006/relationships/image" Target="../media/image6.png"/><Relationship Id="rId4" Type="http://schemas.openxmlformats.org/officeDocument/2006/relationships/hyperlink" Target="http://el.wikipedia.org/wiki/%CE%86%CF%84%CE%BF%CE%BC%CE%BF" TargetMode="Externa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el.wikipedia.org/wiki/%CE%93%CE%BA%CE%B1%CF%83%CF%80%CE%AC%CF%81-%CE%93%CE%BA%CF%85%CF%83%CF%84%CE%AC%CE%B2_%CE%BD%CF%84%CE%B5_%CE%9A%CE%BF%CF%81%CE%B9%CF%8C%CE%BB%CE%B9%CF%82"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Έλλειψη"/>
          <p:cNvSpPr/>
          <p:nvPr/>
        </p:nvSpPr>
        <p:spPr>
          <a:xfrm>
            <a:off x="971600" y="188640"/>
            <a:ext cx="7488832" cy="2808312"/>
          </a:xfrm>
          <a:prstGeom prst="ellipse">
            <a:avLst/>
          </a:prstGeom>
          <a:gradFill flip="none" rotWithShape="1">
            <a:gsLst>
              <a:gs pos="0">
                <a:srgbClr val="AF96AD">
                  <a:tint val="66000"/>
                  <a:satMod val="160000"/>
                </a:srgbClr>
              </a:gs>
              <a:gs pos="50000">
                <a:srgbClr val="AF96AD">
                  <a:tint val="44500"/>
                  <a:satMod val="160000"/>
                </a:srgbClr>
              </a:gs>
              <a:gs pos="100000">
                <a:srgbClr val="AF96AD">
                  <a:tint val="23500"/>
                  <a:satMod val="160000"/>
                </a:srgbClr>
              </a:gs>
            </a:gsLst>
            <a:path path="circle">
              <a:fillToRect l="50000" t="50000" r="50000" b="50000"/>
            </a:path>
            <a:tileRect/>
          </a:gra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TextBox"/>
          <p:cNvSpPr txBox="1"/>
          <p:nvPr/>
        </p:nvSpPr>
        <p:spPr>
          <a:xfrm>
            <a:off x="611560" y="548680"/>
            <a:ext cx="7848872" cy="2308324"/>
          </a:xfrm>
          <a:prstGeom prst="rect">
            <a:avLst/>
          </a:prstGeom>
          <a:noFill/>
        </p:spPr>
        <p:txBody>
          <a:bodyPr wrap="square" rtlCol="0">
            <a:spAutoFit/>
          </a:bodyPr>
          <a:lstStyle/>
          <a:p>
            <a:pPr algn="ctr"/>
            <a:r>
              <a:rPr lang="el-GR"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haroni" pitchFamily="2" charset="-79"/>
              </a:rPr>
              <a:t>Ενέργεια</a:t>
            </a:r>
          </a:p>
          <a:p>
            <a:pPr algn="ctr"/>
            <a:r>
              <a:rPr lang="el-GR"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haroni" pitchFamily="2" charset="-79"/>
              </a:rPr>
              <a:t>και   Ισχύς</a:t>
            </a:r>
          </a:p>
        </p:txBody>
      </p:sp>
    </p:spTree>
  </p:cSld>
  <p:clrMapOvr>
    <a:masterClrMapping/>
  </p:clrMapOvr>
  <p:transition spd="med">
    <p:cut thruBlk="1"/>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anim calcmode="lin" valueType="num">
                                      <p:cBhvr>
                                        <p:cTn id="14" dur="2000" fill="hold"/>
                                        <p:tgtEl>
                                          <p:spTgt spid="12"/>
                                        </p:tgtEl>
                                        <p:attrNameLst>
                                          <p:attrName>style.rotation</p:attrName>
                                        </p:attrNameLst>
                                      </p:cBhvr>
                                      <p:tavLst>
                                        <p:tav tm="0">
                                          <p:val>
                                            <p:fltVal val="720"/>
                                          </p:val>
                                        </p:tav>
                                        <p:tav tm="100000">
                                          <p:val>
                                            <p:fltVal val="0"/>
                                          </p:val>
                                        </p:tav>
                                      </p:tavLst>
                                    </p:anim>
                                    <p:anim calcmode="lin" valueType="num">
                                      <p:cBhvr>
                                        <p:cTn id="15" dur="2000" fill="hold"/>
                                        <p:tgtEl>
                                          <p:spTgt spid="12"/>
                                        </p:tgtEl>
                                        <p:attrNameLst>
                                          <p:attrName>ppt_h</p:attrName>
                                        </p:attrNameLst>
                                      </p:cBhvr>
                                      <p:tavLst>
                                        <p:tav tm="0">
                                          <p:val>
                                            <p:fltVal val="0"/>
                                          </p:val>
                                        </p:tav>
                                        <p:tav tm="100000">
                                          <p:val>
                                            <p:strVal val="#ppt_h"/>
                                          </p:val>
                                        </p:tav>
                                      </p:tavLst>
                                    </p:anim>
                                    <p:anim calcmode="lin" valueType="num">
                                      <p:cBhvr>
                                        <p:cTn id="16" dur="2000" fill="hold"/>
                                        <p:tgtEl>
                                          <p:spTgt spid="1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3915" y="3148713"/>
            <a:ext cx="6264696" cy="646331"/>
          </a:xfrm>
          <a:prstGeom prst="rect">
            <a:avLst/>
          </a:prstGeom>
          <a:noFill/>
          <a:ln w="57150">
            <a:solidFill>
              <a:schemeClr val="tx1"/>
            </a:solidFill>
          </a:ln>
        </p:spPr>
        <p:txBody>
          <a:bodyPr wrap="square" rtlCol="0">
            <a:spAutoFit/>
          </a:bodyPr>
          <a:lstStyle/>
          <a:p>
            <a:pPr algn="ctr"/>
            <a:r>
              <a:rPr lang="el-GR" b="1" dirty="0" smtClean="0"/>
              <a:t>ΤΟ ΕΡΓΟ ΠΑΡΑΓΕΤΑΙ  ΟΣΟ ΥΠΑΡΧΕΙ Η </a:t>
            </a:r>
            <a:r>
              <a:rPr lang="el-GR" b="1" dirty="0" smtClean="0"/>
              <a:t>ΚΙΝΗΣΗ ΤΟΥ ΑΝΤΙΚΕΙΜΕΝΟΥ</a:t>
            </a:r>
            <a:endParaRPr lang="el-GR" b="1" dirty="0"/>
          </a:p>
        </p:txBody>
      </p:sp>
      <p:sp>
        <p:nvSpPr>
          <p:cNvPr id="6" name="Δεξιό βέλος 5"/>
          <p:cNvSpPr/>
          <p:nvPr/>
        </p:nvSpPr>
        <p:spPr>
          <a:xfrm>
            <a:off x="183043" y="3218596"/>
            <a:ext cx="720080" cy="402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Δεξιό βέλος 7"/>
          <p:cNvSpPr/>
          <p:nvPr/>
        </p:nvSpPr>
        <p:spPr>
          <a:xfrm>
            <a:off x="604570" y="4517792"/>
            <a:ext cx="720080" cy="402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1649847" y="4118842"/>
            <a:ext cx="5172832" cy="1200329"/>
          </a:xfrm>
          <a:prstGeom prst="rect">
            <a:avLst/>
          </a:prstGeom>
          <a:ln w="34925">
            <a:solidFill>
              <a:schemeClr val="tx1"/>
            </a:solidFill>
          </a:ln>
        </p:spPr>
        <p:txBody>
          <a:bodyPr wrap="square">
            <a:spAutoFit/>
          </a:bodyPr>
          <a:lstStyle/>
          <a:p>
            <a:r>
              <a:rPr lang="el-GR" dirty="0" smtClean="0"/>
              <a:t>ΑΡΑ </a:t>
            </a:r>
            <a:r>
              <a:rPr lang="el-GR" b="1" dirty="0" smtClean="0">
                <a:solidFill>
                  <a:srgbClr val="FF0000"/>
                </a:solidFill>
              </a:rPr>
              <a:t>ΕΡΓΟ</a:t>
            </a:r>
            <a:r>
              <a:rPr lang="el-GR" dirty="0" smtClean="0"/>
              <a:t> ΕΊΝΑΙ </a:t>
            </a:r>
            <a:r>
              <a:rPr lang="el-GR" b="1" dirty="0" smtClean="0">
                <a:solidFill>
                  <a:srgbClr val="FF0000"/>
                </a:solidFill>
              </a:rPr>
              <a:t>ΤΟ ΠΟΣΟ ΤΗΣ ΕΝΕΡΓΕΙΑΣ </a:t>
            </a:r>
            <a:r>
              <a:rPr lang="el-GR" dirty="0" smtClean="0"/>
              <a:t>ΠΟΥ ΞΟΔΕΨΑ ΓΙΑ ΝΑ ΠΑΩ ΈΝΑ ΑΝΤΙΚΕΙΜΕΝΟ ΑΠΌ ΈΝΑ ΣΗΜΕΙΟ ΣΕ ΈΝΑ ΑΛΛΟ</a:t>
            </a:r>
            <a:r>
              <a:rPr lang="en-US" dirty="0" smtClean="0"/>
              <a:t> </a:t>
            </a:r>
            <a:r>
              <a:rPr lang="el-GR" dirty="0" smtClean="0"/>
              <a:t>ή ΓΙΑ ΝΑ ΑΛΛΑΞΩ ΤΗΝ ΚΙΝΗΤΙΚΗ  ΤΟΥ ΚΑΤΑΣΤΑΣΗ</a:t>
            </a:r>
            <a:endParaRPr lang="el-GR" dirty="0"/>
          </a:p>
        </p:txBody>
      </p:sp>
      <p:sp>
        <p:nvSpPr>
          <p:cNvPr id="14" name="Ορθογώνιο 13"/>
          <p:cNvSpPr/>
          <p:nvPr/>
        </p:nvSpPr>
        <p:spPr>
          <a:xfrm>
            <a:off x="3275856" y="724840"/>
            <a:ext cx="5688632" cy="1754326"/>
          </a:xfrm>
          <a:prstGeom prst="rect">
            <a:avLst/>
          </a:prstGeom>
          <a:ln w="31750">
            <a:solidFill>
              <a:schemeClr val="tx1"/>
            </a:solidFill>
          </a:ln>
        </p:spPr>
        <p:txBody>
          <a:bodyPr wrap="square">
            <a:spAutoFit/>
          </a:bodyPr>
          <a:lstStyle/>
          <a:p>
            <a:pPr algn="ctr"/>
            <a:r>
              <a:rPr lang="el-GR" dirty="0"/>
              <a:t>Τα </a:t>
            </a:r>
            <a:r>
              <a:rPr lang="el-GR" dirty="0" err="1"/>
              <a:t>βιβλία,μέσω</a:t>
            </a:r>
            <a:r>
              <a:rPr lang="el-GR" dirty="0"/>
              <a:t> της δύναμης που τους </a:t>
            </a:r>
            <a:r>
              <a:rPr lang="el-GR" dirty="0" err="1"/>
              <a:t>ασκούμε,αποκτούν</a:t>
            </a:r>
            <a:r>
              <a:rPr lang="el-GR" dirty="0"/>
              <a:t> ενέργεια</a:t>
            </a:r>
            <a:r>
              <a:rPr lang="el-GR" dirty="0" smtClean="0"/>
              <a:t>. Από </a:t>
            </a:r>
            <a:r>
              <a:rPr lang="el-GR" dirty="0"/>
              <a:t>τον οργανισμό μας μεταφέρεται ενέργεια στα βιβλία</a:t>
            </a:r>
            <a:r>
              <a:rPr lang="el-GR" dirty="0" smtClean="0"/>
              <a:t>.</a:t>
            </a:r>
          </a:p>
          <a:p>
            <a:pPr algn="ctr"/>
            <a:r>
              <a:rPr lang="el-GR" b="1" dirty="0" smtClean="0">
                <a:solidFill>
                  <a:srgbClr val="FF0000"/>
                </a:solidFill>
              </a:rPr>
              <a:t>Χρησιμοποιούμε </a:t>
            </a:r>
            <a:r>
              <a:rPr lang="el-GR" b="1" dirty="0">
                <a:solidFill>
                  <a:srgbClr val="FF0000"/>
                </a:solidFill>
              </a:rPr>
              <a:t>το φυσικό μέγεθος έργο για να εκφράσουμε την ποσότητα ενέργειας που μεταφέρεται από εμάς στα βιβλία.</a:t>
            </a:r>
            <a:endParaRPr lang="el-GR" b="1" dirty="0">
              <a:solidFill>
                <a:srgbClr val="FF0000"/>
              </a:solidFill>
            </a:endParaRPr>
          </a:p>
        </p:txBody>
      </p:sp>
      <p:pic>
        <p:nvPicPr>
          <p:cNvPr id="15" name="Εικόνα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43" y="404664"/>
            <a:ext cx="2866623" cy="2394679"/>
          </a:xfrm>
          <a:prstGeom prst="rect">
            <a:avLst/>
          </a:prstGeom>
        </p:spPr>
      </p:pic>
      <p:sp>
        <p:nvSpPr>
          <p:cNvPr id="16" name="Δεξιό βέλος 15"/>
          <p:cNvSpPr/>
          <p:nvPr/>
        </p:nvSpPr>
        <p:spPr>
          <a:xfrm>
            <a:off x="859303" y="5826159"/>
            <a:ext cx="720080" cy="402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p:cNvSpPr/>
          <p:nvPr/>
        </p:nvSpPr>
        <p:spPr>
          <a:xfrm>
            <a:off x="1892725" y="5465548"/>
            <a:ext cx="5475885" cy="1200329"/>
          </a:xfrm>
          <a:prstGeom prst="rect">
            <a:avLst/>
          </a:prstGeom>
          <a:ln w="28575">
            <a:solidFill>
              <a:schemeClr val="tx1"/>
            </a:solidFill>
          </a:ln>
        </p:spPr>
        <p:txBody>
          <a:bodyPr wrap="square">
            <a:spAutoFit/>
          </a:bodyPr>
          <a:lstStyle/>
          <a:p>
            <a:r>
              <a:rPr lang="el-GR" b="1" dirty="0"/>
              <a:t>Το έργο ως φυσικό μέγεθος εκφράζει την ενέργεια που μεταφέρεται από ένα σώμα σε ένα άλλο </a:t>
            </a:r>
            <a:r>
              <a:rPr lang="el-GR" b="1" dirty="0" smtClean="0"/>
              <a:t>ή την ενέργεια  </a:t>
            </a:r>
            <a:r>
              <a:rPr lang="el-GR" b="1" dirty="0"/>
              <a:t>που μετατρέπεται από μια μορφή σε μια άλλη.</a:t>
            </a:r>
            <a:endParaRPr lang="el-GR" dirty="0"/>
          </a:p>
        </p:txBody>
      </p:sp>
    </p:spTree>
    <p:extLst>
      <p:ext uri="{BB962C8B-B14F-4D97-AF65-F5344CB8AC3E}">
        <p14:creationId xmlns:p14="http://schemas.microsoft.com/office/powerpoint/2010/main" val="2365065275"/>
      </p:ext>
    </p:extLst>
  </p:cSld>
  <p:clrMapOvr>
    <a:masterClrMapping/>
  </p:clrMapOvr>
  <p:transition spd="med">
    <p:cut thruBlk="1"/>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755404" y="141499"/>
            <a:ext cx="3528392" cy="461665"/>
          </a:xfrm>
          <a:prstGeom prst="rect">
            <a:avLst/>
          </a:prstGeom>
          <a:noFill/>
        </p:spPr>
        <p:txBody>
          <a:bodyPr wrap="square" rtlCol="0">
            <a:spAutoFit/>
          </a:bodyPr>
          <a:lstStyle/>
          <a:p>
            <a:pPr algn="ctr"/>
            <a:r>
              <a:rPr lang="el-GR" sz="2400" u="sng" dirty="0" smtClean="0">
                <a:latin typeface="Arial Black" pitchFamily="34" charset="0"/>
              </a:rPr>
              <a:t>Ισχύς</a:t>
            </a:r>
            <a:endParaRPr lang="el-GR" sz="2400" u="sng" dirty="0">
              <a:latin typeface="Arial Black" pitchFamily="34" charset="0"/>
            </a:endParaRPr>
          </a:p>
        </p:txBody>
      </p:sp>
      <p:sp>
        <p:nvSpPr>
          <p:cNvPr id="8" name="TextBox 7"/>
          <p:cNvSpPr txBox="1"/>
          <p:nvPr/>
        </p:nvSpPr>
        <p:spPr>
          <a:xfrm>
            <a:off x="1421462" y="3395555"/>
            <a:ext cx="6196273" cy="707886"/>
          </a:xfrm>
          <a:prstGeom prst="rect">
            <a:avLst/>
          </a:prstGeom>
          <a:noFill/>
          <a:ln w="34925">
            <a:solidFill>
              <a:schemeClr val="tx1"/>
            </a:solidFill>
          </a:ln>
        </p:spPr>
        <p:txBody>
          <a:bodyPr wrap="square" rtlCol="0">
            <a:spAutoFit/>
          </a:bodyPr>
          <a:lstStyle/>
          <a:p>
            <a:pPr algn="ctr"/>
            <a:r>
              <a:rPr lang="el-GR" sz="2000" dirty="0">
                <a:solidFill>
                  <a:srgbClr val="FF0000"/>
                </a:solidFill>
              </a:rPr>
              <a:t>Η ισχύς είναι ένα μέγεθος που δείχνει πόσο γρήγορα παράγεται κάποιο έργο</a:t>
            </a:r>
            <a:endParaRPr lang="el-GR" sz="2000" b="1" u="sng" dirty="0">
              <a:solidFill>
                <a:srgbClr val="FF0000"/>
              </a:solidFill>
            </a:endParaRPr>
          </a:p>
        </p:txBody>
      </p:sp>
      <p:sp>
        <p:nvSpPr>
          <p:cNvPr id="9" name="TextBox 8"/>
          <p:cNvSpPr txBox="1"/>
          <p:nvPr/>
        </p:nvSpPr>
        <p:spPr>
          <a:xfrm>
            <a:off x="3135406" y="1093788"/>
            <a:ext cx="2768387" cy="369332"/>
          </a:xfrm>
          <a:prstGeom prst="rect">
            <a:avLst/>
          </a:prstGeom>
          <a:noFill/>
          <a:ln>
            <a:solidFill>
              <a:schemeClr val="tx1"/>
            </a:solidFill>
          </a:ln>
        </p:spPr>
        <p:txBody>
          <a:bodyPr wrap="square" rtlCol="0">
            <a:spAutoFit/>
          </a:bodyPr>
          <a:lstStyle/>
          <a:p>
            <a:r>
              <a:rPr lang="el-GR" b="1" dirty="0" smtClean="0">
                <a:solidFill>
                  <a:srgbClr val="FF0000"/>
                </a:solidFill>
              </a:rPr>
              <a:t>ΆΛΛΟ </a:t>
            </a:r>
            <a:r>
              <a:rPr lang="el-GR" b="1" dirty="0" smtClean="0"/>
              <a:t>ΕΡΓΟ </a:t>
            </a:r>
            <a:r>
              <a:rPr lang="el-GR" b="1" dirty="0">
                <a:solidFill>
                  <a:srgbClr val="FF0000"/>
                </a:solidFill>
              </a:rPr>
              <a:t>ΆΛΛΟ </a:t>
            </a:r>
            <a:r>
              <a:rPr lang="el-GR" b="1" dirty="0" smtClean="0">
                <a:solidFill>
                  <a:srgbClr val="FF0000"/>
                </a:solidFill>
              </a:rPr>
              <a:t> </a:t>
            </a:r>
            <a:r>
              <a:rPr lang="el-GR" b="1" dirty="0" smtClean="0"/>
              <a:t>ΙΣΧΥΣ</a:t>
            </a:r>
            <a:endParaRPr lang="el-GR" b="1" dirty="0"/>
          </a:p>
        </p:txBody>
      </p:sp>
      <p:sp>
        <p:nvSpPr>
          <p:cNvPr id="10" name="Δεξιό βέλος 9"/>
          <p:cNvSpPr/>
          <p:nvPr/>
        </p:nvSpPr>
        <p:spPr>
          <a:xfrm>
            <a:off x="1871130" y="1077238"/>
            <a:ext cx="720080" cy="402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p:cNvSpPr/>
          <p:nvPr/>
        </p:nvSpPr>
        <p:spPr>
          <a:xfrm>
            <a:off x="2601606" y="4549770"/>
            <a:ext cx="3532505" cy="369332"/>
          </a:xfrm>
          <a:prstGeom prst="rect">
            <a:avLst/>
          </a:prstGeom>
          <a:ln w="31750">
            <a:solidFill>
              <a:schemeClr val="tx1"/>
            </a:solidFill>
          </a:ln>
        </p:spPr>
        <p:txBody>
          <a:bodyPr wrap="none">
            <a:spAutoFit/>
          </a:bodyPr>
          <a:lstStyle/>
          <a:p>
            <a:r>
              <a:rPr lang="el-GR" dirty="0" smtClean="0"/>
              <a:t>ΙΣΧΥΣ= Ο Ρυθμός </a:t>
            </a:r>
            <a:r>
              <a:rPr lang="el-GR" dirty="0"/>
              <a:t>παραγωγής έργου</a:t>
            </a:r>
          </a:p>
        </p:txBody>
      </p:sp>
      <p:sp>
        <p:nvSpPr>
          <p:cNvPr id="14" name="Δεξιό βέλος 13"/>
          <p:cNvSpPr/>
          <p:nvPr/>
        </p:nvSpPr>
        <p:spPr>
          <a:xfrm>
            <a:off x="430970" y="3548282"/>
            <a:ext cx="720080" cy="402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Δεξιό βέλος 14"/>
          <p:cNvSpPr/>
          <p:nvPr/>
        </p:nvSpPr>
        <p:spPr>
          <a:xfrm>
            <a:off x="1511090" y="4533220"/>
            <a:ext cx="720080" cy="402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6" name="Εικόνα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672" y="5517232"/>
            <a:ext cx="5313695" cy="720080"/>
          </a:xfrm>
          <a:prstGeom prst="rect">
            <a:avLst/>
          </a:prstGeom>
        </p:spPr>
      </p:pic>
      <p:sp>
        <p:nvSpPr>
          <p:cNvPr id="17" name="Ορθογώνιο 16"/>
          <p:cNvSpPr/>
          <p:nvPr/>
        </p:nvSpPr>
        <p:spPr>
          <a:xfrm>
            <a:off x="2200498" y="2044005"/>
            <a:ext cx="5317367" cy="1200329"/>
          </a:xfrm>
          <a:prstGeom prst="rect">
            <a:avLst/>
          </a:prstGeom>
          <a:ln w="28575">
            <a:solidFill>
              <a:schemeClr val="tx1"/>
            </a:solidFill>
          </a:ln>
        </p:spPr>
        <p:txBody>
          <a:bodyPr wrap="square">
            <a:spAutoFit/>
          </a:bodyPr>
          <a:lstStyle/>
          <a:p>
            <a:pPr marL="285750" indent="-285750">
              <a:buFont typeface="Arial" pitchFamily="34" charset="0"/>
              <a:buChar char="•"/>
            </a:pPr>
            <a:r>
              <a:rPr lang="el-GR" b="1" dirty="0">
                <a:solidFill>
                  <a:srgbClr val="FF0000"/>
                </a:solidFill>
              </a:rPr>
              <a:t>εκφράζει </a:t>
            </a:r>
            <a:r>
              <a:rPr lang="el-GR" b="1" dirty="0" smtClean="0">
                <a:solidFill>
                  <a:srgbClr val="FF0000"/>
                </a:solidFill>
              </a:rPr>
              <a:t>το πόσο γρήγορα  μεταφέρεται η ενέργεια από </a:t>
            </a:r>
            <a:r>
              <a:rPr lang="el-GR" b="1" dirty="0">
                <a:solidFill>
                  <a:srgbClr val="FF0000"/>
                </a:solidFill>
              </a:rPr>
              <a:t>ένα σώμα σε ένα άλλο </a:t>
            </a:r>
            <a:endParaRPr lang="el-GR" b="1" dirty="0" smtClean="0">
              <a:solidFill>
                <a:srgbClr val="FF0000"/>
              </a:solidFill>
            </a:endParaRPr>
          </a:p>
          <a:p>
            <a:pPr marL="285750" indent="-285750">
              <a:buFont typeface="Arial" pitchFamily="34" charset="0"/>
              <a:buChar char="•"/>
            </a:pPr>
            <a:r>
              <a:rPr lang="el-GR" b="1" dirty="0" smtClean="0">
                <a:solidFill>
                  <a:srgbClr val="FF0000"/>
                </a:solidFill>
              </a:rPr>
              <a:t>ή το πόσο γρήγορα μετατρέπεται </a:t>
            </a:r>
            <a:r>
              <a:rPr lang="el-GR" b="1" dirty="0">
                <a:solidFill>
                  <a:srgbClr val="FF0000"/>
                </a:solidFill>
              </a:rPr>
              <a:t>από μια μορφή σε μια άλλη.</a:t>
            </a:r>
            <a:endParaRPr lang="el-GR" dirty="0">
              <a:solidFill>
                <a:srgbClr val="FF0000"/>
              </a:solidFill>
            </a:endParaRPr>
          </a:p>
        </p:txBody>
      </p:sp>
      <p:sp>
        <p:nvSpPr>
          <p:cNvPr id="18" name="Δεξιό βέλος 17"/>
          <p:cNvSpPr/>
          <p:nvPr/>
        </p:nvSpPr>
        <p:spPr>
          <a:xfrm>
            <a:off x="1072592" y="2304454"/>
            <a:ext cx="720080" cy="402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med">
    <p:cut thruBlk="1"/>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TextBox"/>
          <p:cNvSpPr txBox="1"/>
          <p:nvPr/>
        </p:nvSpPr>
        <p:spPr>
          <a:xfrm>
            <a:off x="539552" y="2647737"/>
            <a:ext cx="5686614" cy="1692771"/>
          </a:xfrm>
          <a:prstGeom prst="rect">
            <a:avLst/>
          </a:prstGeom>
          <a:noFill/>
          <a:ln w="28575">
            <a:solidFill>
              <a:schemeClr val="tx1"/>
            </a:solidFill>
          </a:ln>
        </p:spPr>
        <p:txBody>
          <a:bodyPr wrap="square" rtlCol="0">
            <a:spAutoFit/>
          </a:bodyPr>
          <a:lstStyle/>
          <a:p>
            <a:pPr algn="just"/>
            <a:r>
              <a:rPr lang="el-GR" sz="2400" b="1" dirty="0" smtClean="0"/>
              <a:t> </a:t>
            </a:r>
            <a:endParaRPr lang="el-GR" sz="2400" b="1" dirty="0" smtClean="0"/>
          </a:p>
          <a:p>
            <a:pPr marL="342900" indent="-342900" algn="just">
              <a:buFont typeface="Arial" pitchFamily="34" charset="0"/>
              <a:buChar char="•"/>
            </a:pPr>
            <a:r>
              <a:rPr lang="el-GR" sz="2000" b="1" dirty="0" smtClean="0">
                <a:solidFill>
                  <a:srgbClr val="FF0000"/>
                </a:solidFill>
              </a:rPr>
              <a:t>Μεγαλύτερη ηλεκτρική  </a:t>
            </a:r>
            <a:r>
              <a:rPr lang="el-GR" sz="2000" b="1" dirty="0" smtClean="0">
                <a:solidFill>
                  <a:srgbClr val="FF0000"/>
                </a:solidFill>
              </a:rPr>
              <a:t>ισχύς σημαίνει ότι μια ορισμένη ποσότητα </a:t>
            </a:r>
            <a:r>
              <a:rPr lang="el-GR" sz="2000" b="1" dirty="0" smtClean="0">
                <a:solidFill>
                  <a:srgbClr val="FF0000"/>
                </a:solidFill>
              </a:rPr>
              <a:t>ηλεκτρικής ενέργειας αλλάζει μορφή σε </a:t>
            </a:r>
            <a:r>
              <a:rPr lang="el-GR" sz="2000" b="1" dirty="0" smtClean="0">
                <a:solidFill>
                  <a:srgbClr val="FF0000"/>
                </a:solidFill>
              </a:rPr>
              <a:t>μικρό </a:t>
            </a:r>
            <a:r>
              <a:rPr lang="el-GR" sz="2000" b="1" dirty="0" smtClean="0">
                <a:solidFill>
                  <a:srgbClr val="FF0000"/>
                </a:solidFill>
              </a:rPr>
              <a:t>χρόνο</a:t>
            </a:r>
            <a:r>
              <a:rPr lang="el-GR" sz="2000" b="1" dirty="0" smtClean="0"/>
              <a:t>.</a:t>
            </a:r>
          </a:p>
          <a:p>
            <a:pPr marL="342900" indent="-342900" algn="just">
              <a:buFont typeface="Arial" pitchFamily="34" charset="0"/>
              <a:buChar char="•"/>
            </a:pPr>
            <a:endParaRPr lang="el-GR" sz="2000" b="1" dirty="0" smtClean="0"/>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332656"/>
            <a:ext cx="1667794" cy="2298021"/>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085" y="2630677"/>
            <a:ext cx="1719545" cy="2274490"/>
          </a:xfrm>
          <a:prstGeom prst="rect">
            <a:avLst/>
          </a:prstGeom>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964305"/>
            <a:ext cx="6670601" cy="1683432"/>
          </a:xfrm>
          <a:prstGeom prst="rect">
            <a:avLst/>
          </a:prstGeom>
        </p:spPr>
      </p:pic>
      <p:sp>
        <p:nvSpPr>
          <p:cNvPr id="7" name="2 - TextBox"/>
          <p:cNvSpPr txBox="1"/>
          <p:nvPr/>
        </p:nvSpPr>
        <p:spPr>
          <a:xfrm>
            <a:off x="539552" y="4762849"/>
            <a:ext cx="5686615" cy="1077218"/>
          </a:xfrm>
          <a:prstGeom prst="rect">
            <a:avLst/>
          </a:prstGeom>
          <a:noFill/>
          <a:ln w="31750">
            <a:solidFill>
              <a:schemeClr val="tx1"/>
            </a:solidFill>
          </a:ln>
        </p:spPr>
        <p:txBody>
          <a:bodyPr wrap="square" rtlCol="0">
            <a:spAutoFit/>
          </a:bodyPr>
          <a:lstStyle/>
          <a:p>
            <a:pPr marL="342900" indent="-342900" algn="just">
              <a:buFont typeface="Arial" pitchFamily="34" charset="0"/>
              <a:buChar char="•"/>
            </a:pPr>
            <a:r>
              <a:rPr lang="el-GR" sz="2400" b="1" dirty="0" smtClean="0"/>
              <a:t> </a:t>
            </a:r>
            <a:r>
              <a:rPr lang="el-GR" sz="2000" b="1" dirty="0" smtClean="0"/>
              <a:t>στην συγκεκριμένη περίπτωση σημαίνει ότι η ηλεκτρική ενέργεια του κινητήρα μετατράπηκε σε δυναμική ενέργεια σε μικρό χρόνο</a:t>
            </a:r>
            <a:endParaRPr lang="el-GR" sz="2000" b="1" dirty="0" smtClean="0"/>
          </a:p>
        </p:txBody>
      </p:sp>
    </p:spTree>
    <p:extLst>
      <p:ext uri="{BB962C8B-B14F-4D97-AF65-F5344CB8AC3E}">
        <p14:creationId xmlns:p14="http://schemas.microsoft.com/office/powerpoint/2010/main" val="3779206997"/>
      </p:ext>
    </p:extLst>
  </p:cSld>
  <p:clrMapOvr>
    <a:masterClrMapping/>
  </p:clrMapOvr>
  <p:transition spd="med">
    <p:cut thruBlk="1"/>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Θέση εικόνας 4" descr="1-Ενέργεια και Ισχύς3 - Microsoft PowerPoi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873908" y="222458"/>
            <a:ext cx="5486400" cy="363793"/>
          </a:xfrm>
          <a:prstGeom prst="rect">
            <a:avLst/>
          </a:prstGeom>
        </p:spPr>
      </p:pic>
      <p:pic>
        <p:nvPicPr>
          <p:cNvPr id="4" name="Θέση εικόνας 4" descr="1-Ενέργεια και Ισχύς3 - Microsoft PowerPoin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635896" y="764704"/>
            <a:ext cx="1962424" cy="1257475"/>
          </a:xfrm>
          <a:prstGeom prst="rect">
            <a:avLst/>
          </a:prstGeom>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7099" y="2090588"/>
            <a:ext cx="19939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Θέση εικόνας 4" descr="1-Ενέργεια και Ισχύς3 - Microsoft PowerPoin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3740999" y="2076095"/>
            <a:ext cx="1943371" cy="2943636"/>
          </a:xfrm>
          <a:prstGeom prst="rect">
            <a:avLst/>
          </a:prstGeom>
        </p:spPr>
      </p:pic>
      <p:pic>
        <p:nvPicPr>
          <p:cNvPr id="7" name="Θέση εικόνας 4" descr="1-Ενέργεια και Ισχύς3 - Microsoft PowerPoint"/>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576616" y="2076095"/>
            <a:ext cx="1971950" cy="2981741"/>
          </a:xfrm>
          <a:prstGeom prst="rect">
            <a:avLst/>
          </a:prstGeom>
        </p:spPr>
      </p:pic>
    </p:spTree>
    <p:extLst>
      <p:ext uri="{BB962C8B-B14F-4D97-AF65-F5344CB8AC3E}">
        <p14:creationId xmlns:p14="http://schemas.microsoft.com/office/powerpoint/2010/main" val="2401437694"/>
      </p:ext>
    </p:extLst>
  </p:cSld>
  <p:clrMapOvr>
    <a:masterClrMapping/>
  </p:clrMapOvr>
  <p:transition spd="med">
    <p:cut thruBlk="1"/>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circle(in)">
                                      <p:cBhvr>
                                        <p:cTn id="17" dur="2000"/>
                                        <p:tgtEl>
                                          <p:spTgt spid="819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agesCAY6G8Z1.jpg"/>
          <p:cNvPicPr>
            <a:picLocks noChangeAspect="1"/>
          </p:cNvPicPr>
          <p:nvPr/>
        </p:nvPicPr>
        <p:blipFill>
          <a:blip r:embed="rId3" cstate="email"/>
          <a:stretch>
            <a:fillRect/>
          </a:stretch>
        </p:blipFill>
        <p:spPr>
          <a:xfrm>
            <a:off x="4004673" y="980728"/>
            <a:ext cx="3322187" cy="2016224"/>
          </a:xfrm>
          <a:prstGeom prst="rect">
            <a:avLst/>
          </a:prstGeom>
        </p:spPr>
      </p:pic>
      <p:pic>
        <p:nvPicPr>
          <p:cNvPr id="3" name="2 - Εικόνα" descr="Καύσιμο - πετρέλαιο.jpg"/>
          <p:cNvPicPr>
            <a:picLocks noChangeAspect="1"/>
          </p:cNvPicPr>
          <p:nvPr/>
        </p:nvPicPr>
        <p:blipFill>
          <a:blip r:embed="rId4" cstate="email"/>
          <a:stretch>
            <a:fillRect/>
          </a:stretch>
        </p:blipFill>
        <p:spPr>
          <a:xfrm>
            <a:off x="323528" y="3536520"/>
            <a:ext cx="2393147" cy="1728192"/>
          </a:xfrm>
          <a:prstGeom prst="rect">
            <a:avLst/>
          </a:prstGeom>
        </p:spPr>
      </p:pic>
      <p:sp>
        <p:nvSpPr>
          <p:cNvPr id="6" name="5 - TextBox"/>
          <p:cNvSpPr txBox="1"/>
          <p:nvPr/>
        </p:nvSpPr>
        <p:spPr>
          <a:xfrm>
            <a:off x="1187624" y="260648"/>
            <a:ext cx="6480720" cy="523220"/>
          </a:xfrm>
          <a:prstGeom prst="rect">
            <a:avLst/>
          </a:prstGeom>
          <a:noFill/>
        </p:spPr>
        <p:txBody>
          <a:bodyPr wrap="square" rtlCol="0">
            <a:spAutoFit/>
          </a:bodyPr>
          <a:lstStyle/>
          <a:p>
            <a:r>
              <a:rPr lang="el-GR" sz="2800" u="sng" dirty="0" smtClean="0">
                <a:latin typeface="Arial Black" pitchFamily="34" charset="0"/>
              </a:rPr>
              <a:t>Εικόνες από θέματα της ενότητας</a:t>
            </a:r>
            <a:endParaRPr lang="el-GR" sz="2800" dirty="0"/>
          </a:p>
        </p:txBody>
      </p:sp>
      <p:pic>
        <p:nvPicPr>
          <p:cNvPr id="4098" name="Picture 2" descr="ΑΝΕΜΟΜΥΛΟ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980728"/>
            <a:ext cx="2196244" cy="21962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ΝΕΡΟΜΥΛΟΣ ΟΨΗ"/>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3536520"/>
            <a:ext cx="1905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ΗΛΙΟΚΙΝΗΤΗ ΒΑΡΚΑ"/>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3691506"/>
            <a:ext cx="2736304" cy="2052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ut thruBlk="1"/>
    <p:sndAc>
      <p:stSnd>
        <p:snd r:embed="rId2"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 TextBox"/>
          <p:cNvSpPr txBox="1"/>
          <p:nvPr/>
        </p:nvSpPr>
        <p:spPr>
          <a:xfrm>
            <a:off x="287456" y="188640"/>
            <a:ext cx="8677032" cy="2677656"/>
          </a:xfrm>
          <a:prstGeom prst="rect">
            <a:avLst/>
          </a:prstGeom>
          <a:noFill/>
        </p:spPr>
        <p:txBody>
          <a:bodyPr wrap="square" rtlCol="0">
            <a:spAutoFit/>
          </a:bodyPr>
          <a:lstStyle/>
          <a:p>
            <a:pPr algn="ctr"/>
            <a:r>
              <a:rPr lang="el-GR" sz="4000" u="sng" dirty="0" smtClean="0">
                <a:latin typeface="Arial Black" pitchFamily="34" charset="0"/>
              </a:rPr>
              <a:t>Ενέργεια</a:t>
            </a:r>
            <a:endParaRPr lang="el-GR" sz="4000" u="sng" dirty="0" smtClean="0">
              <a:latin typeface="Arial Black" pitchFamily="34" charset="0"/>
            </a:endParaRPr>
          </a:p>
          <a:p>
            <a:pPr algn="just"/>
            <a:r>
              <a:rPr lang="el-GR" sz="2400" b="1" dirty="0" smtClean="0"/>
              <a:t>        </a:t>
            </a:r>
            <a:endParaRPr lang="el-GR" sz="2400" b="1" dirty="0" smtClean="0"/>
          </a:p>
          <a:p>
            <a:pPr algn="just"/>
            <a:r>
              <a:rPr lang="el-GR" sz="2400" b="1" dirty="0" smtClean="0"/>
              <a:t>Η ενέργεια είναι ένα </a:t>
            </a:r>
            <a:r>
              <a:rPr lang="el-GR" sz="2400" b="1" dirty="0" smtClean="0">
                <a:solidFill>
                  <a:srgbClr val="FF0000"/>
                </a:solidFill>
              </a:rPr>
              <a:t>φυσικό μέγεθος </a:t>
            </a:r>
            <a:r>
              <a:rPr lang="el-GR" sz="2400" b="1" dirty="0" smtClean="0"/>
              <a:t>που το </a:t>
            </a:r>
            <a:r>
              <a:rPr lang="el-GR" sz="2400" b="1" dirty="0" smtClean="0">
                <a:solidFill>
                  <a:srgbClr val="FF0000"/>
                </a:solidFill>
              </a:rPr>
              <a:t>αντιλαμβανόμαστε</a:t>
            </a:r>
            <a:r>
              <a:rPr lang="el-GR" sz="2400" b="1" dirty="0" smtClean="0"/>
              <a:t> κυρίως </a:t>
            </a:r>
            <a:r>
              <a:rPr lang="el-GR" sz="2400" b="1" dirty="0" smtClean="0">
                <a:solidFill>
                  <a:srgbClr val="FF0000"/>
                </a:solidFill>
              </a:rPr>
              <a:t>από τα αποτελέσματά της</a:t>
            </a:r>
            <a:r>
              <a:rPr lang="el-GR" sz="2400" b="1" dirty="0" smtClean="0"/>
              <a:t>, που είναι γνωστά σαν </a:t>
            </a:r>
            <a:r>
              <a:rPr lang="el-GR" sz="2400" b="1" dirty="0" smtClean="0">
                <a:solidFill>
                  <a:srgbClr val="FF0000"/>
                </a:solidFill>
              </a:rPr>
              <a:t>έργο</a:t>
            </a:r>
            <a:r>
              <a:rPr lang="el-GR" sz="2400" b="1" dirty="0" smtClean="0"/>
              <a:t>. Έχει πολλά «πρόσωπα». </a:t>
            </a:r>
          </a:p>
          <a:p>
            <a:pPr algn="just"/>
            <a:endParaRPr lang="el-GR" sz="3200" dirty="0">
              <a:latin typeface="Arial Black" pitchFamily="34" charset="0"/>
            </a:endParaRPr>
          </a:p>
        </p:txBody>
      </p: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564904"/>
            <a:ext cx="7638472" cy="4212041"/>
          </a:xfrm>
          <a:prstGeom prst="rect">
            <a:avLst/>
          </a:prstGeom>
        </p:spPr>
      </p:pic>
    </p:spTree>
  </p:cSld>
  <p:clrMapOvr>
    <a:masterClrMapping/>
  </p:clrMapOvr>
  <p:transition spd="med">
    <p:cut thruBlk="1"/>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TextBox"/>
          <p:cNvSpPr txBox="1"/>
          <p:nvPr/>
        </p:nvSpPr>
        <p:spPr>
          <a:xfrm>
            <a:off x="238726" y="1339027"/>
            <a:ext cx="8712967" cy="3046988"/>
          </a:xfrm>
          <a:prstGeom prst="rect">
            <a:avLst/>
          </a:prstGeom>
          <a:noFill/>
        </p:spPr>
        <p:txBody>
          <a:bodyPr wrap="square" rtlCol="0">
            <a:spAutoFit/>
          </a:bodyPr>
          <a:lstStyle/>
          <a:p>
            <a:pPr algn="just"/>
            <a:r>
              <a:rPr lang="el-GR" sz="2400" b="1" dirty="0" smtClean="0"/>
              <a:t>Πχ.</a:t>
            </a:r>
          </a:p>
          <a:p>
            <a:pPr marL="342900" indent="-342900" algn="just">
              <a:buFont typeface="Arial" pitchFamily="34" charset="0"/>
              <a:buChar char="•"/>
            </a:pPr>
            <a:r>
              <a:rPr lang="el-GR" sz="2400" b="1" dirty="0" smtClean="0"/>
              <a:t>Εμφανίζεται </a:t>
            </a:r>
            <a:r>
              <a:rPr lang="el-GR" sz="2400" b="1" dirty="0" smtClean="0"/>
              <a:t>σαν </a:t>
            </a:r>
            <a:r>
              <a:rPr lang="el-GR" sz="2400" b="1" dirty="0" smtClean="0">
                <a:solidFill>
                  <a:srgbClr val="FF0000"/>
                </a:solidFill>
              </a:rPr>
              <a:t>δυναμική ενέργεια </a:t>
            </a:r>
            <a:r>
              <a:rPr lang="el-GR" sz="2400" b="1" dirty="0" smtClean="0"/>
              <a:t>σε ένα τεντωμένο </a:t>
            </a:r>
            <a:r>
              <a:rPr lang="el-GR" sz="2400" b="1" dirty="0" smtClean="0"/>
              <a:t>ελατήριο</a:t>
            </a:r>
          </a:p>
          <a:p>
            <a:pPr marL="342900" indent="-342900" algn="just">
              <a:buFont typeface="Arial" pitchFamily="34" charset="0"/>
              <a:buChar char="•"/>
            </a:pPr>
            <a:r>
              <a:rPr lang="el-GR" sz="2400" b="1" dirty="0"/>
              <a:t>Σ</a:t>
            </a:r>
            <a:r>
              <a:rPr lang="el-GR" sz="2400" b="1" dirty="0" smtClean="0"/>
              <a:t>αν </a:t>
            </a:r>
            <a:r>
              <a:rPr lang="el-GR" sz="2400" b="1" dirty="0" smtClean="0">
                <a:solidFill>
                  <a:srgbClr val="FF0000"/>
                </a:solidFill>
              </a:rPr>
              <a:t>κινητική</a:t>
            </a:r>
            <a:r>
              <a:rPr lang="el-GR" sz="2400" b="1" dirty="0" smtClean="0"/>
              <a:t> για αντικείμενα που πέφτουν από </a:t>
            </a:r>
            <a:r>
              <a:rPr lang="el-GR" sz="2400" b="1" dirty="0" smtClean="0"/>
              <a:t>ψηλά</a:t>
            </a:r>
          </a:p>
          <a:p>
            <a:pPr marL="342900" indent="-342900" algn="just">
              <a:buFont typeface="Arial" pitchFamily="34" charset="0"/>
              <a:buChar char="•"/>
            </a:pPr>
            <a:r>
              <a:rPr lang="el-GR" sz="2400" b="1" dirty="0"/>
              <a:t>Σ</a:t>
            </a:r>
            <a:r>
              <a:rPr lang="el-GR" sz="2400" b="1" dirty="0" smtClean="0"/>
              <a:t>αν </a:t>
            </a:r>
            <a:r>
              <a:rPr lang="el-GR" sz="2400" b="1" dirty="0" smtClean="0">
                <a:solidFill>
                  <a:srgbClr val="FF0000"/>
                </a:solidFill>
              </a:rPr>
              <a:t>θερμική</a:t>
            </a:r>
            <a:r>
              <a:rPr lang="el-GR" sz="2400" b="1" dirty="0" smtClean="0"/>
              <a:t> στον λέβητα </a:t>
            </a:r>
            <a:r>
              <a:rPr lang="el-GR" sz="2400" b="1" dirty="0" smtClean="0"/>
              <a:t>του σπιτιού</a:t>
            </a:r>
            <a:endParaRPr lang="el-GR" sz="2400" b="1" dirty="0" smtClean="0"/>
          </a:p>
          <a:p>
            <a:pPr marL="342900" indent="-342900" algn="just">
              <a:buFont typeface="Arial" pitchFamily="34" charset="0"/>
              <a:buChar char="•"/>
            </a:pPr>
            <a:r>
              <a:rPr lang="el-GR" sz="2400" b="1" dirty="0" smtClean="0"/>
              <a:t>Σ</a:t>
            </a:r>
            <a:r>
              <a:rPr lang="el-GR" sz="2400" b="1" dirty="0" smtClean="0"/>
              <a:t>αν </a:t>
            </a:r>
            <a:r>
              <a:rPr lang="el-GR" sz="2400" b="1" dirty="0" smtClean="0">
                <a:solidFill>
                  <a:srgbClr val="FF0000"/>
                </a:solidFill>
              </a:rPr>
              <a:t>ηλεκτρική</a:t>
            </a:r>
            <a:r>
              <a:rPr lang="el-GR" sz="2400" b="1" dirty="0" smtClean="0"/>
              <a:t> στις πρίζες του σπιτιού </a:t>
            </a:r>
            <a:r>
              <a:rPr lang="el-GR" sz="2400" b="1" dirty="0" smtClean="0"/>
              <a:t>μας</a:t>
            </a:r>
          </a:p>
          <a:p>
            <a:pPr marL="342900" indent="-342900" algn="just">
              <a:buFont typeface="Arial" pitchFamily="34" charset="0"/>
              <a:buChar char="•"/>
            </a:pPr>
            <a:r>
              <a:rPr lang="el-GR" sz="2400" b="1" dirty="0"/>
              <a:t>Σ</a:t>
            </a:r>
            <a:r>
              <a:rPr lang="el-GR" sz="2400" b="1" dirty="0" smtClean="0"/>
              <a:t>αν </a:t>
            </a:r>
            <a:r>
              <a:rPr lang="el-GR" sz="2400" b="1" dirty="0" smtClean="0">
                <a:solidFill>
                  <a:srgbClr val="FF0000"/>
                </a:solidFill>
              </a:rPr>
              <a:t>ηλιακή</a:t>
            </a:r>
            <a:r>
              <a:rPr lang="el-GR" sz="2400" b="1" dirty="0" smtClean="0"/>
              <a:t> στις ακτίνες του </a:t>
            </a:r>
            <a:r>
              <a:rPr lang="el-GR" sz="2400" b="1" dirty="0" smtClean="0"/>
              <a:t>Ήλιου</a:t>
            </a:r>
          </a:p>
          <a:p>
            <a:pPr marL="342900" indent="-342900" algn="just">
              <a:buFont typeface="Arial" pitchFamily="34" charset="0"/>
              <a:buChar char="•"/>
            </a:pPr>
            <a:r>
              <a:rPr lang="el-GR" sz="2400" b="1" dirty="0"/>
              <a:t>Σ</a:t>
            </a:r>
            <a:r>
              <a:rPr lang="el-GR" sz="2400" b="1" dirty="0" smtClean="0"/>
              <a:t>αν </a:t>
            </a:r>
            <a:r>
              <a:rPr lang="el-GR" sz="2400" b="1" dirty="0" smtClean="0">
                <a:solidFill>
                  <a:srgbClr val="FF0000"/>
                </a:solidFill>
              </a:rPr>
              <a:t>χημική</a:t>
            </a:r>
            <a:r>
              <a:rPr lang="el-GR" sz="2400" b="1" dirty="0" smtClean="0"/>
              <a:t> στη βενζίνη που καίγεται </a:t>
            </a:r>
            <a:r>
              <a:rPr lang="el-GR" sz="2400" b="1" dirty="0" smtClean="0"/>
              <a:t> </a:t>
            </a:r>
          </a:p>
          <a:p>
            <a:pPr marL="342900" indent="-342900" algn="just">
              <a:buFont typeface="Arial" pitchFamily="34" charset="0"/>
              <a:buChar char="•"/>
            </a:pPr>
            <a:r>
              <a:rPr lang="el-GR" sz="2400" b="1" dirty="0"/>
              <a:t>Σ</a:t>
            </a:r>
            <a:r>
              <a:rPr lang="el-GR" sz="2400" b="1" dirty="0" smtClean="0"/>
              <a:t>αν </a:t>
            </a:r>
            <a:r>
              <a:rPr lang="el-GR" sz="2400" b="1" dirty="0" smtClean="0">
                <a:solidFill>
                  <a:srgbClr val="FF0000"/>
                </a:solidFill>
              </a:rPr>
              <a:t>πυρηνική</a:t>
            </a:r>
            <a:r>
              <a:rPr lang="el-GR" sz="2400" b="1" dirty="0" smtClean="0"/>
              <a:t> στα καύσιμα ενός πυρηνικού αντιδραστήρα</a:t>
            </a:r>
            <a:r>
              <a:rPr lang="el-GR" sz="2400" b="1" dirty="0" smtClean="0"/>
              <a:t>.</a:t>
            </a:r>
          </a:p>
        </p:txBody>
      </p:sp>
      <p:sp>
        <p:nvSpPr>
          <p:cNvPr id="6" name="TextBox 5"/>
          <p:cNvSpPr txBox="1"/>
          <p:nvPr/>
        </p:nvSpPr>
        <p:spPr>
          <a:xfrm>
            <a:off x="755576" y="692696"/>
            <a:ext cx="6738383" cy="646331"/>
          </a:xfrm>
          <a:prstGeom prst="rect">
            <a:avLst/>
          </a:prstGeom>
          <a:noFill/>
        </p:spPr>
        <p:txBody>
          <a:bodyPr wrap="square" rtlCol="0">
            <a:spAutoFit/>
          </a:bodyPr>
          <a:lstStyle/>
          <a:p>
            <a:pPr algn="ctr"/>
            <a:r>
              <a:rPr lang="el-GR" b="1" u="sng" dirty="0" smtClean="0"/>
              <a:t>ΜΕΡΙΚΑ ΠΑΡΑΔΕΙΓΜΑΤΑ ΕΝΕΡΓΕΙΑΣ</a:t>
            </a:r>
          </a:p>
          <a:p>
            <a:pPr algn="ctr"/>
            <a:endParaRPr lang="el-GR" b="1" u="sng" dirty="0"/>
          </a:p>
        </p:txBody>
      </p:sp>
    </p:spTree>
    <p:extLst>
      <p:ext uri="{BB962C8B-B14F-4D97-AF65-F5344CB8AC3E}">
        <p14:creationId xmlns:p14="http://schemas.microsoft.com/office/powerpoint/2010/main" val="2517084142"/>
      </p:ext>
    </p:extLst>
  </p:cSld>
  <p:clrMapOvr>
    <a:masterClrMapping/>
  </p:clrMapOvr>
  <p:transition spd="med">
    <p:cut thruBlk="1"/>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descr="1-Ενέργεια και Ισχύς3 - Microsoft PowerPoint"/>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971600" y="2564904"/>
            <a:ext cx="7340802" cy="4114800"/>
          </a:xfr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3850" y="1700808"/>
            <a:ext cx="3414713"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161996"/>
      </p:ext>
    </p:extLst>
  </p:cSld>
  <p:clrMapOvr>
    <a:masterClrMapping/>
  </p:clrMapOvr>
  <p:transition spd="med">
    <p:cut thruBlk="1"/>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80">
                                          <p:stCondLst>
                                            <p:cond delay="0"/>
                                          </p:stCondLst>
                                        </p:cTn>
                                        <p:tgtEl>
                                          <p:spTgt spid="7170"/>
                                        </p:tgtEl>
                                      </p:cBhvr>
                                    </p:animEffect>
                                    <p:anim calcmode="lin" valueType="num">
                                      <p:cBhvr>
                                        <p:cTn id="8"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0"/>
                                        </p:tgtEl>
                                      </p:cBhvr>
                                      <p:to x="100000" y="60000"/>
                                    </p:animScale>
                                    <p:animScale>
                                      <p:cBhvr>
                                        <p:cTn id="14" dur="166" decel="50000">
                                          <p:stCondLst>
                                            <p:cond delay="676"/>
                                          </p:stCondLst>
                                        </p:cTn>
                                        <p:tgtEl>
                                          <p:spTgt spid="7170"/>
                                        </p:tgtEl>
                                      </p:cBhvr>
                                      <p:to x="100000" y="100000"/>
                                    </p:animScale>
                                    <p:animScale>
                                      <p:cBhvr>
                                        <p:cTn id="15" dur="26">
                                          <p:stCondLst>
                                            <p:cond delay="1312"/>
                                          </p:stCondLst>
                                        </p:cTn>
                                        <p:tgtEl>
                                          <p:spTgt spid="7170"/>
                                        </p:tgtEl>
                                      </p:cBhvr>
                                      <p:to x="100000" y="80000"/>
                                    </p:animScale>
                                    <p:animScale>
                                      <p:cBhvr>
                                        <p:cTn id="16" dur="166" decel="50000">
                                          <p:stCondLst>
                                            <p:cond delay="1338"/>
                                          </p:stCondLst>
                                        </p:cTn>
                                        <p:tgtEl>
                                          <p:spTgt spid="7170"/>
                                        </p:tgtEl>
                                      </p:cBhvr>
                                      <p:to x="100000" y="100000"/>
                                    </p:animScale>
                                    <p:animScale>
                                      <p:cBhvr>
                                        <p:cTn id="17" dur="26">
                                          <p:stCondLst>
                                            <p:cond delay="1642"/>
                                          </p:stCondLst>
                                        </p:cTn>
                                        <p:tgtEl>
                                          <p:spTgt spid="7170"/>
                                        </p:tgtEl>
                                      </p:cBhvr>
                                      <p:to x="100000" y="90000"/>
                                    </p:animScale>
                                    <p:animScale>
                                      <p:cBhvr>
                                        <p:cTn id="18" dur="166" decel="50000">
                                          <p:stCondLst>
                                            <p:cond delay="1668"/>
                                          </p:stCondLst>
                                        </p:cTn>
                                        <p:tgtEl>
                                          <p:spTgt spid="7170"/>
                                        </p:tgtEl>
                                      </p:cBhvr>
                                      <p:to x="100000" y="100000"/>
                                    </p:animScale>
                                    <p:animScale>
                                      <p:cBhvr>
                                        <p:cTn id="19" dur="26">
                                          <p:stCondLst>
                                            <p:cond delay="1808"/>
                                          </p:stCondLst>
                                        </p:cTn>
                                        <p:tgtEl>
                                          <p:spTgt spid="7170"/>
                                        </p:tgtEl>
                                      </p:cBhvr>
                                      <p:to x="100000" y="95000"/>
                                    </p:animScale>
                                    <p:animScale>
                                      <p:cBhvr>
                                        <p:cTn id="20" dur="166" decel="50000">
                                          <p:stCondLst>
                                            <p:cond delay="1834"/>
                                          </p:stCondLst>
                                        </p:cTn>
                                        <p:tgtEl>
                                          <p:spTgt spid="717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180041" y="0"/>
            <a:ext cx="8595983" cy="1506174"/>
            <a:chOff x="-99040" y="0"/>
            <a:chExt cx="8595983" cy="1506174"/>
          </a:xfrm>
        </p:grpSpPr>
        <p:sp>
          <p:nvSpPr>
            <p:cNvPr id="7" name="Στρογγυλεμένο ορθογώνιο 6"/>
            <p:cNvSpPr/>
            <p:nvPr/>
          </p:nvSpPr>
          <p:spPr>
            <a:xfrm>
              <a:off x="-99040" y="0"/>
              <a:ext cx="8496944" cy="150617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Στρογγυλεμένο ορθογώνιο 4"/>
            <p:cNvSpPr/>
            <p:nvPr/>
          </p:nvSpPr>
          <p:spPr>
            <a:xfrm>
              <a:off x="1762487" y="0"/>
              <a:ext cx="6734456" cy="1506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l-GR" sz="3600" kern="1200" dirty="0" smtClean="0"/>
            </a:p>
            <a:p>
              <a:pPr lvl="0" algn="just" defTabSz="1600200">
                <a:lnSpc>
                  <a:spcPct val="90000"/>
                </a:lnSpc>
                <a:spcBef>
                  <a:spcPct val="0"/>
                </a:spcBef>
                <a:spcAft>
                  <a:spcPct val="35000"/>
                </a:spcAft>
              </a:pPr>
              <a:r>
                <a:rPr lang="el-GR" sz="3600" u="sng" kern="1200" dirty="0" smtClean="0">
                  <a:solidFill>
                    <a:schemeClr val="accent5">
                      <a:lumMod val="20000"/>
                      <a:lumOff val="80000"/>
                    </a:schemeClr>
                  </a:solidFill>
                </a:rPr>
                <a:t>Ηλεκτρική ενέργεια :</a:t>
              </a:r>
              <a:r>
                <a:rPr lang="el-GR" sz="2400" u="sng" kern="1200" dirty="0" smtClean="0">
                  <a:solidFill>
                    <a:schemeClr val="accent5">
                      <a:lumMod val="20000"/>
                      <a:lumOff val="80000"/>
                    </a:schemeClr>
                  </a:solidFill>
                </a:rPr>
                <a:t> </a:t>
              </a:r>
              <a:r>
                <a:rPr lang="el-GR" sz="2400" kern="1200" dirty="0" smtClean="0">
                  <a:solidFill>
                    <a:schemeClr val="accent5">
                      <a:lumMod val="20000"/>
                      <a:lumOff val="80000"/>
                    </a:schemeClr>
                  </a:solidFill>
                </a:rPr>
                <a:t>είναι η ενέργεια που μεταφέρει το ηλεκτρικό ρεύμα(κίνηση ηλεκτρονίων).Παράγεται  από μετατροπή άλλων μορφών ενέργειας.</a:t>
              </a:r>
              <a:endParaRPr lang="el-GR" sz="3600" kern="1200" dirty="0" smtClean="0">
                <a:solidFill>
                  <a:schemeClr val="accent5">
                    <a:lumMod val="20000"/>
                    <a:lumOff val="80000"/>
                  </a:schemeClr>
                </a:solidFill>
              </a:endParaRPr>
            </a:p>
            <a:p>
              <a:pPr lvl="0" algn="l" defTabSz="1600200">
                <a:lnSpc>
                  <a:spcPct val="90000"/>
                </a:lnSpc>
                <a:spcBef>
                  <a:spcPct val="0"/>
                </a:spcBef>
                <a:spcAft>
                  <a:spcPct val="35000"/>
                </a:spcAft>
              </a:pPr>
              <a:endParaRPr lang="el-GR" sz="3600" kern="1200" dirty="0"/>
            </a:p>
          </p:txBody>
        </p:sp>
      </p:grpSp>
      <p:grpSp>
        <p:nvGrpSpPr>
          <p:cNvPr id="9" name="Ομάδα 8"/>
          <p:cNvGrpSpPr/>
          <p:nvPr/>
        </p:nvGrpSpPr>
        <p:grpSpPr>
          <a:xfrm>
            <a:off x="215517" y="1341322"/>
            <a:ext cx="8560508" cy="2378617"/>
            <a:chOff x="-63565" y="0"/>
            <a:chExt cx="8560508" cy="2378617"/>
          </a:xfrm>
        </p:grpSpPr>
        <p:sp>
          <p:nvSpPr>
            <p:cNvPr id="10" name="Στρογγυλεμένο ορθογώνιο 9"/>
            <p:cNvSpPr/>
            <p:nvPr/>
          </p:nvSpPr>
          <p:spPr>
            <a:xfrm>
              <a:off x="-63565" y="288032"/>
              <a:ext cx="8496944" cy="209058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Στρογγυλεμένο ορθογώνιο 4"/>
            <p:cNvSpPr/>
            <p:nvPr/>
          </p:nvSpPr>
          <p:spPr>
            <a:xfrm>
              <a:off x="1971359" y="0"/>
              <a:ext cx="6525584" cy="2090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l-GR" sz="3600" u="sng" kern="1200" dirty="0" smtClean="0">
                  <a:solidFill>
                    <a:schemeClr val="tx1">
                      <a:lumMod val="95000"/>
                      <a:lumOff val="5000"/>
                    </a:schemeClr>
                  </a:solidFill>
                </a:rPr>
                <a:t>Χημική Ενέργεια :</a:t>
              </a:r>
              <a:r>
                <a:rPr lang="el-GR" sz="2400" u="sng" kern="1200" dirty="0" smtClean="0">
                  <a:solidFill>
                    <a:schemeClr val="tx1">
                      <a:lumMod val="95000"/>
                      <a:lumOff val="5000"/>
                    </a:schemeClr>
                  </a:solidFill>
                </a:rPr>
                <a:t> </a:t>
              </a:r>
              <a:r>
                <a:rPr lang="el-GR" sz="2400" kern="1200" dirty="0" smtClean="0">
                  <a:solidFill>
                    <a:schemeClr val="tx1">
                      <a:lumMod val="95000"/>
                      <a:lumOff val="5000"/>
                    </a:schemeClr>
                  </a:solidFill>
                </a:rPr>
                <a:t>είναι ή ενέργεια  που είναι αποθηκευμένη στο ξύλο –κάρβουνο – πετρέλαιο-τρόφιμα και απελευθερώνεται με την καύση, που είναι χημική αντίδραση.</a:t>
              </a:r>
              <a:endParaRPr lang="el-GR" sz="3600" kern="1200" dirty="0">
                <a:solidFill>
                  <a:schemeClr val="tx1">
                    <a:lumMod val="95000"/>
                    <a:lumOff val="5000"/>
                  </a:schemeClr>
                </a:solidFill>
              </a:endParaRPr>
            </a:p>
          </p:txBody>
        </p:sp>
      </p:grpSp>
      <p:grpSp>
        <p:nvGrpSpPr>
          <p:cNvPr id="12" name="Ομάδα 11"/>
          <p:cNvGrpSpPr/>
          <p:nvPr/>
        </p:nvGrpSpPr>
        <p:grpSpPr>
          <a:xfrm>
            <a:off x="107505" y="3861048"/>
            <a:ext cx="8712968" cy="2734416"/>
            <a:chOff x="0" y="3775"/>
            <a:chExt cx="8496944" cy="6332928"/>
          </a:xfrm>
        </p:grpSpPr>
        <p:sp>
          <p:nvSpPr>
            <p:cNvPr id="13" name="Στρογγυλεμένο ορθογώνιο 12"/>
            <p:cNvSpPr/>
            <p:nvPr/>
          </p:nvSpPr>
          <p:spPr>
            <a:xfrm>
              <a:off x="0" y="3775"/>
              <a:ext cx="8496944" cy="633292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Στρογγυλεμένο ορθογώνιο 4"/>
            <p:cNvSpPr/>
            <p:nvPr/>
          </p:nvSpPr>
          <p:spPr>
            <a:xfrm>
              <a:off x="2133180" y="3775"/>
              <a:ext cx="6363763" cy="63329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l-GR" sz="3200" u="sng" kern="1200" dirty="0" smtClean="0">
                  <a:solidFill>
                    <a:srgbClr val="FFFF00"/>
                  </a:solidFill>
                </a:rPr>
                <a:t>Πυρηνική Ενέργεια : </a:t>
              </a:r>
              <a:r>
                <a:rPr lang="el-GR" sz="2400" b="1" kern="1200" dirty="0" smtClean="0">
                  <a:solidFill>
                    <a:srgbClr val="FFFF00"/>
                  </a:solidFill>
                </a:rPr>
                <a:t>είναι  η </a:t>
              </a:r>
              <a:r>
                <a:rPr lang="el-GR" sz="2400" b="1" kern="1200" dirty="0" smtClean="0">
                  <a:solidFill>
                    <a:srgbClr val="FFFF00"/>
                  </a:solidFill>
                  <a:hlinkClick r:id="rId3" tooltip="Δυναμική ενέργεια"/>
                </a:rPr>
                <a:t>δυναμική </a:t>
              </a:r>
              <a:r>
                <a:rPr lang="el-GR" sz="2400" b="1" kern="1200" dirty="0" smtClean="0">
                  <a:solidFill>
                    <a:srgbClr val="FFFF00"/>
                  </a:solidFill>
                </a:rPr>
                <a:t>ενέργεια που είναι εγκλεισμένη στους πυρήνες των  </a:t>
              </a:r>
              <a:r>
                <a:rPr lang="el-GR" sz="2400" b="1" kern="1200" dirty="0" smtClean="0">
                  <a:solidFill>
                    <a:srgbClr val="FFFF00"/>
                  </a:solidFill>
                  <a:hlinkClick r:id="rId4" tooltip="Άτομο"/>
                </a:rPr>
                <a:t>ατόμων</a:t>
              </a:r>
              <a:r>
                <a:rPr lang="el-GR" sz="2400" b="1" kern="1200" dirty="0" smtClean="0">
                  <a:solidFill>
                    <a:srgbClr val="FFFF00"/>
                  </a:solidFill>
                </a:rPr>
                <a:t> λόγω της αλληλεπίδρασης των σωματιδίων που  απελευθερώνονται κατά τη </a:t>
              </a:r>
              <a:r>
                <a:rPr lang="el-GR" sz="2400" b="1" kern="1200" dirty="0" smtClean="0">
                  <a:solidFill>
                    <a:srgbClr val="FFFF00"/>
                  </a:solidFill>
                  <a:hlinkClick r:id="rId5" tooltip="Πυρηνική σχάση"/>
                </a:rPr>
                <a:t>σχάση</a:t>
              </a:r>
              <a:r>
                <a:rPr lang="el-GR" sz="2400" b="1" kern="1200" dirty="0" smtClean="0">
                  <a:solidFill>
                    <a:srgbClr val="FFFF00"/>
                  </a:solidFill>
                </a:rPr>
                <a:t> ή  </a:t>
              </a:r>
              <a:r>
                <a:rPr lang="el-GR" sz="2400" b="1" kern="1200" dirty="0" smtClean="0">
                  <a:solidFill>
                    <a:srgbClr val="FFFF00"/>
                  </a:solidFill>
                  <a:hlinkClick r:id="rId6" tooltip="Πυρηνική σύντηξη"/>
                </a:rPr>
                <a:t>σύντηξη</a:t>
              </a:r>
              <a:r>
                <a:rPr lang="el-GR" sz="2400" b="1" kern="1200" dirty="0" smtClean="0">
                  <a:solidFill>
                    <a:srgbClr val="FFFF00"/>
                  </a:solidFill>
                </a:rPr>
                <a:t> των πυρήνων και εφόσον οι πυρηνικές αντιδράσεις είναι ελεγχόμενες (όπως συμβαίνει στην καρδιά ενός </a:t>
              </a:r>
              <a:r>
                <a:rPr lang="el-GR" sz="2400" b="1" kern="1200" dirty="0" smtClean="0">
                  <a:solidFill>
                    <a:srgbClr val="FFFF00"/>
                  </a:solidFill>
                  <a:hlinkClick r:id="rId7" tooltip="Πυρηνικός αντιδραστήρας"/>
                </a:rPr>
                <a:t>πυρηνικού αντιδραστήρα</a:t>
              </a:r>
              <a:r>
                <a:rPr lang="el-GR" sz="2400" b="1" kern="1200" dirty="0" smtClean="0">
                  <a:solidFill>
                    <a:srgbClr val="FFFF00"/>
                  </a:solidFill>
                </a:rPr>
                <a:t>) .</a:t>
              </a:r>
              <a:endParaRPr lang="el-GR" sz="2400" b="1" kern="1200" dirty="0">
                <a:solidFill>
                  <a:srgbClr val="FFFF00"/>
                </a:solidFill>
              </a:endParaRPr>
            </a:p>
          </p:txBody>
        </p:sp>
      </p:gr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003" y="4077072"/>
            <a:ext cx="1858963" cy="43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 Εικόνα" descr="images.jpg"/>
          <p:cNvPicPr>
            <a:picLocks noChangeAspect="1"/>
          </p:cNvPicPr>
          <p:nvPr/>
        </p:nvPicPr>
        <p:blipFill>
          <a:blip r:embed="rId9" cstate="email">
            <a:lum bright="20000" contrast="20000"/>
          </a:blip>
          <a:stretch>
            <a:fillRect/>
          </a:stretch>
        </p:blipFill>
        <p:spPr>
          <a:xfrm>
            <a:off x="529400" y="2034967"/>
            <a:ext cx="1512168" cy="1224136"/>
          </a:xfrm>
          <a:prstGeom prst="roundRect">
            <a:avLst>
              <a:gd name="adj" fmla="val 16667"/>
            </a:avLst>
          </a:prstGeom>
          <a:ln>
            <a:solidFill>
              <a:schemeClr val="accent5">
                <a:lumMod val="20000"/>
                <a:lumOff val="8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Εικόνα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9400" y="262481"/>
            <a:ext cx="1333686" cy="981212"/>
          </a:xfrm>
          <a:prstGeom prst="rect">
            <a:avLst/>
          </a:prstGeom>
        </p:spPr>
      </p:pic>
    </p:spTree>
  </p:cSld>
  <p:clrMapOvr>
    <a:masterClrMapping/>
  </p:clrMapOvr>
  <p:transition spd="med">
    <p:cut thruBlk="1"/>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80">
                                          <p:stCondLst>
                                            <p:cond delay="0"/>
                                          </p:stCondLst>
                                        </p:cTn>
                                        <p:tgtEl>
                                          <p:spTgt spid="4"/>
                                        </p:tgtEl>
                                      </p:cBhvr>
                                    </p:animEffect>
                                    <p:anim calcmode="lin" valueType="num">
                                      <p:cBhvr>
                                        <p:cTn id="5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gtEl>
                                      </p:cBhvr>
                                      <p:to x="100000" y="60000"/>
                                    </p:animScale>
                                    <p:animScale>
                                      <p:cBhvr>
                                        <p:cTn id="64" dur="166" decel="50000">
                                          <p:stCondLst>
                                            <p:cond delay="676"/>
                                          </p:stCondLst>
                                        </p:cTn>
                                        <p:tgtEl>
                                          <p:spTgt spid="4"/>
                                        </p:tgtEl>
                                      </p:cBhvr>
                                      <p:to x="100000" y="100000"/>
                                    </p:animScale>
                                    <p:animScale>
                                      <p:cBhvr>
                                        <p:cTn id="65" dur="26">
                                          <p:stCondLst>
                                            <p:cond delay="1312"/>
                                          </p:stCondLst>
                                        </p:cTn>
                                        <p:tgtEl>
                                          <p:spTgt spid="4"/>
                                        </p:tgtEl>
                                      </p:cBhvr>
                                      <p:to x="100000" y="80000"/>
                                    </p:animScale>
                                    <p:animScale>
                                      <p:cBhvr>
                                        <p:cTn id="66" dur="166" decel="50000">
                                          <p:stCondLst>
                                            <p:cond delay="1338"/>
                                          </p:stCondLst>
                                        </p:cTn>
                                        <p:tgtEl>
                                          <p:spTgt spid="4"/>
                                        </p:tgtEl>
                                      </p:cBhvr>
                                      <p:to x="100000" y="100000"/>
                                    </p:animScale>
                                    <p:animScale>
                                      <p:cBhvr>
                                        <p:cTn id="67" dur="26">
                                          <p:stCondLst>
                                            <p:cond delay="1642"/>
                                          </p:stCondLst>
                                        </p:cTn>
                                        <p:tgtEl>
                                          <p:spTgt spid="4"/>
                                        </p:tgtEl>
                                      </p:cBhvr>
                                      <p:to x="100000" y="90000"/>
                                    </p:animScale>
                                    <p:animScale>
                                      <p:cBhvr>
                                        <p:cTn id="68" dur="166" decel="50000">
                                          <p:stCondLst>
                                            <p:cond delay="1668"/>
                                          </p:stCondLst>
                                        </p:cTn>
                                        <p:tgtEl>
                                          <p:spTgt spid="4"/>
                                        </p:tgtEl>
                                      </p:cBhvr>
                                      <p:to x="100000" y="100000"/>
                                    </p:animScale>
                                    <p:animScale>
                                      <p:cBhvr>
                                        <p:cTn id="69" dur="26">
                                          <p:stCondLst>
                                            <p:cond delay="1808"/>
                                          </p:stCondLst>
                                        </p:cTn>
                                        <p:tgtEl>
                                          <p:spTgt spid="4"/>
                                        </p:tgtEl>
                                      </p:cBhvr>
                                      <p:to x="100000" y="95000"/>
                                    </p:animScale>
                                    <p:animScale>
                                      <p:cBhvr>
                                        <p:cTn id="70" dur="166" decel="50000">
                                          <p:stCondLst>
                                            <p:cond delay="1834"/>
                                          </p:stCondLst>
                                        </p:cTn>
                                        <p:tgtEl>
                                          <p:spTgt spid="4"/>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5122"/>
                                        </p:tgtEl>
                                        <p:attrNameLst>
                                          <p:attrName>style.visibility</p:attrName>
                                        </p:attrNameLst>
                                      </p:cBhvr>
                                      <p:to>
                                        <p:strVal val="visible"/>
                                      </p:to>
                                    </p:set>
                                    <p:animEffect transition="in" filter="wipe(down)">
                                      <p:cBhvr>
                                        <p:cTn id="75" dur="580">
                                          <p:stCondLst>
                                            <p:cond delay="0"/>
                                          </p:stCondLst>
                                        </p:cTn>
                                        <p:tgtEl>
                                          <p:spTgt spid="5122"/>
                                        </p:tgtEl>
                                      </p:cBhvr>
                                    </p:animEffect>
                                    <p:anim calcmode="lin" valueType="num">
                                      <p:cBhvr>
                                        <p:cTn id="76"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81" dur="26">
                                          <p:stCondLst>
                                            <p:cond delay="650"/>
                                          </p:stCondLst>
                                        </p:cTn>
                                        <p:tgtEl>
                                          <p:spTgt spid="5122"/>
                                        </p:tgtEl>
                                      </p:cBhvr>
                                      <p:to x="100000" y="60000"/>
                                    </p:animScale>
                                    <p:animScale>
                                      <p:cBhvr>
                                        <p:cTn id="82" dur="166" decel="50000">
                                          <p:stCondLst>
                                            <p:cond delay="676"/>
                                          </p:stCondLst>
                                        </p:cTn>
                                        <p:tgtEl>
                                          <p:spTgt spid="5122"/>
                                        </p:tgtEl>
                                      </p:cBhvr>
                                      <p:to x="100000" y="100000"/>
                                    </p:animScale>
                                    <p:animScale>
                                      <p:cBhvr>
                                        <p:cTn id="83" dur="26">
                                          <p:stCondLst>
                                            <p:cond delay="1312"/>
                                          </p:stCondLst>
                                        </p:cTn>
                                        <p:tgtEl>
                                          <p:spTgt spid="5122"/>
                                        </p:tgtEl>
                                      </p:cBhvr>
                                      <p:to x="100000" y="80000"/>
                                    </p:animScale>
                                    <p:animScale>
                                      <p:cBhvr>
                                        <p:cTn id="84" dur="166" decel="50000">
                                          <p:stCondLst>
                                            <p:cond delay="1338"/>
                                          </p:stCondLst>
                                        </p:cTn>
                                        <p:tgtEl>
                                          <p:spTgt spid="5122"/>
                                        </p:tgtEl>
                                      </p:cBhvr>
                                      <p:to x="100000" y="100000"/>
                                    </p:animScale>
                                    <p:animScale>
                                      <p:cBhvr>
                                        <p:cTn id="85" dur="26">
                                          <p:stCondLst>
                                            <p:cond delay="1642"/>
                                          </p:stCondLst>
                                        </p:cTn>
                                        <p:tgtEl>
                                          <p:spTgt spid="5122"/>
                                        </p:tgtEl>
                                      </p:cBhvr>
                                      <p:to x="100000" y="90000"/>
                                    </p:animScale>
                                    <p:animScale>
                                      <p:cBhvr>
                                        <p:cTn id="86" dur="166" decel="50000">
                                          <p:stCondLst>
                                            <p:cond delay="1668"/>
                                          </p:stCondLst>
                                        </p:cTn>
                                        <p:tgtEl>
                                          <p:spTgt spid="5122"/>
                                        </p:tgtEl>
                                      </p:cBhvr>
                                      <p:to x="100000" y="100000"/>
                                    </p:animScale>
                                    <p:animScale>
                                      <p:cBhvr>
                                        <p:cTn id="87" dur="26">
                                          <p:stCondLst>
                                            <p:cond delay="1808"/>
                                          </p:stCondLst>
                                        </p:cTn>
                                        <p:tgtEl>
                                          <p:spTgt spid="5122"/>
                                        </p:tgtEl>
                                      </p:cBhvr>
                                      <p:to x="100000" y="95000"/>
                                    </p:animScale>
                                    <p:animScale>
                                      <p:cBhvr>
                                        <p:cTn id="88" dur="166" decel="50000">
                                          <p:stCondLst>
                                            <p:cond delay="1834"/>
                                          </p:stCondLst>
                                        </p:cTn>
                                        <p:tgtEl>
                                          <p:spTgt spid="5122"/>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down)">
                                      <p:cBhvr>
                                        <p:cTn id="91" dur="580">
                                          <p:stCondLst>
                                            <p:cond delay="0"/>
                                          </p:stCondLst>
                                        </p:cTn>
                                        <p:tgtEl>
                                          <p:spTgt spid="12"/>
                                        </p:tgtEl>
                                      </p:cBhvr>
                                    </p:animEffect>
                                    <p:anim calcmode="lin" valueType="num">
                                      <p:cBhvr>
                                        <p:cTn id="9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7" dur="26">
                                          <p:stCondLst>
                                            <p:cond delay="650"/>
                                          </p:stCondLst>
                                        </p:cTn>
                                        <p:tgtEl>
                                          <p:spTgt spid="12"/>
                                        </p:tgtEl>
                                      </p:cBhvr>
                                      <p:to x="100000" y="60000"/>
                                    </p:animScale>
                                    <p:animScale>
                                      <p:cBhvr>
                                        <p:cTn id="98" dur="166" decel="50000">
                                          <p:stCondLst>
                                            <p:cond delay="676"/>
                                          </p:stCondLst>
                                        </p:cTn>
                                        <p:tgtEl>
                                          <p:spTgt spid="12"/>
                                        </p:tgtEl>
                                      </p:cBhvr>
                                      <p:to x="100000" y="100000"/>
                                    </p:animScale>
                                    <p:animScale>
                                      <p:cBhvr>
                                        <p:cTn id="99" dur="26">
                                          <p:stCondLst>
                                            <p:cond delay="1312"/>
                                          </p:stCondLst>
                                        </p:cTn>
                                        <p:tgtEl>
                                          <p:spTgt spid="12"/>
                                        </p:tgtEl>
                                      </p:cBhvr>
                                      <p:to x="100000" y="80000"/>
                                    </p:animScale>
                                    <p:animScale>
                                      <p:cBhvr>
                                        <p:cTn id="100" dur="166" decel="50000">
                                          <p:stCondLst>
                                            <p:cond delay="1338"/>
                                          </p:stCondLst>
                                        </p:cTn>
                                        <p:tgtEl>
                                          <p:spTgt spid="12"/>
                                        </p:tgtEl>
                                      </p:cBhvr>
                                      <p:to x="100000" y="100000"/>
                                    </p:animScale>
                                    <p:animScale>
                                      <p:cBhvr>
                                        <p:cTn id="101" dur="26">
                                          <p:stCondLst>
                                            <p:cond delay="1642"/>
                                          </p:stCondLst>
                                        </p:cTn>
                                        <p:tgtEl>
                                          <p:spTgt spid="12"/>
                                        </p:tgtEl>
                                      </p:cBhvr>
                                      <p:to x="100000" y="90000"/>
                                    </p:animScale>
                                    <p:animScale>
                                      <p:cBhvr>
                                        <p:cTn id="102" dur="166" decel="50000">
                                          <p:stCondLst>
                                            <p:cond delay="1668"/>
                                          </p:stCondLst>
                                        </p:cTn>
                                        <p:tgtEl>
                                          <p:spTgt spid="12"/>
                                        </p:tgtEl>
                                      </p:cBhvr>
                                      <p:to x="100000" y="100000"/>
                                    </p:animScale>
                                    <p:animScale>
                                      <p:cBhvr>
                                        <p:cTn id="103" dur="26">
                                          <p:stCondLst>
                                            <p:cond delay="1808"/>
                                          </p:stCondLst>
                                        </p:cTn>
                                        <p:tgtEl>
                                          <p:spTgt spid="12"/>
                                        </p:tgtEl>
                                      </p:cBhvr>
                                      <p:to x="100000" y="95000"/>
                                    </p:animScale>
                                    <p:animScale>
                                      <p:cBhvr>
                                        <p:cTn id="10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descr="1-Ενέργεια και Ισχύς3 - Microsoft PowerPoint"/>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2771800" y="1186186"/>
            <a:ext cx="3448531" cy="1162212"/>
          </a:xfrm>
        </p:spPr>
      </p:pic>
      <p:pic>
        <p:nvPicPr>
          <p:cNvPr id="6" name="Θέση εικόνας 4" descr="1-Ενέργεια και Ισχύς3 - Microsoft PowerPoin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55576" y="2348880"/>
            <a:ext cx="7765432" cy="4114800"/>
          </a:xfrm>
          <a:prstGeom prst="rect">
            <a:avLst/>
          </a:prstGeom>
        </p:spPr>
      </p:pic>
    </p:spTree>
    <p:extLst>
      <p:ext uri="{BB962C8B-B14F-4D97-AF65-F5344CB8AC3E}">
        <p14:creationId xmlns:p14="http://schemas.microsoft.com/office/powerpoint/2010/main" val="2774731736"/>
      </p:ext>
    </p:extLst>
  </p:cSld>
  <p:clrMapOvr>
    <a:masterClrMapping/>
  </p:clrMapOvr>
  <p:transition spd="med">
    <p:cut thruBlk="1"/>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33185"/>
            <a:ext cx="5688632" cy="584775"/>
          </a:xfrm>
          <a:prstGeom prst="rect">
            <a:avLst/>
          </a:prstGeom>
          <a:solidFill>
            <a:srgbClr val="92D050"/>
          </a:solidFill>
          <a:ln w="28575">
            <a:solidFill>
              <a:schemeClr val="tx1">
                <a:alpha val="89000"/>
              </a:schemeClr>
            </a:solidFill>
          </a:ln>
        </p:spPr>
        <p:txBody>
          <a:bodyPr wrap="square" rtlCol="0">
            <a:spAutoFit/>
          </a:bodyPr>
          <a:lstStyle/>
          <a:p>
            <a:pPr algn="ctr"/>
            <a:r>
              <a:rPr lang="el-G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ΓΕΩΘΕΡΜΙΚΗ ΕΝΕΡΓΕΙΑ</a:t>
            </a:r>
            <a:endParaRPr lang="el-G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30" y="4189185"/>
            <a:ext cx="1352739" cy="2553056"/>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673" y="3645024"/>
            <a:ext cx="5129543" cy="2664295"/>
          </a:xfrm>
          <a:prstGeom prst="rect">
            <a:avLst/>
          </a:prstGeom>
        </p:spPr>
      </p:pic>
      <p:sp>
        <p:nvSpPr>
          <p:cNvPr id="6" name="TextBox 5"/>
          <p:cNvSpPr txBox="1"/>
          <p:nvPr/>
        </p:nvSpPr>
        <p:spPr>
          <a:xfrm>
            <a:off x="3635896" y="764704"/>
            <a:ext cx="4968320" cy="1200329"/>
          </a:xfrm>
          <a:prstGeom prst="rect">
            <a:avLst/>
          </a:prstGeom>
          <a:noFill/>
          <a:ln cmpd="sng">
            <a:solidFill>
              <a:schemeClr val="tx1"/>
            </a:solidFill>
          </a:ln>
        </p:spPr>
        <p:txBody>
          <a:bodyPr wrap="square" rtlCol="0">
            <a:spAutoFit/>
          </a:bodyPr>
          <a:lstStyle/>
          <a:p>
            <a:pPr algn="ctr"/>
            <a:r>
              <a:rPr lang="el-GR" b="1" dirty="0" smtClean="0"/>
              <a:t>2) ΥΨΗΛΗΣ </a:t>
            </a:r>
            <a:r>
              <a:rPr lang="el-GR" b="1" dirty="0" smtClean="0"/>
              <a:t>ΘΕΡΜΟΚΡΑΣΙΑΣ-ΑΠΟΔΟΣΗΣ</a:t>
            </a:r>
          </a:p>
          <a:p>
            <a:pPr algn="ctr"/>
            <a:r>
              <a:rPr lang="el-GR" b="1" dirty="0" smtClean="0"/>
              <a:t>ΕΚΜΕΤΑΛΕΥΟΜΑΣΤΕ ΤΟΝ ΑΤΜΟ ΠΟΥ ΔΗΜΙΟΥΡΓΕΙΤΑΙ ΣΕ ΚΑΠΟΙΑ ΣΗΜΕΙΑ ΤΟΥ ΠΛΑΝΗΤΗ ΚΑΤΩ ΑΠΟ ΤΟ ΕΔΑΦΟΣ</a:t>
            </a:r>
            <a:endParaRPr lang="el-GR" b="1" dirty="0"/>
          </a:p>
        </p:txBody>
      </p:sp>
      <p:sp>
        <p:nvSpPr>
          <p:cNvPr id="9" name="TextBox 8"/>
          <p:cNvSpPr txBox="1"/>
          <p:nvPr/>
        </p:nvSpPr>
        <p:spPr>
          <a:xfrm>
            <a:off x="251520" y="813468"/>
            <a:ext cx="2592288" cy="3139321"/>
          </a:xfrm>
          <a:prstGeom prst="rect">
            <a:avLst/>
          </a:prstGeom>
          <a:noFill/>
          <a:ln cmpd="sng">
            <a:solidFill>
              <a:schemeClr val="tx1"/>
            </a:solidFill>
          </a:ln>
        </p:spPr>
        <p:txBody>
          <a:bodyPr wrap="square" rtlCol="0">
            <a:spAutoFit/>
          </a:bodyPr>
          <a:lstStyle/>
          <a:p>
            <a:pPr marL="342900" indent="-342900" algn="ctr">
              <a:buAutoNum type="arabicParenR"/>
            </a:pPr>
            <a:r>
              <a:rPr lang="el-GR" b="1" dirty="0" smtClean="0"/>
              <a:t>ΧΑΜΗΛΗΣ ΘΕΡΜΟΚΡΑΣΙΑΣ-ΑΠΟΔΟΣΗΣ</a:t>
            </a:r>
            <a:endParaRPr lang="en-US" b="1" dirty="0" smtClean="0"/>
          </a:p>
          <a:p>
            <a:pPr algn="ctr"/>
            <a:r>
              <a:rPr lang="el-GR" b="1" dirty="0" smtClean="0"/>
              <a:t>ΕΚΜΕΤΑΛΛΕΥΟΜΑΣΤΕ ΤΗΝ ΘΕΡΜΟΚΡΑΣΙΑΚΗ ΔΙΑΦΟΡΑ ΕΔΑΦΟΥΣ ΑΤΜΟΣΦΑΙΡΑΣ.</a:t>
            </a:r>
          </a:p>
          <a:p>
            <a:pPr algn="ctr"/>
            <a:r>
              <a:rPr lang="el-GR" b="1" dirty="0" smtClean="0"/>
              <a:t>ΤΟ ΕΔΑΦΟΣ ΕΧΕΙ ΣΤΑΘΕΡΗ ΘΕΡΜΟΚΡΑΣΙΑ 17 ΒΑΘΜΟΥΣ ΣΕ ΒΑΘΟΣ 2-3 ΜΕΤΡΑ</a:t>
            </a:r>
            <a:endParaRPr lang="el-GR" b="1" dirty="0"/>
          </a:p>
        </p:txBody>
      </p:sp>
    </p:spTree>
    <p:extLst>
      <p:ext uri="{BB962C8B-B14F-4D97-AF65-F5344CB8AC3E}">
        <p14:creationId xmlns:p14="http://schemas.microsoft.com/office/powerpoint/2010/main" val="29082547"/>
      </p:ext>
    </p:extLst>
  </p:cSld>
  <p:clrMapOvr>
    <a:masterClrMapping/>
  </p:clrMapOvr>
  <p:transition spd="med">
    <p:cut thruBlk="1"/>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par>
                                <p:cTn id="55" presetID="6" presetClass="entr" presetSubtype="16"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circle(in)">
                                      <p:cBhvr>
                                        <p:cTn id="57" dur="2000"/>
                                        <p:tgtEl>
                                          <p:spTgt spid="5"/>
                                        </p:tgtEl>
                                      </p:cBhvr>
                                    </p:animEffect>
                                  </p:childTnLst>
                                </p:cTn>
                              </p:par>
                              <p:par>
                                <p:cTn id="58" presetID="6" presetClass="entr" presetSubtype="16"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circle(in)">
                                      <p:cBhvr>
                                        <p:cTn id="6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784" y="114740"/>
            <a:ext cx="3464226" cy="400110"/>
          </a:xfrm>
          <a:prstGeom prst="rect">
            <a:avLst/>
          </a:prstGeom>
          <a:noFill/>
        </p:spPr>
        <p:txBody>
          <a:bodyPr wrap="square" rtlCol="0">
            <a:spAutoFit/>
          </a:bodyPr>
          <a:lstStyle/>
          <a:p>
            <a:pPr algn="ctr"/>
            <a:r>
              <a:rPr lang="el-GR" sz="2000" b="1" i="1" u="sng" dirty="0" smtClean="0"/>
              <a:t>ΕΡΓΟ</a:t>
            </a:r>
            <a:endParaRPr lang="el-GR" sz="2000" b="1" i="1" u="sng" dirty="0"/>
          </a:p>
        </p:txBody>
      </p:sp>
      <p:sp>
        <p:nvSpPr>
          <p:cNvPr id="13" name="Δεξιό βέλος 12"/>
          <p:cNvSpPr/>
          <p:nvPr/>
        </p:nvSpPr>
        <p:spPr>
          <a:xfrm>
            <a:off x="611560" y="3809747"/>
            <a:ext cx="877678" cy="472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16"/>
          <p:cNvSpPr txBox="1"/>
          <p:nvPr/>
        </p:nvSpPr>
        <p:spPr>
          <a:xfrm>
            <a:off x="289586" y="727489"/>
            <a:ext cx="8309502" cy="2308324"/>
          </a:xfrm>
          <a:prstGeom prst="rect">
            <a:avLst/>
          </a:prstGeom>
          <a:noFill/>
          <a:ln w="34925">
            <a:solidFill>
              <a:schemeClr val="tx1"/>
            </a:solidFill>
          </a:ln>
        </p:spPr>
        <p:txBody>
          <a:bodyPr wrap="square" rtlCol="0">
            <a:spAutoFit/>
          </a:bodyPr>
          <a:lstStyle/>
          <a:p>
            <a:r>
              <a:rPr lang="el-GR" dirty="0"/>
              <a:t>ο Γαλιλαίος συνέλαβε τον ουσιαστικό χαρακτήρα της έννοιας. Παρατηρώντας τον τρόπο που τοποθετούσαν πασσάλους στο έδαφος, διαπίστωσε ότι το αποτέλεσμα ήταν συνδυασμός του βάρους του σφυριού που χρησιμοποιούσαν και του ύψους από το οποίο έπεφτε (εικόνα 5.5). </a:t>
            </a:r>
            <a:endParaRPr lang="el-GR" dirty="0" smtClean="0"/>
          </a:p>
          <a:p>
            <a:endParaRPr lang="el-GR" dirty="0"/>
          </a:p>
          <a:p>
            <a:pPr algn="ctr"/>
            <a:r>
              <a:rPr lang="el-GR" b="1" dirty="0" smtClean="0"/>
              <a:t>Η </a:t>
            </a:r>
            <a:r>
              <a:rPr lang="el-GR" b="1" dirty="0"/>
              <a:t>δύναμη (βάρος) και η μετατόπιση (ύψος) φαίνεται να συνδέονται με κάποιο τρόπο. Το 1829 ο Γάλλος φυσικός </a:t>
            </a:r>
            <a:r>
              <a:rPr lang="el-GR" b="1" dirty="0" err="1">
                <a:hlinkClick r:id="rId3" tooltip="Λήμμα Βικιπαίδεια: Γκασπάρ-Γκυστάβ ντε Κοριόλις"/>
              </a:rPr>
              <a:t>Κοριόλις</a:t>
            </a:r>
            <a:r>
              <a:rPr lang="el-GR" b="1" dirty="0"/>
              <a:t> αποκάλεσε το γινόμενο της δύναμης με τη μετατόπιση, έργο.</a:t>
            </a:r>
            <a:endParaRPr lang="el-GR" b="1" dirty="0"/>
          </a:p>
        </p:txBody>
      </p:sp>
      <p:pic>
        <p:nvPicPr>
          <p:cNvPr id="18" name="Εικόνα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020" y="3408674"/>
            <a:ext cx="1895740" cy="1705213"/>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9708" y="3417076"/>
            <a:ext cx="5136544" cy="1080554"/>
          </a:xfrm>
          <a:prstGeom prst="rect">
            <a:avLst/>
          </a:prstGeom>
          <a:ln w="31750">
            <a:solidFill>
              <a:schemeClr val="tx1"/>
            </a:solidFill>
          </a:ln>
        </p:spPr>
      </p:pic>
      <p:pic>
        <p:nvPicPr>
          <p:cNvPr id="24" name="Εικόνα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86" y="5733256"/>
            <a:ext cx="3187309" cy="607106"/>
          </a:xfrm>
          <a:prstGeom prst="rect">
            <a:avLst/>
          </a:prstGeom>
          <a:ln w="28575">
            <a:solidFill>
              <a:schemeClr val="tx1"/>
            </a:solidFill>
          </a:ln>
        </p:spPr>
      </p:pic>
      <p:sp>
        <p:nvSpPr>
          <p:cNvPr id="25" name="Ορθογώνιο 24"/>
          <p:cNvSpPr/>
          <p:nvPr/>
        </p:nvSpPr>
        <p:spPr>
          <a:xfrm>
            <a:off x="3949708" y="4856093"/>
            <a:ext cx="4981010" cy="2031325"/>
          </a:xfrm>
          <a:prstGeom prst="rect">
            <a:avLst/>
          </a:prstGeom>
          <a:ln w="31750">
            <a:solidFill>
              <a:schemeClr val="tx1"/>
            </a:solidFill>
          </a:ln>
        </p:spPr>
        <p:txBody>
          <a:bodyPr wrap="square">
            <a:spAutoFit/>
          </a:bodyPr>
          <a:lstStyle/>
          <a:p>
            <a:r>
              <a:rPr lang="el-GR" dirty="0"/>
              <a:t>βλέπουμε ότι η μονάδα του έργου είναι η μονάδα της δύναμης επί τη μονάδα του μήκους. Στο διεθνές σύστημα μονάδων (S.I.), </a:t>
            </a:r>
            <a:r>
              <a:rPr lang="el-GR" b="1" dirty="0">
                <a:solidFill>
                  <a:srgbClr val="FF0000"/>
                </a:solidFill>
              </a:rPr>
              <a:t>η δύναμη μετριέται σε Ν (</a:t>
            </a:r>
            <a:r>
              <a:rPr lang="el-GR" b="1" dirty="0" err="1">
                <a:solidFill>
                  <a:srgbClr val="FF0000"/>
                </a:solidFill>
              </a:rPr>
              <a:t>Newton</a:t>
            </a:r>
            <a:r>
              <a:rPr lang="el-GR" b="1" dirty="0">
                <a:solidFill>
                  <a:srgbClr val="FF0000"/>
                </a:solidFill>
              </a:rPr>
              <a:t>)</a:t>
            </a:r>
            <a:r>
              <a:rPr lang="el-GR" dirty="0"/>
              <a:t> και η </a:t>
            </a:r>
            <a:r>
              <a:rPr lang="el-GR" b="1" dirty="0">
                <a:solidFill>
                  <a:srgbClr val="FF0000"/>
                </a:solidFill>
              </a:rPr>
              <a:t>μετατόπιση σε μέτρα (m)</a:t>
            </a:r>
            <a:r>
              <a:rPr lang="el-GR" dirty="0"/>
              <a:t>, οπότε το </a:t>
            </a:r>
            <a:r>
              <a:rPr lang="el-GR" b="1" dirty="0">
                <a:solidFill>
                  <a:srgbClr val="FF0000"/>
                </a:solidFill>
              </a:rPr>
              <a:t>έργο μετριέται σε </a:t>
            </a:r>
            <a:r>
              <a:rPr lang="el-GR" b="1" dirty="0" err="1">
                <a:solidFill>
                  <a:srgbClr val="FF0000"/>
                </a:solidFill>
              </a:rPr>
              <a:t>N.m</a:t>
            </a:r>
            <a:r>
              <a:rPr lang="el-GR" dirty="0"/>
              <a:t>. </a:t>
            </a:r>
            <a:r>
              <a:rPr lang="el-GR" b="1" dirty="0">
                <a:solidFill>
                  <a:srgbClr val="FF0000"/>
                </a:solidFill>
              </a:rPr>
              <a:t>Η μονάδα αυτή ονομάζεται </a:t>
            </a:r>
            <a:r>
              <a:rPr lang="el-GR" b="1" dirty="0" err="1">
                <a:solidFill>
                  <a:srgbClr val="FF0000"/>
                </a:solidFill>
              </a:rPr>
              <a:t>Joule</a:t>
            </a:r>
            <a:r>
              <a:rPr lang="el-GR" b="1" dirty="0">
                <a:solidFill>
                  <a:srgbClr val="FF0000"/>
                </a:solidFill>
              </a:rPr>
              <a:t> (</a:t>
            </a:r>
            <a:r>
              <a:rPr lang="el-GR" b="1" dirty="0" err="1">
                <a:solidFill>
                  <a:srgbClr val="FF0000"/>
                </a:solidFill>
              </a:rPr>
              <a:t>Τζάουλ</a:t>
            </a:r>
            <a:r>
              <a:rPr lang="el-GR" b="1" dirty="0" smtClean="0">
                <a:solidFill>
                  <a:srgbClr val="FF0000"/>
                </a:solidFill>
              </a:rPr>
              <a:t>)</a:t>
            </a:r>
          </a:p>
          <a:p>
            <a:r>
              <a:rPr lang="en-US" dirty="0"/>
              <a:t> </a:t>
            </a:r>
            <a:r>
              <a:rPr lang="en-US" b="1" dirty="0"/>
              <a:t>1 J=1 </a:t>
            </a:r>
            <a:r>
              <a:rPr lang="en-US" b="1" dirty="0" err="1"/>
              <a:t>N•m</a:t>
            </a:r>
            <a:endParaRPr lang="el-GR" b="1" dirty="0">
              <a:solidFill>
                <a:srgbClr val="FF0000"/>
              </a:solidFill>
            </a:endParaRPr>
          </a:p>
        </p:txBody>
      </p:sp>
    </p:spTree>
    <p:extLst>
      <p:ext uri="{BB962C8B-B14F-4D97-AF65-F5344CB8AC3E}">
        <p14:creationId xmlns:p14="http://schemas.microsoft.com/office/powerpoint/2010/main" val="1654982268"/>
      </p:ext>
    </p:extLst>
  </p:cSld>
  <p:clrMapOvr>
    <a:masterClrMapping/>
  </p:clrMapOvr>
  <p:transition spd="med">
    <p:cut thruBlk="1"/>
    <p:sndAc>
      <p:stSnd>
        <p:snd r:embed="rId2" name="click.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38" y="3560165"/>
            <a:ext cx="777240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Ευθεία γραμμή σύνδεσης 4"/>
          <p:cNvCxnSpPr/>
          <p:nvPr/>
        </p:nvCxnSpPr>
        <p:spPr>
          <a:xfrm>
            <a:off x="4353744" y="4653136"/>
            <a:ext cx="30265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6747975" y="4149080"/>
            <a:ext cx="1491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3650762" y="4365104"/>
            <a:ext cx="5611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3650762" y="4869160"/>
            <a:ext cx="2577422"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6646" y="2204864"/>
            <a:ext cx="6738383" cy="369332"/>
          </a:xfrm>
          <a:prstGeom prst="rect">
            <a:avLst/>
          </a:prstGeom>
          <a:noFill/>
        </p:spPr>
        <p:txBody>
          <a:bodyPr wrap="square" rtlCol="0">
            <a:spAutoFit/>
          </a:bodyPr>
          <a:lstStyle/>
          <a:p>
            <a:pPr algn="ctr"/>
            <a:r>
              <a:rPr lang="el-GR" b="1" u="sng" dirty="0" smtClean="0"/>
              <a:t>ΑΠΟ ΤΙ ΕΞΑΡΤΑΤΑΙ ΤΟ ΕΡΓΟ ΜΙΑΣ ΔΥΝΑΜΗΣ</a:t>
            </a:r>
            <a:r>
              <a:rPr lang="en-US" b="1" u="sng" dirty="0" smtClean="0"/>
              <a:t>;</a:t>
            </a:r>
            <a:endParaRPr lang="el-GR" b="1" u="sng" dirty="0"/>
          </a:p>
        </p:txBody>
      </p:sp>
    </p:spTree>
    <p:extLst>
      <p:ext uri="{BB962C8B-B14F-4D97-AF65-F5344CB8AC3E}">
        <p14:creationId xmlns:p14="http://schemas.microsoft.com/office/powerpoint/2010/main" val="2809805901"/>
      </p:ext>
    </p:extLst>
  </p:cSld>
  <p:clrMapOvr>
    <a:masterClrMapping/>
  </p:clrMapOvr>
  <p:transition spd="med">
    <p:cut thruBlk="1"/>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circle(in)">
                                      <p:cBhvr>
                                        <p:cTn id="7"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Ενέργεια και Ισχύ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1-Ενέργεια και Ισχύς</Template>
  <TotalTime>564</TotalTime>
  <Words>501</Words>
  <Application>Microsoft Office PowerPoint</Application>
  <PresentationFormat>Προβολή στην οθόνη (4:3)</PresentationFormat>
  <Paragraphs>46</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1-Ενέργεια και Ισχύς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Τεχν_α΄_γυμν.-Ενέργεια και ισχύς</dc:title>
  <dc:subject>Παρουσίαση της ενότητας "ισχύς και ενέργεια" , για το μάθημα της τεχνολογίας της α΄τάξης γυμνασίου</dc:subject>
  <dc:creator>Nτούσης Ηρακλής</dc:creator>
  <cp:keywords>τεχνολογίαγυμνασίου,μάθηματεχνολογία,τεχνολογίαα΄γυμνασίου,τεχνολογίαβ΄γυμνασίου,εργασίεςτεχνολογίας,έργασίατεχνολογίαςβ΄γυμνασίου,Ντούσης,1ογυμνάσιοΡέντη,ομαδικόέργο,γραπτήεργασίατεχνολογίας,τεχνεργασίες,ατομικόέργο,ανάθεσηεργασίαςστηντεχνολογία,ενέργεια,ισχύς,ενέργειακαιισχύς</cp:keywords>
  <cp:lastModifiedBy>A</cp:lastModifiedBy>
  <cp:revision>50</cp:revision>
  <dcterms:created xsi:type="dcterms:W3CDTF">2014-07-08T15:54:12Z</dcterms:created>
  <dcterms:modified xsi:type="dcterms:W3CDTF">2017-12-13T21:17:47Z</dcterms:modified>
</cp:coreProperties>
</file>