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87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72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5000"/>
            </a:srgbClr>
          </a:solidFill>
          <a:ln/>
        </p:spPr>
        <p:txBody>
          <a:bodyPr/>
          <a:lstStyle/>
          <a:p>
            <a:endParaRPr lang="el-GR" dirty="0"/>
          </a:p>
        </p:txBody>
      </p:sp>
      <p:sp>
        <p:nvSpPr>
          <p:cNvPr id="3" name="Text 1"/>
          <p:cNvSpPr/>
          <p:nvPr/>
        </p:nvSpPr>
        <p:spPr>
          <a:xfrm>
            <a:off x="731520" y="914400"/>
            <a:ext cx="768096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4600" b="1" kern="0" spc="3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ΤΑ ΑΝΑΚΤΟΡΑ</a:t>
            </a:r>
            <a:endParaRPr lang="en-US" sz="46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4600" b="1" kern="0" spc="3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ΤΗΣ ΑΛΑΜΠΡΑΣ</a:t>
            </a:r>
            <a:endParaRPr lang="en-US" sz="4600" dirty="0"/>
          </a:p>
        </p:txBody>
      </p:sp>
      <p:sp>
        <p:nvSpPr>
          <p:cNvPr id="4" name="Text 2"/>
          <p:cNvSpPr/>
          <p:nvPr/>
        </p:nvSpPr>
        <p:spPr>
          <a:xfrm>
            <a:off x="1302327" y="3426229"/>
            <a:ext cx="6400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i="1" dirty="0">
                <a:solidFill>
                  <a:srgbClr val="E7E8D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Το αριστούργημα της ισλαμικής αρχιτεκτονικής στην Ευρώπη</a:t>
            </a:r>
            <a:endParaRPr lang="el-GR" sz="1800" i="1" dirty="0">
              <a:solidFill>
                <a:srgbClr val="E7E8D1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endParaRPr lang="el-GR" i="1" dirty="0">
              <a:solidFill>
                <a:srgbClr val="E7E8D1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r>
              <a:rPr lang="el-GR" i="1" dirty="0">
                <a:solidFill>
                  <a:srgbClr val="E7E8D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Βασιλική </a:t>
            </a:r>
            <a:r>
              <a:rPr lang="el-GR" i="1" dirty="0" err="1">
                <a:solidFill>
                  <a:srgbClr val="E7E8D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Κοτσιλήρη</a:t>
            </a:r>
            <a:r>
              <a:rPr lang="el-GR" i="1" dirty="0">
                <a:solidFill>
                  <a:srgbClr val="E7E8D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</a:p>
          <a:p>
            <a:pPr marL="0" indent="0" algn="ctr">
              <a:buNone/>
            </a:pPr>
            <a:r>
              <a:rPr lang="el-GR" i="1" dirty="0">
                <a:solidFill>
                  <a:srgbClr val="E7E8D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Β2</a:t>
            </a:r>
          </a:p>
          <a:p>
            <a:pPr marL="0" indent="0" algn="ctr">
              <a:buNone/>
            </a:pPr>
            <a:r>
              <a:rPr lang="el-GR" sz="1800" i="1" dirty="0">
                <a:solidFill>
                  <a:srgbClr val="E7E8D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Ερ</a:t>
            </a:r>
            <a:r>
              <a:rPr lang="el-GR" i="1" dirty="0">
                <a:solidFill>
                  <a:srgbClr val="E7E8D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γασία στην Ιστορία για Β Τετράμηνο</a:t>
            </a:r>
            <a:endParaRPr lang="el-GR" sz="1800" i="1" dirty="0">
              <a:solidFill>
                <a:srgbClr val="E7E8D1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371600" y="4114800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2C18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27432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E7E8D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Αξιοσημείωτα Σημεία</a:t>
            </a:r>
            <a:endParaRPr lang="en-US" sz="3600" dirty="0"/>
          </a:p>
        </p:txBody>
      </p:sp>
      <p:pic>
        <p:nvPicPr>
          <p:cNvPr id="3" name="Image 0" descr="/agent/turn1/workspace/images/slide4_alcazaba-fortress-alhambra-ancient-watchtower-defe_2026-04-25T14-42-43_image_DAS_0.jpg"/>
          <p:cNvPicPr>
            <a:picLocks noChangeAspect="1"/>
          </p:cNvPicPr>
          <p:nvPr/>
        </p:nvPicPr>
        <p:blipFill>
          <a:blip r:embed="rId3"/>
          <a:srcRect l="16667" r="16667"/>
          <a:stretch/>
        </p:blipFill>
        <p:spPr>
          <a:xfrm>
            <a:off x="731520" y="1097280"/>
            <a:ext cx="3657600" cy="3657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663440" y="1097280"/>
            <a:ext cx="3931920" cy="3840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E7E8D1"/>
                </a:solidFill>
              </a:rPr>
              <a:t>Το «κόκκινο φρούριο» πήρε το όνομά του από το χρώμα του σφυρηλατημένου χώματος (tapia) των τειχών.</a:t>
            </a:r>
            <a:endParaRPr lang="en-US" sz="1300" dirty="0"/>
          </a:p>
          <a:p>
            <a:pPr marL="0" indent="0">
              <a:buNone/>
            </a:pPr>
            <a:endParaRPr lang="en-US" sz="13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E7E8D1"/>
                </a:solidFill>
              </a:rPr>
              <a:t>Ο Χριστόφορος Κολόμβος έλαβε βασιλική έγκριση για το ταξίδι του εδώ, το 1492.</a:t>
            </a:r>
            <a:endParaRPr lang="en-US" sz="1300" dirty="0"/>
          </a:p>
          <a:p>
            <a:pPr marL="0" indent="0">
              <a:buNone/>
            </a:pPr>
            <a:endParaRPr lang="en-US" sz="13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E7E8D1"/>
                </a:solidFill>
              </a:rPr>
              <a:t>Τα τείχη εκτείνονται σε 1.730 μέτρα με 30 πύργους διαφόρων μεγεθών.</a:t>
            </a:r>
            <a:endParaRPr lang="en-US" sz="1300" dirty="0"/>
          </a:p>
          <a:p>
            <a:pPr marL="0" indent="0">
              <a:buNone/>
            </a:pPr>
            <a:endParaRPr lang="en-US" sz="13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E7E8D1"/>
                </a:solidFill>
              </a:rPr>
              <a:t>Η Αλάμπρα είχε δικό της τζαμί, χαμάμ (λουτρά), δρόμους, σπίτια και σύστημα ύδρευσης.</a:t>
            </a:r>
            <a:endParaRPr lang="en-US" sz="1300" dirty="0"/>
          </a:p>
          <a:p>
            <a:pPr marL="0" indent="0">
              <a:buNone/>
            </a:pPr>
            <a:endParaRPr lang="en-US" sz="13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E7E8D1"/>
                </a:solidFill>
              </a:rPr>
              <a:t>Το μότο των Νασριδών «Wa lā ghāliba illā-Llāh» (Δεν υπάρχει νικητής εκτός του Θεού) εμφανίζεται σε 9.000+ σημεία.</a:t>
            </a:r>
            <a:endParaRPr lang="en-US" sz="1300" dirty="0"/>
          </a:p>
          <a:p>
            <a:pPr marL="0" indent="0">
              <a:buNone/>
            </a:pPr>
            <a:endParaRPr lang="en-US" sz="13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E7E8D1"/>
                </a:solidFill>
              </a:rPr>
              <a:t>Οι κήποι χρησιμοποιούν βαρύτητα για τη μεταφορά νερού — χωρίς αντλίες.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45000"/>
            </a:srgbClr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3" name="Text 1"/>
          <p:cNvSpPr/>
          <p:nvPr/>
        </p:nvSpPr>
        <p:spPr>
          <a:xfrm>
            <a:off x="731520" y="36576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Πηγές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1097280" y="1188720"/>
            <a:ext cx="6949440" cy="3657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D4956A"/>
                </a:solidFill>
              </a:rPr>
              <a:t>1. </a:t>
            </a:r>
            <a:r>
              <a:rPr lang="en-US" sz="1200" dirty="0">
                <a:solidFill>
                  <a:srgbClr val="E7E8D1"/>
                </a:solidFill>
              </a:rPr>
              <a:t>Wikipedia — "Alhambra", en.wikipedia.org/wiki/Alhambra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solidFill>
                  <a:srgbClr val="D4956A"/>
                </a:solidFill>
              </a:rPr>
              <a:t>2. </a:t>
            </a:r>
            <a:r>
              <a:rPr lang="en-US" sz="1200" dirty="0">
                <a:solidFill>
                  <a:srgbClr val="E7E8D1"/>
                </a:solidFill>
              </a:rPr>
              <a:t>Smarthistory — "The Alhambra", smarthistory.org/the-Alhambra</a:t>
            </a:r>
            <a:endParaRPr lang="el-GR" sz="1200" dirty="0">
              <a:solidFill>
                <a:srgbClr val="E7E8D1"/>
              </a:solidFill>
            </a:endParaRP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l-GR" sz="1200" b="1" dirty="0">
                <a:solidFill>
                  <a:srgbClr val="D4956A"/>
                </a:solidFill>
              </a:rPr>
              <a:t>3</a:t>
            </a:r>
            <a:r>
              <a:rPr lang="en-US" sz="1200" b="1" dirty="0">
                <a:solidFill>
                  <a:srgbClr val="D4956A"/>
                </a:solidFill>
              </a:rPr>
              <a:t>. </a:t>
            </a:r>
            <a:r>
              <a:rPr lang="en-US" sz="1200" dirty="0">
                <a:solidFill>
                  <a:srgbClr val="E7E8D1"/>
                </a:solidFill>
              </a:rPr>
              <a:t>Khan Academy — "The Alhambra (Alhambra Palace Spain)", khanacademy.org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l-GR" sz="1200" b="1" dirty="0">
                <a:solidFill>
                  <a:srgbClr val="D4956A"/>
                </a:solidFill>
              </a:rPr>
              <a:t>4</a:t>
            </a:r>
            <a:r>
              <a:rPr lang="en-US" sz="1200" b="1" dirty="0">
                <a:solidFill>
                  <a:srgbClr val="D4956A"/>
                </a:solidFill>
              </a:rPr>
              <a:t>. </a:t>
            </a:r>
            <a:r>
              <a:rPr lang="en-US" sz="1200" dirty="0">
                <a:solidFill>
                  <a:srgbClr val="E7E8D1"/>
                </a:solidFill>
              </a:rPr>
              <a:t>History Tools — "The Alhambra: Pinnacle of Nasrid Granada", historytools.org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l-GR" sz="1200" b="1" dirty="0">
                <a:solidFill>
                  <a:srgbClr val="D4956A"/>
                </a:solidFill>
              </a:rPr>
              <a:t>5</a:t>
            </a:r>
            <a:r>
              <a:rPr lang="en-US" sz="1200" b="1" dirty="0">
                <a:solidFill>
                  <a:srgbClr val="D4956A"/>
                </a:solidFill>
              </a:rPr>
              <a:t>. </a:t>
            </a:r>
            <a:r>
              <a:rPr lang="en-US" sz="1200" dirty="0">
                <a:solidFill>
                  <a:srgbClr val="E7E8D1"/>
                </a:solidFill>
              </a:rPr>
              <a:t>Patronato de la Alhambra y Generalife — alhambra-patronato.es (επίσημη ιστοσελίδα)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l-GR" sz="1200" b="1" dirty="0">
                <a:solidFill>
                  <a:srgbClr val="D4956A"/>
                </a:solidFill>
              </a:rPr>
              <a:t>6</a:t>
            </a:r>
            <a:r>
              <a:rPr lang="en-US" sz="1200" b="1" dirty="0">
                <a:solidFill>
                  <a:srgbClr val="D4956A"/>
                </a:solidFill>
              </a:rPr>
              <a:t>. </a:t>
            </a:r>
            <a:r>
              <a:rPr lang="en-US" sz="1200" dirty="0">
                <a:solidFill>
                  <a:srgbClr val="E7E8D1"/>
                </a:solidFill>
              </a:rPr>
              <a:t>UNESCO — "Alhambra, Generalife and Albayzín, Granada", whc.unesco.org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914400" y="457200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D495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Ευχαριστώ για την προσοχή σας!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36576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B8504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Ταυτότητα του Έργου</a:t>
            </a: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731520" y="1234440"/>
            <a:ext cx="2377440" cy="457200"/>
          </a:xfrm>
          <a:prstGeom prst="rect">
            <a:avLst/>
          </a:prstGeom>
          <a:solidFill>
            <a:srgbClr val="B8504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731520" y="1234440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Όνομα Έργου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3291840" y="1234440"/>
            <a:ext cx="5303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C18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Αλάμπρα (Alhambra) — αραβικά: «Το Κόκκινο Φρούριο»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731520" y="1764792"/>
            <a:ext cx="7863840" cy="0"/>
          </a:xfrm>
          <a:prstGeom prst="line">
            <a:avLst/>
          </a:prstGeom>
          <a:noFill/>
          <a:ln w="6350">
            <a:solidFill>
              <a:srgbClr val="E7E8D1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7" name="Shape 5"/>
          <p:cNvSpPr/>
          <p:nvPr/>
        </p:nvSpPr>
        <p:spPr>
          <a:xfrm>
            <a:off x="731520" y="1828800"/>
            <a:ext cx="2377440" cy="457200"/>
          </a:xfrm>
          <a:prstGeom prst="rect">
            <a:avLst/>
          </a:prstGeom>
          <a:solidFill>
            <a:srgbClr val="B8504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8" name="Text 6"/>
          <p:cNvSpPr/>
          <p:nvPr/>
        </p:nvSpPr>
        <p:spPr>
          <a:xfrm>
            <a:off x="731520" y="1828800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Δημιουργός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3291840" y="1828800"/>
            <a:ext cx="5303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C18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Μωάμεθ Α΄ Ιμπν αλ-Αχμάρ (Muhammad I) — ιδρυτής της δυναστείας των Νασριδών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731520" y="2359152"/>
            <a:ext cx="7863840" cy="0"/>
          </a:xfrm>
          <a:prstGeom prst="line">
            <a:avLst/>
          </a:prstGeom>
          <a:noFill/>
          <a:ln w="6350">
            <a:solidFill>
              <a:srgbClr val="E7E8D1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1" name="Shape 9"/>
          <p:cNvSpPr/>
          <p:nvPr/>
        </p:nvSpPr>
        <p:spPr>
          <a:xfrm>
            <a:off x="731520" y="2423160"/>
            <a:ext cx="2377440" cy="457200"/>
          </a:xfrm>
          <a:prstGeom prst="rect">
            <a:avLst/>
          </a:prstGeom>
          <a:solidFill>
            <a:srgbClr val="B8504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2" name="Text 10"/>
          <p:cNvSpPr/>
          <p:nvPr/>
        </p:nvSpPr>
        <p:spPr>
          <a:xfrm>
            <a:off x="731520" y="2423160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Έτος Δημιουργίας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3291840" y="2423160"/>
            <a:ext cx="5303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C18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1238 μ.Χ. (έναρξη) — 14ος αιώνας (ολοκλήρωση κύριων ανακτόρων)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731520" y="2953512"/>
            <a:ext cx="7863840" cy="0"/>
          </a:xfrm>
          <a:prstGeom prst="line">
            <a:avLst/>
          </a:prstGeom>
          <a:noFill/>
          <a:ln w="6350">
            <a:solidFill>
              <a:srgbClr val="E7E8D1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5" name="Shape 13"/>
          <p:cNvSpPr/>
          <p:nvPr/>
        </p:nvSpPr>
        <p:spPr>
          <a:xfrm>
            <a:off x="731520" y="3017520"/>
            <a:ext cx="2377440" cy="457200"/>
          </a:xfrm>
          <a:prstGeom prst="rect">
            <a:avLst/>
          </a:prstGeom>
          <a:solidFill>
            <a:srgbClr val="B8504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6" name="Text 14"/>
          <p:cNvSpPr/>
          <p:nvPr/>
        </p:nvSpPr>
        <p:spPr>
          <a:xfrm>
            <a:off x="731520" y="3017520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Τοποθεσία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3291840" y="3017520"/>
            <a:ext cx="5303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C18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Λόφος Σαμπίκα (Sabika), Γρανάδα, Ανδαλουσία, Ισπανία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731520" y="3547872"/>
            <a:ext cx="7863840" cy="0"/>
          </a:xfrm>
          <a:prstGeom prst="line">
            <a:avLst/>
          </a:prstGeom>
          <a:noFill/>
          <a:ln w="6350">
            <a:solidFill>
              <a:srgbClr val="E7E8D1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9" name="Shape 17"/>
          <p:cNvSpPr/>
          <p:nvPr/>
        </p:nvSpPr>
        <p:spPr>
          <a:xfrm>
            <a:off x="731520" y="3611880"/>
            <a:ext cx="2377440" cy="457200"/>
          </a:xfrm>
          <a:prstGeom prst="rect">
            <a:avLst/>
          </a:prstGeom>
          <a:solidFill>
            <a:srgbClr val="B8504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20" name="Text 18"/>
          <p:cNvSpPr/>
          <p:nvPr/>
        </p:nvSpPr>
        <p:spPr>
          <a:xfrm>
            <a:off x="731520" y="3611880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Τύπος Έργου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3291840" y="3611880"/>
            <a:ext cx="5303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C18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Ανακτορικό και οχυρωματικό συγκρότημα — ισλαμική αρχιτεκτονική</a:t>
            </a:r>
            <a:endParaRPr lang="en-US" sz="1300" dirty="0"/>
          </a:p>
        </p:txBody>
      </p:sp>
      <p:sp>
        <p:nvSpPr>
          <p:cNvPr id="22" name="Shape 20"/>
          <p:cNvSpPr/>
          <p:nvPr/>
        </p:nvSpPr>
        <p:spPr>
          <a:xfrm>
            <a:off x="731520" y="4142232"/>
            <a:ext cx="7863840" cy="0"/>
          </a:xfrm>
          <a:prstGeom prst="line">
            <a:avLst/>
          </a:prstGeom>
          <a:noFill/>
          <a:ln w="6350">
            <a:solidFill>
              <a:srgbClr val="E7E8D1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23" name="Shape 21"/>
          <p:cNvSpPr/>
          <p:nvPr/>
        </p:nvSpPr>
        <p:spPr>
          <a:xfrm>
            <a:off x="731520" y="4206240"/>
            <a:ext cx="2377440" cy="457200"/>
          </a:xfrm>
          <a:prstGeom prst="rect">
            <a:avLst/>
          </a:prstGeom>
          <a:solidFill>
            <a:srgbClr val="B8504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24" name="Text 22"/>
          <p:cNvSpPr/>
          <p:nvPr/>
        </p:nvSpPr>
        <p:spPr>
          <a:xfrm>
            <a:off x="731520" y="4206240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Κατάσταση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3291840" y="4206240"/>
            <a:ext cx="5303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C18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Μνημείο Παγκόσμιας Κληρονομιάς UNESCO (1984)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2C18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36576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E7E8D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Ο Δημιουργός &amp; Η Δυναστεία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731520" y="1188720"/>
            <a:ext cx="4572000" cy="3657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200" b="1" dirty="0">
                <a:solidFill>
                  <a:srgbClr val="D4956A"/>
                </a:solidFill>
              </a:rPr>
              <a:t>Μωάμεθ Α΄ Ιμπν αλ-Αχμάρ</a:t>
            </a:r>
            <a:endParaRPr lang="en-US" sz="2200" dirty="0"/>
          </a:p>
          <a:p>
            <a:pPr marL="0" indent="0">
              <a:buNone/>
            </a:pPr>
            <a:r>
              <a:rPr lang="en-US" sz="1400" dirty="0" err="1">
                <a:solidFill>
                  <a:srgbClr val="E7E8D1"/>
                </a:solidFill>
              </a:rPr>
              <a:t>Ιδρυτής</a:t>
            </a:r>
            <a:r>
              <a:rPr lang="en-US" sz="1400" dirty="0">
                <a:solidFill>
                  <a:srgbClr val="E7E8D1"/>
                </a:solidFill>
              </a:rPr>
              <a:t> της δυναστείας των Νασριδών και του Εμιράτου της Γρανάδας — του τελευταίου μουσουλμανικού κράτους στην Ιβηρική Χερσόνησο.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1300" dirty="0">
                <a:solidFill>
                  <a:srgbClr val="E7E8D1"/>
                </a:solidFill>
              </a:rPr>
              <a:t>Ξεκίνησε την κατασκευή της Αλάμπρας το 1238 πάνω στον λόφο Σαμπίκα, εκμεταλλευόμενος παλαιότερα οχυρώματα.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1500" b="1" dirty="0">
                <a:solidFill>
                  <a:srgbClr val="D4956A"/>
                </a:solidFill>
              </a:rPr>
              <a:t>Σημαντικοί διάδοχοι: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E7E8D1"/>
                </a:solidFill>
              </a:rPr>
              <a:t>Γιουσούφ Α΄ (1333–1354) — Ανάκτορο Κομάρες, Πύργος Κομάρες</a:t>
            </a:r>
            <a:endParaRPr lang="en-US" sz="22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E7E8D1"/>
                </a:solidFill>
              </a:rPr>
              <a:t>Μωάμεθ Ε΄ (1354–1391) — Αυλή των Λεονταριών, κορύφωση τέχνης</a:t>
            </a:r>
            <a:endParaRPr lang="en-US" sz="22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E7E8D1"/>
                </a:solidFill>
              </a:rPr>
              <a:t>Η δυναστεία κυβέρνησε 1232–1492 (260 χρόνια)</a:t>
            </a:r>
            <a:endParaRPr lang="en-US" sz="2200" dirty="0"/>
          </a:p>
        </p:txBody>
      </p:sp>
      <p:pic>
        <p:nvPicPr>
          <p:cNvPr id="4" name="Image 0" descr="/agent/turn2/workspace/images/slide5_nasrid-dynasty-islamic-palace-interior-ornate-stuc_2026-04-25T14-57-32_image_DAS_0.jpg"/>
          <p:cNvPicPr>
            <a:picLocks noChangeAspect="1"/>
          </p:cNvPicPr>
          <p:nvPr/>
        </p:nvPicPr>
        <p:blipFill>
          <a:blip r:embed="rId3"/>
          <a:srcRect l="21667" r="21667"/>
          <a:stretch/>
        </p:blipFill>
        <p:spPr>
          <a:xfrm>
            <a:off x="5577840" y="1188720"/>
            <a:ext cx="310896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36576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B8504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Ιστορική Εξέλιξη</a:t>
            </a: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1463040" y="1280160"/>
            <a:ext cx="164592" cy="164592"/>
          </a:xfrm>
          <a:prstGeom prst="ellipse">
            <a:avLst/>
          </a:prstGeom>
          <a:solidFill>
            <a:srgbClr val="B8504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4" name="Shape 2"/>
          <p:cNvSpPr/>
          <p:nvPr/>
        </p:nvSpPr>
        <p:spPr>
          <a:xfrm>
            <a:off x="1545336" y="1463040"/>
            <a:ext cx="0" cy="256032"/>
          </a:xfrm>
          <a:prstGeom prst="line">
            <a:avLst/>
          </a:prstGeom>
          <a:noFill/>
          <a:ln w="19050">
            <a:solidFill>
              <a:srgbClr val="D4956A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5" name="Text 3"/>
          <p:cNvSpPr/>
          <p:nvPr/>
        </p:nvSpPr>
        <p:spPr>
          <a:xfrm>
            <a:off x="457200" y="1188720"/>
            <a:ext cx="914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B8504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889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1920240" y="1188720"/>
            <a:ext cx="6583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C18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Πρώτη αναφορά σε οχυρό στον λόφο Σαμπίκα (Καλιφάτο της Κόρδοβας)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1463040" y="1700784"/>
            <a:ext cx="164592" cy="164592"/>
          </a:xfrm>
          <a:prstGeom prst="ellipse">
            <a:avLst/>
          </a:prstGeom>
          <a:solidFill>
            <a:srgbClr val="B8504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8" name="Shape 6"/>
          <p:cNvSpPr/>
          <p:nvPr/>
        </p:nvSpPr>
        <p:spPr>
          <a:xfrm>
            <a:off x="1545336" y="1883664"/>
            <a:ext cx="0" cy="256032"/>
          </a:xfrm>
          <a:prstGeom prst="line">
            <a:avLst/>
          </a:prstGeom>
          <a:noFill/>
          <a:ln w="19050">
            <a:solidFill>
              <a:srgbClr val="D4956A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9" name="Text 7"/>
          <p:cNvSpPr/>
          <p:nvPr/>
        </p:nvSpPr>
        <p:spPr>
          <a:xfrm>
            <a:off x="457200" y="1609344"/>
            <a:ext cx="914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B8504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1238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1920240" y="1609344"/>
            <a:ext cx="6583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C18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 Μωάμεθ Α΄ ιδρύει τη δυναστεία Νασριδών και αρχίζει κατασκευή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1463040" y="2121408"/>
            <a:ext cx="164592" cy="164592"/>
          </a:xfrm>
          <a:prstGeom prst="ellipse">
            <a:avLst/>
          </a:prstGeom>
          <a:solidFill>
            <a:srgbClr val="B8504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2" name="Shape 10"/>
          <p:cNvSpPr/>
          <p:nvPr/>
        </p:nvSpPr>
        <p:spPr>
          <a:xfrm>
            <a:off x="1545336" y="2304288"/>
            <a:ext cx="0" cy="256032"/>
          </a:xfrm>
          <a:prstGeom prst="line">
            <a:avLst/>
          </a:prstGeom>
          <a:noFill/>
          <a:ln w="19050">
            <a:solidFill>
              <a:srgbClr val="D4956A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3" name="Text 11"/>
          <p:cNvSpPr/>
          <p:nvPr/>
        </p:nvSpPr>
        <p:spPr>
          <a:xfrm>
            <a:off x="457200" y="2029968"/>
            <a:ext cx="914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B8504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1302–54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1920240" y="2029968"/>
            <a:ext cx="6583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C18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Γιουσούφ Α΄ κτίζει τα Ανάκτορα Κομάρες και την Αυλή των Μυρτιών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1463040" y="2542032"/>
            <a:ext cx="164592" cy="164592"/>
          </a:xfrm>
          <a:prstGeom prst="ellipse">
            <a:avLst/>
          </a:prstGeom>
          <a:solidFill>
            <a:srgbClr val="B8504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6" name="Shape 14"/>
          <p:cNvSpPr/>
          <p:nvPr/>
        </p:nvSpPr>
        <p:spPr>
          <a:xfrm>
            <a:off x="1545336" y="2724912"/>
            <a:ext cx="0" cy="256032"/>
          </a:xfrm>
          <a:prstGeom prst="line">
            <a:avLst/>
          </a:prstGeom>
          <a:noFill/>
          <a:ln w="19050">
            <a:solidFill>
              <a:srgbClr val="D4956A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7" name="Text 15"/>
          <p:cNvSpPr/>
          <p:nvPr/>
        </p:nvSpPr>
        <p:spPr>
          <a:xfrm>
            <a:off x="457200" y="2450592"/>
            <a:ext cx="914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B8504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1362–91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1920240" y="2450592"/>
            <a:ext cx="6583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C18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Μωάμεθ Ε΄ κατασκευάζει την Αυλή των Λεονταριών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1463040" y="2962656"/>
            <a:ext cx="164592" cy="164592"/>
          </a:xfrm>
          <a:prstGeom prst="ellipse">
            <a:avLst/>
          </a:prstGeom>
          <a:solidFill>
            <a:srgbClr val="B8504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20" name="Shape 18"/>
          <p:cNvSpPr/>
          <p:nvPr/>
        </p:nvSpPr>
        <p:spPr>
          <a:xfrm>
            <a:off x="1545336" y="3145536"/>
            <a:ext cx="0" cy="256032"/>
          </a:xfrm>
          <a:prstGeom prst="line">
            <a:avLst/>
          </a:prstGeom>
          <a:noFill/>
          <a:ln w="19050">
            <a:solidFill>
              <a:srgbClr val="D4956A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21" name="Text 19"/>
          <p:cNvSpPr/>
          <p:nvPr/>
        </p:nvSpPr>
        <p:spPr>
          <a:xfrm>
            <a:off x="457200" y="2871216"/>
            <a:ext cx="914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B8504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1492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1920240" y="2871216"/>
            <a:ext cx="6583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C18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Ρεκονκίστα: Η Γρανάδα παραδίδεται στους Φερδινάνδο &amp; Ισαβέλλα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1463040" y="3383280"/>
            <a:ext cx="164592" cy="164592"/>
          </a:xfrm>
          <a:prstGeom prst="ellipse">
            <a:avLst/>
          </a:prstGeom>
          <a:solidFill>
            <a:srgbClr val="B8504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24" name="Shape 22"/>
          <p:cNvSpPr/>
          <p:nvPr/>
        </p:nvSpPr>
        <p:spPr>
          <a:xfrm>
            <a:off x="1545336" y="3566160"/>
            <a:ext cx="0" cy="256032"/>
          </a:xfrm>
          <a:prstGeom prst="line">
            <a:avLst/>
          </a:prstGeom>
          <a:noFill/>
          <a:ln w="19050">
            <a:solidFill>
              <a:srgbClr val="D4956A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25" name="Text 23"/>
          <p:cNvSpPr/>
          <p:nvPr/>
        </p:nvSpPr>
        <p:spPr>
          <a:xfrm>
            <a:off x="457200" y="3291840"/>
            <a:ext cx="914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B8504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1526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1920240" y="3291840"/>
            <a:ext cx="6583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C18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 Κάρολος Ε΄ χτίζει αναγεννησιακό ανάκτορο μέσα στο συγκρότημα</a:t>
            </a:r>
            <a:endParaRPr lang="en-US" sz="1200" dirty="0"/>
          </a:p>
        </p:txBody>
      </p:sp>
      <p:sp>
        <p:nvSpPr>
          <p:cNvPr id="27" name="Shape 25"/>
          <p:cNvSpPr/>
          <p:nvPr/>
        </p:nvSpPr>
        <p:spPr>
          <a:xfrm>
            <a:off x="1463040" y="3803904"/>
            <a:ext cx="164592" cy="164592"/>
          </a:xfrm>
          <a:prstGeom prst="ellipse">
            <a:avLst/>
          </a:prstGeom>
          <a:solidFill>
            <a:srgbClr val="B8504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28" name="Shape 26"/>
          <p:cNvSpPr/>
          <p:nvPr/>
        </p:nvSpPr>
        <p:spPr>
          <a:xfrm>
            <a:off x="1545336" y="3986784"/>
            <a:ext cx="0" cy="256032"/>
          </a:xfrm>
          <a:prstGeom prst="line">
            <a:avLst/>
          </a:prstGeom>
          <a:noFill/>
          <a:ln w="19050">
            <a:solidFill>
              <a:srgbClr val="D4956A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29" name="Text 27"/>
          <p:cNvSpPr/>
          <p:nvPr/>
        </p:nvSpPr>
        <p:spPr>
          <a:xfrm>
            <a:off x="457200" y="3712464"/>
            <a:ext cx="914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B8504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1812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1920240" y="3712464"/>
            <a:ext cx="6583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C18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Τα στρατεύματα του Ναπολέοντα ανατινάζουν πύργους</a:t>
            </a:r>
            <a:endParaRPr lang="en-US" sz="1200" dirty="0"/>
          </a:p>
        </p:txBody>
      </p:sp>
      <p:sp>
        <p:nvSpPr>
          <p:cNvPr id="31" name="Shape 29"/>
          <p:cNvSpPr/>
          <p:nvPr/>
        </p:nvSpPr>
        <p:spPr>
          <a:xfrm>
            <a:off x="1463040" y="4224528"/>
            <a:ext cx="164592" cy="164592"/>
          </a:xfrm>
          <a:prstGeom prst="ellipse">
            <a:avLst/>
          </a:prstGeom>
          <a:solidFill>
            <a:srgbClr val="B8504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32" name="Shape 30"/>
          <p:cNvSpPr/>
          <p:nvPr/>
        </p:nvSpPr>
        <p:spPr>
          <a:xfrm>
            <a:off x="1545336" y="4407408"/>
            <a:ext cx="0" cy="256032"/>
          </a:xfrm>
          <a:prstGeom prst="line">
            <a:avLst/>
          </a:prstGeom>
          <a:noFill/>
          <a:ln w="19050">
            <a:solidFill>
              <a:srgbClr val="D4956A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3" name="Text 31"/>
          <p:cNvSpPr/>
          <p:nvPr/>
        </p:nvSpPr>
        <p:spPr>
          <a:xfrm>
            <a:off x="457200" y="4133088"/>
            <a:ext cx="914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B8504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1832</a:t>
            </a:r>
            <a:endParaRPr lang="en-US" sz="1200" dirty="0"/>
          </a:p>
        </p:txBody>
      </p:sp>
      <p:sp>
        <p:nvSpPr>
          <p:cNvPr id="34" name="Text 32"/>
          <p:cNvSpPr/>
          <p:nvPr/>
        </p:nvSpPr>
        <p:spPr>
          <a:xfrm>
            <a:off x="1920240" y="4133088"/>
            <a:ext cx="6583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C18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 Ουάσινγκτον Ίρβινγκ δημοσιεύει τα «Παραμύθια της Αλάμπρας»</a:t>
            </a:r>
            <a:endParaRPr lang="en-US" sz="1200" dirty="0"/>
          </a:p>
        </p:txBody>
      </p:sp>
      <p:sp>
        <p:nvSpPr>
          <p:cNvPr id="35" name="Shape 33"/>
          <p:cNvSpPr/>
          <p:nvPr/>
        </p:nvSpPr>
        <p:spPr>
          <a:xfrm>
            <a:off x="1463040" y="4645152"/>
            <a:ext cx="164592" cy="164592"/>
          </a:xfrm>
          <a:prstGeom prst="ellipse">
            <a:avLst/>
          </a:prstGeom>
          <a:solidFill>
            <a:srgbClr val="B8504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36" name="Text 34"/>
          <p:cNvSpPr/>
          <p:nvPr/>
        </p:nvSpPr>
        <p:spPr>
          <a:xfrm>
            <a:off x="457200" y="4553712"/>
            <a:ext cx="914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B8504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1984</a:t>
            </a:r>
            <a:endParaRPr lang="en-US" sz="1200" dirty="0"/>
          </a:p>
        </p:txBody>
      </p:sp>
      <p:sp>
        <p:nvSpPr>
          <p:cNvPr id="37" name="Text 35"/>
          <p:cNvSpPr/>
          <p:nvPr/>
        </p:nvSpPr>
        <p:spPr>
          <a:xfrm>
            <a:off x="1920240" y="4553712"/>
            <a:ext cx="6583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C18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Εγγραφή στον Κατάλογο Παγκόσμιας Κληρονομιάς UNESCO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2C18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27432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E7E8D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Περιγραφή του Συγκροτήματος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731520" y="914400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D495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Αλάμπρα καλύπτει 26 στρέμματα — μια αυτόνομη πόλη με ανάκτορα, φρούριο, κήπους, τζαμί, λουτρά και εργαστήρια.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502920" y="1554480"/>
            <a:ext cx="1965960" cy="3291840"/>
          </a:xfrm>
          <a:prstGeom prst="rect">
            <a:avLst/>
          </a:prstGeom>
          <a:solidFill>
            <a:srgbClr val="3D2A1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5" name="Text 3"/>
          <p:cNvSpPr/>
          <p:nvPr/>
        </p:nvSpPr>
        <p:spPr>
          <a:xfrm>
            <a:off x="502920" y="1691640"/>
            <a:ext cx="1965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D495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Αλκαθάμπα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502920" y="2103120"/>
            <a:ext cx="1965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A7BEA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Στρατιωτικό φρούριο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1051560" y="2468880"/>
            <a:ext cx="868680" cy="27432"/>
          </a:xfrm>
          <a:prstGeom prst="rect">
            <a:avLst/>
          </a:prstGeom>
          <a:solidFill>
            <a:srgbClr val="B8504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8" name="Text 6"/>
          <p:cNvSpPr/>
          <p:nvPr/>
        </p:nvSpPr>
        <p:spPr>
          <a:xfrm>
            <a:off x="640080" y="2651760"/>
            <a:ext cx="169164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E7E8D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Το αρχαιότερο τμήμα — αμυντικός πυρήνας με πύργους φρουράς και τον Torre de la Vela. Πανοραμική θέα σε Γρανάδα και Σιέρα Νεβάδα.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2651760" y="1554480"/>
            <a:ext cx="1965960" cy="3291840"/>
          </a:xfrm>
          <a:prstGeom prst="rect">
            <a:avLst/>
          </a:prstGeom>
          <a:solidFill>
            <a:srgbClr val="3D2A1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0" name="Text 8"/>
          <p:cNvSpPr/>
          <p:nvPr/>
        </p:nvSpPr>
        <p:spPr>
          <a:xfrm>
            <a:off x="2651760" y="1691640"/>
            <a:ext cx="1965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D495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Ανάκτορα Νασριδών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2651760" y="2103120"/>
            <a:ext cx="1965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A7BEA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Βασιλική κατοικία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3200400" y="2468880"/>
            <a:ext cx="868680" cy="27432"/>
          </a:xfrm>
          <a:prstGeom prst="rect">
            <a:avLst/>
          </a:prstGeom>
          <a:solidFill>
            <a:srgbClr val="B8504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3" name="Text 11"/>
          <p:cNvSpPr/>
          <p:nvPr/>
        </p:nvSpPr>
        <p:spPr>
          <a:xfrm>
            <a:off x="2788920" y="2651760"/>
            <a:ext cx="169164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E7E8D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Τρία ανάκτορα: Μεξουάρ (δικαιοσύνη), Κομάρες (διπλωματία), Λεοντάρια (ιδιωτική ζωή). Κορύφωση ισλαμικής τέχνης.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800600" y="1554480"/>
            <a:ext cx="1965960" cy="3291840"/>
          </a:xfrm>
          <a:prstGeom prst="rect">
            <a:avLst/>
          </a:prstGeom>
          <a:solidFill>
            <a:srgbClr val="3D2A1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5" name="Text 13"/>
          <p:cNvSpPr/>
          <p:nvPr/>
        </p:nvSpPr>
        <p:spPr>
          <a:xfrm>
            <a:off x="4800600" y="1691640"/>
            <a:ext cx="1965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D495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Χενεραλίφε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800600" y="2103120"/>
            <a:ext cx="1965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A7BEA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Θερινοί κήποι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5349240" y="2468880"/>
            <a:ext cx="868680" cy="27432"/>
          </a:xfrm>
          <a:prstGeom prst="rect">
            <a:avLst/>
          </a:prstGeom>
          <a:solidFill>
            <a:srgbClr val="B8504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8" name="Text 16"/>
          <p:cNvSpPr/>
          <p:nvPr/>
        </p:nvSpPr>
        <p:spPr>
          <a:xfrm>
            <a:off x="4937760" y="2651760"/>
            <a:ext cx="169164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E7E8D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Θερινή κατοικία σουλτάνων — αναβαθμίδες κήπων, κανάλια νερού, κυπαρίσσια και πορτοκαλιές. Εικόνα του Παραδείσου.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6949440" y="1554480"/>
            <a:ext cx="1965960" cy="3291840"/>
          </a:xfrm>
          <a:prstGeom prst="rect">
            <a:avLst/>
          </a:prstGeom>
          <a:solidFill>
            <a:srgbClr val="3D2A1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20" name="Text 18"/>
          <p:cNvSpPr/>
          <p:nvPr/>
        </p:nvSpPr>
        <p:spPr>
          <a:xfrm>
            <a:off x="6949440" y="1691640"/>
            <a:ext cx="1965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D495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Ανάκτορο Καρόλου Ε΄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949440" y="2103120"/>
            <a:ext cx="1965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A7BEA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Αναγέννηση (1526)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7498080" y="2468880"/>
            <a:ext cx="868680" cy="27432"/>
          </a:xfrm>
          <a:prstGeom prst="rect">
            <a:avLst/>
          </a:prstGeom>
          <a:solidFill>
            <a:srgbClr val="B8504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23" name="Text 21"/>
          <p:cNvSpPr/>
          <p:nvPr/>
        </p:nvSpPr>
        <p:spPr>
          <a:xfrm>
            <a:off x="7086600" y="2651760"/>
            <a:ext cx="169164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E7E8D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Αναγεννησιακό κτίριο με κυκλική εσωτερική αυλή — μοναδικός συνδυασμός ισλαμικής και δυτικής αρχιτεκτονικής.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000"/>
            </a:srgbClr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3" name="Text 1"/>
          <p:cNvSpPr/>
          <p:nvPr/>
        </p:nvSpPr>
        <p:spPr>
          <a:xfrm>
            <a:off x="731520" y="45720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Η Αυλή των Μυρτιών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1371600" y="1371600"/>
            <a:ext cx="6400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500" dirty="0">
                <a:solidFill>
                  <a:srgbClr val="E7E8D1"/>
                </a:solidFill>
              </a:rPr>
              <a:t>Μεγαλοπρεπής ορθογώνια δεξαμενή αντανακλά τον Πύργο Κομάρες, πλαισιωμένη από φυτεμένες μυρτιές.</a:t>
            </a: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Η δεξαμενή-καθρέφτης συμβολίζει τον Παράδεισο στην ισλαμική κοσμοθεωρία</a:t>
            </a:r>
            <a:endParaRPr lang="en-US" sz="15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Ο Πύργος Κομάρες (45 μ.) στεγάζει την Αίθουσα Πρεσβευτών</a:t>
            </a:r>
            <a:endParaRPr lang="en-US" sz="15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Ξύλινη οροφή από 8.017 κομμάτια κέδρου — οι 7 ουρανοί της ισλαμικής κοσμολογίας</a:t>
            </a:r>
            <a:endParaRPr lang="en-US" sz="1500" dirty="0"/>
          </a:p>
          <a:p>
            <a:pPr marL="342900" indent="-342900">
              <a:buSzPct val="100000"/>
              <a:buChar char="•"/>
            </a:pPr>
            <a:r>
              <a:rPr lang="el-GR" sz="1400" dirty="0">
                <a:solidFill>
                  <a:srgbClr val="FFFFFF"/>
                </a:solidFill>
              </a:rPr>
              <a:t>Χτίστηκε </a:t>
            </a:r>
            <a:r>
              <a:rPr lang="en-US" sz="1400" dirty="0">
                <a:solidFill>
                  <a:srgbClr val="FFFFFF"/>
                </a:solidFill>
              </a:rPr>
              <a:t>επί Γιουσούφ Α΄ (14ος αιώνας)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36576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B8504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Η Αυλή των Λεονταριών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731520" y="1188720"/>
            <a:ext cx="3840480" cy="3474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2C1810"/>
                </a:solidFill>
              </a:rPr>
              <a:t>Το πιο εμβληματικό σημείο της Αλάμπρας — «παγωμένη δαντέλα» σε μάρμαρο.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2C1810"/>
                </a:solidFill>
              </a:rPr>
              <a:t>124 λεπτοί μαρμάρινοι κίονες σε τέλεια συμμετρία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2C1810"/>
                </a:solidFill>
              </a:rPr>
              <a:t>12 μαρμάρινα λιοντάρια στηρίζουν το κεντρικό σιντριβάνι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2C1810"/>
                </a:solidFill>
              </a:rPr>
              <a:t>4 κανάλια νερού = τα 4 ποτάμια του Παραδείσου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2C1810"/>
                </a:solidFill>
              </a:rPr>
              <a:t>Θόλοι μουκάρνας — χιλιάδες γλυπτά κελύφη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2C1810"/>
                </a:solidFill>
              </a:rPr>
              <a:t>Κτίστηκε επί Μωάμεθ Ε΄ (1362–1391)</a:t>
            </a:r>
            <a:endParaRPr lang="en-US" sz="1400" dirty="0"/>
          </a:p>
        </p:txBody>
      </p:sp>
      <p:pic>
        <p:nvPicPr>
          <p:cNvPr id="4" name="Image 0" descr="/agent/turn1/workspace/images/slide7_court-of-the-lions-alhambra-iconic-marble-fountain_2026-04-25T14-42-48_image_DAS_0.jpg"/>
          <p:cNvPicPr>
            <a:picLocks noChangeAspect="1"/>
          </p:cNvPicPr>
          <p:nvPr/>
        </p:nvPicPr>
        <p:blipFill>
          <a:blip r:embed="rId3"/>
          <a:srcRect l="13158" r="13158"/>
          <a:stretch/>
        </p:blipFill>
        <p:spPr>
          <a:xfrm>
            <a:off x="4846320" y="1188720"/>
            <a:ext cx="3840480" cy="34747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5000"/>
            </a:srgbClr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3" name="Text 1"/>
          <p:cNvSpPr/>
          <p:nvPr/>
        </p:nvSpPr>
        <p:spPr>
          <a:xfrm>
            <a:off x="731520" y="45720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Η Χενεραλίφε — Οι Κήποι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1371600" y="1371600"/>
            <a:ext cx="64008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500" dirty="0">
                <a:solidFill>
                  <a:srgbClr val="E7E8D1"/>
                </a:solidFill>
              </a:rPr>
              <a:t>Η θερινή κατοικία των σουλτάνων — επίγειος παράδεισος με κήπους, σιντριβάνια και πανοραμική θέα.</a:t>
            </a: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Patio de la Acequia — μακρύ κανάλι νερού πλαισιωμένο από λουλούδια</a:t>
            </a:r>
            <a:endParaRPr lang="en-US" sz="15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Escalera del Agua — σκάλα με τρεχούμενο νερό στα κάγκελα</a:t>
            </a:r>
            <a:endParaRPr lang="en-US" sz="15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Κυπαρίσσια, πορτοκαλιές, τριανταφυλλιές, αρωματικά φυτά</a:t>
            </a:r>
            <a:endParaRPr lang="en-US" sz="15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Εκφράζει την ισλαμική αντίληψη του κήπου ως εικόνα του Παραδείσου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36576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B8504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Επιδράσεις &amp; Αξία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731520" y="1097280"/>
            <a:ext cx="4754880" cy="3657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800" b="1" dirty="0">
                <a:solidFill>
                  <a:srgbClr val="2C1810"/>
                </a:solidFill>
              </a:rPr>
              <a:t>Καλλιτεχνικές Επιδράσεις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2C1810"/>
                </a:solidFill>
              </a:rPr>
              <a:t>Ενέπνευσε το κίνημα Mudéjar — ισλαμικό ύφος σε χριστιανικά κτίρια</a:t>
            </a:r>
            <a:endParaRPr lang="en-US" sz="18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2C1810"/>
                </a:solidFill>
              </a:rPr>
              <a:t>Επηρέασε τον ρομαντισμό του 19ου αιώνα (Ίρβινγκ, Βίκτορ Ουγκό)</a:t>
            </a:r>
            <a:endParaRPr lang="en-US" sz="18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2C1810"/>
                </a:solidFill>
              </a:rPr>
              <a:t>Αρχιτεκτονικά αντίγραφα σε Ευρώπη και Αμερική</a:t>
            </a:r>
            <a:endParaRPr lang="en-US" sz="18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2C1810"/>
                </a:solidFill>
              </a:rPr>
              <a:t>Πρότυπο για μοντέρνα ισλαμική αρχιτεκτονική παγκοσμίως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>
                <a:solidFill>
                  <a:srgbClr val="2C1810"/>
                </a:solidFill>
              </a:rPr>
              <a:t>Ιστορική Αξία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2C1810"/>
                </a:solidFill>
              </a:rPr>
              <a:t>Μοναδικό σωζόμενο μεσαιωνικό ισλαμικό ανακτορικό συγκρότημα</a:t>
            </a:r>
            <a:endParaRPr lang="en-US" sz="18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2C1810"/>
                </a:solidFill>
              </a:rPr>
              <a:t>Μαρτυρία 800 ετών μουσουλμανικής παρουσίας στην Ιβηρική</a:t>
            </a:r>
            <a:endParaRPr lang="en-US" sz="18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2C1810"/>
                </a:solidFill>
              </a:rPr>
              <a:t>Σύμβολο πολιτιστικής συνύπαρξης Ανατολής-Δύσης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5852160" y="1188720"/>
            <a:ext cx="2834640" cy="105156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5" name="Text 3"/>
          <p:cNvSpPr/>
          <p:nvPr/>
        </p:nvSpPr>
        <p:spPr>
          <a:xfrm>
            <a:off x="5852160" y="1325880"/>
            <a:ext cx="2834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B8504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2.7 εκ.</a:t>
            </a:r>
            <a:endParaRPr lang="en-US" sz="2600" dirty="0"/>
          </a:p>
        </p:txBody>
      </p:sp>
      <p:sp>
        <p:nvSpPr>
          <p:cNvPr id="6" name="Text 4"/>
          <p:cNvSpPr/>
          <p:nvPr/>
        </p:nvSpPr>
        <p:spPr>
          <a:xfrm>
            <a:off x="5852160" y="1783080"/>
            <a:ext cx="2834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7A65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Επισκέπτες ετησίως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5852160" y="2423160"/>
            <a:ext cx="2834640" cy="105156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8" name="Text 6"/>
          <p:cNvSpPr/>
          <p:nvPr/>
        </p:nvSpPr>
        <p:spPr>
          <a:xfrm>
            <a:off x="5852160" y="2560320"/>
            <a:ext cx="2834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B8504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#1</a:t>
            </a:r>
            <a:endParaRPr lang="en-US" sz="2600" dirty="0"/>
          </a:p>
        </p:txBody>
      </p:sp>
      <p:sp>
        <p:nvSpPr>
          <p:cNvPr id="9" name="Text 7"/>
          <p:cNvSpPr/>
          <p:nvPr/>
        </p:nvSpPr>
        <p:spPr>
          <a:xfrm>
            <a:off x="5852160" y="3017520"/>
            <a:ext cx="2834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7A65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Μνημείο Ισπανίας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5852160" y="3657600"/>
            <a:ext cx="2834640" cy="105156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11" name="Text 9"/>
          <p:cNvSpPr/>
          <p:nvPr/>
        </p:nvSpPr>
        <p:spPr>
          <a:xfrm>
            <a:off x="5852160" y="3794760"/>
            <a:ext cx="2834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B8504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1984</a:t>
            </a:r>
            <a:endParaRPr lang="en-US" sz="2600" dirty="0"/>
          </a:p>
        </p:txBody>
      </p:sp>
      <p:sp>
        <p:nvSpPr>
          <p:cNvPr id="12" name="Text 10"/>
          <p:cNvSpPr/>
          <p:nvPr/>
        </p:nvSpPr>
        <p:spPr>
          <a:xfrm>
            <a:off x="5852160" y="4251960"/>
            <a:ext cx="2834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7A65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UNESCO Κληρονομιά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855</Words>
  <Application>Microsoft Office PowerPoint</Application>
  <PresentationFormat>Προβολή στην οθόνη (16:9)</PresentationFormat>
  <Paragraphs>141</Paragraphs>
  <Slides>11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Calibri</vt:lpstr>
      <vt:lpstr>Georgia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ANDREAS KOTSILIRIS</dc:creator>
  <cp:lastModifiedBy>ANDREAS KOTSILIRIS</cp:lastModifiedBy>
  <cp:revision>1</cp:revision>
  <dcterms:created xsi:type="dcterms:W3CDTF">2026-04-25T14:47:26Z</dcterms:created>
  <dcterms:modified xsi:type="dcterms:W3CDTF">2026-04-25T15:19:12Z</dcterms:modified>
</cp:coreProperties>
</file>