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7" r:id="rId3"/>
    <p:sldId id="257" r:id="rId4"/>
    <p:sldId id="268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3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446A1-FD43-427C-B385-099B6E160478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92D050"/>
                </a:solidFill>
              </a:rPr>
              <a:t>Τι είναι το </a:t>
            </a:r>
            <a:r>
              <a:rPr lang="el-GR" sz="2800" b="1" dirty="0" err="1" smtClean="0">
                <a:solidFill>
                  <a:srgbClr val="92D050"/>
                </a:solidFill>
              </a:rPr>
              <a:t>ντόπιγκ</a:t>
            </a:r>
            <a:r>
              <a:rPr lang="el-GR" sz="2800" b="1" dirty="0" smtClean="0">
                <a:solidFill>
                  <a:srgbClr val="92D050"/>
                </a:solidFill>
              </a:rPr>
              <a:t> (ή ντοπάρισμα);</a:t>
            </a:r>
            <a:endParaRPr lang="el-GR" sz="2800" b="1" dirty="0">
              <a:solidFill>
                <a:srgbClr val="92D05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sz="3600" dirty="0" err="1" smtClean="0"/>
              <a:t>Yπάρχουν</a:t>
            </a:r>
            <a:r>
              <a:rPr lang="el-GR" sz="3600" dirty="0" smtClean="0"/>
              <a:t> αρκετά </a:t>
            </a:r>
            <a:r>
              <a:rPr lang="el-GR" sz="3600" b="1" dirty="0" smtClean="0"/>
              <a:t>φάρμακα ή μέθοδοι </a:t>
            </a:r>
            <a:r>
              <a:rPr lang="el-GR" sz="3600" dirty="0" smtClean="0"/>
              <a:t>που απαγορεύονται γιατί θεωρούνται ντοπάρισμα. </a:t>
            </a:r>
            <a:endParaRPr lang="en-US" sz="3600" dirty="0" smtClean="0"/>
          </a:p>
          <a:p>
            <a:r>
              <a:rPr lang="el-GR" sz="3600" dirty="0" smtClean="0"/>
              <a:t>Με δυο λόγια, </a:t>
            </a:r>
            <a:r>
              <a:rPr lang="el-GR" sz="3600" dirty="0" err="1" smtClean="0"/>
              <a:t>ντόπιγκ</a:t>
            </a:r>
            <a:r>
              <a:rPr lang="el-GR" sz="3600" dirty="0" smtClean="0"/>
              <a:t> </a:t>
            </a:r>
            <a:r>
              <a:rPr lang="el-GR" sz="3600" dirty="0" err="1" smtClean="0"/>
              <a:t>oνoμάζεται</a:t>
            </a:r>
            <a:r>
              <a:rPr lang="el-GR" sz="3600" dirty="0" smtClean="0"/>
              <a:t> η χρήση απαγορευμένων φαρμακευτικών ουσιών ή απαγορευμένων μεθόδων με απώτερο σκοπό την αύξηση της απόδοσης.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4 - Εικόνα" descr="farmaka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785926"/>
            <a:ext cx="2786082" cy="4000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Τα συμπληρώματα διατροφής κι οι βιταμίνες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l-GR" sz="3600" dirty="0" err="1" smtClean="0"/>
              <a:t>Oι</a:t>
            </a:r>
            <a:r>
              <a:rPr lang="el-GR" sz="3600" dirty="0" smtClean="0"/>
              <a:t> βιταμίνες δεν θεωρούνται απαγορευμένες ουσίες. </a:t>
            </a:r>
            <a:endParaRPr lang="en-US" sz="3600" dirty="0" smtClean="0"/>
          </a:p>
          <a:p>
            <a:r>
              <a:rPr lang="el-GR" sz="3600" dirty="0" smtClean="0"/>
              <a:t>Ωστόσο, πολλά διατροφικά συμπληρώματα μπορεί να περιέχουν βιταμίνες ή αμινοξέα, ενώ στην πραγματικότητα μπορεί να περιέχουν και απαγορευμένες ουσίες στη σύνθεσή τους.</a:t>
            </a:r>
            <a:endParaRPr lang="el-G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Τα συμπληρώματα διατροφής κι οι βιταμίνες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Ένας αθλητής ο οποίος παίρνει συμπληρώματα διατροφής που περιέχουν κάποια απαγορευμένη ουσία, μπορεί να αποκλειστεί από τον αγώνα.</a:t>
            </a:r>
            <a:endParaRPr lang="en-US" dirty="0" smtClean="0"/>
          </a:p>
          <a:p>
            <a:r>
              <a:rPr lang="el-GR" dirty="0" smtClean="0"/>
              <a:t> Έτσι, τόσο διατροφικά συμπληρώματα ή βιταμίνες πρέπει να λαμβάνονται μόνο με συνταγή γιατρού και μόνον όταν υπάρχει πραγματικός λόγος.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5 - Θέση περιεχομένου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357298"/>
            <a:ext cx="7000924" cy="5214974"/>
          </a:xfrm>
          <a:prstGeom prst="rect">
            <a:avLst/>
          </a:prstGeom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642910" y="357166"/>
            <a:ext cx="7929618" cy="857232"/>
          </a:xfrm>
        </p:spPr>
        <p:txBody>
          <a:bodyPr>
            <a:normAutofit/>
          </a:bodyPr>
          <a:lstStyle/>
          <a:p>
            <a:r>
              <a:rPr lang="el-GR" sz="3200" b="1" dirty="0" err="1" smtClean="0">
                <a:solidFill>
                  <a:srgbClr val="00B050"/>
                </a:solidFill>
              </a:rPr>
              <a:t>Oι</a:t>
            </a:r>
            <a:r>
              <a:rPr lang="el-GR" sz="3200" b="1" dirty="0" smtClean="0">
                <a:solidFill>
                  <a:srgbClr val="00B050"/>
                </a:solidFill>
              </a:rPr>
              <a:t> αληθινοί αθλητές δεν εξαπατούν!</a:t>
            </a:r>
            <a:endParaRPr lang="el-G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92D050"/>
                </a:solidFill>
              </a:rPr>
              <a:t>ντοπάρισμα</a:t>
            </a:r>
            <a:endParaRPr lang="el-GR" dirty="0"/>
          </a:p>
        </p:txBody>
      </p:sp>
      <p:pic>
        <p:nvPicPr>
          <p:cNvPr id="4" name="3 - Θέση περιεχομένου" descr="κατάλογο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714488"/>
            <a:ext cx="7715304" cy="478634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Γιατί απαγορεύεται το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l-GR" sz="4000" dirty="0" smtClean="0"/>
              <a:t>Το </a:t>
            </a:r>
            <a:r>
              <a:rPr lang="el-GR" sz="4000" dirty="0" err="1" smtClean="0"/>
              <a:t>ντόπιγκ</a:t>
            </a:r>
            <a:r>
              <a:rPr lang="el-GR" sz="4000" dirty="0" smtClean="0"/>
              <a:t> απαγορεύεται για δυο λόγους κυρίως: α) είναι </a:t>
            </a:r>
            <a:r>
              <a:rPr lang="el-GR" sz="4000" b="1" dirty="0" smtClean="0"/>
              <a:t>επικίνδυνο για την υγεία</a:t>
            </a:r>
            <a:r>
              <a:rPr lang="el-GR" sz="4000" dirty="0" smtClean="0"/>
              <a:t> των αθλητών (το </a:t>
            </a:r>
            <a:r>
              <a:rPr lang="el-GR" sz="4000" dirty="0" err="1" smtClean="0"/>
              <a:t>ντόπιγκ</a:t>
            </a:r>
            <a:r>
              <a:rPr lang="el-GR" sz="4000" dirty="0" smtClean="0"/>
              <a:t> μπορεί να προκαλέσει ακόμη και θάνατο) και β) δημιουργεί </a:t>
            </a:r>
            <a:r>
              <a:rPr lang="el-GR" sz="4000" b="1" dirty="0" smtClean="0"/>
              <a:t>άνισες συνθήκες αθλητικού συναγωνισμού</a:t>
            </a:r>
            <a:endParaRPr lang="el-GR" sz="4000" b="1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7" name="6 - Θέση περιεχομένου" descr="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857364"/>
            <a:ext cx="3143272" cy="407196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B050"/>
                </a:solidFill>
              </a:rPr>
              <a:t>Σκάνδαλα </a:t>
            </a:r>
            <a:r>
              <a:rPr lang="el-GR" b="1" dirty="0" smtClean="0">
                <a:solidFill>
                  <a:srgbClr val="00B050"/>
                </a:solidFill>
              </a:rPr>
              <a:t>ντόπινγκ στον αθλητισμό</a:t>
            </a:r>
            <a:endParaRPr lang="el-GR" b="1" dirty="0">
              <a:solidFill>
                <a:srgbClr val="00B050"/>
              </a:solidFill>
            </a:endParaRPr>
          </a:p>
        </p:txBody>
      </p:sp>
      <p:pic>
        <p:nvPicPr>
          <p:cNvPr id="4" name="3 - Θέση περιεχομένου" descr="picmonkey_collage_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4850" y="1686719"/>
            <a:ext cx="7734300" cy="43529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428604"/>
            <a:ext cx="3008313" cy="857256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rgbClr val="00B050"/>
                </a:solidFill>
              </a:rPr>
              <a:t>Γιατί μας απασχολεί το </a:t>
            </a:r>
            <a:r>
              <a:rPr lang="el-GR" sz="24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400" b="1" dirty="0" smtClean="0">
                <a:solidFill>
                  <a:srgbClr val="00B050"/>
                </a:solidFill>
              </a:rPr>
              <a:t> σήμερα; </a:t>
            </a:r>
            <a:endParaRPr lang="el-GR" sz="24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l-GR" sz="3600" dirty="0" smtClean="0"/>
              <a:t>Το φαινόμενο του </a:t>
            </a:r>
            <a:r>
              <a:rPr lang="el-GR" sz="3600" dirty="0" err="1" smtClean="0"/>
              <a:t>ντόπιγκ</a:t>
            </a:r>
            <a:r>
              <a:rPr lang="el-GR" sz="3600" dirty="0" smtClean="0"/>
              <a:t> των αθλητών </a:t>
            </a:r>
            <a:r>
              <a:rPr lang="el-GR" sz="3600" b="1" dirty="0" smtClean="0"/>
              <a:t>έχει πάρει ανεξέλεγκτες διαστάσεις </a:t>
            </a:r>
            <a:r>
              <a:rPr lang="el-GR" sz="3600" dirty="0" smtClean="0"/>
              <a:t>στην εποχή μας. </a:t>
            </a:r>
            <a:endParaRPr lang="en-US" sz="3600" dirty="0" smtClean="0"/>
          </a:p>
          <a:p>
            <a:r>
              <a:rPr lang="el-GR" sz="3600" dirty="0" smtClean="0"/>
              <a:t>Στο φαινόμενο αυτό συνυπεύθυνοι, μαζί με τους αθλητές, είναι συχνά γονείς αθλητών, προπονητές ή και αθλητικοί παράγοντες. </a:t>
            </a:r>
            <a:endParaRPr lang="en-US" sz="3600" dirty="0" smtClean="0"/>
          </a:p>
          <a:p>
            <a:r>
              <a:rPr lang="el-GR" sz="3600" dirty="0" smtClean="0"/>
              <a:t>Πάντως, το φαινόμενο αυτό δεν είναι καινούριο.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3 - Θέση περιεχομένου" descr="picmonkey_collage_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357298"/>
            <a:ext cx="3286148" cy="478634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Γιατί μας απασχολεί το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 σήμερα;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l-GR" sz="3600" dirty="0" err="1" smtClean="0"/>
              <a:t>Yπάρχουν</a:t>
            </a:r>
            <a:r>
              <a:rPr lang="el-GR" sz="3600" dirty="0" smtClean="0"/>
              <a:t> παραδείγματα </a:t>
            </a:r>
            <a:r>
              <a:rPr lang="el-GR" sz="3600" dirty="0" err="1" smtClean="0"/>
              <a:t>ντόπιγκ</a:t>
            </a:r>
            <a:r>
              <a:rPr lang="el-GR" sz="3600" dirty="0" smtClean="0"/>
              <a:t> ακόμη και στους αρχαίους </a:t>
            </a:r>
            <a:r>
              <a:rPr lang="el-GR" sz="3600" dirty="0" err="1" smtClean="0"/>
              <a:t>Oλυμπιακούς</a:t>
            </a:r>
            <a:r>
              <a:rPr lang="el-GR" sz="3600" dirty="0" smtClean="0"/>
              <a:t> Αγώνες. Την εποχή εκείνη θεωρούνταν ντοπαρισμένος ένας αθλητής αν έτρωγε αυγό στο πρωινό του γεύμα! </a:t>
            </a:r>
            <a:endParaRPr lang="en-US" sz="3600" dirty="0" smtClean="0"/>
          </a:p>
          <a:p>
            <a:r>
              <a:rPr lang="el-GR" sz="3600" dirty="0" smtClean="0"/>
              <a:t>Σήμερα, με την εξέλιξη της επιστήμης και της τεχνολογίας έχουν δυστυχώς εξελιχθεί οι μέθοδοι ντοπαρίσματος.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5 - Θέση περιεχομένου" descr="296745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428736"/>
            <a:ext cx="3000396" cy="4624391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3008313" cy="1435100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Ποιες ουσίες θεωρούνται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sz="3600" dirty="0" smtClean="0"/>
              <a:t>Το ποιες είναι οι απαγορευμένες ουσίες ορίζεται από τη </a:t>
            </a:r>
            <a:r>
              <a:rPr lang="el-GR" sz="3600" b="1" dirty="0" smtClean="0"/>
              <a:t>Διεθνή </a:t>
            </a:r>
            <a:r>
              <a:rPr lang="el-GR" sz="3600" b="1" dirty="0" err="1" smtClean="0"/>
              <a:t>Oλυμπιακή</a:t>
            </a:r>
            <a:r>
              <a:rPr lang="el-GR" sz="3600" b="1" dirty="0" smtClean="0"/>
              <a:t> Επιτροπή </a:t>
            </a:r>
            <a:r>
              <a:rPr lang="el-GR" sz="3600" dirty="0" smtClean="0"/>
              <a:t>(ΔOΕ), που έχει την ευθύνη για τη διεξαγωγή των </a:t>
            </a:r>
            <a:r>
              <a:rPr lang="el-GR" sz="3600" dirty="0" err="1" smtClean="0"/>
              <a:t>Oλυμπιακών</a:t>
            </a:r>
            <a:r>
              <a:rPr lang="el-GR" sz="3600" dirty="0" smtClean="0"/>
              <a:t> Αγώνων.</a:t>
            </a:r>
            <a:endParaRPr lang="en-US" sz="3600" dirty="0" smtClean="0"/>
          </a:p>
          <a:p>
            <a:r>
              <a:rPr lang="el-GR" sz="3600" dirty="0" err="1" smtClean="0"/>
              <a:t>Oι</a:t>
            </a:r>
            <a:r>
              <a:rPr lang="el-GR" sz="3600" dirty="0" smtClean="0"/>
              <a:t> φαρμακευτικές ουσίες που θεωρούνται ντοπάρισμα ανήκουν στις εξής βασικές κατηγορίες: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3 - Θέση περιεχομένου" descr="κατάλογο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85860"/>
            <a:ext cx="3000396" cy="485778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idx="4294967295"/>
          </p:nvPr>
        </p:nvSpPr>
        <p:spPr>
          <a:xfrm>
            <a:off x="500034" y="428604"/>
            <a:ext cx="3008313" cy="869950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Ποιες ουσίες θεωρούνται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4032250" y="214290"/>
            <a:ext cx="4611716" cy="63579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Στεροειδή αναβολικά (ορμόνες τις οποίες παράγει και το ανθρώπινο σώμα).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 Αναλγητικά ναρκωτικά (ναρκωτικές ουσίες).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Ηρεμιστικά φάρμακα (ναρκωτικές ουσίες).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Διεγερτικά φάρμακα (ναρκωτικές ουσίες).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Διουρητικά φάρμακα (ουσίες που διευκολύνουν την αποβολή υγρών μέσω </a:t>
            </a:r>
            <a:r>
              <a:rPr lang="el-GR" dirty="0" smtClean="0"/>
              <a:t>των ούρων)</a:t>
            </a:r>
            <a:endParaRPr lang="el-GR" dirty="0"/>
          </a:p>
        </p:txBody>
      </p:sp>
      <p:pic>
        <p:nvPicPr>
          <p:cNvPr id="7" name="3 - Θέση περιεχομένου" descr="images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14282" y="1857364"/>
            <a:ext cx="3500462" cy="442912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Ποιες είναι οι πιθανές παρενέργειες του </a:t>
            </a:r>
            <a:r>
              <a:rPr lang="el-GR" b="1" dirty="0" err="1" smtClean="0"/>
              <a:t>ντόπιγκ</a:t>
            </a:r>
            <a:r>
              <a:rPr lang="el-GR" b="1" dirty="0" smtClean="0"/>
              <a:t> στην υγεία του αθλητή;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285860"/>
            <a:ext cx="8229600" cy="535785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2800" dirty="0" err="1" smtClean="0"/>
              <a:t>Oι</a:t>
            </a:r>
            <a:r>
              <a:rPr lang="el-GR" sz="2800" dirty="0" smtClean="0"/>
              <a:t> συνέπειες του </a:t>
            </a:r>
            <a:r>
              <a:rPr lang="el-GR" sz="2800" dirty="0" err="1" smtClean="0"/>
              <a:t>ντόπιγκ</a:t>
            </a:r>
            <a:r>
              <a:rPr lang="el-GR" sz="2800" dirty="0" smtClean="0"/>
              <a:t> είναι πάντα </a:t>
            </a:r>
            <a:r>
              <a:rPr lang="el-GR" sz="2800" b="1" dirty="0" smtClean="0"/>
              <a:t>ολέθριε</a:t>
            </a:r>
            <a:r>
              <a:rPr lang="el-GR" sz="2800" dirty="0" smtClean="0"/>
              <a:t>ς για την υγεία του αθλητή. </a:t>
            </a:r>
            <a:endParaRPr lang="en-US" sz="2800" dirty="0" smtClean="0"/>
          </a:p>
          <a:p>
            <a:r>
              <a:rPr lang="el-GR" sz="2800" dirty="0" err="1" smtClean="0"/>
              <a:t>Oι</a:t>
            </a:r>
            <a:r>
              <a:rPr lang="el-GR" sz="2800" dirty="0" smtClean="0"/>
              <a:t> παρενέργειες που επιφέρει η χρήση αναβολικών ουσιών </a:t>
            </a:r>
            <a:r>
              <a:rPr lang="el-GR" sz="2800" b="1" dirty="0" smtClean="0"/>
              <a:t>επηρεάζουν σχεδόν όλα τα συστήματα του ανθρώπινου σώματος</a:t>
            </a:r>
            <a:r>
              <a:rPr lang="el-GR" sz="2800" dirty="0" smtClean="0"/>
              <a:t>. Για παράδειγμα, μια γυναίκα μπορεί να έχει αυξημένη τριχοφυΐα (π.χ. να βγάλει γένια), ένας άνδρας να αποκτήσει φαλάκρα, ένας έφηβος να παραμείνει κοντός σε ύψος κλπ.</a:t>
            </a:r>
            <a:endParaRPr lang="en-US" sz="2800" dirty="0" smtClean="0"/>
          </a:p>
          <a:p>
            <a:r>
              <a:rPr lang="el-GR" sz="2800" dirty="0" smtClean="0"/>
              <a:t> </a:t>
            </a:r>
            <a:r>
              <a:rPr lang="el-GR" sz="2800" dirty="0" err="1" smtClean="0"/>
              <a:t>Oι</a:t>
            </a:r>
            <a:r>
              <a:rPr lang="el-GR" sz="2800" dirty="0" smtClean="0"/>
              <a:t> παρενέργειες εξαρτώνται από το είδος των απαγορευμένων ουσιών που χρησιμοποιεί ο αθλητής, από την ποσότητα που λαμβάνει και από το χρόνο λήψης αυτών.</a:t>
            </a:r>
            <a:endParaRPr lang="el-G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103</TotalTime>
  <Words>471</Words>
  <Application>Microsoft Office PowerPoint</Application>
  <PresentationFormat>Προβολή στην οθόνη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Τι είναι το ντόπιγκ (ή ντοπάρισμα);</vt:lpstr>
      <vt:lpstr>ντοπάρισμα</vt:lpstr>
      <vt:lpstr>Γιατί απαγορεύεται το ντόπιγκ;</vt:lpstr>
      <vt:lpstr>Σκάνδαλα ντόπινγκ στον αθλητισμό</vt:lpstr>
      <vt:lpstr>Γιατί μας απασχολεί το ντόπιγκ σήμερα; </vt:lpstr>
      <vt:lpstr>Γιατί μας απασχολεί το ντόπιγκ σήμερα;</vt:lpstr>
      <vt:lpstr>Ποιες ουσίες θεωρούνται ντόπιγκ;</vt:lpstr>
      <vt:lpstr>Ποιες ουσίες θεωρούνται ντόπιγκ;</vt:lpstr>
      <vt:lpstr>Ποιες είναι οι πιθανές παρενέργειες του ντόπιγκ στην υγεία του αθλητή;</vt:lpstr>
      <vt:lpstr>Τα συμπληρώματα διατροφής κι οι βιταμίνες</vt:lpstr>
      <vt:lpstr>Τα συμπληρώματα διατροφής κι οι βιταμίνες</vt:lpstr>
      <vt:lpstr>Oι αληθινοί αθλητές δεν εξαπατούν!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είναι το ντόπιγκ (ή ντοπάρισμα);</dc:title>
  <dc:creator>WinUser</dc:creator>
  <cp:lastModifiedBy>WinUser</cp:lastModifiedBy>
  <cp:revision>33</cp:revision>
  <dcterms:created xsi:type="dcterms:W3CDTF">2021-04-12T12:55:42Z</dcterms:created>
  <dcterms:modified xsi:type="dcterms:W3CDTF">2021-04-12T16:45:01Z</dcterms:modified>
</cp:coreProperties>
</file>