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7" autoAdjust="0"/>
  </p:normalViewPr>
  <p:slideViewPr>
    <p:cSldViewPr snapToGrid="0">
      <p:cViewPr varScale="1">
        <p:scale>
          <a:sx n="84" d="100"/>
          <a:sy n="84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../&#914;&#943;&#957;&#964;&#949;&#959;/&#916;&#953;&#940;&#963;&#964;&#945;&#963;&#951;%20&#953;&#959;&#957;&#964;&#953;&#954;&#974;&#957;%20&#949;&#957;&#974;&#963;&#949;&#969;&#957;%20&#963;&#964;&#959;%20&#957;&#949;&#961;&#972;.mp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386385"/>
            <a:ext cx="8689976" cy="2509213"/>
          </a:xfrm>
        </p:spPr>
        <p:txBody>
          <a:bodyPr/>
          <a:lstStyle/>
          <a:p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Οξεα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βασεισ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ιοντικη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ισορροπια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187460"/>
            <a:ext cx="8689976" cy="3256471"/>
          </a:xfrm>
        </p:spPr>
        <p:txBody>
          <a:bodyPr/>
          <a:lstStyle/>
          <a:p>
            <a:r>
              <a:rPr lang="el-GR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Ιοντικα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υδατικα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διαλυματα</a:t>
            </a:r>
            <a:endParaRPr lang="el-GR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754" y="4110575"/>
            <a:ext cx="2952750" cy="15525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494"/>
          <a:stretch/>
        </p:blipFill>
        <p:spPr>
          <a:xfrm>
            <a:off x="6577102" y="4269506"/>
            <a:ext cx="4162784" cy="123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09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144064"/>
            <a:ext cx="10364451" cy="1596177"/>
          </a:xfrm>
        </p:spPr>
        <p:txBody>
          <a:bodyPr>
            <a:normAutofit/>
          </a:bodyPr>
          <a:lstStyle/>
          <a:p>
            <a:r>
              <a:rPr lang="el-GR" sz="4800" cap="none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ΥΔΑΤΙΚΑ ΔΙΑΛΥΜΑΤΑ</a:t>
            </a:r>
            <a:endParaRPr lang="en-US" sz="4800" cap="none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31320" y="1535503"/>
            <a:ext cx="11583895" cy="50637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νερό είναι ξεχωριστός διαλύτης :</a:t>
            </a:r>
          </a:p>
          <a:p>
            <a:pPr>
              <a:buFontTx/>
              <a:buChar char="-"/>
            </a:pP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λόγω της μεγάλης αφθονίας του στη φύση (70% της επιφάνειας της Γης καλύπτεται από νερό)</a:t>
            </a:r>
          </a:p>
          <a:p>
            <a:pPr>
              <a:buFontTx/>
              <a:buChar char="-"/>
            </a:pPr>
            <a: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όγω της μοριακής του δομής</a:t>
            </a:r>
          </a:p>
          <a:p>
            <a:pPr marL="0" indent="0">
              <a:buNone/>
            </a:pPr>
            <a:endParaRPr lang="el-GR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Καλός διαλύτης : * σχετικά ή αρκετά πολωμένων μοριακών ενώσεων</a:t>
            </a:r>
          </a:p>
          <a:p>
            <a:pPr marL="0" indent="0">
              <a:buNone/>
            </a:pPr>
            <a: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* ιοντικών ενώσεων</a:t>
            </a:r>
            <a:endParaRPr lang="en-US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318" y="3001993"/>
            <a:ext cx="1953829" cy="1585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90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00555"/>
          </a:xfrm>
        </p:spPr>
        <p:txBody>
          <a:bodyPr/>
          <a:lstStyle/>
          <a:p>
            <a:r>
              <a:rPr lang="el-GR" sz="4800" cap="none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ΙΟΝΤΙΚΕΣ</a:t>
            </a:r>
            <a:r>
              <a:rPr lang="el-GR" cap="none" dirty="0" smtClean="0"/>
              <a:t> </a:t>
            </a:r>
            <a:r>
              <a:rPr lang="el-GR" sz="4800" cap="none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ΕΝΩΣΕΙΣ</a:t>
            </a:r>
            <a:endParaRPr lang="en-US" sz="4800" cap="none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30392"/>
            <a:ext cx="10363826" cy="4865299"/>
          </a:xfrm>
        </p:spPr>
        <p:txBody>
          <a:bodyPr/>
          <a:lstStyle/>
          <a:p>
            <a:pPr marL="0" indent="0">
              <a:buNone/>
            </a:pPr>
            <a:r>
              <a:rPr lang="el-GR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ΙΟΝΤΙΚΕΣ ΕΝΩΣΕΙΣ</a:t>
            </a:r>
          </a:p>
          <a:p>
            <a:pPr>
              <a:buFontTx/>
              <a:buChar char="-"/>
            </a:pP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Άλατα</a:t>
            </a:r>
          </a:p>
          <a:p>
            <a:pPr>
              <a:buFontTx/>
              <a:buChar char="-"/>
            </a:pP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Οξείδια μετάλλων</a:t>
            </a:r>
          </a:p>
          <a:p>
            <a:pPr>
              <a:buFontTx/>
              <a:buChar char="-"/>
            </a:pP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Υδροξείδια μετάλλων</a:t>
            </a:r>
          </a:p>
          <a:p>
            <a:pPr marL="0" indent="0">
              <a:buNone/>
            </a:pPr>
            <a:r>
              <a:rPr lang="el-G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(π.χ. </a:t>
            </a:r>
            <a:r>
              <a:rPr lang="en-US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O, Ca(OH)</a:t>
            </a:r>
            <a:r>
              <a:rPr lang="en-US" sz="2400" cap="non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2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Μηχανισμός διάλυσης</a:t>
            </a:r>
            <a:endParaRPr lang="en-US" sz="2400" cap="non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95591" y="2975605"/>
            <a:ext cx="2303253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Διακρίνονται σε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>
            <a:stCxn id="6" idx="2"/>
            <a:endCxn id="15" idx="0"/>
          </p:cNvCxnSpPr>
          <p:nvPr/>
        </p:nvCxnSpPr>
        <p:spPr>
          <a:xfrm>
            <a:off x="6847218" y="3437270"/>
            <a:ext cx="2370107" cy="183232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14" idx="0"/>
          </p:cNvCxnSpPr>
          <p:nvPr/>
        </p:nvCxnSpPr>
        <p:spPr>
          <a:xfrm flipH="1">
            <a:off x="5676181" y="3448976"/>
            <a:ext cx="1134372" cy="202214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360653" y="5471125"/>
            <a:ext cx="2631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Ευδιάλυτες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.χ.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35,5g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/100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ml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24160" y="5269592"/>
            <a:ext cx="27863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Δυσδιάλυτες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.χ.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AgCl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160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g/100 ml 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Bent Arrow 17"/>
          <p:cNvSpPr/>
          <p:nvPr/>
        </p:nvSpPr>
        <p:spPr>
          <a:xfrm rot="5400000">
            <a:off x="8324490" y="153530"/>
            <a:ext cx="517583" cy="4054414"/>
          </a:xfrm>
          <a:prstGeom prst="bentArrow">
            <a:avLst>
              <a:gd name="adj1" fmla="val 23333"/>
              <a:gd name="adj2" fmla="val 34167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Bent Arrow 4"/>
          <p:cNvSpPr/>
          <p:nvPr/>
        </p:nvSpPr>
        <p:spPr>
          <a:xfrm rot="5400000">
            <a:off x="5569119" y="1697509"/>
            <a:ext cx="1059512" cy="1496683"/>
          </a:xfrm>
          <a:prstGeom prst="bentArrow">
            <a:avLst>
              <a:gd name="adj1" fmla="val 16858"/>
              <a:gd name="adj2" fmla="val 17429"/>
              <a:gd name="adj3" fmla="val 20678"/>
              <a:gd name="adj4" fmla="val 11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51035" y="2634551"/>
            <a:ext cx="220836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Δομική μονάδα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0455215" y="3179028"/>
            <a:ext cx="0" cy="88401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9506309" y="4122598"/>
            <a:ext cx="220836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Κρύσταλλος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9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558133"/>
            <a:ext cx="10364451" cy="1100555"/>
          </a:xfrm>
        </p:spPr>
        <p:txBody>
          <a:bodyPr/>
          <a:lstStyle/>
          <a:p>
            <a:r>
              <a:rPr lang="el-GR" sz="4800" cap="none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ΙΟΝΤΙΚΕΣ</a:t>
            </a:r>
            <a:r>
              <a:rPr lang="el-GR" cap="none" dirty="0" smtClean="0"/>
              <a:t> </a:t>
            </a:r>
            <a:r>
              <a:rPr lang="el-GR" sz="4800" cap="none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ΕΝΩΣΕΙΣ</a:t>
            </a:r>
            <a:endParaRPr lang="en-US" sz="4800" cap="none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658688"/>
            <a:ext cx="10363826" cy="4837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cap="none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Ηλεκτρολυτική διάσταση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ιοντικών ενώσεων : η απομάκρυνση των ιόντων του κρυσταλλικού πλέγματος</a:t>
            </a:r>
          </a:p>
          <a:p>
            <a:pPr marL="0" indent="0">
              <a:buNone/>
            </a:pP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(Για την ποσότητα που έχει διαλυθεί) Η διάσταση είναι πλήρης 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Ιοντικές ενώσεις : ισχυροί ηλεκτρολύτες</a:t>
            </a:r>
          </a:p>
          <a:p>
            <a:pPr marL="0" indent="0">
              <a:buNone/>
            </a:pPr>
            <a:r>
              <a:rPr lang="el-GR" sz="2400" b="1" u="sng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913149" y="4295053"/>
            <a:ext cx="10255683" cy="2462213"/>
            <a:chOff x="544589" y="4350141"/>
            <a:chExt cx="10255683" cy="2462213"/>
          </a:xfrm>
        </p:grpSpPr>
        <p:sp>
          <p:nvSpPr>
            <p:cNvPr id="16" name="TextBox 15"/>
            <p:cNvSpPr txBox="1"/>
            <p:nvPr/>
          </p:nvSpPr>
          <p:spPr>
            <a:xfrm>
              <a:off x="544589" y="4350141"/>
              <a:ext cx="10255683" cy="2462213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1. </a:t>
              </a:r>
              <a:r>
                <a:rPr lang="el-GR" sz="28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Διάσταση αλάτων (ανόργανων, </a:t>
              </a:r>
              <a:r>
                <a:rPr lang="el-GR" sz="28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καρβοξυλικών</a:t>
              </a:r>
              <a:r>
                <a:rPr lang="el-GR" sz="28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οξέων, </a:t>
              </a:r>
              <a:r>
                <a:rPr lang="el-GR" sz="28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αμινών</a:t>
              </a:r>
              <a:r>
                <a:rPr lang="el-GR" sz="28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</a:t>
              </a:r>
            </a:p>
            <a:p>
              <a:pPr>
                <a:lnSpc>
                  <a:spcPct val="150000"/>
                </a:lnSpc>
              </a:pPr>
              <a:r>
                <a:rPr lang="el-GR" sz="28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	</a:t>
              </a:r>
              <a:r>
                <a:rPr lang="en-US" sz="2800" b="1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NaCl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(s)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	    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  Na</a:t>
              </a:r>
              <a:r>
                <a:rPr lang="en-US" sz="2800" b="1" baseline="30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+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</a:t>
              </a:r>
              <a:r>
                <a:rPr lang="en-US" sz="2800" b="1" baseline="-250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aq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 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+ Cl</a:t>
              </a:r>
              <a:r>
                <a:rPr lang="en-US" sz="2800" b="1" baseline="30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-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</a:t>
              </a:r>
              <a:r>
                <a:rPr lang="en-US" sz="2800" b="1" baseline="-250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aq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</a:t>
              </a:r>
              <a:endParaRPr 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endParaRPr>
            </a:p>
            <a:p>
              <a:pPr>
                <a:lnSpc>
                  <a:spcPct val="150000"/>
                </a:lnSpc>
              </a:pP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	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CH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3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COONa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(s)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	 	    CH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3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COO</a:t>
              </a:r>
              <a:r>
                <a:rPr lang="en-US" sz="2800" b="1" baseline="30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-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</a:t>
              </a:r>
              <a:r>
                <a:rPr lang="en-US" sz="2800" b="1" baseline="-250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aq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 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+ Na</a:t>
              </a:r>
              <a:r>
                <a:rPr lang="en-US" sz="2800" b="1" baseline="30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+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</a:t>
              </a:r>
              <a:r>
                <a:rPr lang="en-US" sz="2800" b="1" baseline="-250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aq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 </a:t>
              </a:r>
            </a:p>
            <a:p>
              <a:pPr>
                <a:lnSpc>
                  <a:spcPct val="150000"/>
                </a:lnSpc>
              </a:pP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800" b="1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800" b="1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800" b="1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Cl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(s)</a:t>
              </a:r>
              <a:r>
                <a:rPr lang="en-US" sz="2800" b="1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		CH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800" b="1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800" b="1" baseline="30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800" b="1" baseline="-25000" dirty="0" err="1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sz="2800" b="1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 + Cl</a:t>
              </a:r>
              <a:r>
                <a:rPr lang="en-US" sz="2800" b="1" baseline="30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800" b="1" baseline="-25000" dirty="0" err="1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800" b="1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3264346" y="5833149"/>
              <a:ext cx="897711" cy="0"/>
            </a:xfrm>
            <a:prstGeom prst="straightConnector1">
              <a:avLst/>
            </a:prstGeom>
            <a:ln w="19050">
              <a:solidFill>
                <a:schemeClr val="tx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2975659" y="6420026"/>
              <a:ext cx="813539" cy="0"/>
            </a:xfrm>
            <a:prstGeom prst="straightConnector1">
              <a:avLst/>
            </a:prstGeom>
            <a:ln w="19050">
              <a:solidFill>
                <a:schemeClr val="tx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2097111" y="5186389"/>
              <a:ext cx="897711" cy="0"/>
            </a:xfrm>
            <a:prstGeom prst="straightConnector1">
              <a:avLst/>
            </a:prstGeom>
            <a:ln w="19050">
              <a:solidFill>
                <a:schemeClr val="tx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912524" y="4295053"/>
            <a:ext cx="10255683" cy="2246769"/>
            <a:chOff x="432445" y="2012961"/>
            <a:chExt cx="10255683" cy="1751144"/>
          </a:xfrm>
        </p:grpSpPr>
        <p:sp>
          <p:nvSpPr>
            <p:cNvPr id="32" name="TextBox 31"/>
            <p:cNvSpPr txBox="1"/>
            <p:nvPr/>
          </p:nvSpPr>
          <p:spPr>
            <a:xfrm>
              <a:off x="432445" y="2012961"/>
              <a:ext cx="10255683" cy="175114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2. </a:t>
              </a:r>
              <a:r>
                <a:rPr lang="el-GR" sz="28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Διάσταση</a:t>
              </a:r>
              <a:r>
                <a:rPr lang="en-US" sz="28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l-GR" sz="28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υδροξειδίων μετάλλων</a:t>
              </a:r>
            </a:p>
            <a:p>
              <a:pPr>
                <a:lnSpc>
                  <a:spcPct val="150000"/>
                </a:lnSpc>
              </a:pPr>
              <a:r>
                <a:rPr lang="el-GR" sz="28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	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Na</a:t>
              </a:r>
              <a:r>
                <a:rPr lang="el-GR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ΟΗ</a:t>
              </a:r>
              <a:r>
                <a:rPr lang="en-US" sz="2800" b="1" baseline="-25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(s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	    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  </a:t>
              </a:r>
              <a:r>
                <a:rPr lang="el-GR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 Na</a:t>
              </a:r>
              <a:r>
                <a:rPr lang="en-US" sz="2800" b="1" baseline="30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+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</a:t>
              </a:r>
              <a:r>
                <a:rPr lang="en-US" sz="2800" b="1" baseline="-250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aq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 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+ </a:t>
              </a:r>
              <a:r>
                <a:rPr lang="el-GR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ΟΗ</a:t>
              </a:r>
              <a:r>
                <a:rPr lang="en-US" sz="2800" b="1" baseline="30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-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</a:t>
              </a:r>
              <a:r>
                <a:rPr lang="en-US" sz="2800" b="1" baseline="-250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aq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</a:t>
              </a:r>
              <a:endParaRPr lang="en-US" sz="2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endParaRPr>
            </a:p>
            <a:p>
              <a:pPr>
                <a:lnSpc>
                  <a:spcPct val="150000"/>
                </a:lnSpc>
              </a:pP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	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Ca(OH)</a:t>
              </a:r>
              <a:r>
                <a:rPr lang="en-US" sz="2800" b="1" baseline="-25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2(s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	 	    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Ca</a:t>
              </a:r>
              <a:r>
                <a:rPr lang="en-US" sz="2800" b="1" baseline="30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2+</a:t>
              </a:r>
              <a:r>
                <a:rPr lang="en-US" sz="2800" b="1" baseline="-25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</a:t>
              </a:r>
              <a:r>
                <a:rPr lang="en-US" sz="2800" b="1" baseline="-25000" dirty="0" err="1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aq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 </a:t>
              </a:r>
              <a:r>
                <a:rPr lang="en-US" sz="28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+ </a:t>
              </a:r>
              <a:r>
                <a:rPr lang="en-US" sz="2800" b="1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2OH</a:t>
              </a:r>
              <a:r>
                <a:rPr lang="en-US" sz="2800" b="1" baseline="30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-</a:t>
              </a:r>
              <a:r>
                <a:rPr lang="en-US" sz="2800" b="1" baseline="-25000" dirty="0" smtClean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(</a:t>
              </a:r>
              <a:r>
                <a:rPr lang="en-US" sz="2800" b="1" baseline="-25000" dirty="0" err="1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aq</a:t>
              </a:r>
              <a:r>
                <a:rPr lang="en-US" sz="2800" b="1" baseline="-25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) </a:t>
              </a:r>
            </a:p>
            <a:p>
              <a:pPr>
                <a:lnSpc>
                  <a:spcPct val="150000"/>
                </a:lnSpc>
              </a:pPr>
              <a:r>
                <a:rPr lang="en-US" sz="2800" baseline="-25000" dirty="0">
                  <a:ln w="0"/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2602762" y="3152538"/>
              <a:ext cx="897711" cy="0"/>
            </a:xfrm>
            <a:prstGeom prst="straightConnector1">
              <a:avLst/>
            </a:prstGeom>
            <a:ln w="19050">
              <a:solidFill>
                <a:schemeClr val="tx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2247992" y="2667088"/>
              <a:ext cx="897711" cy="0"/>
            </a:xfrm>
            <a:prstGeom prst="straightConnector1">
              <a:avLst/>
            </a:prstGeom>
            <a:ln w="19050">
              <a:solidFill>
                <a:schemeClr val="tx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0882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00555"/>
          </a:xfrm>
        </p:spPr>
        <p:txBody>
          <a:bodyPr/>
          <a:lstStyle/>
          <a:p>
            <a:r>
              <a:rPr lang="el-GR" sz="4800" cap="none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ΟΜΟΙΟΠΟΛΙΚΕΣ</a:t>
            </a:r>
            <a:r>
              <a:rPr lang="el-GR" cap="none" dirty="0" smtClean="0"/>
              <a:t> </a:t>
            </a:r>
            <a:r>
              <a:rPr lang="el-GR" sz="4800" cap="none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ΕΝΩΣΕΙΣ</a:t>
            </a:r>
            <a:endParaRPr lang="en-US" sz="4800" cap="none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48640" y="2066544"/>
            <a:ext cx="10728960" cy="44291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ΟΜΟΙΟΠΟΛΙΚΕΣ ΕΝΩΣΕΙΣ</a:t>
            </a:r>
          </a:p>
          <a:p>
            <a:pPr>
              <a:buFontTx/>
              <a:buChar char="-"/>
            </a:pP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Οξέα (ανόργανα-οργανικά)</a:t>
            </a:r>
          </a:p>
          <a:p>
            <a:pPr>
              <a:buFontTx/>
              <a:buChar char="-"/>
            </a:pPr>
            <a:r>
              <a:rPr lang="el-GR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Αμμωνία</a:t>
            </a:r>
          </a:p>
          <a:p>
            <a:pPr>
              <a:buFontTx/>
              <a:buChar char="-"/>
            </a:pPr>
            <a:r>
              <a:rPr lang="el-GR" sz="28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Αμίνες</a:t>
            </a:r>
            <a:endParaRPr lang="el-GR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(π.χ. Η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Cl, HCOOH, NH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2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20373" y="3003774"/>
            <a:ext cx="2303253" cy="156966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Διακρίνονται με κριτήριο την πολικότητα του μορίου σε 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0661453" y="4573434"/>
            <a:ext cx="616147" cy="76455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8531352" y="4573434"/>
            <a:ext cx="2130101" cy="99538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581181" y="5568816"/>
            <a:ext cx="17986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Μη πολικές / λίγο πολικές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294190" y="5337984"/>
            <a:ext cx="1897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Πολικές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Bent Arrow 17"/>
          <p:cNvSpPr/>
          <p:nvPr/>
        </p:nvSpPr>
        <p:spPr>
          <a:xfrm rot="5400000">
            <a:off x="8424773" y="696291"/>
            <a:ext cx="517583" cy="3853850"/>
          </a:xfrm>
          <a:prstGeom prst="bentArrow">
            <a:avLst>
              <a:gd name="adj1" fmla="val 23333"/>
              <a:gd name="adj2" fmla="val 34167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Bent Arrow 4"/>
          <p:cNvSpPr/>
          <p:nvPr/>
        </p:nvSpPr>
        <p:spPr>
          <a:xfrm rot="5400000">
            <a:off x="7098677" y="1897391"/>
            <a:ext cx="517583" cy="1451654"/>
          </a:xfrm>
          <a:prstGeom prst="bentArrow">
            <a:avLst>
              <a:gd name="adj1" fmla="val 25000"/>
              <a:gd name="adj2" fmla="val 34167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60929" y="2993672"/>
            <a:ext cx="2208360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Δομική μονάδα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7134193" y="3558985"/>
            <a:ext cx="25256" cy="8321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19975" y="4494044"/>
            <a:ext cx="1816571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Μόριο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69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332" y="394231"/>
            <a:ext cx="11136702" cy="1287919"/>
          </a:xfrm>
        </p:spPr>
        <p:txBody>
          <a:bodyPr>
            <a:normAutofit/>
          </a:bodyPr>
          <a:lstStyle/>
          <a:p>
            <a:r>
              <a:rPr lang="el-GR" sz="4800" cap="none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ΟΜΟΙΟΠΟΛΙΚΕΣ</a:t>
            </a:r>
            <a:r>
              <a:rPr lang="el-GR" cap="none" dirty="0" smtClean="0"/>
              <a:t> </a:t>
            </a:r>
            <a:r>
              <a:rPr lang="el-GR" sz="4800" cap="none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ΕΝΩΣΕΙΣ ΣΤΟ ΝΕΡΟ</a:t>
            </a:r>
            <a:endParaRPr lang="en-US" sz="4800" cap="none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8740" y="1682150"/>
            <a:ext cx="10938294" cy="50550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b="1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Μη πολωμένες ή ελάχιστα πολωμένες ενώσεις 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Αδιάλυτες ή ελάχιστα διαλυτές στο νερό 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π.χ. 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C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14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CH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OCH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HCOOCH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 </a:t>
            </a: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Όσες </a:t>
            </a:r>
            <a:r>
              <a:rPr lang="el-G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υγρές, όπως το 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ο 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HCOOCH</a:t>
            </a:r>
            <a:r>
              <a:rPr lang="en-US" sz="2400" cap="none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ερχόμενες </a:t>
            </a:r>
            <a:r>
              <a:rPr lang="el-GR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επαφή με το νερό σχηματίζουν διακριτή φάση (σχηματίζονται δύο στιβάδες)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0" indent="0" algn="just">
              <a:buNone/>
            </a:pPr>
            <a:r>
              <a:rPr lang="el-GR" sz="2400" b="1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Πολωμένες ενώσεις  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Ευδιάλυτες στο νερό</a:t>
            </a:r>
          </a:p>
          <a:p>
            <a:pPr marL="0" indent="0" algn="just">
              <a:buNone/>
            </a:pPr>
            <a:r>
              <a:rPr lang="el-GR" sz="2400" b="1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</a:t>
            </a:r>
            <a:r>
              <a:rPr lang="el-GR" sz="2400" b="1" cap="none" baseline="30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400" b="1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περίπτωση 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Δεν υπάρχει αλληλεπίδραση με τα μόρια του Η</a:t>
            </a:r>
            <a:r>
              <a:rPr lang="el-GR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 Μοριακά διαλύματα (π.χ. 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OH, C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12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22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11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C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12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en-US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6</a:t>
            </a:r>
            <a:r>
              <a:rPr lang="en-US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)</a:t>
            </a:r>
            <a:endParaRPr lang="el-GR" sz="2400" b="1" cap="none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el-GR" sz="2400" b="1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400" b="1" cap="none" baseline="30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</a:t>
            </a:r>
            <a:r>
              <a:rPr lang="el-GR" sz="2400" b="1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περίπτωση 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Υπάρχει αλληλεπίδραση με τα μόρια του Η</a:t>
            </a:r>
            <a:r>
              <a:rPr lang="el-GR" sz="2400" cap="none" baseline="-25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 Ιοντικά διαλύματα</a:t>
            </a:r>
          </a:p>
          <a:p>
            <a:pPr marL="0" indent="0" algn="just">
              <a:buNone/>
            </a:pPr>
            <a:r>
              <a:rPr lang="el-GR" sz="2400" b="1" cap="none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Ιοντισμός</a:t>
            </a:r>
            <a:r>
              <a:rPr lang="el-GR" sz="24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μία ομοιοπολικής ένωσης : η αντίδραση των μορίων της ένωσης με τα μόρια του διαλύτη προς σχηματισμό ιόντων</a:t>
            </a:r>
          </a:p>
        </p:txBody>
      </p:sp>
    </p:spTree>
    <p:extLst>
      <p:ext uri="{BB962C8B-B14F-4D97-AF65-F5344CB8AC3E}">
        <p14:creationId xmlns:p14="http://schemas.microsoft.com/office/powerpoint/2010/main" val="247865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837" y="322479"/>
            <a:ext cx="11136702" cy="1287919"/>
          </a:xfrm>
        </p:spPr>
        <p:txBody>
          <a:bodyPr>
            <a:normAutofit/>
          </a:bodyPr>
          <a:lstStyle/>
          <a:p>
            <a:r>
              <a:rPr lang="el-GR" sz="4800" cap="none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ΟΜΟΙΟΠΟΛΙΚΕΣ</a:t>
            </a:r>
            <a:r>
              <a:rPr lang="el-GR" cap="none" dirty="0" smtClean="0"/>
              <a:t> </a:t>
            </a:r>
            <a:r>
              <a:rPr lang="el-GR" sz="4800" cap="none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ΕΝΩΣΕΙΣ ΣΤΟ ΝΕΡΟ</a:t>
            </a:r>
            <a:endParaRPr lang="en-US" sz="4800" cap="none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8740" y="1518249"/>
            <a:ext cx="10578860" cy="49774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600" b="1" cap="none" spc="5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Ιοντισμός</a:t>
            </a:r>
            <a:r>
              <a:rPr lang="el-GR" sz="36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4" name="Bent Arrow 3"/>
          <p:cNvSpPr/>
          <p:nvPr/>
        </p:nvSpPr>
        <p:spPr>
          <a:xfrm rot="5400000">
            <a:off x="5810022" y="-608263"/>
            <a:ext cx="476762" cy="550365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Bent Arrow 4"/>
          <p:cNvSpPr/>
          <p:nvPr/>
        </p:nvSpPr>
        <p:spPr>
          <a:xfrm flipV="1">
            <a:off x="831161" y="2277374"/>
            <a:ext cx="526211" cy="300861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6617748" y="2500637"/>
            <a:ext cx="4977442" cy="1200329"/>
            <a:chOff x="6495690" y="2896590"/>
            <a:chExt cx="4977442" cy="1200329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6" name="TextBox 5"/>
            <p:cNvSpPr txBox="1"/>
            <p:nvPr/>
          </p:nvSpPr>
          <p:spPr>
            <a:xfrm>
              <a:off x="6495690" y="2896590"/>
              <a:ext cx="4977442" cy="1200329"/>
            </a:xfrm>
            <a:prstGeom prst="rect">
              <a:avLst/>
            </a:prstGeom>
            <a:grpFill/>
            <a:ln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l-G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Πλήρης</a:t>
              </a:r>
            </a:p>
            <a:p>
              <a:pPr>
                <a:lnSpc>
                  <a:spcPct val="150000"/>
                </a:lnSpc>
              </a:pPr>
              <a:r>
                <a:rPr lang="en-US" sz="24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HCl</a:t>
              </a:r>
              <a:r>
                <a:rPr lang="en-US" sz="2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(g)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(l)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Cl</a:t>
              </a:r>
              <a:r>
                <a:rPr lang="en-US" sz="24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2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8393502" y="3761117"/>
              <a:ext cx="672860" cy="8626"/>
            </a:xfrm>
            <a:prstGeom prst="straightConnector1">
              <a:avLst/>
            </a:prstGeom>
            <a:grpFill/>
            <a:ln w="38100">
              <a:solidFill>
                <a:schemeClr val="accent3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1427671" y="3815037"/>
            <a:ext cx="7372560" cy="2862322"/>
            <a:chOff x="2320505" y="3949013"/>
            <a:chExt cx="7047782" cy="286232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3" name="TextBox 12"/>
            <p:cNvSpPr txBox="1"/>
            <p:nvPr/>
          </p:nvSpPr>
          <p:spPr>
            <a:xfrm>
              <a:off x="2320505" y="3949013"/>
              <a:ext cx="7047782" cy="2862322"/>
            </a:xfrm>
            <a:prstGeom prst="rect">
              <a:avLst/>
            </a:prstGeom>
            <a:grpFill/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l-GR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Μερικός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 </a:t>
              </a:r>
              <a:r>
                <a:rPr lang="el-GR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rPr>
                <a:t>το σύστημα καταλήγει σε ιοντική ισορροπία</a:t>
              </a:r>
              <a:endParaRPr lang="el-G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HF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(g)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(l)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F</a:t>
              </a:r>
              <a:r>
                <a:rPr lang="en-US" sz="2400" baseline="30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aseline="30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HCOOH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(l)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(l)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HCOO</a:t>
              </a:r>
              <a:r>
                <a:rPr lang="en-US" sz="2400" baseline="30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aseline="30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3(g)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 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(l)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	NH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lang="en-US" sz="2400" baseline="30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OH</a:t>
              </a:r>
              <a:r>
                <a:rPr lang="en-US" sz="2400" baseline="30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>
                <a:lnSpc>
                  <a:spcPct val="150000"/>
                </a:lnSpc>
              </a:pP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2(l)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(l)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		CH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400" baseline="30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+ </a:t>
              </a:r>
              <a:r>
                <a:rPr lang="el-GR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r>
                <a: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l-GR" sz="2400" baseline="30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400" baseline="-250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aq</a:t>
              </a:r>
              <a:r>
                <a:rPr lang="en-US" sz="2400" baseline="-25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4107080" y="4776522"/>
              <a:ext cx="521897" cy="0"/>
            </a:xfrm>
            <a:prstGeom prst="straightConnector1">
              <a:avLst/>
            </a:prstGeom>
            <a:grpFill/>
            <a:ln w="3810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4107079" y="4937912"/>
              <a:ext cx="521898" cy="0"/>
            </a:xfrm>
            <a:prstGeom prst="straightConnector1">
              <a:avLst/>
            </a:prstGeom>
            <a:grpFill/>
            <a:ln w="3810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4749975" y="5327634"/>
              <a:ext cx="521897" cy="0"/>
            </a:xfrm>
            <a:prstGeom prst="straightConnector1">
              <a:avLst/>
            </a:prstGeom>
            <a:grpFill/>
            <a:ln w="3810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H="1">
              <a:off x="4749974" y="5489024"/>
              <a:ext cx="521898" cy="0"/>
            </a:xfrm>
            <a:prstGeom prst="straightConnector1">
              <a:avLst/>
            </a:prstGeom>
            <a:grpFill/>
            <a:ln w="3810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4348058" y="5869084"/>
              <a:ext cx="521897" cy="0"/>
            </a:xfrm>
            <a:prstGeom prst="straightConnector1">
              <a:avLst/>
            </a:prstGeom>
            <a:grpFill/>
            <a:ln w="3810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>
              <a:off x="4348057" y="6030474"/>
              <a:ext cx="521898" cy="0"/>
            </a:xfrm>
            <a:prstGeom prst="straightConnector1">
              <a:avLst/>
            </a:prstGeom>
            <a:grpFill/>
            <a:ln w="3810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4749975" y="6404957"/>
              <a:ext cx="521897" cy="0"/>
            </a:xfrm>
            <a:prstGeom prst="straightConnector1">
              <a:avLst/>
            </a:prstGeom>
            <a:grpFill/>
            <a:ln w="3810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H="1">
              <a:off x="4749974" y="6566347"/>
              <a:ext cx="521898" cy="0"/>
            </a:xfrm>
            <a:prstGeom prst="straightConnector1">
              <a:avLst/>
            </a:prstGeom>
            <a:grpFill/>
            <a:ln w="38100">
              <a:solidFill>
                <a:schemeClr val="accent5">
                  <a:lumMod val="50000"/>
                </a:schemeClr>
              </a:solidFill>
              <a:tailEnd type="triangle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37681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332" y="394231"/>
            <a:ext cx="11136702" cy="1287919"/>
          </a:xfrm>
        </p:spPr>
        <p:txBody>
          <a:bodyPr>
            <a:normAutofit/>
          </a:bodyPr>
          <a:lstStyle/>
          <a:p>
            <a:r>
              <a:rPr lang="el-GR" sz="4800" cap="none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ΗΛΕΚΤΡΟΛΥΤΕΣ</a:t>
            </a:r>
            <a:endParaRPr lang="en-US" sz="4800" cap="none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8740" y="1682150"/>
            <a:ext cx="10938294" cy="50550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l-GR" sz="3200" b="1" cap="none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endParaRPr lang="el-GR" sz="3200" b="1" cap="non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el-GR" sz="3200" b="1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Ηλεκτρολύτες </a:t>
            </a:r>
            <a:r>
              <a:rPr lang="el-GR" sz="3200" cap="none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ουσίες που </a:t>
            </a: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όταν διαλυθούν στο νερό 					δημιουργούν </a:t>
            </a:r>
            <a: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ιοντικά υδατικά </a:t>
            </a: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διαλύματα</a:t>
            </a:r>
            <a: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είτε με </a:t>
            </a: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διάσταση </a:t>
            </a:r>
            <a:r>
              <a:rPr lang="el-GR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είτε με </a:t>
            </a:r>
            <a:r>
              <a:rPr lang="el-GR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ιοντισμό</a:t>
            </a:r>
          </a:p>
          <a:p>
            <a:pPr marL="0" indent="0" algn="just">
              <a:buNone/>
            </a:pPr>
            <a:endParaRPr lang="el-GR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l-GR" sz="2400" cap="none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5" name="Not Equal 4"/>
          <p:cNvSpPr/>
          <p:nvPr/>
        </p:nvSpPr>
        <p:spPr>
          <a:xfrm rot="16393611">
            <a:off x="702976" y="4440620"/>
            <a:ext cx="2145268" cy="640080"/>
          </a:xfrm>
          <a:prstGeom prst="mathNotEqual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7946136" y="4544568"/>
            <a:ext cx="521208" cy="1060704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68683" y="5694197"/>
            <a:ext cx="53523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Ηλεκτρολυτικά διαλύματα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άγουν το ηλεκτρικό ρεύμα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Bent Arrow 7"/>
          <p:cNvSpPr/>
          <p:nvPr/>
        </p:nvSpPr>
        <p:spPr>
          <a:xfrm>
            <a:off x="1508760" y="2286000"/>
            <a:ext cx="3273552" cy="834414"/>
          </a:xfrm>
          <a:prstGeom prst="bentArrow">
            <a:avLst>
              <a:gd name="adj1" fmla="val 17063"/>
              <a:gd name="adj2" fmla="val 25000"/>
              <a:gd name="adj3" fmla="val 25000"/>
              <a:gd name="adj4" fmla="val 43750"/>
            </a:avLst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80720" y="2118432"/>
            <a:ext cx="6656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Διακρίνονται σε ισχυρούς &amp; ασθενείς</a:t>
            </a: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9990" y="5770199"/>
            <a:ext cx="3340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Μη ηλεκτρολύτες</a:t>
            </a:r>
          </a:p>
        </p:txBody>
      </p:sp>
    </p:spTree>
    <p:extLst>
      <p:ext uri="{BB962C8B-B14F-4D97-AF65-F5344CB8AC3E}">
        <p14:creationId xmlns:p14="http://schemas.microsoft.com/office/powerpoint/2010/main" val="218228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906" y="236367"/>
            <a:ext cx="10647290" cy="1596177"/>
          </a:xfrm>
        </p:spPr>
        <p:txBody>
          <a:bodyPr>
            <a:normAutofit/>
          </a:bodyPr>
          <a:lstStyle/>
          <a:p>
            <a:r>
              <a:rPr lang="el-GR" sz="4800" cap="none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ΔΙΑΦΟΡΕΣ ΔΙΑΣΤΑΣΗΣ - ΙΟΝΤΙΣΜΟΥ</a:t>
            </a:r>
            <a:endParaRPr lang="en-US" sz="4800" cap="none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58465594"/>
              </p:ext>
            </p:extLst>
          </p:nvPr>
        </p:nvGraphicFramePr>
        <p:xfrm>
          <a:off x="551835" y="1734302"/>
          <a:ext cx="11457432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8716"/>
                <a:gridCol w="57287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ΔΙΑΣΤΑΣΗ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ΙΟΝΤΙΣΜΟΣ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Αναφέρεται</a:t>
                      </a:r>
                      <a:r>
                        <a:rPr lang="el-GR" sz="3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σε ιοντικές ενώσεις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Αναφέρεται σε ομοιοπολικές (ή</a:t>
                      </a:r>
                      <a:r>
                        <a:rPr lang="el-GR" sz="3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μοριακές) ενώσει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1107239">
                <a:tc>
                  <a:txBody>
                    <a:bodyPr/>
                    <a:lstStyle/>
                    <a:p>
                      <a:pPr algn="ctr"/>
                      <a:r>
                        <a:rPr lang="el-GR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 φυσικοχημικό φαινόμενο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 χημικό φαινόμενο (έχουμε</a:t>
                      </a:r>
                      <a:r>
                        <a:rPr lang="el-GR" sz="3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αντίδραση της ένωσης με το νερό)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 πάντα πλήρης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Μπορεί</a:t>
                      </a:r>
                      <a:r>
                        <a:rPr lang="el-GR" sz="3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να είναι πλήρης ή μερικός ανάλογα με τη φύση του οξέος ή της βάσης</a:t>
                      </a: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34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254</TotalTime>
  <Words>439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Tw Cen MT</vt:lpstr>
      <vt:lpstr>Wingdings</vt:lpstr>
      <vt:lpstr>Droplet</vt:lpstr>
      <vt:lpstr>Οξεα – βασεισ – ιοντικη ισορροπια</vt:lpstr>
      <vt:lpstr>ΥΔΑΤΙΚΑ ΔΙΑΛΥΜΑΤΑ</vt:lpstr>
      <vt:lpstr>ΙΟΝΤΙΚΕΣ ΕΝΩΣΕΙΣ</vt:lpstr>
      <vt:lpstr>ΙΟΝΤΙΚΕΣ ΕΝΩΣΕΙΣ</vt:lpstr>
      <vt:lpstr>ΟΜΟΙΟΠΟΛΙΚΕΣ ΕΝΩΣΕΙΣ</vt:lpstr>
      <vt:lpstr>ΟΜΟΙΟΠΟΛΙΚΕΣ ΕΝΩΣΕΙΣ ΣΤΟ ΝΕΡΟ</vt:lpstr>
      <vt:lpstr>ΟΜΟΙΟΠΟΛΙΚΕΣ ΕΝΩΣΕΙΣ ΣΤΟ ΝΕΡΟ</vt:lpstr>
      <vt:lpstr>ΗΛΕΚΤΡΟΛΥΤΕΣ</vt:lpstr>
      <vt:lpstr>ΔΙΑΦΟΡΕΣ ΔΙΑΣΤΑΣΗΣ - ΙΟΝΤΙΣΜΟΥ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Οξεα – βασεισ – ιοντικη ισορροπια</dc:title>
  <dc:creator>Theo Haralabis</dc:creator>
  <cp:lastModifiedBy>Theo Haralabis</cp:lastModifiedBy>
  <cp:revision>38</cp:revision>
  <dcterms:created xsi:type="dcterms:W3CDTF">2020-11-22T19:50:09Z</dcterms:created>
  <dcterms:modified xsi:type="dcterms:W3CDTF">2022-01-23T10:26:01Z</dcterms:modified>
</cp:coreProperties>
</file>