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3" r:id="rId4"/>
    <p:sldId id="264" r:id="rId5"/>
    <p:sldId id="265"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FF"/>
    <a:srgbClr val="9933FF"/>
    <a:srgbClr val="3333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684B46-13E0-7A65-ACD4-6E41484187C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B48F4736-F66F-0E89-7DBC-333B745EF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D4166F9-664C-2460-8078-4D0A49DAB0F5}"/>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E8539DAE-4A4F-D4DC-765A-D8F28196D16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B3E93F5-1F86-388A-D83D-7E41A0722FEB}"/>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24373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C09D76-ED78-830B-61CC-5813CABD07F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2795339B-B486-CB93-A562-51BFFAF7868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B7DE590-2AD2-B612-D2FE-E789021B922D}"/>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D58005BD-E07B-9CE7-10DC-7E6A51D976D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60E0D34-16A2-5814-686E-6BDA8AD720EF}"/>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63137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9A8FF6D-3DEA-2448-0329-23996744B8C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E590D05-AB99-AC00-60E5-A40DCB1CC5E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887450B-DD31-15EE-7214-7D6EA9537798}"/>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57642A9D-9731-421D-2AA1-BD9C698CD64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C20CD8C-DEFD-0F39-8FA2-7EAFD4B4836D}"/>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16377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8ECD9-3DAB-0EF5-88B6-0B1F52B1EDE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F6270A1-DF8F-A774-AC37-4C141AF5FD8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695B7CE-D56D-3563-4565-BA1D8A3A3971}"/>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3A03F688-3322-2128-5F29-BC3FF91E795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59159DC-7CD5-6CA7-F778-88414C53EFB8}"/>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376931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40B084-278B-A942-ABEB-63982C808E5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BE1493F-C25E-B901-EA94-3F9B0DA2C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C8CA336-D827-D9DD-870D-9087C82B6CDC}"/>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00ADEF18-0C48-3D40-F53B-14A8A9396B7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EB3EFAD-A755-18D8-B5DE-94E5DCC16779}"/>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206517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452CC-5A1C-77FD-D196-0829F0AA01F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7DAF2DC-D7D7-5985-F547-539C5F5BD3C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76B064DA-2CB7-4632-890E-B4F00C0C9BB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4317357D-A01B-83F2-ED1C-582F03EED304}"/>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6" name="Θέση υποσέλιδου 5">
            <a:extLst>
              <a:ext uri="{FF2B5EF4-FFF2-40B4-BE49-F238E27FC236}">
                <a16:creationId xmlns:a16="http://schemas.microsoft.com/office/drawing/2014/main" id="{7FD7F2E1-CB6C-A62D-A781-DD7DA4BF671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719BE44-0F63-FA0B-7E93-ED06398EB381}"/>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401837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25379C-C794-0D53-698C-1FFBF447191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0B13DCE-5032-621E-6678-E8DE6C3F0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C28C588-E7D1-50FC-BC96-8FE7C92625D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EBE00F80-F2F8-0585-CF61-7B30329AD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C84D030-F853-C0AB-F171-C066754BD48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7392D55E-7E37-42F5-9670-B3086D76211F}"/>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8" name="Θέση υποσέλιδου 7">
            <a:extLst>
              <a:ext uri="{FF2B5EF4-FFF2-40B4-BE49-F238E27FC236}">
                <a16:creationId xmlns:a16="http://schemas.microsoft.com/office/drawing/2014/main" id="{0A2DC9D5-07B7-9B6F-0EE0-14CD2F255719}"/>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57D71EA5-58D7-9952-D808-90602E0740C5}"/>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902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B2EDAF-97F7-9586-9AC4-73F102A7B20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0530CD47-53A9-A305-3CAE-907980AB538F}"/>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4" name="Θέση υποσέλιδου 3">
            <a:extLst>
              <a:ext uri="{FF2B5EF4-FFF2-40B4-BE49-F238E27FC236}">
                <a16:creationId xmlns:a16="http://schemas.microsoft.com/office/drawing/2014/main" id="{AF9C8B80-1E37-1F49-8D27-5BC778BBCEC3}"/>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21BBF77A-7DD6-7130-B7FD-6A565ED6F11E}"/>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120479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BE0BAAF-8912-080B-7E0B-D3016A4181B6}"/>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3" name="Θέση υποσέλιδου 2">
            <a:extLst>
              <a:ext uri="{FF2B5EF4-FFF2-40B4-BE49-F238E27FC236}">
                <a16:creationId xmlns:a16="http://schemas.microsoft.com/office/drawing/2014/main" id="{34E7FE83-FB46-DCF0-A47B-85759D9E0A71}"/>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D1C82A1-BBC9-1711-67E7-65D87ECBBBEF}"/>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342816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3ECC2E-0EEC-8174-DC9B-FED7E8A5B8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BDF75F8-44AD-3D98-9D4F-0394AB582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C5A08672-9DC4-57EE-0267-814821A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8C9E73E-8015-8441-B308-58889354100A}"/>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6" name="Θέση υποσέλιδου 5">
            <a:extLst>
              <a:ext uri="{FF2B5EF4-FFF2-40B4-BE49-F238E27FC236}">
                <a16:creationId xmlns:a16="http://schemas.microsoft.com/office/drawing/2014/main" id="{F30D170C-B10B-8870-7A18-AF10A87F586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E1C38A6-FC76-47E3-944B-FB5086DD3851}"/>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175923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1BF13E-7AA0-2526-558D-AD7D9ECC754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3933C575-F0A4-F99C-2D26-64A6A797C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D8ED1F70-958E-56B7-69DB-DB59EA47D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2DF004-1B33-F651-0FD5-236291D2265C}"/>
              </a:ext>
            </a:extLst>
          </p:cNvPr>
          <p:cNvSpPr>
            <a:spLocks noGrp="1"/>
          </p:cNvSpPr>
          <p:nvPr>
            <p:ph type="dt" sz="half" idx="10"/>
          </p:nvPr>
        </p:nvSpPr>
        <p:spPr/>
        <p:txBody>
          <a:bodyPr/>
          <a:lstStyle/>
          <a:p>
            <a:fld id="{A6FDFF59-96A7-41FD-9D16-D0931AA67E95}" type="datetimeFigureOut">
              <a:rPr lang="en-US" smtClean="0"/>
              <a:t>1/9/2025</a:t>
            </a:fld>
            <a:endParaRPr lang="en-US"/>
          </a:p>
        </p:txBody>
      </p:sp>
      <p:sp>
        <p:nvSpPr>
          <p:cNvPr id="6" name="Θέση υποσέλιδου 5">
            <a:extLst>
              <a:ext uri="{FF2B5EF4-FFF2-40B4-BE49-F238E27FC236}">
                <a16:creationId xmlns:a16="http://schemas.microsoft.com/office/drawing/2014/main" id="{6A695A1B-5392-04E7-03C6-B8493016EA7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1777519-28F1-A718-049A-C346F2862CB1}"/>
              </a:ext>
            </a:extLst>
          </p:cNvPr>
          <p:cNvSpPr>
            <a:spLocks noGrp="1"/>
          </p:cNvSpPr>
          <p:nvPr>
            <p:ph type="sldNum" sz="quarter" idx="12"/>
          </p:nvPr>
        </p:nvSpPr>
        <p:spPr/>
        <p:txBody>
          <a:bodyPr/>
          <a:lstStyle/>
          <a:p>
            <a:fld id="{4A19F967-8316-4EB0-A3DD-163B41A381BF}" type="slidenum">
              <a:rPr lang="en-US" smtClean="0"/>
              <a:t>‹#›</a:t>
            </a:fld>
            <a:endParaRPr lang="en-US"/>
          </a:p>
        </p:txBody>
      </p:sp>
    </p:spTree>
    <p:extLst>
      <p:ext uri="{BB962C8B-B14F-4D97-AF65-F5344CB8AC3E}">
        <p14:creationId xmlns:p14="http://schemas.microsoft.com/office/powerpoint/2010/main" val="353520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C347C87-AD8C-4B98-EFE1-74059F738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B344588-C253-5727-8505-5AFB13BB6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06A7C20-55C1-F89A-4ACB-935559730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DFF59-96A7-41FD-9D16-D0931AA67E95}" type="datetimeFigureOut">
              <a:rPr lang="en-US" smtClean="0"/>
              <a:t>1/9/2025</a:t>
            </a:fld>
            <a:endParaRPr lang="en-US"/>
          </a:p>
        </p:txBody>
      </p:sp>
      <p:sp>
        <p:nvSpPr>
          <p:cNvPr id="5" name="Θέση υποσέλιδου 4">
            <a:extLst>
              <a:ext uri="{FF2B5EF4-FFF2-40B4-BE49-F238E27FC236}">
                <a16:creationId xmlns:a16="http://schemas.microsoft.com/office/drawing/2014/main" id="{69D9A929-2DCD-76C1-0EC3-46F261B85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836F8F84-7671-D0C9-FAD3-80967203B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9F967-8316-4EB0-A3DD-163B41A381BF}" type="slidenum">
              <a:rPr lang="en-US" smtClean="0"/>
              <a:t>‹#›</a:t>
            </a:fld>
            <a:endParaRPr lang="en-US"/>
          </a:p>
        </p:txBody>
      </p:sp>
    </p:spTree>
    <p:extLst>
      <p:ext uri="{BB962C8B-B14F-4D97-AF65-F5344CB8AC3E}">
        <p14:creationId xmlns:p14="http://schemas.microsoft.com/office/powerpoint/2010/main" val="50850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en.m.wikipedia.org/wiki/England_in_the_Middle_Ages" TargetMode="External"/><Relationship Id="rId3" Type="http://schemas.openxmlformats.org/officeDocument/2006/relationships/image" Target="../media/image5.jpeg"/><Relationship Id="rId7" Type="http://schemas.openxmlformats.org/officeDocument/2006/relationships/hyperlink" Target="https://en.m.wikipedia.org/wiki/Great_Britain"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en.m.wikipedia.org/wiki/Christmas_dinner" TargetMode="External"/><Relationship Id="rId5" Type="http://schemas.openxmlformats.org/officeDocument/2006/relationships/hyperlink" Target="https://en.m.wikipedia.org/wiki/Pudding" TargetMode="External"/><Relationship Id="rId10"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hyperlink" Target="https://en.m.wikipedia.org/wiki/Eliza_Act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B1C10BF3-84B4-E085-179E-B9D36976BD26}"/>
              </a:ext>
            </a:extLst>
          </p:cNvPr>
          <p:cNvSpPr/>
          <p:nvPr/>
        </p:nvSpPr>
        <p:spPr>
          <a:xfrm>
            <a:off x="2257018" y="636511"/>
            <a:ext cx="7677963" cy="2800767"/>
          </a:xfrm>
          <a:prstGeom prst="rect">
            <a:avLst/>
          </a:prstGeom>
          <a:noFill/>
        </p:spPr>
        <p:txBody>
          <a:bodyPr wrap="square" lIns="91440" tIns="45720" rIns="91440" bIns="45720">
            <a:spAutoFit/>
          </a:bodyPr>
          <a:lstStyle/>
          <a:p>
            <a:pPr algn="ctr"/>
            <a:r>
              <a:rPr lang="en-US" sz="9600" dirty="0">
                <a:ln w="0"/>
                <a:solidFill>
                  <a:srgbClr val="FF3399"/>
                </a:solidFill>
                <a:effectLst>
                  <a:outerShdw blurRad="38100" dist="19050" dir="2700000" algn="tl" rotWithShape="0">
                    <a:schemeClr val="dk1">
                      <a:alpha val="40000"/>
                    </a:schemeClr>
                  </a:outerShdw>
                </a:effectLst>
              </a:rPr>
              <a:t>CHRISTMAS</a:t>
            </a:r>
            <a:r>
              <a:rPr lang="en-US" sz="5400" dirty="0">
                <a:ln w="0"/>
                <a:solidFill>
                  <a:srgbClr val="FF3399"/>
                </a:solidFill>
                <a:effectLst>
                  <a:outerShdw blurRad="38100" dist="19050" dir="2700000" algn="tl" rotWithShape="0">
                    <a:schemeClr val="dk1">
                      <a:alpha val="40000"/>
                    </a:schemeClr>
                  </a:outerShdw>
                </a:effectLst>
              </a:rPr>
              <a:t> </a:t>
            </a:r>
          </a:p>
          <a:p>
            <a:pPr algn="ctr"/>
            <a:r>
              <a:rPr lang="en-US" sz="8000" dirty="0">
                <a:ln w="0"/>
                <a:solidFill>
                  <a:srgbClr val="FF3399"/>
                </a:solidFill>
                <a:effectLst>
                  <a:outerShdw blurRad="38100" dist="19050" dir="2700000" algn="tl" rotWithShape="0">
                    <a:schemeClr val="dk1">
                      <a:alpha val="40000"/>
                    </a:schemeClr>
                  </a:outerShdw>
                </a:effectLst>
              </a:rPr>
              <a:t>IN </a:t>
            </a:r>
            <a:r>
              <a:rPr lang="en-US" sz="5400" dirty="0">
                <a:ln w="0"/>
                <a:solidFill>
                  <a:srgbClr val="FF3399"/>
                </a:solidFill>
                <a:effectLst>
                  <a:outerShdw blurRad="38100" dist="19050" dir="2700000" algn="tl" rotWithShape="0">
                    <a:schemeClr val="dk1">
                      <a:alpha val="40000"/>
                    </a:schemeClr>
                  </a:outerShdw>
                </a:effectLst>
              </a:rPr>
              <a:t> </a:t>
            </a:r>
            <a:r>
              <a:rPr lang="en-US" sz="7200" dirty="0">
                <a:ln w="0"/>
                <a:solidFill>
                  <a:srgbClr val="FF3399"/>
                </a:solidFill>
                <a:effectLst>
                  <a:outerShdw blurRad="38100" dist="19050" dir="2700000" algn="tl" rotWithShape="0">
                    <a:schemeClr val="dk1">
                      <a:alpha val="40000"/>
                    </a:schemeClr>
                  </a:outerShdw>
                </a:effectLst>
              </a:rPr>
              <a:t>LONDON</a:t>
            </a:r>
            <a:endParaRPr lang="el-GR" sz="7200" b="0" cap="none" spc="0" dirty="0">
              <a:ln w="0"/>
              <a:solidFill>
                <a:srgbClr val="FF3399"/>
              </a:solidFill>
              <a:effectLst>
                <a:outerShdw blurRad="38100" dist="19050" dir="2700000" algn="tl" rotWithShape="0">
                  <a:schemeClr val="dk1">
                    <a:alpha val="40000"/>
                  </a:schemeClr>
                </a:outerShdw>
              </a:effectLst>
            </a:endParaRPr>
          </a:p>
        </p:txBody>
      </p:sp>
      <p:sp>
        <p:nvSpPr>
          <p:cNvPr id="3" name="Αστέρι: 5 ακτίνες 2">
            <a:extLst>
              <a:ext uri="{FF2B5EF4-FFF2-40B4-BE49-F238E27FC236}">
                <a16:creationId xmlns:a16="http://schemas.microsoft.com/office/drawing/2014/main" id="{3D963A71-D973-7E15-CFDD-B5B842E18CD1}"/>
              </a:ext>
            </a:extLst>
          </p:cNvPr>
          <p:cNvSpPr/>
          <p:nvPr/>
        </p:nvSpPr>
        <p:spPr>
          <a:xfrm>
            <a:off x="986118" y="4616823"/>
            <a:ext cx="1138518" cy="11295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Αστέρι: 5 ακτίνες 3">
            <a:extLst>
              <a:ext uri="{FF2B5EF4-FFF2-40B4-BE49-F238E27FC236}">
                <a16:creationId xmlns:a16="http://schemas.microsoft.com/office/drawing/2014/main" id="{CB93AB10-48C8-48A8-46A2-330C614EDD66}"/>
              </a:ext>
            </a:extLst>
          </p:cNvPr>
          <p:cNvSpPr/>
          <p:nvPr/>
        </p:nvSpPr>
        <p:spPr>
          <a:xfrm>
            <a:off x="1479176" y="833718"/>
            <a:ext cx="493059" cy="5737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Αστέρι: 5 ακτίνες 4">
            <a:extLst>
              <a:ext uri="{FF2B5EF4-FFF2-40B4-BE49-F238E27FC236}">
                <a16:creationId xmlns:a16="http://schemas.microsoft.com/office/drawing/2014/main" id="{92840E18-55C9-9B2C-77A3-5AC0E4FCC041}"/>
              </a:ext>
            </a:extLst>
          </p:cNvPr>
          <p:cNvSpPr/>
          <p:nvPr/>
        </p:nvSpPr>
        <p:spPr>
          <a:xfrm>
            <a:off x="10676965" y="3343835"/>
            <a:ext cx="1138518" cy="12729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Καρδιά 5">
            <a:extLst>
              <a:ext uri="{FF2B5EF4-FFF2-40B4-BE49-F238E27FC236}">
                <a16:creationId xmlns:a16="http://schemas.microsoft.com/office/drawing/2014/main" id="{2F1F0F43-CDF2-11E3-0AF4-88328CF18FA2}"/>
              </a:ext>
            </a:extLst>
          </p:cNvPr>
          <p:cNvSpPr/>
          <p:nvPr/>
        </p:nvSpPr>
        <p:spPr>
          <a:xfrm>
            <a:off x="4867835" y="4616823"/>
            <a:ext cx="1138518" cy="87854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Καρδιά 6">
            <a:extLst>
              <a:ext uri="{FF2B5EF4-FFF2-40B4-BE49-F238E27FC236}">
                <a16:creationId xmlns:a16="http://schemas.microsoft.com/office/drawing/2014/main" id="{FAFC06F3-444D-0892-B7D9-C2FE72DD3C1B}"/>
              </a:ext>
            </a:extLst>
          </p:cNvPr>
          <p:cNvSpPr/>
          <p:nvPr/>
        </p:nvSpPr>
        <p:spPr>
          <a:xfrm>
            <a:off x="10174941" y="1362635"/>
            <a:ext cx="394447" cy="3316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Καρδιά 7">
            <a:extLst>
              <a:ext uri="{FF2B5EF4-FFF2-40B4-BE49-F238E27FC236}">
                <a16:creationId xmlns:a16="http://schemas.microsoft.com/office/drawing/2014/main" id="{80B1E06E-1B4C-12FC-4B6B-454BDD18C2EE}"/>
              </a:ext>
            </a:extLst>
          </p:cNvPr>
          <p:cNvSpPr/>
          <p:nvPr/>
        </p:nvSpPr>
        <p:spPr>
          <a:xfrm>
            <a:off x="8600284" y="5100917"/>
            <a:ext cx="392360" cy="35858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Σύννεφο 8">
            <a:extLst>
              <a:ext uri="{FF2B5EF4-FFF2-40B4-BE49-F238E27FC236}">
                <a16:creationId xmlns:a16="http://schemas.microsoft.com/office/drawing/2014/main" id="{859DFC79-5C4A-728C-3D78-75E19427F9A7}"/>
              </a:ext>
            </a:extLst>
          </p:cNvPr>
          <p:cNvSpPr/>
          <p:nvPr/>
        </p:nvSpPr>
        <p:spPr>
          <a:xfrm>
            <a:off x="1013011" y="2268071"/>
            <a:ext cx="1004047" cy="8785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Γελαστό πρόσωπο 9">
            <a:extLst>
              <a:ext uri="{FF2B5EF4-FFF2-40B4-BE49-F238E27FC236}">
                <a16:creationId xmlns:a16="http://schemas.microsoft.com/office/drawing/2014/main" id="{FC1B2986-8B7F-29FD-EED9-5AD07C7761D4}"/>
              </a:ext>
            </a:extLst>
          </p:cNvPr>
          <p:cNvSpPr/>
          <p:nvPr/>
        </p:nvSpPr>
        <p:spPr>
          <a:xfrm>
            <a:off x="2805953" y="3845859"/>
            <a:ext cx="645459" cy="67235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Καρδιά 10">
            <a:extLst>
              <a:ext uri="{FF2B5EF4-FFF2-40B4-BE49-F238E27FC236}">
                <a16:creationId xmlns:a16="http://schemas.microsoft.com/office/drawing/2014/main" id="{0F40540B-16AF-2C87-2293-6C00EE833B21}"/>
              </a:ext>
            </a:extLst>
          </p:cNvPr>
          <p:cNvSpPr/>
          <p:nvPr/>
        </p:nvSpPr>
        <p:spPr>
          <a:xfrm>
            <a:off x="394447" y="636511"/>
            <a:ext cx="493059" cy="4123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Καρδιά 11">
            <a:extLst>
              <a:ext uri="{FF2B5EF4-FFF2-40B4-BE49-F238E27FC236}">
                <a16:creationId xmlns:a16="http://schemas.microsoft.com/office/drawing/2014/main" id="{2FC8032F-7A41-9CAF-34F4-00F8DD16919C}"/>
              </a:ext>
            </a:extLst>
          </p:cNvPr>
          <p:cNvSpPr/>
          <p:nvPr/>
        </p:nvSpPr>
        <p:spPr>
          <a:xfrm>
            <a:off x="11268635" y="6060141"/>
            <a:ext cx="546848" cy="44823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Γελαστό πρόσωπο 12">
            <a:extLst>
              <a:ext uri="{FF2B5EF4-FFF2-40B4-BE49-F238E27FC236}">
                <a16:creationId xmlns:a16="http://schemas.microsoft.com/office/drawing/2014/main" id="{53D40628-4AD1-BBDF-C24B-781093B9C333}"/>
              </a:ext>
            </a:extLst>
          </p:cNvPr>
          <p:cNvSpPr/>
          <p:nvPr/>
        </p:nvSpPr>
        <p:spPr>
          <a:xfrm>
            <a:off x="9439835" y="3012141"/>
            <a:ext cx="582706" cy="55581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Κεραυνός 13">
            <a:extLst>
              <a:ext uri="{FF2B5EF4-FFF2-40B4-BE49-F238E27FC236}">
                <a16:creationId xmlns:a16="http://schemas.microsoft.com/office/drawing/2014/main" id="{8FFA45AF-169A-A470-1B2B-A3CFDCA6EF96}"/>
              </a:ext>
            </a:extLst>
          </p:cNvPr>
          <p:cNvSpPr/>
          <p:nvPr/>
        </p:nvSpPr>
        <p:spPr>
          <a:xfrm>
            <a:off x="3451412" y="5804647"/>
            <a:ext cx="914401" cy="6723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Κεραυνός 14">
            <a:extLst>
              <a:ext uri="{FF2B5EF4-FFF2-40B4-BE49-F238E27FC236}">
                <a16:creationId xmlns:a16="http://schemas.microsoft.com/office/drawing/2014/main" id="{79C0479B-8B3B-5315-0A8D-E48745E73986}"/>
              </a:ext>
            </a:extLst>
          </p:cNvPr>
          <p:cNvSpPr/>
          <p:nvPr/>
        </p:nvSpPr>
        <p:spPr>
          <a:xfrm rot="5400000">
            <a:off x="10806952" y="1707775"/>
            <a:ext cx="878542" cy="95025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Σύννεφο 15">
            <a:extLst>
              <a:ext uri="{FF2B5EF4-FFF2-40B4-BE49-F238E27FC236}">
                <a16:creationId xmlns:a16="http://schemas.microsoft.com/office/drawing/2014/main" id="{A4AD17C5-6884-ACF7-5547-822EC19ABC35}"/>
              </a:ext>
            </a:extLst>
          </p:cNvPr>
          <p:cNvSpPr/>
          <p:nvPr/>
        </p:nvSpPr>
        <p:spPr>
          <a:xfrm>
            <a:off x="6938683" y="4473043"/>
            <a:ext cx="1219200" cy="5289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Σύννεφο 16">
            <a:extLst>
              <a:ext uri="{FF2B5EF4-FFF2-40B4-BE49-F238E27FC236}">
                <a16:creationId xmlns:a16="http://schemas.microsoft.com/office/drawing/2014/main" id="{81FC0493-533B-7873-2F3A-7DC9D0E67135}"/>
              </a:ext>
            </a:extLst>
          </p:cNvPr>
          <p:cNvSpPr/>
          <p:nvPr/>
        </p:nvSpPr>
        <p:spPr>
          <a:xfrm>
            <a:off x="5862919" y="5876364"/>
            <a:ext cx="1219200" cy="5289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10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BFD0770-EFEB-FE5F-F064-2545463F6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89930" cy="6858000"/>
          </a:xfrm>
          <a:prstGeom prst="rect">
            <a:avLst/>
          </a:prstGeom>
        </p:spPr>
      </p:pic>
      <p:pic>
        <p:nvPicPr>
          <p:cNvPr id="2060" name="Picture 12" descr="Βόλτα στο Χριστουγεννιάτικο Λονδίνο: Το Boxing Day, η γαλοπούλα και το  γλέντι με τις μηλιές! - Passenger">
            <a:extLst>
              <a:ext uri="{FF2B5EF4-FFF2-40B4-BE49-F238E27FC236}">
                <a16:creationId xmlns:a16="http://schemas.microsoft.com/office/drawing/2014/main" id="{26CC4AA3-3857-C24E-2501-D70C0691F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509" y="3836894"/>
            <a:ext cx="4428351" cy="2946866"/>
          </a:xfrm>
          <a:prstGeom prst="rect">
            <a:avLst/>
          </a:prstGeom>
          <a:noFill/>
          <a:extLst>
            <a:ext uri="{909E8E84-426E-40DD-AFC4-6F175D3DCCD1}">
              <a14:hiddenFill xmlns:a14="http://schemas.microsoft.com/office/drawing/2010/main">
                <a:solidFill>
                  <a:srgbClr val="FFFFFF"/>
                </a:solidFill>
              </a14:hiddenFill>
            </a:ext>
          </a:extLst>
        </p:spPr>
      </p:pic>
      <p:sp>
        <p:nvSpPr>
          <p:cNvPr id="4" name="Καρδιά 3">
            <a:extLst>
              <a:ext uri="{FF2B5EF4-FFF2-40B4-BE49-F238E27FC236}">
                <a16:creationId xmlns:a16="http://schemas.microsoft.com/office/drawing/2014/main" id="{8EEABCBA-3055-3C94-945E-72A9A98A5464}"/>
              </a:ext>
            </a:extLst>
          </p:cNvPr>
          <p:cNvSpPr/>
          <p:nvPr/>
        </p:nvSpPr>
        <p:spPr>
          <a:xfrm>
            <a:off x="10085294" y="4572000"/>
            <a:ext cx="1712259" cy="173018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2" name="Picture 14" descr="Χριστουγεννιάτικα έθιμα σε δέκα ευρωπαϊκές χώρες - altitude.gr">
            <a:extLst>
              <a:ext uri="{FF2B5EF4-FFF2-40B4-BE49-F238E27FC236}">
                <a16:creationId xmlns:a16="http://schemas.microsoft.com/office/drawing/2014/main" id="{8CD9055A-9BFF-6265-10B7-D3051B1EE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623" y="0"/>
            <a:ext cx="5841004" cy="328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4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07989AE-8875-BD73-A5D6-16784A918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36902" cy="3110753"/>
          </a:xfrm>
          <a:prstGeom prst="rect">
            <a:avLst/>
          </a:prstGeom>
        </p:spPr>
      </p:pic>
      <p:pic>
        <p:nvPicPr>
          <p:cNvPr id="1026" name="Picture 2" descr="Χριστούγεννα στις Ηνωμένες Πολιτείες της Αμερικής! - on-timenews">
            <a:extLst>
              <a:ext uri="{FF2B5EF4-FFF2-40B4-BE49-F238E27FC236}">
                <a16:creationId xmlns:a16="http://schemas.microsoft.com/office/drawing/2014/main" id="{646B8D9A-94C5-9BDA-419D-D262A92D3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505" y="0"/>
            <a:ext cx="4446495" cy="3110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Η πουτίγκα είναι η πραγματική βασίλισσα της Αγγλίας — FollowGeorge.gr">
            <a:extLst>
              <a:ext uri="{FF2B5EF4-FFF2-40B4-BE49-F238E27FC236}">
                <a16:creationId xmlns:a16="http://schemas.microsoft.com/office/drawing/2014/main" id="{67125968-1514-920C-6395-DF7D984AB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1"/>
            <a:ext cx="5036902"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9725EE03-96C2-EA1C-0B3E-6DD50389DA83}"/>
              </a:ext>
            </a:extLst>
          </p:cNvPr>
          <p:cNvSpPr>
            <a:spLocks noChangeArrowheads="1"/>
          </p:cNvSpPr>
          <p:nvPr/>
        </p:nvSpPr>
        <p:spPr bwMode="auto">
          <a:xfrm>
            <a:off x="5036902" y="392166"/>
            <a:ext cx="2650565" cy="57554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02122"/>
                </a:solidFill>
                <a:effectLst/>
                <a:latin typeface="-apple-system"/>
              </a:rPr>
              <a:t>Christmas pudding</a:t>
            </a:r>
            <a:r>
              <a:rPr kumimoji="0" lang="en-US" altLang="en-US" sz="1600" b="0" i="0" u="none" strike="noStrike" cap="none" normalizeH="0" baseline="0" dirty="0">
                <a:ln>
                  <a:noFill/>
                </a:ln>
                <a:solidFill>
                  <a:srgbClr val="202122"/>
                </a:solidFill>
                <a:effectLst/>
                <a:latin typeface="-apple-system"/>
              </a:rPr>
              <a:t> is sweet, dried-fruit</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a:t>
            </a:r>
            <a:r>
              <a:rPr kumimoji="0" lang="en-US" altLang="en-US" sz="1600" b="0" i="0" u="none" strike="noStrike" cap="none" normalizeH="0" baseline="0" dirty="0">
                <a:ln>
                  <a:noFill/>
                </a:ln>
                <a:solidFill>
                  <a:srgbClr val="1155CC"/>
                </a:solidFill>
                <a:effectLst/>
                <a:latin typeface="-apple-system"/>
                <a:hlinkClick r:id="rId5"/>
              </a:rPr>
              <a:t>pudding</a:t>
            </a:r>
            <a:r>
              <a:rPr kumimoji="0" lang="en-US" altLang="en-US" sz="1600" b="0" i="0" u="none" strike="noStrike" cap="none" normalizeH="0" baseline="0" dirty="0">
                <a:ln>
                  <a:noFill/>
                </a:ln>
                <a:solidFill>
                  <a:srgbClr val="202122"/>
                </a:solidFill>
                <a:effectLst/>
                <a:latin typeface="-apple-system"/>
              </a:rPr>
              <a:t> traditionally served</a:t>
            </a:r>
            <a:r>
              <a:rPr lang="el-GR" altLang="en-US" sz="1600" dirty="0">
                <a:solidFill>
                  <a:srgbClr val="202122"/>
                </a:solidFill>
                <a:latin typeface="-apple-system"/>
              </a:rPr>
              <a:t> </a:t>
            </a:r>
            <a:r>
              <a:rPr kumimoji="0" lang="en-US" altLang="en-US" sz="1600" b="0" i="0" u="none" strike="noStrike" cap="none" normalizeH="0" baseline="0" dirty="0">
                <a:ln>
                  <a:noFill/>
                </a:ln>
                <a:solidFill>
                  <a:srgbClr val="202122"/>
                </a:solidFill>
                <a:effectLst/>
                <a:latin typeface="-apple-system"/>
              </a:rPr>
              <a:t>as part of</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a:t>
            </a:r>
            <a:r>
              <a:rPr kumimoji="0" lang="en-US" altLang="en-US" sz="1600" b="0" i="0" u="none" strike="noStrike" cap="none" normalizeH="0" baseline="0" dirty="0">
                <a:ln>
                  <a:noFill/>
                </a:ln>
                <a:solidFill>
                  <a:srgbClr val="1155CC"/>
                </a:solidFill>
                <a:effectLst/>
                <a:latin typeface="-apple-system"/>
                <a:hlinkClick r:id="rId6"/>
              </a:rPr>
              <a:t>Christmas dinner</a:t>
            </a:r>
            <a:r>
              <a:rPr kumimoji="0" lang="en-US" altLang="en-US" sz="1600" b="0" i="0" u="none" strike="noStrike" cap="none" normalizeH="0" baseline="0" dirty="0">
                <a:ln>
                  <a:noFill/>
                </a:ln>
                <a:solidFill>
                  <a:srgbClr val="202122"/>
                </a:solidFill>
                <a:effectLst/>
                <a:latin typeface="-apple-system"/>
              </a:rPr>
              <a:t> in </a:t>
            </a:r>
            <a:r>
              <a:rPr kumimoji="0" lang="en-US" altLang="en-US" sz="1600" b="0" i="0" u="none" strike="noStrike" cap="none" normalizeH="0" baseline="0" dirty="0">
                <a:ln>
                  <a:noFill/>
                </a:ln>
                <a:solidFill>
                  <a:srgbClr val="1155CC"/>
                </a:solidFill>
                <a:effectLst/>
                <a:latin typeface="-apple-system"/>
                <a:hlinkClick r:id="rId7"/>
              </a:rPr>
              <a:t>Britain</a:t>
            </a:r>
            <a:r>
              <a:rPr kumimoji="0" lang="en-US" altLang="en-US" sz="1600" b="0" i="0" u="none" strike="noStrike" cap="none" normalizeH="0" baseline="0" dirty="0">
                <a:ln>
                  <a:noFill/>
                </a:ln>
                <a:solidFill>
                  <a:srgbClr val="202122"/>
                </a:solidFill>
                <a:effectLst/>
                <a:latin typeface="-apple-system"/>
              </a:rPr>
              <a:t> and other</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countries to which</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the tradition has been exported. It has</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its origins in </a:t>
            </a:r>
            <a:r>
              <a:rPr kumimoji="0" lang="en-US" altLang="en-US" sz="1600" b="0" i="0" u="none" strike="noStrike" cap="none" normalizeH="0" baseline="0" dirty="0">
                <a:ln>
                  <a:noFill/>
                </a:ln>
                <a:solidFill>
                  <a:srgbClr val="1155CC"/>
                </a:solidFill>
                <a:effectLst/>
                <a:latin typeface="-apple-system"/>
                <a:hlinkClick r:id="rId8"/>
              </a:rPr>
              <a:t>medieval England</a:t>
            </a:r>
            <a:r>
              <a:rPr kumimoji="0" lang="en-US" altLang="en-US" sz="1600" b="0" i="0" u="none" strike="noStrike" cap="none" normalizeH="0" baseline="0" dirty="0">
                <a:ln>
                  <a:noFill/>
                </a:ln>
                <a:solidFill>
                  <a:srgbClr val="202122"/>
                </a:solidFill>
                <a:effectLst/>
                <a:latin typeface="-apple-system"/>
              </a:rPr>
              <a:t>,</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with early recipes making use of dried</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fruit, suet, breadcrumbs, flour,</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eggs and spice, along with liquid such</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as milk or fortified wine.  In 1845, cookery writer </a:t>
            </a:r>
            <a:r>
              <a:rPr kumimoji="0" lang="en-US" altLang="en-US" sz="1600" b="0" i="0" u="none" strike="noStrike" cap="none" normalizeH="0" baseline="0" dirty="0">
                <a:ln>
                  <a:noFill/>
                </a:ln>
                <a:solidFill>
                  <a:srgbClr val="1155CC"/>
                </a:solidFill>
                <a:effectLst/>
                <a:latin typeface="-apple-system"/>
                <a:hlinkClick r:id="rId9"/>
              </a:rPr>
              <a:t>Eliza Acton</a:t>
            </a:r>
            <a:endParaRPr kumimoji="0" lang="el-GR" altLang="en-US" sz="1600" b="0" i="0" u="none" strike="noStrike" cap="none" normalizeH="0" baseline="0" dirty="0">
              <a:ln>
                <a:noFill/>
              </a:ln>
              <a:solidFill>
                <a:srgbClr val="1155C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wrote the first recipe for a dish</a:t>
            </a:r>
            <a:endParaRPr kumimoji="0" lang="el-GR" altLang="en-US" sz="1600" b="0" i="0" u="none" strike="noStrike" cap="none" normalizeH="0" baseline="0" dirty="0">
              <a:ln>
                <a:noFill/>
              </a:ln>
              <a:solidFill>
                <a:srgbClr val="2021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pple-system"/>
              </a:rPr>
              <a:t> called "Christmas pudding".</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031" name="Picture 7" descr="Αυθεντική Χριστουγεννιάτικη πουτίγκα | Έμβολος">
            <a:extLst>
              <a:ext uri="{FF2B5EF4-FFF2-40B4-BE49-F238E27FC236}">
                <a16:creationId xmlns:a16="http://schemas.microsoft.com/office/drawing/2014/main" id="{61D1C7F2-F8DC-311C-9957-6BCD25324D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2660" y="3570476"/>
            <a:ext cx="4599340" cy="326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hristmas Traditions and Customs in England» - Αγγλικά Δημοτικού Ηρακλείου  - Εκπαιδευτήρια «Η Ελληνική Παιδεία»">
            <a:extLst>
              <a:ext uri="{FF2B5EF4-FFF2-40B4-BE49-F238E27FC236}">
                <a16:creationId xmlns:a16="http://schemas.microsoft.com/office/drawing/2014/main" id="{0D55413B-2730-10B1-F765-BF5BC4CDB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1" y="31376"/>
            <a:ext cx="8068236" cy="46930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du.gr Χριστουγεννιάτικες κάλτσες πλέξιμο Αγγλικά γράμματα  Χριστουγεννιάτικες κάλτσες σε σχήμα Δώρα Στολίδι Πρωτοχρονιάτικο δώρο Άγιος  Βασίλης Ατμόσφαιρα Διακόσμηση - Badu.gr">
            <a:extLst>
              <a:ext uri="{FF2B5EF4-FFF2-40B4-BE49-F238E27FC236}">
                <a16:creationId xmlns:a16="http://schemas.microsoft.com/office/drawing/2014/main" id="{69BA673C-2F74-A2E6-A0F8-C6E857C6B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965" y="0"/>
            <a:ext cx="3801035" cy="3801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du.gr Χριστουγεννιάτικες κάλτσες Χριστουγεννιάτικες κρεμαστές κάλτσες  πλεκτές κάλτσες για κατοικίδια γάτα κάλτσες για σκύλους Τσάντα δώρου για  προμήθειες για πάρτι στο σπίτι - Badu.gr">
            <a:extLst>
              <a:ext uri="{FF2B5EF4-FFF2-40B4-BE49-F238E27FC236}">
                <a16:creationId xmlns:a16="http://schemas.microsoft.com/office/drawing/2014/main" id="{FA4447D6-3556-A472-4E04-B06F655A3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2" y="4213413"/>
            <a:ext cx="3012140" cy="26445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Χριστουγεννιάτικες κάλτσες Κάλτσες Led Light Up Santa Elk Κάλτσες  Χριστουγεννιάτικη τσάντα δώρου Χριστουγεννιάτικο τζάκι Χριστουγεννιάτικο  δέντρο ...">
            <a:extLst>
              <a:ext uri="{FF2B5EF4-FFF2-40B4-BE49-F238E27FC236}">
                <a16:creationId xmlns:a16="http://schemas.microsoft.com/office/drawing/2014/main" id="{0DFD7A00-8497-D378-CBA4-A5FD8C059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7905" y="4052047"/>
            <a:ext cx="2805953"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7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Η ιστορία πίσω από τα κάλαντα των Χριστουγέννων - Prefer">
            <a:extLst>
              <a:ext uri="{FF2B5EF4-FFF2-40B4-BE49-F238E27FC236}">
                <a16:creationId xmlns:a16="http://schemas.microsoft.com/office/drawing/2014/main" id="{BA5A5C99-41BC-8FA2-E112-58AFA3AB8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2" y="3657601"/>
            <a:ext cx="4213512" cy="301214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AAE16FF-3E75-2AD4-34C9-E128226E1A06}"/>
              </a:ext>
            </a:extLst>
          </p:cNvPr>
          <p:cNvSpPr/>
          <p:nvPr/>
        </p:nvSpPr>
        <p:spPr>
          <a:xfrm>
            <a:off x="1798669" y="188258"/>
            <a:ext cx="8594661" cy="1323439"/>
          </a:xfrm>
          <a:prstGeom prst="rect">
            <a:avLst/>
          </a:prstGeom>
          <a:solidFill>
            <a:srgbClr val="FF3399"/>
          </a:solidFill>
        </p:spPr>
        <p:txBody>
          <a:bodyPr wrap="none" lIns="91440" tIns="45720" rIns="91440" bIns="45720">
            <a:spAutoFit/>
          </a:bodyPr>
          <a:lstStyle/>
          <a:p>
            <a:pPr algn="ctr"/>
            <a:r>
              <a:rPr lang="en-US" sz="8000" dirty="0">
                <a:ln w="0"/>
                <a:solidFill>
                  <a:srgbClr val="3333FF"/>
                </a:solidFill>
                <a:effectLst>
                  <a:outerShdw blurRad="38100" dist="19050" dir="2700000" algn="tl" rotWithShape="0">
                    <a:schemeClr val="dk1">
                      <a:alpha val="40000"/>
                    </a:schemeClr>
                  </a:outerShdw>
                </a:effectLst>
              </a:rPr>
              <a:t>CHRISTMAS CAROLS</a:t>
            </a:r>
            <a:endParaRPr lang="el-GR" sz="8000" b="0" cap="none" spc="0" dirty="0">
              <a:ln w="0"/>
              <a:solidFill>
                <a:srgbClr val="3333FF"/>
              </a:solidFill>
              <a:effectLst>
                <a:outerShdw blurRad="38100" dist="19050" dir="2700000" algn="tl" rotWithShape="0">
                  <a:schemeClr val="dk1">
                    <a:alpha val="40000"/>
                  </a:schemeClr>
                </a:outerShdw>
              </a:effectLst>
            </a:endParaRPr>
          </a:p>
        </p:txBody>
      </p:sp>
      <p:pic>
        <p:nvPicPr>
          <p:cNvPr id="4100" name="Picture 4" descr="Christmas Carols 2023 🎅 Top Christmas Songs 🎄 Christmas Music Playlist">
            <a:extLst>
              <a:ext uri="{FF2B5EF4-FFF2-40B4-BE49-F238E27FC236}">
                <a16:creationId xmlns:a16="http://schemas.microsoft.com/office/drawing/2014/main" id="{E7D309A6-7C25-E252-266F-964AB7677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214" y="3854824"/>
            <a:ext cx="5004299" cy="28149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BDD3E8-3DC1-5FEF-907C-B7ED0265E5CF}"/>
              </a:ext>
            </a:extLst>
          </p:cNvPr>
          <p:cNvSpPr txBox="1"/>
          <p:nvPr/>
        </p:nvSpPr>
        <p:spPr>
          <a:xfrm>
            <a:off x="447954" y="1566991"/>
            <a:ext cx="7996519" cy="1569660"/>
          </a:xfrm>
          <a:prstGeom prst="rect">
            <a:avLst/>
          </a:prstGeom>
          <a:noFill/>
        </p:spPr>
        <p:txBody>
          <a:bodyPr wrap="square">
            <a:spAutoFit/>
          </a:bodyPr>
          <a:lstStyle/>
          <a:p>
            <a:r>
              <a:rPr lang="en-US" sz="2400" b="0" i="0" dirty="0">
                <a:solidFill>
                  <a:srgbClr val="9933FF"/>
                </a:solidFill>
                <a:effectLst/>
                <a:latin typeface="Google Sans"/>
              </a:rPr>
              <a:t>If you've ever wondered when Christmas carols first came about, the answer lies in the 14th century </a:t>
            </a:r>
            <a:r>
              <a:rPr lang="en-US" sz="2400" dirty="0">
                <a:solidFill>
                  <a:srgbClr val="9933FF"/>
                </a:solidFill>
                <a:latin typeface="Google Sans"/>
              </a:rPr>
              <a:t>.</a:t>
            </a:r>
            <a:r>
              <a:rPr lang="en-US" sz="2400" b="0" i="0" dirty="0">
                <a:solidFill>
                  <a:srgbClr val="9933FF"/>
                </a:solidFill>
                <a:effectLst/>
                <a:latin typeface="Google Sans"/>
              </a:rPr>
              <a:t> Even before Christianity, it is thought that midwinter songs existed to keep up people's spirits, along with dances, plays and feasts.</a:t>
            </a:r>
            <a:endParaRPr lang="en-US" sz="2400" dirty="0">
              <a:solidFill>
                <a:srgbClr val="9933FF"/>
              </a:solidFill>
            </a:endParaRPr>
          </a:p>
        </p:txBody>
      </p:sp>
    </p:spTree>
    <p:extLst>
      <p:ext uri="{BB962C8B-B14F-4D97-AF65-F5344CB8AC3E}">
        <p14:creationId xmlns:p14="http://schemas.microsoft.com/office/powerpoint/2010/main" val="273871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8CE06-BFC3-0DC2-F184-EEF6287019BE}"/>
              </a:ext>
            </a:extLst>
          </p:cNvPr>
          <p:cNvSpPr txBox="1"/>
          <p:nvPr/>
        </p:nvSpPr>
        <p:spPr>
          <a:xfrm>
            <a:off x="1109663" y="909638"/>
            <a:ext cx="4986337" cy="4832092"/>
          </a:xfrm>
          <a:prstGeom prst="rect">
            <a:avLst/>
          </a:prstGeom>
          <a:noFill/>
        </p:spPr>
        <p:txBody>
          <a:bodyPr wrap="square">
            <a:spAutoFit/>
          </a:bodyPr>
          <a:lstStyle/>
          <a:p>
            <a:r>
              <a:rPr lang="en-US" sz="2800" b="1" dirty="0"/>
              <a:t>The lighting ceremony</a:t>
            </a:r>
          </a:p>
          <a:p>
            <a:r>
              <a:rPr lang="en-US" sz="2800" dirty="0"/>
              <a:t>Don’t miss the lighting of the world’s most famous Christmas tree, The 25-metre-high tree is a gift from the people of Norway to London, in thanks for Britain’s support in World War II. This historic tradition has happened every year since 1947 and signals the countdown to Christmas in London</a:t>
            </a:r>
            <a:r>
              <a:rPr lang="en-US" dirty="0"/>
              <a:t>.</a:t>
            </a:r>
          </a:p>
        </p:txBody>
      </p:sp>
      <p:pic>
        <p:nvPicPr>
          <p:cNvPr id="5" name="Εικόνα 4">
            <a:extLst>
              <a:ext uri="{FF2B5EF4-FFF2-40B4-BE49-F238E27FC236}">
                <a16:creationId xmlns:a16="http://schemas.microsoft.com/office/drawing/2014/main" id="{3DB06F5D-B4A3-7208-9703-E2BEFB14A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42" y="142875"/>
            <a:ext cx="4384690" cy="6858000"/>
          </a:xfrm>
          <a:prstGeom prst="rect">
            <a:avLst/>
          </a:prstGeom>
        </p:spPr>
      </p:pic>
    </p:spTree>
    <p:extLst>
      <p:ext uri="{BB962C8B-B14F-4D97-AF65-F5344CB8AC3E}">
        <p14:creationId xmlns:p14="http://schemas.microsoft.com/office/powerpoint/2010/main" val="201374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F53CBE9-35E8-3BC9-C02B-E93B63AC4D9C}"/>
              </a:ext>
            </a:extLst>
          </p:cNvPr>
          <p:cNvSpPr/>
          <p:nvPr/>
        </p:nvSpPr>
        <p:spPr>
          <a:xfrm>
            <a:off x="2715507" y="516439"/>
            <a:ext cx="6903877" cy="6001643"/>
          </a:xfrm>
          <a:prstGeom prst="rect">
            <a:avLst/>
          </a:prstGeom>
          <a:noFill/>
        </p:spPr>
        <p:txBody>
          <a:bodyPr wrap="none" lIns="91440" tIns="45720" rIns="91440" bIns="45720">
            <a:spAutoFit/>
          </a:bodyPr>
          <a:lstStyle/>
          <a:p>
            <a:pPr algn="ctr"/>
            <a:r>
              <a:rPr lang="en-US" sz="9600" b="1" cap="none" spc="0" dirty="0">
                <a:ln w="12700">
                  <a:solidFill>
                    <a:schemeClr val="tx2">
                      <a:lumMod val="75000"/>
                    </a:schemeClr>
                  </a:solidFill>
                  <a:prstDash val="solid"/>
                </a:ln>
                <a:solidFill>
                  <a:srgbClr val="FF00FF"/>
                </a:solidFill>
                <a:effectLst>
                  <a:outerShdw dist="38100" dir="2640000" algn="bl" rotWithShape="0">
                    <a:schemeClr val="tx2">
                      <a:lumMod val="75000"/>
                    </a:schemeClr>
                  </a:outerShdw>
                </a:effectLst>
              </a:rPr>
              <a:t>BY </a:t>
            </a:r>
          </a:p>
          <a:p>
            <a:pPr algn="ctr"/>
            <a:r>
              <a:rPr lang="en-US" sz="9600" b="1" cap="none" spc="0" dirty="0">
                <a:ln w="12700">
                  <a:solidFill>
                    <a:schemeClr val="tx2">
                      <a:lumMod val="75000"/>
                    </a:schemeClr>
                  </a:solidFill>
                  <a:prstDash val="solid"/>
                </a:ln>
                <a:solidFill>
                  <a:srgbClr val="FF3399"/>
                </a:solidFill>
                <a:effectLst>
                  <a:outerShdw dist="38100" dir="2640000" algn="bl" rotWithShape="0">
                    <a:schemeClr val="tx2">
                      <a:lumMod val="75000"/>
                    </a:schemeClr>
                  </a:outerShdw>
                </a:effectLst>
              </a:rPr>
              <a:t>KRYSTALLINA</a:t>
            </a:r>
          </a:p>
          <a:p>
            <a:pPr algn="ctr"/>
            <a:r>
              <a:rPr lang="en-US" sz="9600" b="1" cap="none" spc="0" dirty="0">
                <a:ln w="12700">
                  <a:solidFill>
                    <a:schemeClr val="tx2">
                      <a:lumMod val="75000"/>
                    </a:schemeClr>
                  </a:solidFill>
                  <a:prstDash val="solid"/>
                </a:ln>
                <a:solidFill>
                  <a:srgbClr val="FF00FF"/>
                </a:solidFill>
                <a:effectLst>
                  <a:outerShdw dist="38100" dir="2640000" algn="bl" rotWithShape="0">
                    <a:schemeClr val="tx2">
                      <a:lumMod val="75000"/>
                    </a:schemeClr>
                  </a:outerShdw>
                </a:effectLst>
              </a:rPr>
              <a:t> &amp; </a:t>
            </a:r>
          </a:p>
          <a:p>
            <a:pPr algn="ctr"/>
            <a:r>
              <a:rPr lang="en-US" sz="9600" b="1" cap="none" spc="0" dirty="0">
                <a:ln w="12700">
                  <a:solidFill>
                    <a:schemeClr val="tx2">
                      <a:lumMod val="75000"/>
                    </a:schemeClr>
                  </a:solidFill>
                  <a:prstDash val="solid"/>
                </a:ln>
                <a:solidFill>
                  <a:srgbClr val="FF3399"/>
                </a:solidFill>
                <a:effectLst>
                  <a:outerShdw dist="38100" dir="2640000" algn="bl" rotWithShape="0">
                    <a:schemeClr val="tx2">
                      <a:lumMod val="75000"/>
                    </a:schemeClr>
                  </a:outerShdw>
                </a:effectLst>
              </a:rPr>
              <a:t>JOANNA </a:t>
            </a:r>
            <a:endParaRPr lang="el-GR" sz="9600" b="1" cap="none" spc="0" dirty="0">
              <a:ln w="12700">
                <a:solidFill>
                  <a:schemeClr val="tx2">
                    <a:lumMod val="75000"/>
                  </a:schemeClr>
                </a:solidFill>
                <a:prstDash val="solid"/>
              </a:ln>
              <a:solidFill>
                <a:srgbClr val="FF3399"/>
              </a:solidFill>
              <a:effectLst>
                <a:outerShdw dist="38100" dir="2640000" algn="bl" rotWithShape="0">
                  <a:schemeClr val="tx2">
                    <a:lumMod val="75000"/>
                  </a:schemeClr>
                </a:outerShdw>
              </a:effectLst>
            </a:endParaRPr>
          </a:p>
        </p:txBody>
      </p:sp>
      <p:sp>
        <p:nvSpPr>
          <p:cNvPr id="3" name="Καρδιά 2">
            <a:extLst>
              <a:ext uri="{FF2B5EF4-FFF2-40B4-BE49-F238E27FC236}">
                <a16:creationId xmlns:a16="http://schemas.microsoft.com/office/drawing/2014/main" id="{3EC5B95F-2C42-A8F0-1325-6DD8F6E10A2C}"/>
              </a:ext>
            </a:extLst>
          </p:cNvPr>
          <p:cNvSpPr/>
          <p:nvPr/>
        </p:nvSpPr>
        <p:spPr>
          <a:xfrm>
            <a:off x="793776" y="788894"/>
            <a:ext cx="672353" cy="645459"/>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Καρδιά 3">
            <a:extLst>
              <a:ext uri="{FF2B5EF4-FFF2-40B4-BE49-F238E27FC236}">
                <a16:creationId xmlns:a16="http://schemas.microsoft.com/office/drawing/2014/main" id="{237F5B80-CE0E-10BD-78E1-79039027D5B6}"/>
              </a:ext>
            </a:extLst>
          </p:cNvPr>
          <p:cNvSpPr/>
          <p:nvPr/>
        </p:nvSpPr>
        <p:spPr>
          <a:xfrm>
            <a:off x="10868762" y="1488142"/>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Καρδιά 4">
            <a:extLst>
              <a:ext uri="{FF2B5EF4-FFF2-40B4-BE49-F238E27FC236}">
                <a16:creationId xmlns:a16="http://schemas.microsoft.com/office/drawing/2014/main" id="{B2A191BD-9E7E-CE61-B072-524B8E84E008}"/>
              </a:ext>
            </a:extLst>
          </p:cNvPr>
          <p:cNvSpPr/>
          <p:nvPr/>
        </p:nvSpPr>
        <p:spPr>
          <a:xfrm>
            <a:off x="11026588" y="5737411"/>
            <a:ext cx="672353" cy="645459"/>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Καρδιά 5">
            <a:extLst>
              <a:ext uri="{FF2B5EF4-FFF2-40B4-BE49-F238E27FC236}">
                <a16:creationId xmlns:a16="http://schemas.microsoft.com/office/drawing/2014/main" id="{9D244BF1-4A17-9C69-BA09-FEFA691C13B3}"/>
              </a:ext>
            </a:extLst>
          </p:cNvPr>
          <p:cNvSpPr/>
          <p:nvPr/>
        </p:nvSpPr>
        <p:spPr>
          <a:xfrm>
            <a:off x="10196409" y="3597942"/>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Καρδιά 6">
            <a:extLst>
              <a:ext uri="{FF2B5EF4-FFF2-40B4-BE49-F238E27FC236}">
                <a16:creationId xmlns:a16="http://schemas.microsoft.com/office/drawing/2014/main" id="{A2B32AC5-785B-1877-9ABA-2829D2EED3E0}"/>
              </a:ext>
            </a:extLst>
          </p:cNvPr>
          <p:cNvSpPr/>
          <p:nvPr/>
        </p:nvSpPr>
        <p:spPr>
          <a:xfrm>
            <a:off x="4343400" y="438529"/>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Καρδιά 7">
            <a:extLst>
              <a:ext uri="{FF2B5EF4-FFF2-40B4-BE49-F238E27FC236}">
                <a16:creationId xmlns:a16="http://schemas.microsoft.com/office/drawing/2014/main" id="{3C3C8677-5F9F-080E-9E18-48F29AE898B5}"/>
              </a:ext>
            </a:extLst>
          </p:cNvPr>
          <p:cNvSpPr/>
          <p:nvPr/>
        </p:nvSpPr>
        <p:spPr>
          <a:xfrm>
            <a:off x="8928048" y="5280211"/>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Καρδιά 8">
            <a:extLst>
              <a:ext uri="{FF2B5EF4-FFF2-40B4-BE49-F238E27FC236}">
                <a16:creationId xmlns:a16="http://schemas.microsoft.com/office/drawing/2014/main" id="{E0C0D1D8-DAEA-8EAA-9020-FDED72709E7C}"/>
              </a:ext>
            </a:extLst>
          </p:cNvPr>
          <p:cNvSpPr/>
          <p:nvPr/>
        </p:nvSpPr>
        <p:spPr>
          <a:xfrm>
            <a:off x="7458635" y="3890682"/>
            <a:ext cx="672353" cy="645459"/>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Καρδιά 9">
            <a:extLst>
              <a:ext uri="{FF2B5EF4-FFF2-40B4-BE49-F238E27FC236}">
                <a16:creationId xmlns:a16="http://schemas.microsoft.com/office/drawing/2014/main" id="{7D61776E-3B16-3029-1AA6-C3E9822791AA}"/>
              </a:ext>
            </a:extLst>
          </p:cNvPr>
          <p:cNvSpPr/>
          <p:nvPr/>
        </p:nvSpPr>
        <p:spPr>
          <a:xfrm>
            <a:off x="829235" y="2689412"/>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Καρδιά 10">
            <a:extLst>
              <a:ext uri="{FF2B5EF4-FFF2-40B4-BE49-F238E27FC236}">
                <a16:creationId xmlns:a16="http://schemas.microsoft.com/office/drawing/2014/main" id="{B6EA9A7C-89AD-5700-7449-899463BAE931}"/>
              </a:ext>
            </a:extLst>
          </p:cNvPr>
          <p:cNvSpPr/>
          <p:nvPr/>
        </p:nvSpPr>
        <p:spPr>
          <a:xfrm>
            <a:off x="1165411" y="5333999"/>
            <a:ext cx="672353" cy="645459"/>
          </a:xfrm>
          <a:prstGeom prst="hear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Καρδιά 11">
            <a:extLst>
              <a:ext uri="{FF2B5EF4-FFF2-40B4-BE49-F238E27FC236}">
                <a16:creationId xmlns:a16="http://schemas.microsoft.com/office/drawing/2014/main" id="{67710241-D5F8-8001-54A4-AA207448D6BD}"/>
              </a:ext>
            </a:extLst>
          </p:cNvPr>
          <p:cNvSpPr/>
          <p:nvPr/>
        </p:nvSpPr>
        <p:spPr>
          <a:xfrm>
            <a:off x="2913529" y="4249271"/>
            <a:ext cx="672353" cy="645459"/>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Καρδιά 12">
            <a:extLst>
              <a:ext uri="{FF2B5EF4-FFF2-40B4-BE49-F238E27FC236}">
                <a16:creationId xmlns:a16="http://schemas.microsoft.com/office/drawing/2014/main" id="{12C9A5CA-5518-2240-9B4D-874EB810DA59}"/>
              </a:ext>
            </a:extLst>
          </p:cNvPr>
          <p:cNvSpPr/>
          <p:nvPr/>
        </p:nvSpPr>
        <p:spPr>
          <a:xfrm>
            <a:off x="8255695" y="899197"/>
            <a:ext cx="672353" cy="645459"/>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5970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205</Words>
  <Application>Microsoft Office PowerPoint</Application>
  <PresentationFormat>Ευρεία οθόνη</PresentationFormat>
  <Paragraphs>22</Paragraphs>
  <Slides>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-apple-system</vt:lpstr>
      <vt:lpstr>Arial</vt:lpstr>
      <vt:lpstr>Calibri</vt:lpstr>
      <vt:lpstr>Calibri Light</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KRISTALLINA L</dc:creator>
  <cp:lastModifiedBy>KRISTALLINA L</cp:lastModifiedBy>
  <cp:revision>6</cp:revision>
  <dcterms:created xsi:type="dcterms:W3CDTF">2024-12-18T18:51:37Z</dcterms:created>
  <dcterms:modified xsi:type="dcterms:W3CDTF">2025-01-09T18:23:13Z</dcterms:modified>
</cp:coreProperties>
</file>