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media/image1.png" ContentType="image/png"/>
  <Override PartName="/ppt/media/image2.png" ContentType="image/png"/>
  <Override PartName="/ppt/media/image9.jpeg" ContentType="image/jpe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jpeg" ContentType="image/jpe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Lst>
  <p:sldSz cx="10080625" cy="7559675"/>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5"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6"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8"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9"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0"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1"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33"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4"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5"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6"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7"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8"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43"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45"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47"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48"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52"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53"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54"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4"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56"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5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58"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6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61"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62"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64"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65"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67"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68"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69"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70"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72"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73"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74"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75"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76"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77"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82"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84"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86"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87"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6"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91"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92"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93"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95"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96"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97"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99"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00"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01"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03"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04"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06"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0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08"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09"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11"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12"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13"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14"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15"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16"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21"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23"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8"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9"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25"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126"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3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31"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132"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34"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135"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36"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38"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39"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40"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42"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43"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45"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46"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47"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48"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50"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51"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52"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53"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54"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55"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59"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60"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62"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64"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165"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6"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7"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69"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70"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171"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73"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174"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75"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77"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78"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79"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81"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82"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84"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85"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86"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87"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89"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90"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91"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92"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93"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94"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98"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99"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01"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03"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204"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05"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6"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08"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09"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210"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12"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213"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14"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16"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1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18"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3"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4"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15"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20"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21"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23"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24"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25"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26"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28"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29"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30"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31"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32"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33"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37"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38"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40"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41"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42"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243"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4"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45"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47"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48"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249"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17"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18"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19"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51"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252"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53"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55"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56"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57"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59"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60"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62"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63"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64"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65"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67"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68"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69"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70"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71"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72"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76"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77" name="PlaceHolder 2"/>
          <p:cNvSpPr>
            <a:spLocks noGrp="1"/>
          </p:cNvSpPr>
          <p:nvPr>
            <p:ph type="subTitle"/>
          </p:nvPr>
        </p:nvSpPr>
        <p:spPr>
          <a:xfrm>
            <a:off x="504000" y="1768680"/>
            <a:ext cx="9072000" cy="438408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79"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81"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282"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83"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1"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2"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3"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84" name="PlaceHolder 1"/>
          <p:cNvSpPr>
            <a:spLocks noGrp="1"/>
          </p:cNvSpPr>
          <p:nvPr>
            <p:ph type="subTitle"/>
          </p:nvPr>
        </p:nvSpPr>
        <p:spPr>
          <a:xfrm>
            <a:off x="504000" y="3168000"/>
            <a:ext cx="9071280" cy="58503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86"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87"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288"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89"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90"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1800" spc="-1" strike="noStrike">
              <a:solidFill>
                <a:srgbClr val="000000"/>
              </a:solidFill>
              <a:latin typeface="Arial"/>
            </a:endParaRPr>
          </a:p>
        </p:txBody>
      </p:sp>
      <p:sp>
        <p:nvSpPr>
          <p:cNvPr id="291"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92"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94"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95"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96"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7"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298"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299"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301"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02"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03"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04"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504000" y="3168000"/>
            <a:ext cx="9071280" cy="1261800"/>
          </a:xfrm>
          <a:prstGeom prst="rect">
            <a:avLst/>
          </a:prstGeom>
        </p:spPr>
        <p:txBody>
          <a:bodyPr lIns="0" rIns="0" tIns="0" bIns="0" anchor="ctr"/>
          <a:p>
            <a:endParaRPr b="0" lang="en-US" sz="1800" spc="-1" strike="noStrike">
              <a:solidFill>
                <a:srgbClr val="000000"/>
              </a:solidFill>
              <a:latin typeface="Arial"/>
            </a:endParaRPr>
          </a:p>
        </p:txBody>
      </p:sp>
      <p:sp>
        <p:nvSpPr>
          <p:cNvPr id="306"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07"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08"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09"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10"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
        <p:nvSpPr>
          <p:cNvPr id="311"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1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6.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7.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8.png"/><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 Id="rId11" Type="http://schemas.openxmlformats.org/officeDocument/2006/relationships/slideLayout" Target="../slideLayouts/slideLayout93.xml"/><Relationship Id="rId12" Type="http://schemas.openxmlformats.org/officeDocument/2006/relationships/slideLayout" Target="../slideLayouts/slideLayout94.xml"/><Relationship Id="rId13" Type="http://schemas.openxmlformats.org/officeDocument/2006/relationships/slideLayout" Target="../slideLayouts/slideLayout95.xml"/><Relationship Id="rId14" Type="http://schemas.openxmlformats.org/officeDocument/2006/relationships/slideLayout" Target="../slideLayouts/slideLayout9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0" name="Picture 4294967295" descr=""/>
          <p:cNvPicPr/>
          <p:nvPr/>
        </p:nvPicPr>
        <p:blipFill>
          <a:blip r:embed="rId2"/>
          <a:stretch/>
        </p:blipFill>
        <p:spPr>
          <a:xfrm>
            <a:off x="0" y="0"/>
            <a:ext cx="10079640" cy="7559640"/>
          </a:xfrm>
          <a:prstGeom prst="rect">
            <a:avLst/>
          </a:prstGeom>
          <a:ln>
            <a:noFill/>
          </a:ln>
        </p:spPr>
      </p:pic>
      <p:sp>
        <p:nvSpPr>
          <p:cNvPr id="1"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n-US" sz="1800" spc="-1" strike="noStrike">
                <a:solidFill>
                  <a:srgbClr val="000000"/>
                </a:solidFill>
                <a:latin typeface="Arial"/>
              </a:rPr>
              <a:t>Πατήστε για επεξεργασία της μορφής κειμένου του τίτλου</a:t>
            </a:r>
            <a:endParaRPr b="0" lang="en-US" sz="1800" spc="-1" strike="noStrike">
              <a:solidFill>
                <a:srgbClr val="000000"/>
              </a:solidFill>
              <a:latin typeface="Arial"/>
            </a:endParaRPr>
          </a:p>
        </p:txBody>
      </p:sp>
      <p:sp>
        <p:nvSpPr>
          <p:cNvPr id="2" name="PlaceHolder 2"/>
          <p:cNvSpPr>
            <a:spLocks noGrp="1"/>
          </p:cNvSpPr>
          <p:nvPr>
            <p:ph type="body"/>
          </p:nvPr>
        </p:nvSpPr>
        <p:spPr>
          <a:xfrm>
            <a:off x="504000" y="4752000"/>
            <a:ext cx="886968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Πατήστε για επεξεργασία της μορφής κειμένου διάρθρωσης</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Δεύτερο επίπεδο διάρθρωσης</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Τρίτο επίπεδο διάρθρωσης</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Τέταρτο επίπεδο διάρθρωσης</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Πέμπτο επίπεδο διάρθρωσης</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Έκτο επίπεδο διάρθρωσης</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Έβδομο επίπεδο διάρθρωσης</a:t>
            </a:r>
            <a:endParaRPr b="0" lang="en-US"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 name="Picture 41" descr=""/>
          <p:cNvPicPr/>
          <p:nvPr/>
        </p:nvPicPr>
        <p:blipFill>
          <a:blip r:embed="rId2"/>
          <a:stretch/>
        </p:blipFill>
        <p:spPr>
          <a:xfrm>
            <a:off x="0" y="-1440"/>
            <a:ext cx="10079640" cy="7561080"/>
          </a:xfrm>
          <a:prstGeom prst="rect">
            <a:avLst/>
          </a:prstGeom>
          <a:ln>
            <a:noFill/>
          </a:ln>
        </p:spPr>
      </p:pic>
      <p:sp>
        <p:nvSpPr>
          <p:cNvPr id="40" name="PlaceHolder 1"/>
          <p:cNvSpPr>
            <a:spLocks noGrp="1"/>
          </p:cNvSpPr>
          <p:nvPr>
            <p:ph type="title"/>
          </p:nvPr>
        </p:nvSpPr>
        <p:spPr>
          <a:xfrm>
            <a:off x="504000" y="301320"/>
            <a:ext cx="9072000" cy="1261800"/>
          </a:xfrm>
          <a:prstGeom prst="rect">
            <a:avLst/>
          </a:prstGeom>
        </p:spPr>
        <p:txBody>
          <a:bodyPr lIns="0" rIns="0" tIns="0" bIns="0" anchor="ctr"/>
          <a:p>
            <a:r>
              <a:rPr b="0" lang="en-US" sz="1800" spc="-1" strike="noStrike">
                <a:solidFill>
                  <a:srgbClr val="000000"/>
                </a:solidFill>
                <a:latin typeface="Arial"/>
              </a:rPr>
              <a:t>Πατήστε για επεξεργασία της μορφής κειμένου του τίτλου</a:t>
            </a:r>
            <a:endParaRPr b="0" lang="en-US" sz="1800" spc="-1" strike="noStrike">
              <a:solidFill>
                <a:srgbClr val="000000"/>
              </a:solidFill>
              <a:latin typeface="Arial"/>
            </a:endParaRPr>
          </a:p>
        </p:txBody>
      </p:sp>
      <p:sp>
        <p:nvSpPr>
          <p:cNvPr id="41"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Πατήστε για επεξεργασία της μορφής κειμένου διάρθρωσης</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Δεύτερο επίπεδο διάρθρωσης</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Τρίτο επίπεδο διάρθρωσης</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Τέταρτο επίπεδο διάρθρωσης</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Πέμπτο επίπεδο διάρθρωσης</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Έκτο επίπεδο διάρθρωσης</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Έβδομο επίπεδο διάρθρωσης</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 name="Picture 41" descr=""/>
          <p:cNvPicPr/>
          <p:nvPr/>
        </p:nvPicPr>
        <p:blipFill>
          <a:blip r:embed="rId2"/>
          <a:stretch/>
        </p:blipFill>
        <p:spPr>
          <a:xfrm>
            <a:off x="0" y="-1440"/>
            <a:ext cx="10079640" cy="7561080"/>
          </a:xfrm>
          <a:prstGeom prst="rect">
            <a:avLst/>
          </a:prstGeom>
          <a:ln>
            <a:noFill/>
          </a:ln>
        </p:spPr>
      </p:pic>
      <p:sp>
        <p:nvSpPr>
          <p:cNvPr id="79"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n-US" sz="1800" spc="-1" strike="noStrike">
                <a:solidFill>
                  <a:srgbClr val="000000"/>
                </a:solidFill>
                <a:latin typeface="Arial"/>
              </a:rPr>
              <a:t>Πατήστε για επεξεργασία της μορφής κειμένου του τίτλου</a:t>
            </a:r>
            <a:endParaRPr b="0" lang="en-US" sz="1800" spc="-1" strike="noStrike">
              <a:solidFill>
                <a:srgbClr val="000000"/>
              </a:solidFill>
              <a:latin typeface="Arial"/>
            </a:endParaRPr>
          </a:p>
        </p:txBody>
      </p:sp>
      <p:sp>
        <p:nvSpPr>
          <p:cNvPr id="80" name="PlaceHolder 2"/>
          <p:cNvSpPr>
            <a:spLocks noGrp="1"/>
          </p:cNvSpPr>
          <p:nvPr>
            <p:ph type="body"/>
          </p:nvPr>
        </p:nvSpPr>
        <p:spPr>
          <a:xfrm>
            <a:off x="504000" y="4752000"/>
            <a:ext cx="886968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Πατήστε για επεξεργασία της μορφής κειμένου διάρθρωσης</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Δεύτερο επίπεδο διάρθρωσης</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Τρίτο επίπεδο διάρθρωσης</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Τέταρτο επίπεδο διάρθρωσης</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Πέμπτο επίπεδο διάρθρωσης</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Έκτο επίπεδο διάρθρωσης</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Έβδομο επίπεδο διάρθρωσης</a:t>
            </a:r>
            <a:endParaRPr b="0" lang="en-US"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7" name="Picture 125" descr=""/>
          <p:cNvPicPr/>
          <p:nvPr/>
        </p:nvPicPr>
        <p:blipFill>
          <a:blip r:embed="rId2"/>
          <a:stretch/>
        </p:blipFill>
        <p:spPr>
          <a:xfrm>
            <a:off x="0" y="0"/>
            <a:ext cx="10079640" cy="7559640"/>
          </a:xfrm>
          <a:prstGeom prst="rect">
            <a:avLst/>
          </a:prstGeom>
          <a:ln>
            <a:noFill/>
          </a:ln>
        </p:spPr>
      </p:pic>
      <p:sp>
        <p:nvSpPr>
          <p:cNvPr id="118"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n-US" sz="1800" spc="-1" strike="noStrike">
                <a:solidFill>
                  <a:srgbClr val="000000"/>
                </a:solidFill>
                <a:latin typeface="Arial"/>
              </a:rPr>
              <a:t>Πατήστε για επεξεργασία της μορφής κειμένου του τίτλου</a:t>
            </a:r>
            <a:endParaRPr b="0" lang="en-US" sz="1800" spc="-1" strike="noStrike">
              <a:solidFill>
                <a:srgbClr val="000000"/>
              </a:solidFill>
              <a:latin typeface="Arial"/>
            </a:endParaRPr>
          </a:p>
        </p:txBody>
      </p:sp>
      <p:sp>
        <p:nvSpPr>
          <p:cNvPr id="119" name="PlaceHolder 2"/>
          <p:cNvSpPr>
            <a:spLocks noGrp="1"/>
          </p:cNvSpPr>
          <p:nvPr>
            <p:ph type="body"/>
          </p:nvPr>
        </p:nvSpPr>
        <p:spPr>
          <a:xfrm>
            <a:off x="504000" y="4752000"/>
            <a:ext cx="886968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Πατήστε για επεξεργασία της μορφής κειμένου διάρθρωσης</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Δεύτερο επίπεδο διάρθρωσης</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Τρίτο επίπεδο διάρθρωσης</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Τέταρτο επίπεδο διάρθρωσης</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Πέμπτο επίπεδο διάρθρωσης</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Έκτο επίπεδο διάρθρωσης</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Έβδομο επίπεδο διάρθρωσης</a:t>
            </a:r>
            <a:endParaRPr b="0" lang="en-US"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6" name="Picture 125" descr=""/>
          <p:cNvPicPr/>
          <p:nvPr/>
        </p:nvPicPr>
        <p:blipFill>
          <a:blip r:embed="rId2"/>
          <a:stretch/>
        </p:blipFill>
        <p:spPr>
          <a:xfrm>
            <a:off x="0" y="0"/>
            <a:ext cx="10079640" cy="7559640"/>
          </a:xfrm>
          <a:prstGeom prst="rect">
            <a:avLst/>
          </a:prstGeom>
          <a:ln>
            <a:noFill/>
          </a:ln>
        </p:spPr>
      </p:pic>
      <p:sp>
        <p:nvSpPr>
          <p:cNvPr id="157"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n-US" sz="1800" spc="-1" strike="noStrike">
                <a:solidFill>
                  <a:srgbClr val="000000"/>
                </a:solidFill>
                <a:latin typeface="Arial"/>
              </a:rPr>
              <a:t>Πατήστε για επεξεργασία της μορφής κειμένου του τίτλου</a:t>
            </a:r>
            <a:endParaRPr b="0" lang="en-US" sz="1800" spc="-1" strike="noStrike">
              <a:solidFill>
                <a:srgbClr val="000000"/>
              </a:solidFill>
              <a:latin typeface="Arial"/>
            </a:endParaRPr>
          </a:p>
        </p:txBody>
      </p:sp>
      <p:sp>
        <p:nvSpPr>
          <p:cNvPr id="158"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Πατήστε για επεξεργασία της μορφής κειμένου διάρθρωσης</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Δεύτερο επίπεδο διάρθρωσης</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Τρίτο επίπεδο διάρθρωσης</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Τέταρτο επίπεδο διάρθρωσης</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Πέμπτο επίπεδο διάρθρωσης</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Έκτο επίπεδο διάρθρωσης</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Έβδομο επίπεδο διάρθρωσης</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5" name="Picture 125" descr=""/>
          <p:cNvPicPr/>
          <p:nvPr/>
        </p:nvPicPr>
        <p:blipFill>
          <a:blip r:embed="rId2"/>
          <a:stretch/>
        </p:blipFill>
        <p:spPr>
          <a:xfrm>
            <a:off x="0" y="0"/>
            <a:ext cx="10079640" cy="7559640"/>
          </a:xfrm>
          <a:prstGeom prst="rect">
            <a:avLst/>
          </a:prstGeom>
          <a:ln>
            <a:noFill/>
          </a:ln>
        </p:spPr>
      </p:pic>
      <p:sp>
        <p:nvSpPr>
          <p:cNvPr id="196"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n-US" sz="1800" spc="-1" strike="noStrike">
                <a:solidFill>
                  <a:srgbClr val="000000"/>
                </a:solidFill>
                <a:latin typeface="Arial"/>
              </a:rPr>
              <a:t>Πατήστε για επεξεργασία της μορφής κειμένου του τίτλου</a:t>
            </a:r>
            <a:endParaRPr b="0" lang="en-US" sz="1800" spc="-1" strike="noStrike">
              <a:solidFill>
                <a:srgbClr val="000000"/>
              </a:solidFill>
              <a:latin typeface="Arial"/>
            </a:endParaRPr>
          </a:p>
        </p:txBody>
      </p:sp>
      <p:sp>
        <p:nvSpPr>
          <p:cNvPr id="197"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Πατήστε για επεξεργασία της μορφής κειμένου διάρθρωσης</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Δεύτερο επίπεδο διάρθρωσης</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Τρίτο επίπεδο διάρθρωσης</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Τέταρτο επίπεδο διάρθρωσης</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Πέμπτο επίπεδο διάρθρωσης</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Έκτο επίπεδο διάρθρωσης</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Έβδομο επίπεδο διάρθρωσης</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4" name="Picture 83" descr=""/>
          <p:cNvPicPr/>
          <p:nvPr/>
        </p:nvPicPr>
        <p:blipFill>
          <a:blip r:embed="rId2"/>
          <a:stretch/>
        </p:blipFill>
        <p:spPr>
          <a:xfrm>
            <a:off x="0" y="0"/>
            <a:ext cx="10079640" cy="7559640"/>
          </a:xfrm>
          <a:prstGeom prst="rect">
            <a:avLst/>
          </a:prstGeom>
          <a:ln>
            <a:noFill/>
          </a:ln>
        </p:spPr>
      </p:pic>
      <p:sp>
        <p:nvSpPr>
          <p:cNvPr id="235"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n-US" sz="1800" spc="-1" strike="noStrike">
                <a:solidFill>
                  <a:srgbClr val="000000"/>
                </a:solidFill>
                <a:latin typeface="Arial"/>
              </a:rPr>
              <a:t>Πατήστε για επεξεργασία της μορφής κειμένου του τίτλου</a:t>
            </a:r>
            <a:endParaRPr b="0" lang="en-US" sz="1800" spc="-1" strike="noStrike">
              <a:solidFill>
                <a:srgbClr val="000000"/>
              </a:solidFill>
              <a:latin typeface="Arial"/>
            </a:endParaRPr>
          </a:p>
        </p:txBody>
      </p:sp>
      <p:sp>
        <p:nvSpPr>
          <p:cNvPr id="236" name="PlaceHolder 2"/>
          <p:cNvSpPr>
            <a:spLocks noGrp="1"/>
          </p:cNvSpPr>
          <p:nvPr>
            <p:ph type="body"/>
          </p:nvPr>
        </p:nvSpPr>
        <p:spPr>
          <a:xfrm>
            <a:off x="504000" y="4752000"/>
            <a:ext cx="8869680" cy="201564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Πατήστε για επεξεργασία της μορφής κειμένου διάρθρωσης</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Δεύτερο επίπεδο διάρθρωσης</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Τρίτο επίπεδο διάρθρωσης</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Τέταρτο επίπεδο διάρθρωσης</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Arial"/>
              </a:rPr>
              <a:t>Πέμπτο επίπεδο διάρθρωσης</a:t>
            </a:r>
            <a:endParaRPr b="0" lang="en-US"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Arial"/>
              </a:rPr>
              <a:t>Έκτο επίπεδο διάρθρωσης</a:t>
            </a:r>
            <a:endParaRPr b="0" lang="en-US"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Arial"/>
              </a:rPr>
              <a:t>Έβδομο επίπεδο διάρθρωσης</a:t>
            </a:r>
            <a:endParaRPr b="0" lang="en-US"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3" name="Picture 4294967295" descr=""/>
          <p:cNvPicPr/>
          <p:nvPr/>
        </p:nvPicPr>
        <p:blipFill>
          <a:blip r:embed="rId2"/>
          <a:stretch/>
        </p:blipFill>
        <p:spPr>
          <a:xfrm>
            <a:off x="0" y="0"/>
            <a:ext cx="10079640" cy="7559640"/>
          </a:xfrm>
          <a:prstGeom prst="rect">
            <a:avLst/>
          </a:prstGeom>
          <a:ln>
            <a:noFill/>
          </a:ln>
        </p:spPr>
      </p:pic>
      <p:sp>
        <p:nvSpPr>
          <p:cNvPr id="274" name="PlaceHolder 1"/>
          <p:cNvSpPr>
            <a:spLocks noGrp="1"/>
          </p:cNvSpPr>
          <p:nvPr>
            <p:ph type="title"/>
          </p:nvPr>
        </p:nvSpPr>
        <p:spPr>
          <a:xfrm>
            <a:off x="504000" y="3168000"/>
            <a:ext cx="9071280" cy="1261800"/>
          </a:xfrm>
          <a:prstGeom prst="rect">
            <a:avLst/>
          </a:prstGeom>
        </p:spPr>
        <p:txBody>
          <a:bodyPr lIns="0" rIns="0" tIns="0" bIns="0" anchor="ctr">
            <a:normAutofit/>
          </a:bodyPr>
          <a:p>
            <a:r>
              <a:rPr b="0" lang="en-US" sz="1800" spc="-1" strike="noStrike">
                <a:solidFill>
                  <a:srgbClr val="000000"/>
                </a:solidFill>
                <a:latin typeface="Arial"/>
              </a:rPr>
              <a:t>Πατήστε για επεξεργασία της μορφής κειμένου του τίτλου</a:t>
            </a:r>
            <a:endParaRPr b="0" lang="en-US" sz="1800" spc="-1" strike="noStrike">
              <a:solidFill>
                <a:srgbClr val="000000"/>
              </a:solidFill>
              <a:latin typeface="Arial"/>
            </a:endParaRPr>
          </a:p>
        </p:txBody>
      </p:sp>
      <p:sp>
        <p:nvSpPr>
          <p:cNvPr id="275"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800" spc="-1" strike="noStrike">
                <a:solidFill>
                  <a:srgbClr val="000000"/>
                </a:solidFill>
                <a:latin typeface="Arial"/>
              </a:rPr>
              <a:t>Πατήστε για επεξεργασία της μορφής κειμένου διάρθρωσης</a:t>
            </a:r>
            <a:endParaRPr b="0" lang="en-US"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latin typeface="Arial"/>
              </a:rPr>
              <a:t>Δεύτερο επίπεδο διάρθρωσης</a:t>
            </a:r>
            <a:endParaRPr b="0" lang="en-US"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Arial"/>
              </a:rPr>
              <a:t>Τρίτο επίπεδο διάρθρωσης</a:t>
            </a:r>
            <a:endParaRPr b="0" lang="en-US"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Arial"/>
              </a:rPr>
              <a:t>Τέταρτο επίπεδο διάρθρωσης</a:t>
            </a:r>
            <a:endParaRPr b="0" lang="en-US"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Arial"/>
              </a:rPr>
              <a:t>Πέμπτο επίπεδο διάρθρωσης</a:t>
            </a:r>
            <a:endParaRPr b="0" lang="en-US"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Arial"/>
              </a:rPr>
              <a:t>Έκτο επίπεδο διάρθρωσης</a:t>
            </a:r>
            <a:endParaRPr b="0" lang="en-US"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Arial"/>
              </a:rPr>
              <a:t>Έβδομο επίπεδο διάρθρωσης</a:t>
            </a:r>
            <a:endParaRPr b="0" lang="en-US"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37.xml"/>
</Relationships>
</file>

<file path=ppt/slides/_rels/slide11.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37.xml"/>
</Relationships>
</file>

<file path=ppt/slides/_rels/slide12.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51.xml"/>
</Relationships>
</file>

<file path=ppt/slides/_rels/slide1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65.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6.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65.xml"/>
</Relationships>
</file>

<file path=ppt/slides/_rels/slide17.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65.xml"/>
</Relationships>
</file>

<file path=ppt/slides/_rels/slide18.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65.xml"/>
</Relationships>
</file>

<file path=ppt/slides/_rels/slide1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6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1.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65.xml"/>
</Relationships>
</file>

<file path=ppt/slides/_rels/slide22.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65.xml"/>
</Relationships>
</file>

<file path=ppt/slides/_rels/slide23.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65.xml"/>
</Relationships>
</file>

<file path=ppt/slides/_rels/slide2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slideLayout" Target="../slideLayouts/slideLayout65.xml"/>
</Relationships>
</file>

<file path=ppt/slides/_rels/slide2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8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CustomShape 1"/>
          <p:cNvSpPr/>
          <p:nvPr/>
        </p:nvSpPr>
        <p:spPr>
          <a:xfrm>
            <a:off x="504000" y="3168000"/>
            <a:ext cx="9071280" cy="126180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1" lang="el-GR" sz="4400" spc="-1" strike="noStrike">
                <a:solidFill>
                  <a:srgbClr val="000000"/>
                </a:solidFill>
                <a:latin typeface="Times New Roman"/>
                <a:ea typeface="DejaVu Sans"/>
              </a:rPr>
              <a:t>ΟΜΗΡΙΚΗ ΕΠΟΧΗ </a:t>
            </a:r>
            <a:endParaRPr b="0" lang="el-GR" sz="4400" spc="-1" strike="noStrike">
              <a:latin typeface="Arial"/>
            </a:endParaRPr>
          </a:p>
          <a:p>
            <a:pPr algn="ctr">
              <a:lnSpc>
                <a:spcPct val="100000"/>
              </a:lnSpc>
            </a:pPr>
            <a:r>
              <a:rPr b="1" lang="el-GR" sz="4400" spc="-1" strike="noStrike">
                <a:solidFill>
                  <a:srgbClr val="000000"/>
                </a:solidFill>
                <a:latin typeface="Times New Roman"/>
                <a:ea typeface="DejaVu Sans"/>
              </a:rPr>
              <a:t>1100 – 750 π.Χ.</a:t>
            </a:r>
            <a:endParaRPr b="0" lang="el-GR" sz="4400" spc="-1" strike="noStrike">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CustomShape 1"/>
          <p:cNvSpPr/>
          <p:nvPr/>
        </p:nvSpPr>
        <p:spPr>
          <a:xfrm>
            <a:off x="504000" y="301320"/>
            <a:ext cx="7703640" cy="1138320"/>
          </a:xfrm>
          <a:prstGeom prst="rect">
            <a:avLst/>
          </a:prstGeom>
          <a:noFill/>
          <a:ln>
            <a:noFill/>
          </a:ln>
        </p:spPr>
        <p:style>
          <a:lnRef idx="0"/>
          <a:fillRef idx="0"/>
          <a:effectRef idx="0"/>
          <a:fontRef idx="minor"/>
        </p:style>
      </p:sp>
      <p:pic>
        <p:nvPicPr>
          <p:cNvPr id="327" name="Picture 171" descr=""/>
          <p:cNvPicPr/>
          <p:nvPr/>
        </p:nvPicPr>
        <p:blipFill>
          <a:blip r:embed="rId1"/>
          <a:stretch/>
        </p:blipFill>
        <p:spPr>
          <a:xfrm rot="5400">
            <a:off x="365760" y="78840"/>
            <a:ext cx="9544680" cy="7559280"/>
          </a:xfrm>
          <a:prstGeom prst="rect">
            <a:avLst/>
          </a:prstGeom>
          <a:ln>
            <a:noFill/>
          </a:ln>
        </p:spPr>
      </p:pic>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CustomShape 1"/>
          <p:cNvSpPr/>
          <p:nvPr/>
        </p:nvSpPr>
        <p:spPr>
          <a:xfrm>
            <a:off x="1296000" y="6552000"/>
            <a:ext cx="6983640" cy="647640"/>
          </a:xfrm>
          <a:prstGeom prst="rect">
            <a:avLst/>
          </a:prstGeom>
          <a:noFill/>
          <a:ln>
            <a:noFill/>
          </a:ln>
        </p:spPr>
        <p:style>
          <a:lnRef idx="0"/>
          <a:fillRef idx="0"/>
          <a:effectRef idx="0"/>
          <a:fontRef idx="minor"/>
        </p:style>
        <p:txBody>
          <a:bodyPr lIns="0" rIns="0" tIns="0" bIns="0" anchor="ctr"/>
          <a:p>
            <a:pPr>
              <a:lnSpc>
                <a:spcPct val="100000"/>
              </a:lnSpc>
            </a:pPr>
            <a:r>
              <a:rPr b="0" lang="el-GR" sz="2200" spc="-1" strike="noStrike">
                <a:solidFill>
                  <a:srgbClr val="000000"/>
                </a:solidFill>
                <a:latin typeface="Times New Roman"/>
                <a:ea typeface="DejaVu Sans"/>
              </a:rPr>
              <a:t>Πυξίδα με τέσσερα ειδώλια ίππων στο πώμα (760-750 π.Χ)</a:t>
            </a:r>
            <a:endParaRPr b="0" lang="el-GR" sz="2200" spc="-1" strike="noStrike">
              <a:latin typeface="Arial"/>
            </a:endParaRPr>
          </a:p>
        </p:txBody>
      </p:sp>
      <p:pic>
        <p:nvPicPr>
          <p:cNvPr id="329" name="Picture 173" descr=""/>
          <p:cNvPicPr/>
          <p:nvPr/>
        </p:nvPicPr>
        <p:blipFill>
          <a:blip r:embed="rId1"/>
          <a:stretch/>
        </p:blipFill>
        <p:spPr>
          <a:xfrm>
            <a:off x="1870920" y="142920"/>
            <a:ext cx="6192720" cy="6192720"/>
          </a:xfrm>
          <a:prstGeom prst="rect">
            <a:avLst/>
          </a:prstGeom>
          <a:ln>
            <a:noFill/>
          </a:ln>
        </p:spPr>
      </p:pic>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CustomShape 1"/>
          <p:cNvSpPr/>
          <p:nvPr/>
        </p:nvSpPr>
        <p:spPr>
          <a:xfrm>
            <a:off x="1152000" y="6120000"/>
            <a:ext cx="7703640" cy="1138320"/>
          </a:xfrm>
          <a:prstGeom prst="rect">
            <a:avLst/>
          </a:prstGeom>
          <a:noFill/>
          <a:ln>
            <a:noFill/>
          </a:ln>
        </p:spPr>
        <p:style>
          <a:lnRef idx="0"/>
          <a:fillRef idx="0"/>
          <a:effectRef idx="0"/>
          <a:fontRef idx="minor"/>
        </p:style>
        <p:txBody>
          <a:bodyPr lIns="0" rIns="0" tIns="0" bIns="0" anchor="ctr"/>
          <a:p>
            <a:pPr>
              <a:lnSpc>
                <a:spcPct val="100000"/>
              </a:lnSpc>
            </a:pPr>
            <a:r>
              <a:rPr b="0" lang="el-GR" sz="2200" spc="-1" strike="noStrike">
                <a:solidFill>
                  <a:srgbClr val="000000"/>
                </a:solidFill>
                <a:latin typeface="Times New Roman"/>
                <a:ea typeface="DejaVu Sans"/>
              </a:rPr>
              <a:t>Βοιωτική πυξίδα (σκεύος φύλαξης προσωπικών αντικειμένων) με παράσταση υδρόβιων πτηνών (740 π.Χ).</a:t>
            </a:r>
            <a:endParaRPr b="0" lang="el-GR" sz="2200" spc="-1" strike="noStrike">
              <a:latin typeface="Arial"/>
            </a:endParaRPr>
          </a:p>
        </p:txBody>
      </p:sp>
      <p:pic>
        <p:nvPicPr>
          <p:cNvPr id="331" name="Picture 175" descr=""/>
          <p:cNvPicPr/>
          <p:nvPr/>
        </p:nvPicPr>
        <p:blipFill>
          <a:blip r:embed="rId1"/>
          <a:stretch/>
        </p:blipFill>
        <p:spPr>
          <a:xfrm>
            <a:off x="1512000" y="288000"/>
            <a:ext cx="6011280" cy="6011280"/>
          </a:xfrm>
          <a:prstGeom prst="rect">
            <a:avLst/>
          </a:prstGeom>
          <a:ln>
            <a:noFill/>
          </a:ln>
        </p:spPr>
      </p:pic>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CustomShape 1"/>
          <p:cNvSpPr/>
          <p:nvPr/>
        </p:nvSpPr>
        <p:spPr>
          <a:xfrm>
            <a:off x="432000" y="1957680"/>
            <a:ext cx="3167640" cy="1828800"/>
          </a:xfrm>
          <a:prstGeom prst="rect">
            <a:avLst/>
          </a:prstGeom>
          <a:noFill/>
          <a:ln>
            <a:noFill/>
          </a:ln>
        </p:spPr>
        <p:style>
          <a:lnRef idx="0"/>
          <a:fillRef idx="0"/>
          <a:effectRef idx="0"/>
          <a:fontRef idx="minor"/>
        </p:style>
        <p:txBody>
          <a:bodyPr lIns="0" rIns="0" tIns="0" bIns="0" anchor="ctr"/>
          <a:p>
            <a:pPr>
              <a:lnSpc>
                <a:spcPct val="100000"/>
              </a:lnSpc>
            </a:pPr>
            <a:r>
              <a:rPr b="0" lang="el-GR" sz="2600" spc="-1" strike="noStrike">
                <a:solidFill>
                  <a:srgbClr val="000000"/>
                </a:solidFill>
                <a:latin typeface="Times New Roman"/>
                <a:ea typeface="DejaVu Sans"/>
              </a:rPr>
              <a:t>Λεπτομέρεια από αμφορέα. Παράσταση άρματος. (735-720 π.Χ.)</a:t>
            </a:r>
            <a:endParaRPr b="0" lang="el-GR" sz="2600" spc="-1" strike="noStrike">
              <a:latin typeface="Arial"/>
            </a:endParaRPr>
          </a:p>
        </p:txBody>
      </p:sp>
      <p:pic>
        <p:nvPicPr>
          <p:cNvPr id="333" name="Picture 177" descr=""/>
          <p:cNvPicPr/>
          <p:nvPr/>
        </p:nvPicPr>
        <p:blipFill>
          <a:blip r:embed="rId1"/>
          <a:stretch/>
        </p:blipFill>
        <p:spPr>
          <a:xfrm>
            <a:off x="3474360" y="1656000"/>
            <a:ext cx="6607080" cy="4403520"/>
          </a:xfrm>
          <a:prstGeom prst="rect">
            <a:avLst/>
          </a:prstGeom>
          <a:ln>
            <a:noFill/>
          </a:ln>
        </p:spPr>
      </p:pic>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CustomShape 1"/>
          <p:cNvSpPr/>
          <p:nvPr/>
        </p:nvSpPr>
        <p:spPr>
          <a:xfrm>
            <a:off x="504000" y="251640"/>
            <a:ext cx="8783640" cy="1237680"/>
          </a:xfrm>
          <a:prstGeom prst="rect">
            <a:avLst/>
          </a:prstGeom>
          <a:noFill/>
          <a:ln>
            <a:noFill/>
          </a:ln>
        </p:spPr>
        <p:style>
          <a:lnRef idx="0"/>
          <a:fillRef idx="0"/>
          <a:effectRef idx="0"/>
          <a:fontRef idx="minor"/>
        </p:style>
        <p:txBody>
          <a:bodyPr lIns="0" rIns="0" tIns="0" bIns="0" anchor="ctr"/>
          <a:p>
            <a:pPr>
              <a:lnSpc>
                <a:spcPct val="100000"/>
              </a:lnSpc>
            </a:pPr>
            <a:r>
              <a:rPr b="0" lang="el-GR" sz="4400" spc="-1" strike="noStrike">
                <a:solidFill>
                  <a:srgbClr val="000000"/>
                </a:solidFill>
                <a:latin typeface="Times New Roman"/>
                <a:ea typeface="DejaVu Sans"/>
              </a:rPr>
              <a:t>Γεωμετρική τεχνοτροπία στα αγγεία</a:t>
            </a:r>
            <a:endParaRPr b="0" lang="el-GR" sz="4400" spc="-1" strike="noStrike">
              <a:latin typeface="Arial"/>
            </a:endParaRPr>
          </a:p>
        </p:txBody>
      </p:sp>
      <p:sp>
        <p:nvSpPr>
          <p:cNvPr id="335" name="CustomShape 2"/>
          <p:cNvSpPr/>
          <p:nvPr/>
        </p:nvSpPr>
        <p:spPr>
          <a:xfrm>
            <a:off x="504000" y="1769040"/>
            <a:ext cx="8869680" cy="4384080"/>
          </a:xfrm>
          <a:prstGeom prst="rect">
            <a:avLst/>
          </a:prstGeom>
          <a:noFill/>
          <a:ln>
            <a:noFill/>
          </a:ln>
        </p:spPr>
        <p:style>
          <a:lnRef idx="0"/>
          <a:fillRef idx="0"/>
          <a:effectRef idx="0"/>
          <a:fontRef idx="minor"/>
        </p:style>
        <p:txBody>
          <a:bodyPr lIns="0" rIns="0" tIns="0" bIns="0">
            <a:normAutofit/>
          </a:bodyPr>
          <a:p>
            <a:pPr marL="432000" indent="-323640" algn="just">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ea typeface="DejaVu Sans"/>
              </a:rPr>
              <a:t>Στην κυρίως Ελλάδα η γεωμετρική τεχνοτροπία επικρατεί ενιαία έως τα τέλη του 8ου αι. π. Χ.</a:t>
            </a:r>
            <a:endParaRPr b="0" lang="el-GR" sz="3200" spc="-1" strike="noStrike">
              <a:latin typeface="Arial"/>
            </a:endParaRPr>
          </a:p>
          <a:p>
            <a:pPr marL="432000" indent="-323640" algn="just">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ea typeface="DejaVu Sans"/>
              </a:rPr>
              <a:t>Η διακόσμηση αποτελείται από ομόκεντρους κύκλους, που ζωγραφίζονται με πολλαπλό χρωστήρα  (πινέλο), ρόμβους, τεθλασμένες γραμμές και άλλα, απλά γεωμετρικά μοτίβα που τοποθετούνται μέσα σε πλατιές ταινίες στον λαιμό και το σώμα του αγγείου.</a:t>
            </a:r>
            <a:endParaRPr b="0" lang="el-GR" sz="3200" spc="-1" strike="noStrike">
              <a:latin typeface="Arial"/>
            </a:endParaRPr>
          </a:p>
        </p:txBody>
      </p:sp>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nSpc>
                <a:spcPct val="100000"/>
              </a:lnSpc>
            </a:pPr>
            <a:r>
              <a:rPr b="0" lang="el-GR" sz="4400" spc="-1" strike="noStrike">
                <a:solidFill>
                  <a:srgbClr val="000000"/>
                </a:solidFill>
                <a:latin typeface="Times New Roman"/>
                <a:ea typeface="DejaVu Sans"/>
              </a:rPr>
              <a:t>Περίοδοι</a:t>
            </a:r>
            <a:endParaRPr b="0" lang="el-GR" sz="4400" spc="-1" strike="noStrike">
              <a:latin typeface="Arial"/>
            </a:endParaRPr>
          </a:p>
        </p:txBody>
      </p:sp>
      <p:sp>
        <p:nvSpPr>
          <p:cNvPr id="337" name="CustomShape 2"/>
          <p:cNvSpPr/>
          <p:nvPr/>
        </p:nvSpPr>
        <p:spPr>
          <a:xfrm>
            <a:off x="504000" y="1769040"/>
            <a:ext cx="8869680" cy="4384080"/>
          </a:xfrm>
          <a:prstGeom prst="rect">
            <a:avLst/>
          </a:prstGeom>
          <a:noFill/>
          <a:ln>
            <a:noFill/>
          </a:ln>
        </p:spPr>
        <p:style>
          <a:lnRef idx="0"/>
          <a:fillRef idx="0"/>
          <a:effectRef idx="0"/>
          <a:fontRef idx="minor"/>
        </p:style>
        <p:txBody>
          <a:bodyPr lIns="0" rIns="0" tIns="0" bIns="0">
            <a:normAutofit/>
          </a:bodyPr>
          <a:p>
            <a:pPr marL="432000" indent="-323640" algn="just">
              <a:lnSpc>
                <a:spcPct val="100000"/>
              </a:lnSpc>
              <a:spcAft>
                <a:spcPts val="1417"/>
              </a:spcAft>
              <a:buClr>
                <a:srgbClr val="000000"/>
              </a:buClr>
              <a:buSzPct val="45000"/>
              <a:buFont typeface="Wingdings" charset="2"/>
              <a:buChar char=""/>
            </a:pPr>
            <a:r>
              <a:rPr b="0" lang="el-GR" sz="2200" spc="-1" strike="noStrike">
                <a:solidFill>
                  <a:srgbClr val="000000"/>
                </a:solidFill>
                <a:latin typeface="Times New Roman"/>
                <a:ea typeface="DejaVu Sans"/>
              </a:rPr>
              <a:t>Αρχικά, χρησιμοποιούνται ευθύγραμμα και γωνιώδη γεωμετρικά σχήματα (όπως ο μαίανδρος), τα οποία τοποθετούνται σε στενές ταινίες ή μετόπες στον λαιμό και το σώμα του αγγείου, ενώ η υπόλοιπη επιφάνεια καλύπτεται με στιλπνό μελανό γάνωμα.</a:t>
            </a:r>
            <a:endParaRPr b="0" lang="el-GR" sz="2200" spc="-1" strike="noStrike">
              <a:latin typeface="Arial"/>
            </a:endParaRPr>
          </a:p>
          <a:p>
            <a:pPr marL="432000" indent="-323640" algn="just">
              <a:lnSpc>
                <a:spcPct val="100000"/>
              </a:lnSpc>
              <a:spcAft>
                <a:spcPts val="1417"/>
              </a:spcAft>
              <a:buClr>
                <a:srgbClr val="000000"/>
              </a:buClr>
              <a:buSzPct val="45000"/>
              <a:buFont typeface="Wingdings" charset="2"/>
              <a:buChar char=""/>
            </a:pPr>
            <a:r>
              <a:rPr b="0" lang="el-GR" sz="2200" spc="-1" strike="noStrike">
                <a:solidFill>
                  <a:srgbClr val="000000"/>
                </a:solidFill>
                <a:latin typeface="Times New Roman"/>
                <a:ea typeface="DejaVu Sans"/>
              </a:rPr>
              <a:t>Αργότερα, κάνει δειλά την εμφάνισή της η εικονιστική αγγειογραφία: μεμονωμένα ζώα ή πτηνά, που αποδίδονται με περίγραμμα, τοποθετούνται σε μικρές μετόπες σε διάφορα σημεία του αγγείου.</a:t>
            </a:r>
            <a:endParaRPr b="0" lang="el-GR" sz="2200" spc="-1" strike="noStrike">
              <a:latin typeface="Arial"/>
            </a:endParaRPr>
          </a:p>
          <a:p>
            <a:pPr marL="432000" indent="-323640" algn="just">
              <a:lnSpc>
                <a:spcPct val="100000"/>
              </a:lnSpc>
              <a:spcAft>
                <a:spcPts val="1417"/>
              </a:spcAft>
              <a:buClr>
                <a:srgbClr val="000000"/>
              </a:buClr>
              <a:buSzPct val="45000"/>
              <a:buFont typeface="Wingdings" charset="2"/>
              <a:buChar char=""/>
            </a:pPr>
            <a:r>
              <a:rPr b="0" lang="el-GR" sz="2200" spc="-1" strike="noStrike">
                <a:solidFill>
                  <a:srgbClr val="000000"/>
                </a:solidFill>
                <a:latin typeface="Times New Roman"/>
                <a:ea typeface="DejaVu Sans"/>
              </a:rPr>
              <a:t>Η πραγματική επανάσταση στη διακόσμηση της κεραμικής συμβαίνει κατά την Ύστερη Γεωμετρική περίοδο (760-700 π.Χ.). Τα γεωμετρικά μοτίβα συνεχίζουν να καλύπτουν μεγάλο μέρος της επιφάνειας του αγγείου, όμως τώρα πρωτεύοντα ρόλο παίζουν οι παραστατικές σκηνές που απεικονίζουν ταφικές τελετές, μάχες σε στεριά και θάλασσα, πομπές αρμάτων ή ακόμη και μυθολογικές σκηνές. Η ανθρώπινη μορφή έρχεται στο προσκήνιο του ενδιαφέροντος.</a:t>
            </a:r>
            <a:endParaRPr b="0" lang="el-GR" sz="2200" spc="-1" strike="noStrike">
              <a:latin typeface="Arial"/>
            </a:endParaRPr>
          </a:p>
        </p:txBody>
      </p:sp>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8" name="CustomShape 1"/>
          <p:cNvSpPr/>
          <p:nvPr/>
        </p:nvSpPr>
        <p:spPr>
          <a:xfrm>
            <a:off x="5184000" y="1167120"/>
            <a:ext cx="4175640" cy="5456520"/>
          </a:xfrm>
          <a:prstGeom prst="rect">
            <a:avLst/>
          </a:prstGeom>
          <a:noFill/>
          <a:ln>
            <a:noFill/>
          </a:ln>
        </p:spPr>
        <p:style>
          <a:lnRef idx="0"/>
          <a:fillRef idx="0"/>
          <a:effectRef idx="0"/>
          <a:fontRef idx="minor"/>
        </p:style>
        <p:txBody>
          <a:bodyPr lIns="0" rIns="0" tIns="0" bIns="0" anchor="ctr"/>
          <a:p>
            <a:pPr>
              <a:lnSpc>
                <a:spcPct val="100000"/>
              </a:lnSpc>
            </a:pPr>
            <a:r>
              <a:rPr b="0" lang="el-GR" sz="2600" spc="-1" strike="noStrike">
                <a:solidFill>
                  <a:srgbClr val="000000"/>
                </a:solidFill>
                <a:latin typeface="Times New Roman"/>
                <a:ea typeface="DejaVu Sans"/>
              </a:rPr>
              <a:t>Αττικός αμφορέας από την περιοχή του Κεραμεικού (850-800 π.Χ.)</a:t>
            </a:r>
            <a:endParaRPr b="0" lang="el-GR" sz="2600" spc="-1" strike="noStrike">
              <a:latin typeface="Arial"/>
            </a:endParaRPr>
          </a:p>
        </p:txBody>
      </p:sp>
      <p:pic>
        <p:nvPicPr>
          <p:cNvPr id="339" name="Picture 183" descr=""/>
          <p:cNvPicPr/>
          <p:nvPr/>
        </p:nvPicPr>
        <p:blipFill>
          <a:blip r:embed="rId1"/>
          <a:stretch/>
        </p:blipFill>
        <p:spPr>
          <a:xfrm>
            <a:off x="490680" y="1416960"/>
            <a:ext cx="3612960" cy="5423760"/>
          </a:xfrm>
          <a:prstGeom prst="rect">
            <a:avLst/>
          </a:prstGeom>
          <a:ln>
            <a:noFill/>
          </a:ln>
        </p:spPr>
      </p:pic>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CustomShape 1"/>
          <p:cNvSpPr/>
          <p:nvPr/>
        </p:nvSpPr>
        <p:spPr>
          <a:xfrm>
            <a:off x="5594760" y="1814040"/>
            <a:ext cx="3116880" cy="1138320"/>
          </a:xfrm>
          <a:prstGeom prst="rect">
            <a:avLst/>
          </a:prstGeom>
          <a:noFill/>
          <a:ln>
            <a:noFill/>
          </a:ln>
        </p:spPr>
        <p:style>
          <a:lnRef idx="0"/>
          <a:fillRef idx="0"/>
          <a:effectRef idx="0"/>
          <a:fontRef idx="minor"/>
        </p:style>
        <p:txBody>
          <a:bodyPr lIns="0" rIns="0" tIns="0" bIns="0" anchor="ctr"/>
          <a:p>
            <a:pPr>
              <a:lnSpc>
                <a:spcPct val="100000"/>
              </a:lnSpc>
            </a:pPr>
            <a:r>
              <a:rPr b="0" lang="el-GR" sz="2600" spc="-1" strike="noStrike">
                <a:solidFill>
                  <a:srgbClr val="000000"/>
                </a:solidFill>
                <a:latin typeface="Times New Roman"/>
                <a:ea typeface="DejaVu Sans"/>
              </a:rPr>
              <a:t>Οινοχόη από την Αθήνα (750-725 π.Χ.)</a:t>
            </a:r>
            <a:endParaRPr b="0" lang="el-GR" sz="2600" spc="-1" strike="noStrike">
              <a:latin typeface="Arial"/>
            </a:endParaRPr>
          </a:p>
        </p:txBody>
      </p:sp>
      <p:pic>
        <p:nvPicPr>
          <p:cNvPr id="341" name="Picture 185" descr=""/>
          <p:cNvPicPr/>
          <p:nvPr/>
        </p:nvPicPr>
        <p:blipFill>
          <a:blip r:embed="rId1"/>
          <a:stretch/>
        </p:blipFill>
        <p:spPr>
          <a:xfrm>
            <a:off x="432000" y="216000"/>
            <a:ext cx="4823640" cy="7039440"/>
          </a:xfrm>
          <a:prstGeom prst="rect">
            <a:avLst/>
          </a:prstGeom>
          <a:ln>
            <a:noFill/>
          </a:ln>
        </p:spPr>
      </p:pic>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2" name="CustomShape 1"/>
          <p:cNvSpPr/>
          <p:nvPr/>
        </p:nvSpPr>
        <p:spPr>
          <a:xfrm>
            <a:off x="6480000" y="1492560"/>
            <a:ext cx="3167640" cy="1463040"/>
          </a:xfrm>
          <a:prstGeom prst="rect">
            <a:avLst/>
          </a:prstGeom>
          <a:noFill/>
          <a:ln>
            <a:noFill/>
          </a:ln>
        </p:spPr>
        <p:style>
          <a:lnRef idx="0"/>
          <a:fillRef idx="0"/>
          <a:effectRef idx="0"/>
          <a:fontRef idx="minor"/>
        </p:style>
        <p:txBody>
          <a:bodyPr lIns="0" rIns="0" tIns="0" bIns="0" anchor="ctr"/>
          <a:p>
            <a:pPr>
              <a:lnSpc>
                <a:spcPct val="100000"/>
              </a:lnSpc>
            </a:pPr>
            <a:r>
              <a:rPr b="0" lang="el-GR" sz="2600" spc="-1" strike="noStrike">
                <a:solidFill>
                  <a:srgbClr val="000000"/>
                </a:solidFill>
                <a:latin typeface="Times New Roman"/>
                <a:ea typeface="DejaVu Sans"/>
              </a:rPr>
              <a:t>Κρατήρας από την περιοχή του Κεραμεικού (750-735 π.Χ.)</a:t>
            </a:r>
            <a:endParaRPr b="0" lang="el-GR" sz="2600" spc="-1" strike="noStrike">
              <a:latin typeface="Arial"/>
            </a:endParaRPr>
          </a:p>
        </p:txBody>
      </p:sp>
      <p:pic>
        <p:nvPicPr>
          <p:cNvPr id="343" name="Picture 187" descr=""/>
          <p:cNvPicPr/>
          <p:nvPr/>
        </p:nvPicPr>
        <p:blipFill>
          <a:blip r:embed="rId1"/>
          <a:stretch/>
        </p:blipFill>
        <p:spPr>
          <a:xfrm>
            <a:off x="100440" y="369720"/>
            <a:ext cx="6019200" cy="6757920"/>
          </a:xfrm>
          <a:prstGeom prst="rect">
            <a:avLst/>
          </a:prstGeom>
          <a:ln>
            <a:noFill/>
          </a:ln>
        </p:spPr>
      </p:pic>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CustomShape 1"/>
          <p:cNvSpPr/>
          <p:nvPr/>
        </p:nvSpPr>
        <p:spPr>
          <a:xfrm>
            <a:off x="5040000" y="2339640"/>
            <a:ext cx="3959640" cy="1138320"/>
          </a:xfrm>
          <a:prstGeom prst="rect">
            <a:avLst/>
          </a:prstGeom>
          <a:noFill/>
          <a:ln>
            <a:noFill/>
          </a:ln>
        </p:spPr>
        <p:style>
          <a:lnRef idx="0"/>
          <a:fillRef idx="0"/>
          <a:effectRef idx="0"/>
          <a:fontRef idx="minor"/>
        </p:style>
        <p:txBody>
          <a:bodyPr lIns="0" rIns="0" tIns="0" bIns="0" anchor="ctr"/>
          <a:p>
            <a:pPr>
              <a:lnSpc>
                <a:spcPct val="100000"/>
              </a:lnSpc>
            </a:pPr>
            <a:r>
              <a:rPr b="0" lang="el-GR" sz="2600" spc="-1" strike="noStrike">
                <a:solidFill>
                  <a:srgbClr val="000000"/>
                </a:solidFill>
                <a:latin typeface="Times New Roman"/>
                <a:ea typeface="DejaVu Sans"/>
              </a:rPr>
              <a:t>Αττικός αμφορέας (760-750 π.Χ.)</a:t>
            </a:r>
            <a:endParaRPr b="0" lang="el-GR" sz="2600" spc="-1" strike="noStrike">
              <a:latin typeface="Arial"/>
            </a:endParaRPr>
          </a:p>
        </p:txBody>
      </p:sp>
      <p:pic>
        <p:nvPicPr>
          <p:cNvPr id="345" name="Picture 189" descr=""/>
          <p:cNvPicPr/>
          <p:nvPr/>
        </p:nvPicPr>
        <p:blipFill>
          <a:blip r:embed="rId1"/>
          <a:stretch/>
        </p:blipFill>
        <p:spPr>
          <a:xfrm>
            <a:off x="372240" y="120960"/>
            <a:ext cx="4451400" cy="7326000"/>
          </a:xfrm>
          <a:prstGeom prst="rect">
            <a:avLst/>
          </a:prstGeom>
          <a:ln>
            <a:noFill/>
          </a:ln>
        </p:spPr>
      </p:pic>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CustomShape 1"/>
          <p:cNvSpPr/>
          <p:nvPr/>
        </p:nvSpPr>
        <p:spPr>
          <a:xfrm>
            <a:off x="544680" y="1715040"/>
            <a:ext cx="9143640" cy="5578560"/>
          </a:xfrm>
          <a:prstGeom prst="rect">
            <a:avLst/>
          </a:prstGeom>
          <a:noFill/>
          <a:ln w="9360">
            <a:noFill/>
          </a:ln>
        </p:spPr>
        <p:style>
          <a:lnRef idx="0"/>
          <a:fillRef idx="0"/>
          <a:effectRef idx="0"/>
          <a:fontRef idx="minor"/>
        </p:style>
        <p:txBody>
          <a:bodyPr anchor="ctr"/>
          <a:p>
            <a:pPr algn="ctr">
              <a:lnSpc>
                <a:spcPct val="100000"/>
              </a:lnSpc>
            </a:pPr>
            <a:r>
              <a:rPr b="1" lang="el-GR" sz="3600" spc="-1" strike="noStrike">
                <a:solidFill>
                  <a:srgbClr val="c00000"/>
                </a:solidFill>
                <a:latin typeface="Times New Roman"/>
                <a:ea typeface="Calibri"/>
              </a:rPr>
              <a:t>Α. ΜΕΤΑΒΑΤΙΚΗ ΕΠΟΧΗ</a:t>
            </a:r>
            <a:endParaRPr b="0" lang="el-GR" sz="3600" spc="-1" strike="noStrike">
              <a:latin typeface="Arial"/>
            </a:endParaRPr>
          </a:p>
          <a:p>
            <a:pPr>
              <a:lnSpc>
                <a:spcPct val="100000"/>
              </a:lnSpc>
            </a:pPr>
            <a:endParaRPr b="0" lang="el-GR" sz="3600" spc="-1" strike="noStrike">
              <a:latin typeface="Arial"/>
            </a:endParaRPr>
          </a:p>
          <a:p>
            <a:pPr>
              <a:lnSpc>
                <a:spcPct val="200000"/>
              </a:lnSpc>
              <a:buClr>
                <a:srgbClr val="000000"/>
              </a:buClr>
              <a:buFont typeface="Wingdings" charset="2"/>
              <a:buChar char=""/>
            </a:pPr>
            <a:r>
              <a:rPr b="0" lang="el-GR" sz="3600" spc="-1" strike="noStrike">
                <a:solidFill>
                  <a:srgbClr val="000000"/>
                </a:solidFill>
                <a:latin typeface="Times New Roman"/>
                <a:ea typeface="Calibri"/>
              </a:rPr>
              <a:t> </a:t>
            </a:r>
            <a:r>
              <a:rPr b="0" lang="el-GR" sz="3600" spc="-1" strike="noStrike">
                <a:solidFill>
                  <a:srgbClr val="000000"/>
                </a:solidFill>
                <a:latin typeface="Times New Roman"/>
                <a:ea typeface="Calibri"/>
              </a:rPr>
              <a:t>Μετακινήσεις ελληνικών φύλων</a:t>
            </a:r>
            <a:endParaRPr b="0" lang="el-GR" sz="3600" spc="-1" strike="noStrike">
              <a:latin typeface="Arial"/>
            </a:endParaRPr>
          </a:p>
          <a:p>
            <a:pPr>
              <a:lnSpc>
                <a:spcPct val="200000"/>
              </a:lnSpc>
              <a:buClr>
                <a:srgbClr val="000000"/>
              </a:buClr>
              <a:buFont typeface="Wingdings" charset="2"/>
              <a:buChar char=""/>
            </a:pPr>
            <a:r>
              <a:rPr b="0" lang="el-GR" sz="3600" spc="-1" strike="noStrike">
                <a:solidFill>
                  <a:srgbClr val="000000"/>
                </a:solidFill>
                <a:latin typeface="Times New Roman"/>
                <a:ea typeface="Calibri"/>
              </a:rPr>
              <a:t> </a:t>
            </a:r>
            <a:r>
              <a:rPr b="0" lang="el-GR" sz="3600" spc="-1" strike="noStrike">
                <a:solidFill>
                  <a:srgbClr val="000000"/>
                </a:solidFill>
                <a:latin typeface="Times New Roman"/>
                <a:ea typeface="Calibri"/>
              </a:rPr>
              <a:t>Απόκτηση μόνιμων εγκαταστάσεων</a:t>
            </a:r>
            <a:endParaRPr b="0" lang="el-GR" sz="3600" spc="-1" strike="noStrike">
              <a:latin typeface="Arial"/>
            </a:endParaRPr>
          </a:p>
          <a:p>
            <a:pPr>
              <a:lnSpc>
                <a:spcPct val="200000"/>
              </a:lnSpc>
              <a:buClr>
                <a:srgbClr val="000000"/>
              </a:buClr>
              <a:buFont typeface="Wingdings" charset="2"/>
              <a:buChar char=""/>
            </a:pPr>
            <a:r>
              <a:rPr b="0" lang="el-GR" sz="3600" spc="-1" strike="noStrike">
                <a:solidFill>
                  <a:srgbClr val="000000"/>
                </a:solidFill>
                <a:latin typeface="Times New Roman"/>
                <a:ea typeface="Calibri"/>
              </a:rPr>
              <a:t> </a:t>
            </a:r>
            <a:r>
              <a:rPr b="0" lang="el-GR" sz="3600" spc="-1" strike="noStrike">
                <a:solidFill>
                  <a:srgbClr val="000000"/>
                </a:solidFill>
                <a:latin typeface="Times New Roman"/>
                <a:ea typeface="Calibri"/>
              </a:rPr>
              <a:t>Ανασυγκρότηση – αναδημιουργία</a:t>
            </a:r>
            <a:endParaRPr b="0" lang="el-GR" sz="3600" spc="-1" strike="noStrike">
              <a:latin typeface="Arial"/>
            </a:endParaRPr>
          </a:p>
          <a:p>
            <a:pPr>
              <a:lnSpc>
                <a:spcPct val="200000"/>
              </a:lnSpc>
            </a:pPr>
            <a:endParaRPr b="0" lang="el-GR" sz="36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nSpc>
                <a:spcPct val="100000"/>
              </a:lnSpc>
            </a:pPr>
            <a:r>
              <a:rPr b="0" lang="el-GR" sz="4400" spc="-1" strike="noStrike">
                <a:solidFill>
                  <a:srgbClr val="000000"/>
                </a:solidFill>
                <a:latin typeface="Times New Roman"/>
                <a:ea typeface="DejaVu Sans"/>
              </a:rPr>
              <a:t>Ειδωλοπλαστική </a:t>
            </a:r>
            <a:endParaRPr b="0" lang="el-GR" sz="4400" spc="-1" strike="noStrike">
              <a:latin typeface="Arial"/>
            </a:endParaRPr>
          </a:p>
        </p:txBody>
      </p:sp>
      <p:sp>
        <p:nvSpPr>
          <p:cNvPr id="347" name="CustomShape 2"/>
          <p:cNvSpPr/>
          <p:nvPr/>
        </p:nvSpPr>
        <p:spPr>
          <a:xfrm>
            <a:off x="504000" y="1769040"/>
            <a:ext cx="8869680" cy="4384080"/>
          </a:xfrm>
          <a:prstGeom prst="rect">
            <a:avLst/>
          </a:prstGeom>
          <a:noFill/>
          <a:ln>
            <a:noFill/>
          </a:ln>
        </p:spPr>
        <p:style>
          <a:lnRef idx="0"/>
          <a:fillRef idx="0"/>
          <a:effectRef idx="0"/>
          <a:fontRef idx="minor"/>
        </p:style>
        <p:txBody>
          <a:bodyPr lIns="0" rIns="0" tIns="0" bIns="0">
            <a:normAutofit/>
          </a:bodyPr>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ea typeface="DejaVu Sans"/>
              </a:rPr>
              <a:t>Η ειδωλοπλαστική της περιόδου συνίσταται κυρίως σε χάλκινα και πήλινα ειδώλια. Ελάχιστα παραδείγματα γνωρίζουμε από άλλα υλικά, όπως ο λίθος ή το ελεφαντόδοντο.</a:t>
            </a:r>
            <a:endParaRPr b="0" lang="el-GR" sz="32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ea typeface="DejaVu Sans"/>
              </a:rPr>
              <a:t>Τα χάλκινα ειδώλια αναπαριστούν μορφές ανθρώπων και ζώων σε μικρό συνήθως μέγεθος. Κατά κανόνα είναι χυτά αν και κάποιες λεπτομέρειες αποδίδονται με σφυρηλάτηση. </a:t>
            </a:r>
            <a:endParaRPr b="0" lang="el-GR" sz="3200" spc="-1" strike="noStrike">
              <a:latin typeface="Arial"/>
            </a:endParaRPr>
          </a:p>
          <a:p>
            <a:pPr marL="432000" indent="-323640">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ea typeface="DejaVu Sans"/>
              </a:rPr>
              <a:t>Τα ανθρωπόμορφα ειδώλια απεικονίζουν κατά κύριο λόγο πολεμιστές και ηνιόχους σε άρματα, όπως επίσης και όρθιες γυναικείες μορφές, ανδρικές θεότητες και μυθολογικά πλάσματα.</a:t>
            </a:r>
            <a:endParaRPr b="0" lang="el-GR" sz="3200" spc="-1" strike="noStrike">
              <a:latin typeface="Arial"/>
            </a:endParaRPr>
          </a:p>
        </p:txBody>
      </p:sp>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8" name="CustomShape 1"/>
          <p:cNvSpPr/>
          <p:nvPr/>
        </p:nvSpPr>
        <p:spPr>
          <a:xfrm>
            <a:off x="936000" y="6264000"/>
            <a:ext cx="7703640" cy="1138320"/>
          </a:xfrm>
          <a:prstGeom prst="rect">
            <a:avLst/>
          </a:prstGeom>
          <a:noFill/>
          <a:ln>
            <a:noFill/>
          </a:ln>
        </p:spPr>
        <p:style>
          <a:lnRef idx="0"/>
          <a:fillRef idx="0"/>
          <a:effectRef idx="0"/>
          <a:fontRef idx="minor"/>
        </p:style>
        <p:txBody>
          <a:bodyPr lIns="0" rIns="0" tIns="0" bIns="0" anchor="ctr"/>
          <a:p>
            <a:pPr>
              <a:lnSpc>
                <a:spcPct val="100000"/>
              </a:lnSpc>
            </a:pPr>
            <a:r>
              <a:rPr b="0" lang="el-GR" sz="2200" spc="-1" strike="noStrike">
                <a:solidFill>
                  <a:srgbClr val="000000"/>
                </a:solidFill>
                <a:latin typeface="Times New Roman"/>
                <a:ea typeface="DejaVu Sans"/>
              </a:rPr>
              <a:t>  </a:t>
            </a:r>
            <a:r>
              <a:rPr b="0" lang="el-GR" sz="2200" spc="-1" strike="noStrike">
                <a:solidFill>
                  <a:srgbClr val="000000"/>
                </a:solidFill>
                <a:latin typeface="Times New Roman"/>
                <a:ea typeface="DejaVu Sans"/>
              </a:rPr>
              <a:t>Χάλκινο ειδώλιο βοοειδούς (8ος αιώνας π.Χ.).</a:t>
            </a:r>
            <a:endParaRPr b="0" lang="el-GR" sz="2200" spc="-1" strike="noStrike">
              <a:latin typeface="Arial"/>
            </a:endParaRPr>
          </a:p>
        </p:txBody>
      </p:sp>
      <p:pic>
        <p:nvPicPr>
          <p:cNvPr id="349" name="Picture 193" descr=""/>
          <p:cNvPicPr/>
          <p:nvPr/>
        </p:nvPicPr>
        <p:blipFill>
          <a:blip r:embed="rId1"/>
          <a:stretch/>
        </p:blipFill>
        <p:spPr>
          <a:xfrm>
            <a:off x="1800000" y="110160"/>
            <a:ext cx="6297480" cy="6297480"/>
          </a:xfrm>
          <a:prstGeom prst="rect">
            <a:avLst/>
          </a:prstGeom>
          <a:ln>
            <a:noFill/>
          </a:ln>
        </p:spPr>
      </p:pic>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0" name="CustomShape 1"/>
          <p:cNvSpPr/>
          <p:nvPr/>
        </p:nvSpPr>
        <p:spPr>
          <a:xfrm>
            <a:off x="792000" y="5760000"/>
            <a:ext cx="7703640" cy="1138320"/>
          </a:xfrm>
          <a:prstGeom prst="rect">
            <a:avLst/>
          </a:prstGeom>
          <a:noFill/>
          <a:ln>
            <a:noFill/>
          </a:ln>
        </p:spPr>
        <p:style>
          <a:lnRef idx="0"/>
          <a:fillRef idx="0"/>
          <a:effectRef idx="0"/>
          <a:fontRef idx="minor"/>
        </p:style>
        <p:txBody>
          <a:bodyPr lIns="0" rIns="0" tIns="0" bIns="0" anchor="ctr"/>
          <a:p>
            <a:pPr>
              <a:lnSpc>
                <a:spcPct val="100000"/>
              </a:lnSpc>
            </a:pPr>
            <a:r>
              <a:rPr b="0" lang="el-GR" sz="2600" spc="-1" strike="noStrike">
                <a:solidFill>
                  <a:srgbClr val="000000"/>
                </a:solidFill>
                <a:latin typeface="Times New Roman"/>
                <a:ea typeface="DejaVu Sans"/>
              </a:rPr>
              <a:t> </a:t>
            </a:r>
            <a:r>
              <a:rPr b="0" lang="el-GR" sz="2600" spc="-1" strike="noStrike">
                <a:solidFill>
                  <a:srgbClr val="000000"/>
                </a:solidFill>
                <a:latin typeface="Times New Roman"/>
                <a:ea typeface="DejaVu Sans"/>
              </a:rPr>
              <a:t>Χάλκινο ειδώλιο που απεικονίζει φοράδα με το μικρό της την ώρα του θηλασμού. </a:t>
            </a:r>
            <a:endParaRPr b="0" lang="el-GR" sz="2600" spc="-1" strike="noStrike">
              <a:latin typeface="Arial"/>
            </a:endParaRPr>
          </a:p>
        </p:txBody>
      </p:sp>
      <p:pic>
        <p:nvPicPr>
          <p:cNvPr id="351" name="Picture 195" descr=""/>
          <p:cNvPicPr/>
          <p:nvPr/>
        </p:nvPicPr>
        <p:blipFill>
          <a:blip r:embed="rId1"/>
          <a:stretch/>
        </p:blipFill>
        <p:spPr>
          <a:xfrm>
            <a:off x="504000" y="1296000"/>
            <a:ext cx="7428960" cy="4126680"/>
          </a:xfrm>
          <a:prstGeom prst="rect">
            <a:avLst/>
          </a:prstGeom>
          <a:ln>
            <a:noFill/>
          </a:ln>
        </p:spPr>
      </p:pic>
    </p:spTree>
  </p:cSld>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2" name="CustomShape 1"/>
          <p:cNvSpPr/>
          <p:nvPr/>
        </p:nvSpPr>
        <p:spPr>
          <a:xfrm>
            <a:off x="792000" y="5472000"/>
            <a:ext cx="7703640" cy="2083680"/>
          </a:xfrm>
          <a:prstGeom prst="rect">
            <a:avLst/>
          </a:prstGeom>
          <a:noFill/>
          <a:ln>
            <a:noFill/>
          </a:ln>
        </p:spPr>
        <p:style>
          <a:lnRef idx="0"/>
          <a:fillRef idx="0"/>
          <a:effectRef idx="0"/>
          <a:fontRef idx="minor"/>
        </p:style>
        <p:txBody>
          <a:bodyPr lIns="0" rIns="0" tIns="0" bIns="0" anchor="ctr"/>
          <a:p>
            <a:pPr algn="just">
              <a:lnSpc>
                <a:spcPct val="100000"/>
              </a:lnSpc>
            </a:pPr>
            <a:r>
              <a:rPr b="0" lang="el-GR" sz="2200" spc="-1" strike="noStrike">
                <a:solidFill>
                  <a:srgbClr val="000000"/>
                </a:solidFill>
                <a:latin typeface="Times New Roman"/>
                <a:ea typeface="DejaVu Sans"/>
              </a:rPr>
              <a:t>Χάλκινο ειδώλιο πολεμιστή.Φοράει κωνικό κράνος, περίτεχνη ζώνη από επάλληλους δακτυλίους και έχει στην πλάτη κρεμασμένη με τον τελαμώνα, βοιωτική ασπίδα. Τονίζονται υπερβολικά ο λαιμός, τα γεννητικά όργανα και οι κνήμες. Εικάζεται ότι πρόκειται για τον Αχιλλέα.</a:t>
            </a:r>
            <a:endParaRPr b="0" lang="el-GR" sz="2200" spc="-1" strike="noStrike">
              <a:latin typeface="Arial"/>
            </a:endParaRPr>
          </a:p>
        </p:txBody>
      </p:sp>
      <p:pic>
        <p:nvPicPr>
          <p:cNvPr id="353" name="Picture 197" descr=""/>
          <p:cNvPicPr/>
          <p:nvPr/>
        </p:nvPicPr>
        <p:blipFill>
          <a:blip r:embed="rId1"/>
          <a:stretch/>
        </p:blipFill>
        <p:spPr>
          <a:xfrm>
            <a:off x="576000" y="360000"/>
            <a:ext cx="8683560" cy="4823640"/>
          </a:xfrm>
          <a:prstGeom prst="rect">
            <a:avLst/>
          </a:prstGeom>
          <a:ln>
            <a:noFill/>
          </a:ln>
        </p:spPr>
      </p:pic>
    </p:spTree>
  </p:cSld>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4"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nSpc>
                <a:spcPct val="100000"/>
              </a:lnSpc>
            </a:pPr>
            <a:r>
              <a:rPr b="0" lang="el-GR" sz="4400" spc="-1" strike="noStrike">
                <a:solidFill>
                  <a:srgbClr val="000000"/>
                </a:solidFill>
                <a:latin typeface="Times New Roman"/>
                <a:ea typeface="DejaVu Sans"/>
              </a:rPr>
              <a:t>Κοσμήματα </a:t>
            </a:r>
            <a:endParaRPr b="0" lang="el-GR" sz="4400" spc="-1" strike="noStrike">
              <a:latin typeface="Arial"/>
            </a:endParaRPr>
          </a:p>
        </p:txBody>
      </p:sp>
      <p:pic>
        <p:nvPicPr>
          <p:cNvPr id="355" name="Picture 199" descr=""/>
          <p:cNvPicPr/>
          <p:nvPr/>
        </p:nvPicPr>
        <p:blipFill>
          <a:blip r:embed="rId1"/>
          <a:stretch/>
        </p:blipFill>
        <p:spPr>
          <a:xfrm>
            <a:off x="4968000" y="671760"/>
            <a:ext cx="4943880" cy="4943880"/>
          </a:xfrm>
          <a:prstGeom prst="rect">
            <a:avLst/>
          </a:prstGeom>
          <a:ln>
            <a:noFill/>
          </a:ln>
        </p:spPr>
      </p:pic>
      <p:pic>
        <p:nvPicPr>
          <p:cNvPr id="356" name="Picture 200" descr=""/>
          <p:cNvPicPr/>
          <p:nvPr/>
        </p:nvPicPr>
        <p:blipFill>
          <a:blip r:embed="rId2"/>
          <a:stretch/>
        </p:blipFill>
        <p:spPr>
          <a:xfrm>
            <a:off x="194040" y="2138040"/>
            <a:ext cx="4989600" cy="4989600"/>
          </a:xfrm>
          <a:prstGeom prst="rect">
            <a:avLst/>
          </a:prstGeom>
          <a:ln>
            <a:noFill/>
          </a:ln>
        </p:spPr>
      </p:pic>
    </p:spTree>
  </p:cSld>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CustomShape 1"/>
          <p:cNvSpPr/>
          <p:nvPr/>
        </p:nvSpPr>
        <p:spPr>
          <a:xfrm>
            <a:off x="2628000" y="3168000"/>
            <a:ext cx="6695280" cy="126180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0" lang="el-GR" sz="1800" spc="-1" strike="noStrike">
                <a:solidFill>
                  <a:srgbClr val="000000"/>
                </a:solidFill>
                <a:latin typeface="Times New Roman"/>
                <a:ea typeface="DejaVu Sans"/>
              </a:rPr>
              <a:t>This work is licensed under</a:t>
            </a:r>
            <a:br/>
            <a:r>
              <a:rPr b="0" lang="el-GR" sz="1800" spc="-1" strike="noStrike">
                <a:solidFill>
                  <a:srgbClr val="000000"/>
                </a:solidFill>
                <a:latin typeface="Times New Roman"/>
                <a:ea typeface="DejaVu Sans"/>
              </a:rPr>
              <a:t>a Creative Commons Attribution-ShareAlike 3.0 Unported License.</a:t>
            </a:r>
            <a:br/>
            <a:r>
              <a:rPr b="0" lang="el-GR" sz="1800" spc="-1" strike="noStrike">
                <a:solidFill>
                  <a:srgbClr val="000000"/>
                </a:solidFill>
                <a:latin typeface="Times New Roman"/>
                <a:ea typeface="DejaVu Sans"/>
              </a:rPr>
              <a:t>It makes use of the works of</a:t>
            </a:r>
            <a:br/>
            <a:r>
              <a:rPr b="0" lang="el-GR" sz="1800" spc="-1" strike="noStrike">
                <a:solidFill>
                  <a:srgbClr val="000000"/>
                </a:solidFill>
                <a:latin typeface="Times New Roman"/>
                <a:ea typeface="DejaVu Sans"/>
              </a:rPr>
              <a:t>Kelly Loves Whales and Nick Merritt.</a:t>
            </a:r>
            <a:endParaRPr b="0" lang="el-GR" sz="1800" spc="-1" strike="noStrike">
              <a:latin typeface="Arial"/>
            </a:endParaRPr>
          </a:p>
        </p:txBody>
      </p:sp>
      <p:pic>
        <p:nvPicPr>
          <p:cNvPr id="358" name="Picture 202" descr=""/>
          <p:cNvPicPr/>
          <p:nvPr/>
        </p:nvPicPr>
        <p:blipFill>
          <a:blip r:embed="rId1"/>
          <a:stretch/>
        </p:blipFill>
        <p:spPr>
          <a:xfrm>
            <a:off x="1250280" y="3672000"/>
            <a:ext cx="837360" cy="294480"/>
          </a:xfrm>
          <a:prstGeom prst="rect">
            <a:avLst/>
          </a:prstGeom>
          <a:ln>
            <a:noFill/>
          </a:ln>
        </p:spPr>
      </p:pic>
    </p:spTree>
  </p:cSld>
  <p:timing>
    <p:tnLst>
      <p:par>
        <p:cTn id="47" dur="indefinite" restart="never" nodeType="tmRoot">
          <p:childTnLst>
            <p:seq>
              <p:cTn id="48"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CustomShape 1"/>
          <p:cNvSpPr/>
          <p:nvPr/>
        </p:nvSpPr>
        <p:spPr>
          <a:xfrm>
            <a:off x="239760" y="1612800"/>
            <a:ext cx="9448560" cy="1736640"/>
          </a:xfrm>
          <a:prstGeom prst="rect">
            <a:avLst/>
          </a:prstGeom>
          <a:noFill/>
          <a:ln w="9360">
            <a:noFill/>
          </a:ln>
        </p:spPr>
        <p:style>
          <a:lnRef idx="0"/>
          <a:fillRef idx="0"/>
          <a:effectRef idx="0"/>
          <a:fontRef idx="minor"/>
        </p:style>
        <p:txBody>
          <a:bodyPr anchor="ctr"/>
          <a:p>
            <a:pPr algn="ctr">
              <a:lnSpc>
                <a:spcPct val="100000"/>
              </a:lnSpc>
            </a:pPr>
            <a:endParaRPr b="0" lang="el-GR" sz="1800" spc="-1" strike="noStrike">
              <a:latin typeface="Arial"/>
            </a:endParaRPr>
          </a:p>
          <a:p>
            <a:pPr>
              <a:lnSpc>
                <a:spcPct val="200000"/>
              </a:lnSpc>
            </a:pPr>
            <a:endParaRPr b="0" lang="el-GR" sz="1800" spc="-1" strike="noStrike">
              <a:latin typeface="Arial"/>
            </a:endParaRPr>
          </a:p>
        </p:txBody>
      </p:sp>
      <p:sp>
        <p:nvSpPr>
          <p:cNvPr id="315" name="CustomShape 2"/>
          <p:cNvSpPr/>
          <p:nvPr/>
        </p:nvSpPr>
        <p:spPr>
          <a:xfrm>
            <a:off x="1077840" y="2043000"/>
            <a:ext cx="7162560" cy="3384000"/>
          </a:xfrm>
          <a:prstGeom prst="rect">
            <a:avLst/>
          </a:prstGeom>
          <a:noFill/>
          <a:ln w="9360">
            <a:noFill/>
          </a:ln>
        </p:spPr>
        <p:style>
          <a:lnRef idx="0"/>
          <a:fillRef idx="0"/>
          <a:effectRef idx="0"/>
          <a:fontRef idx="minor"/>
        </p:style>
        <p:txBody>
          <a:bodyPr anchor="ctr"/>
          <a:p>
            <a:pPr algn="ctr">
              <a:lnSpc>
                <a:spcPct val="100000"/>
              </a:lnSpc>
            </a:pPr>
            <a:r>
              <a:rPr b="1" lang="el-GR" sz="3600" spc="-1" strike="noStrike">
                <a:solidFill>
                  <a:srgbClr val="c00000"/>
                </a:solidFill>
                <a:latin typeface="Times New Roman"/>
                <a:ea typeface="Calibri"/>
              </a:rPr>
              <a:t>Β. ΠΗΓΕΣ ΠΛΗΡΟΦΟΡΗΣΗΣ</a:t>
            </a:r>
            <a:endParaRPr b="0" lang="el-GR" sz="3600" spc="-1" strike="noStrike">
              <a:latin typeface="Arial"/>
            </a:endParaRPr>
          </a:p>
          <a:p>
            <a:pPr>
              <a:lnSpc>
                <a:spcPct val="100000"/>
              </a:lnSpc>
            </a:pPr>
            <a:endParaRPr b="0" lang="el-GR" sz="3600" spc="-1" strike="noStrike">
              <a:latin typeface="Arial"/>
            </a:endParaRPr>
          </a:p>
          <a:p>
            <a:pPr>
              <a:lnSpc>
                <a:spcPct val="200000"/>
              </a:lnSpc>
              <a:buClr>
                <a:srgbClr val="000000"/>
              </a:buClr>
              <a:buFont typeface="Wingdings" charset="2"/>
              <a:buChar char=""/>
            </a:pPr>
            <a:r>
              <a:rPr b="0" lang="el-GR" sz="3600" spc="-1" strike="noStrike">
                <a:solidFill>
                  <a:srgbClr val="000000"/>
                </a:solidFill>
                <a:latin typeface="Times New Roman"/>
                <a:ea typeface="Calibri"/>
              </a:rPr>
              <a:t> </a:t>
            </a:r>
            <a:r>
              <a:rPr b="0" lang="el-GR" sz="3600" spc="-1" strike="noStrike">
                <a:solidFill>
                  <a:srgbClr val="000000"/>
                </a:solidFill>
                <a:latin typeface="Times New Roman"/>
                <a:ea typeface="Calibri"/>
              </a:rPr>
              <a:t>Τα ομηρικά έπη</a:t>
            </a:r>
            <a:endParaRPr b="0" lang="el-GR" sz="3600" spc="-1" strike="noStrike">
              <a:latin typeface="Arial"/>
            </a:endParaRPr>
          </a:p>
          <a:p>
            <a:pPr>
              <a:lnSpc>
                <a:spcPct val="200000"/>
              </a:lnSpc>
              <a:buClr>
                <a:srgbClr val="000000"/>
              </a:buClr>
              <a:buFont typeface="Wingdings" charset="2"/>
              <a:buChar char=""/>
            </a:pPr>
            <a:r>
              <a:rPr b="0" lang="el-GR" sz="3600" spc="-1" strike="noStrike">
                <a:solidFill>
                  <a:srgbClr val="000000"/>
                </a:solidFill>
                <a:latin typeface="Times New Roman"/>
                <a:ea typeface="Calibri"/>
              </a:rPr>
              <a:t> </a:t>
            </a:r>
            <a:r>
              <a:rPr b="0" lang="el-GR" sz="3600" spc="-1" strike="noStrike">
                <a:solidFill>
                  <a:srgbClr val="000000"/>
                </a:solidFill>
                <a:latin typeface="Times New Roman"/>
                <a:ea typeface="Calibri"/>
              </a:rPr>
              <a:t>Η αρχαιολογική σκαπάνη</a:t>
            </a:r>
            <a:endParaRPr b="0" lang="el-GR" sz="3600" spc="-1" strike="noStrike">
              <a:latin typeface="Arial"/>
            </a:endParaRPr>
          </a:p>
        </p:txBody>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CustomShape 1"/>
          <p:cNvSpPr/>
          <p:nvPr/>
        </p:nvSpPr>
        <p:spPr>
          <a:xfrm>
            <a:off x="239760" y="1612800"/>
            <a:ext cx="9448560" cy="1736640"/>
          </a:xfrm>
          <a:prstGeom prst="rect">
            <a:avLst/>
          </a:prstGeom>
          <a:noFill/>
          <a:ln w="9360">
            <a:noFill/>
          </a:ln>
        </p:spPr>
        <p:style>
          <a:lnRef idx="0"/>
          <a:fillRef idx="0"/>
          <a:effectRef idx="0"/>
          <a:fontRef idx="minor"/>
        </p:style>
        <p:txBody>
          <a:bodyPr anchor="ctr"/>
          <a:p>
            <a:pPr algn="ctr">
              <a:lnSpc>
                <a:spcPct val="100000"/>
              </a:lnSpc>
            </a:pPr>
            <a:endParaRPr b="0" lang="el-GR" sz="1800" spc="-1" strike="noStrike">
              <a:latin typeface="Arial"/>
            </a:endParaRPr>
          </a:p>
          <a:p>
            <a:pPr>
              <a:lnSpc>
                <a:spcPct val="200000"/>
              </a:lnSpc>
            </a:pPr>
            <a:endParaRPr b="0" lang="el-GR" sz="1800" spc="-1" strike="noStrike">
              <a:latin typeface="Arial"/>
            </a:endParaRPr>
          </a:p>
        </p:txBody>
      </p:sp>
      <p:sp>
        <p:nvSpPr>
          <p:cNvPr id="317" name="CustomShape 2"/>
          <p:cNvSpPr/>
          <p:nvPr/>
        </p:nvSpPr>
        <p:spPr>
          <a:xfrm>
            <a:off x="392040" y="1591200"/>
            <a:ext cx="9448560" cy="4481280"/>
          </a:xfrm>
          <a:prstGeom prst="rect">
            <a:avLst/>
          </a:prstGeom>
          <a:noFill/>
          <a:ln w="9360">
            <a:noFill/>
          </a:ln>
        </p:spPr>
        <p:style>
          <a:lnRef idx="0"/>
          <a:fillRef idx="0"/>
          <a:effectRef idx="0"/>
          <a:fontRef idx="minor"/>
        </p:style>
        <p:txBody>
          <a:bodyPr anchor="ctr"/>
          <a:p>
            <a:pPr algn="ctr">
              <a:lnSpc>
                <a:spcPct val="100000"/>
              </a:lnSpc>
            </a:pPr>
            <a:r>
              <a:rPr b="1" lang="el-GR" sz="3600" spc="-1" strike="noStrike">
                <a:solidFill>
                  <a:srgbClr val="c00000"/>
                </a:solidFill>
                <a:latin typeface="Times New Roman"/>
                <a:ea typeface="Calibri"/>
              </a:rPr>
              <a:t>Γ. «Ελληνικός Μεσαίωνας» - </a:t>
            </a:r>
            <a:endParaRPr b="0" lang="el-GR" sz="3600" spc="-1" strike="noStrike">
              <a:latin typeface="Arial"/>
            </a:endParaRPr>
          </a:p>
          <a:p>
            <a:pPr algn="ctr">
              <a:lnSpc>
                <a:spcPct val="100000"/>
              </a:lnSpc>
            </a:pPr>
            <a:r>
              <a:rPr b="1" lang="el-GR" sz="3600" spc="-1" strike="noStrike">
                <a:solidFill>
                  <a:srgbClr val="c00000"/>
                </a:solidFill>
                <a:latin typeface="Times New Roman"/>
                <a:ea typeface="Calibri"/>
              </a:rPr>
              <a:t>«Σκοτεινοί Χρόνοι»;</a:t>
            </a:r>
            <a:endParaRPr b="0" lang="el-GR" sz="3600" spc="-1" strike="noStrike">
              <a:latin typeface="Arial"/>
            </a:endParaRPr>
          </a:p>
          <a:p>
            <a:pPr algn="ctr">
              <a:lnSpc>
                <a:spcPct val="150000"/>
              </a:lnSpc>
            </a:pPr>
            <a:endParaRPr b="0" lang="el-GR" sz="3600" spc="-1" strike="noStrike">
              <a:latin typeface="Arial"/>
            </a:endParaRPr>
          </a:p>
          <a:p>
            <a:pPr>
              <a:lnSpc>
                <a:spcPct val="150000"/>
              </a:lnSpc>
              <a:buClr>
                <a:srgbClr val="000000"/>
              </a:buClr>
              <a:buFont typeface="Wingdings" charset="2"/>
              <a:buChar char=""/>
            </a:pPr>
            <a:r>
              <a:rPr b="0" lang="el-GR" sz="3600" spc="-1" strike="noStrike">
                <a:solidFill>
                  <a:srgbClr val="000000"/>
                </a:solidFill>
                <a:latin typeface="Times New Roman"/>
                <a:ea typeface="Calibri"/>
              </a:rPr>
              <a:t> </a:t>
            </a:r>
            <a:r>
              <a:rPr b="0" lang="el-GR" sz="3600" spc="-1" strike="noStrike">
                <a:solidFill>
                  <a:srgbClr val="000000"/>
                </a:solidFill>
                <a:latin typeface="Times New Roman"/>
                <a:ea typeface="Calibri"/>
              </a:rPr>
              <a:t>Παλαιότερα εθεωρείτο εποχή παρακμής</a:t>
            </a:r>
            <a:endParaRPr b="0" lang="el-GR" sz="3600" spc="-1" strike="noStrike">
              <a:latin typeface="Arial"/>
            </a:endParaRPr>
          </a:p>
          <a:p>
            <a:pPr>
              <a:lnSpc>
                <a:spcPct val="150000"/>
              </a:lnSpc>
              <a:buClr>
                <a:srgbClr val="000000"/>
              </a:buClr>
              <a:buFont typeface="Wingdings" charset="2"/>
              <a:buChar char=""/>
            </a:pPr>
            <a:r>
              <a:rPr b="0" lang="el-GR" sz="3600" spc="-1" strike="noStrike">
                <a:solidFill>
                  <a:srgbClr val="000000"/>
                </a:solidFill>
                <a:latin typeface="Times New Roman"/>
                <a:ea typeface="Calibri"/>
              </a:rPr>
              <a:t> </a:t>
            </a:r>
            <a:r>
              <a:rPr b="0" lang="el-GR" sz="3600" spc="-1" strike="noStrike">
                <a:solidFill>
                  <a:srgbClr val="000000"/>
                </a:solidFill>
                <a:latin typeface="Times New Roman"/>
                <a:ea typeface="Calibri"/>
              </a:rPr>
              <a:t>Σήμερα θεωρείται εποχή στην οποία τέθηκαν τα θεμέλια του ελληνικού πολιτισμού</a:t>
            </a:r>
            <a:endParaRPr b="0" lang="el-GR" sz="3600" spc="-1" strike="noStrike">
              <a:latin typeface="Arial"/>
            </a:endParaRPr>
          </a:p>
        </p:txBody>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CustomShape 1"/>
          <p:cNvSpPr/>
          <p:nvPr/>
        </p:nvSpPr>
        <p:spPr>
          <a:xfrm>
            <a:off x="504000" y="3168000"/>
            <a:ext cx="9071280" cy="126180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1" lang="el-GR" sz="4400" spc="-1" strike="noStrike">
                <a:solidFill>
                  <a:srgbClr val="000000"/>
                </a:solidFill>
                <a:latin typeface="Times New Roman"/>
                <a:ea typeface="DejaVu Sans"/>
              </a:rPr>
              <a:t>Ο πρώτος ελληνικός αποικισμός</a:t>
            </a:r>
            <a:endParaRPr b="0" lang="el-GR" sz="4400" spc="-1" strike="noStrike">
              <a:latin typeface="Arial"/>
            </a:endParaRPr>
          </a:p>
          <a:p>
            <a:pPr algn="ctr">
              <a:lnSpc>
                <a:spcPct val="100000"/>
              </a:lnSpc>
            </a:pPr>
            <a:r>
              <a:rPr b="1" lang="el-GR" sz="4400" spc="-1" strike="noStrike">
                <a:solidFill>
                  <a:srgbClr val="000000"/>
                </a:solidFill>
                <a:latin typeface="Times New Roman"/>
                <a:ea typeface="DejaVu Sans"/>
              </a:rPr>
              <a:t>11</a:t>
            </a:r>
            <a:r>
              <a:rPr b="1" lang="el-GR" sz="4400" spc="-1" strike="noStrike" baseline="30000">
                <a:solidFill>
                  <a:srgbClr val="000000"/>
                </a:solidFill>
                <a:latin typeface="Times New Roman"/>
                <a:ea typeface="DejaVu Sans"/>
              </a:rPr>
              <a:t>ος</a:t>
            </a:r>
            <a:r>
              <a:rPr b="1" lang="el-GR" sz="4400" spc="-1" strike="noStrike">
                <a:solidFill>
                  <a:srgbClr val="000000"/>
                </a:solidFill>
                <a:latin typeface="Times New Roman"/>
                <a:ea typeface="DejaVu Sans"/>
              </a:rPr>
              <a:t> – 9</a:t>
            </a:r>
            <a:r>
              <a:rPr b="1" lang="el-GR" sz="4400" spc="-1" strike="noStrike" baseline="30000">
                <a:solidFill>
                  <a:srgbClr val="000000"/>
                </a:solidFill>
                <a:latin typeface="Times New Roman"/>
                <a:ea typeface="DejaVu Sans"/>
              </a:rPr>
              <a:t>ος</a:t>
            </a:r>
            <a:r>
              <a:rPr b="1" lang="el-GR" sz="4400" spc="-1" strike="noStrike">
                <a:solidFill>
                  <a:srgbClr val="000000"/>
                </a:solidFill>
                <a:latin typeface="Times New Roman"/>
                <a:ea typeface="DejaVu Sans"/>
              </a:rPr>
              <a:t> αι. π.Χ.</a:t>
            </a:r>
            <a:endParaRPr b="0" lang="el-GR" sz="4400" spc="-1" strike="noStrike">
              <a:latin typeface="Arial"/>
            </a:endParaRPr>
          </a:p>
        </p:txBody>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9" name="Picture 2" descr=""/>
          <p:cNvPicPr/>
          <p:nvPr/>
        </p:nvPicPr>
        <p:blipFill>
          <a:blip r:embed="rId1"/>
          <a:stretch/>
        </p:blipFill>
        <p:spPr>
          <a:xfrm>
            <a:off x="1001880" y="0"/>
            <a:ext cx="7391160" cy="7559280"/>
          </a:xfrm>
          <a:prstGeom prst="rect">
            <a:avLst/>
          </a:prstGeom>
          <a:ln>
            <a:noFill/>
          </a:ln>
        </p:spPr>
      </p:pic>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CustomShape 1"/>
          <p:cNvSpPr/>
          <p:nvPr/>
        </p:nvSpPr>
        <p:spPr>
          <a:xfrm>
            <a:off x="239760" y="1612800"/>
            <a:ext cx="9448560" cy="1736640"/>
          </a:xfrm>
          <a:prstGeom prst="rect">
            <a:avLst/>
          </a:prstGeom>
          <a:noFill/>
          <a:ln w="9360">
            <a:noFill/>
          </a:ln>
        </p:spPr>
        <p:style>
          <a:lnRef idx="0"/>
          <a:fillRef idx="0"/>
          <a:effectRef idx="0"/>
          <a:fontRef idx="minor"/>
        </p:style>
        <p:txBody>
          <a:bodyPr anchor="ctr"/>
          <a:p>
            <a:pPr algn="ctr">
              <a:lnSpc>
                <a:spcPct val="100000"/>
              </a:lnSpc>
            </a:pPr>
            <a:endParaRPr b="0" lang="el-GR" sz="1800" spc="-1" strike="noStrike">
              <a:latin typeface="Arial"/>
            </a:endParaRPr>
          </a:p>
          <a:p>
            <a:pPr>
              <a:lnSpc>
                <a:spcPct val="200000"/>
              </a:lnSpc>
            </a:pPr>
            <a:endParaRPr b="0" lang="el-GR" sz="1800" spc="-1" strike="noStrike">
              <a:latin typeface="Arial"/>
            </a:endParaRPr>
          </a:p>
        </p:txBody>
      </p:sp>
      <p:pic>
        <p:nvPicPr>
          <p:cNvPr id="321" name="Picture 5" descr=""/>
          <p:cNvPicPr/>
          <p:nvPr/>
        </p:nvPicPr>
        <p:blipFill>
          <a:blip r:embed="rId1"/>
          <a:stretch/>
        </p:blipFill>
        <p:spPr>
          <a:xfrm>
            <a:off x="1001880" y="1569960"/>
            <a:ext cx="7924320" cy="3352320"/>
          </a:xfrm>
          <a:prstGeom prst="rect">
            <a:avLst/>
          </a:prstGeom>
          <a:ln w="9360">
            <a:noFill/>
          </a:ln>
        </p:spPr>
      </p:pic>
      <p:sp>
        <p:nvSpPr>
          <p:cNvPr id="322" name="CustomShape 2"/>
          <p:cNvSpPr/>
          <p:nvPr/>
        </p:nvSpPr>
        <p:spPr>
          <a:xfrm>
            <a:off x="1001880" y="5174640"/>
            <a:ext cx="7924320" cy="1006920"/>
          </a:xfrm>
          <a:prstGeom prst="rect">
            <a:avLst/>
          </a:prstGeom>
          <a:noFill/>
          <a:ln w="9360">
            <a:noFill/>
          </a:ln>
        </p:spPr>
        <p:style>
          <a:lnRef idx="0"/>
          <a:fillRef idx="0"/>
          <a:effectRef idx="0"/>
          <a:fontRef idx="minor"/>
        </p:style>
        <p:txBody>
          <a:bodyPr anchor="ctr"/>
          <a:p>
            <a:pPr algn="just">
              <a:lnSpc>
                <a:spcPct val="100000"/>
              </a:lnSpc>
            </a:pPr>
            <a:r>
              <a:rPr b="0" lang="el-GR" sz="2000" spc="-1" strike="noStrike">
                <a:solidFill>
                  <a:srgbClr val="000000"/>
                </a:solidFill>
                <a:latin typeface="Palatino Linotype"/>
                <a:ea typeface="Calibri"/>
              </a:rPr>
              <a:t>Τι πληροφορία αντλούμε από την αγγειογραφία </a:t>
            </a:r>
            <a:r>
              <a:rPr b="0" i="1" lang="el-GR" sz="2000" spc="-1" strike="noStrike">
                <a:solidFill>
                  <a:srgbClr val="000000"/>
                </a:solidFill>
                <a:latin typeface="Palatino Linotype"/>
                <a:ea typeface="Calibri"/>
              </a:rPr>
              <a:t>(Ελευσίνα, Αρχαιολογικό Μουσείο)</a:t>
            </a:r>
            <a:r>
              <a:rPr b="0" lang="el-GR" sz="2000" spc="-1" strike="noStrike">
                <a:solidFill>
                  <a:srgbClr val="000000"/>
                </a:solidFill>
                <a:latin typeface="Palatino Linotype"/>
                <a:ea typeface="Calibri"/>
              </a:rPr>
              <a:t>. σχετικά με την εγκατάσταση των αποίκων στους ξένους τόπους; </a:t>
            </a:r>
            <a:endParaRPr b="0" lang="el-GR" sz="2000" spc="-1" strike="noStrike">
              <a:latin typeface="Arial"/>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3" name="CustomShape 1"/>
          <p:cNvSpPr/>
          <p:nvPr/>
        </p:nvSpPr>
        <p:spPr>
          <a:xfrm>
            <a:off x="504000" y="3168000"/>
            <a:ext cx="9071280" cy="1261800"/>
          </a:xfrm>
          <a:prstGeom prst="rect">
            <a:avLst/>
          </a:prstGeom>
          <a:noFill/>
          <a:ln>
            <a:noFill/>
          </a:ln>
        </p:spPr>
        <p:style>
          <a:lnRef idx="0"/>
          <a:fillRef idx="0"/>
          <a:effectRef idx="0"/>
          <a:fontRef idx="minor"/>
        </p:style>
        <p:txBody>
          <a:bodyPr lIns="0" rIns="0" tIns="0" bIns="0" anchor="ctr">
            <a:normAutofit/>
          </a:bodyPr>
          <a:p>
            <a:pPr algn="ctr">
              <a:lnSpc>
                <a:spcPct val="100000"/>
              </a:lnSpc>
            </a:pPr>
            <a:r>
              <a:rPr b="0" lang="el-GR" sz="4400" spc="-1" strike="noStrike">
                <a:solidFill>
                  <a:srgbClr val="000000"/>
                </a:solidFill>
                <a:latin typeface="Times New Roman"/>
                <a:ea typeface="DejaVu Sans"/>
              </a:rPr>
              <a:t>Γεωμετρική Τέχνη (1100-700 π.Χ.)</a:t>
            </a:r>
            <a:endParaRPr b="0" lang="el-GR" sz="4400" spc="-1" strike="noStrike">
              <a:latin typeface="Arial"/>
            </a:endParaRPr>
          </a:p>
        </p:txBody>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CustomShape 1"/>
          <p:cNvSpPr/>
          <p:nvPr/>
        </p:nvSpPr>
        <p:spPr>
          <a:xfrm>
            <a:off x="504000" y="301320"/>
            <a:ext cx="7703640" cy="1138320"/>
          </a:xfrm>
          <a:prstGeom prst="rect">
            <a:avLst/>
          </a:prstGeom>
          <a:noFill/>
          <a:ln>
            <a:noFill/>
          </a:ln>
        </p:spPr>
        <p:style>
          <a:lnRef idx="0"/>
          <a:fillRef idx="0"/>
          <a:effectRef idx="0"/>
          <a:fontRef idx="minor"/>
        </p:style>
        <p:txBody>
          <a:bodyPr lIns="0" rIns="0" tIns="0" bIns="0" anchor="ctr"/>
          <a:p>
            <a:pPr>
              <a:lnSpc>
                <a:spcPct val="100000"/>
              </a:lnSpc>
            </a:pPr>
            <a:r>
              <a:rPr b="0" lang="el-GR" sz="4400" spc="-1" strike="noStrike">
                <a:solidFill>
                  <a:srgbClr val="000000"/>
                </a:solidFill>
                <a:latin typeface="Times New Roman"/>
                <a:ea typeface="DejaVu Sans"/>
              </a:rPr>
              <a:t>Γενικά χαρακτηριστικά </a:t>
            </a:r>
            <a:endParaRPr b="0" lang="el-GR" sz="4400" spc="-1" strike="noStrike">
              <a:latin typeface="Arial"/>
            </a:endParaRPr>
          </a:p>
        </p:txBody>
      </p:sp>
      <p:sp>
        <p:nvSpPr>
          <p:cNvPr id="325" name="CustomShape 2"/>
          <p:cNvSpPr/>
          <p:nvPr/>
        </p:nvSpPr>
        <p:spPr>
          <a:xfrm>
            <a:off x="504000" y="1769040"/>
            <a:ext cx="8869680" cy="4384080"/>
          </a:xfrm>
          <a:prstGeom prst="rect">
            <a:avLst/>
          </a:prstGeom>
          <a:noFill/>
          <a:ln>
            <a:noFill/>
          </a:ln>
        </p:spPr>
        <p:style>
          <a:lnRef idx="0"/>
          <a:fillRef idx="0"/>
          <a:effectRef idx="0"/>
          <a:fontRef idx="minor"/>
        </p:style>
        <p:txBody>
          <a:bodyPr lIns="0" rIns="0" tIns="0" bIns="0">
            <a:normAutofit/>
          </a:bodyPr>
          <a:p>
            <a:pPr marL="432000" indent="-323640" algn="just">
              <a:lnSpc>
                <a:spcPct val="100000"/>
              </a:lnSpc>
              <a:spcAft>
                <a:spcPts val="1417"/>
              </a:spcAft>
              <a:buClr>
                <a:srgbClr val="000000"/>
              </a:buClr>
              <a:buSzPct val="45000"/>
              <a:buFont typeface="Wingdings" charset="2"/>
              <a:buChar char=""/>
            </a:pPr>
            <a:r>
              <a:rPr b="0" lang="el-GR" sz="3200" spc="-1" strike="noStrike">
                <a:solidFill>
                  <a:srgbClr val="000000"/>
                </a:solidFill>
                <a:latin typeface="Times New Roman"/>
                <a:ea typeface="DejaVu Sans"/>
              </a:rPr>
              <a:t>Γεωμετρική ονομάζεται η τέχνη που αναπτύχθηκε από τα τέλη του 11ου έως τον 8ο αι. π.X. και αντιπροσωπεύεται από θαυμάσια έργα κεραμικής και χαλκοτεχνίας. Η γένεση των Ομηρικών Επών επηρεάζει σε μεγάλο βαθμό την τέχνη. Στη μικροπλαστική δεσπόζει ο ιδεώδης τύπος του ήρωα-πολεμιστή, ο ηνίοχος και το άλογο, σύμβολα ισχύος κοινωνικής και πολιτικής. Τα έργα, αρκετά άτεχνα στην αρχή, χαρακτηρίζονται από αυστηρότητα, λιτότητα, σχηματικότητα και καθαρά περιγράμματα.</a:t>
            </a:r>
            <a:endParaRPr b="0" lang="el-GR" sz="3200" spc="-1" strike="noStrike">
              <a:latin typeface="Arial"/>
            </a:endParaRPr>
          </a:p>
        </p:txBody>
      </p:sp>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70</TotalTime>
  <Application>LibreOffice/6.0.4.2$Windows_x86 LibreOffice_project/9b0d9b32d5dcda91d2f1a96dc04c645c450872bf</Application>
  <Words>605</Words>
  <Paragraphs>45</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2024-10-17T17:44:42Z</dcterms:created>
  <dc:creator/>
  <dc:description>Those creative commons textures have been used:
http://www.flickr.com/photos/kellyloveswhales/3505365913/ by 'Kelly Loves Whales'
http://www.flickr.com/photos/digitalyardsale/4806075532/in/photostream/ by Nick Merritt
License: https://creativecommons.org/licenses/by-sa/3.0/</dc:description>
  <dc:language>el-GR</dc:language>
  <cp:lastModifiedBy>HP</cp:lastModifiedBy>
  <dcterms:modified xsi:type="dcterms:W3CDTF">2024-10-19T08:45:54Z</dcterms:modified>
  <cp:revision>11</cp:revision>
  <dc:subject/>
  <dc:title>Vintage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Custom</vt:lpwstr>
  </property>
  <property fmtid="{D5CDD505-2E9C-101B-9397-08002B2CF9AE}" pid="9" name="ScaleCrop">
    <vt:bool>0</vt:bool>
  </property>
  <property fmtid="{D5CDD505-2E9C-101B-9397-08002B2CF9AE}" pid="10" name="ShareDoc">
    <vt:bool>0</vt:bool>
  </property>
  <property fmtid="{D5CDD505-2E9C-101B-9397-08002B2CF9AE}" pid="11" name="Slides">
    <vt:i4>25</vt:i4>
  </property>
</Properties>
</file>