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624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A04A7-46FE-4565-AADC-EC219924C6EE}" type="datetimeFigureOut">
              <a:rPr lang="el-GR" smtClean="0"/>
              <a:pPr/>
              <a:t>19/9/2017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00FFB8-6FB6-4D49-8919-5729C829DE8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0FFB8-6FB6-4D49-8919-5729C829DE82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D8F9-AF7E-4049-8C41-61AB2612F1AE}" type="datetimeFigureOut">
              <a:rPr lang="el-GR" smtClean="0"/>
              <a:pPr/>
              <a:t>19/9/2017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B599A-1D62-403B-BBB1-30C2BAD302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D8F9-AF7E-4049-8C41-61AB2612F1AE}" type="datetimeFigureOut">
              <a:rPr lang="el-GR" smtClean="0"/>
              <a:pPr/>
              <a:t>19/9/2017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B599A-1D62-403B-BBB1-30C2BAD302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D8F9-AF7E-4049-8C41-61AB2612F1AE}" type="datetimeFigureOut">
              <a:rPr lang="el-GR" smtClean="0"/>
              <a:pPr/>
              <a:t>19/9/2017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B599A-1D62-403B-BBB1-30C2BAD302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D8F9-AF7E-4049-8C41-61AB2612F1AE}" type="datetimeFigureOut">
              <a:rPr lang="el-GR" smtClean="0"/>
              <a:pPr/>
              <a:t>19/9/2017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B599A-1D62-403B-BBB1-30C2BAD302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D8F9-AF7E-4049-8C41-61AB2612F1AE}" type="datetimeFigureOut">
              <a:rPr lang="el-GR" smtClean="0"/>
              <a:pPr/>
              <a:t>19/9/2017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B599A-1D62-403B-BBB1-30C2BAD302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D8F9-AF7E-4049-8C41-61AB2612F1AE}" type="datetimeFigureOut">
              <a:rPr lang="el-GR" smtClean="0"/>
              <a:pPr/>
              <a:t>19/9/2017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B599A-1D62-403B-BBB1-30C2BAD302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D8F9-AF7E-4049-8C41-61AB2612F1AE}" type="datetimeFigureOut">
              <a:rPr lang="el-GR" smtClean="0"/>
              <a:pPr/>
              <a:t>19/9/2017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B599A-1D62-403B-BBB1-30C2BAD302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D8F9-AF7E-4049-8C41-61AB2612F1AE}" type="datetimeFigureOut">
              <a:rPr lang="el-GR" smtClean="0"/>
              <a:pPr/>
              <a:t>19/9/2017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B599A-1D62-403B-BBB1-30C2BAD302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D8F9-AF7E-4049-8C41-61AB2612F1AE}" type="datetimeFigureOut">
              <a:rPr lang="el-GR" smtClean="0"/>
              <a:pPr/>
              <a:t>19/9/2017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B599A-1D62-403B-BBB1-30C2BAD302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D8F9-AF7E-4049-8C41-61AB2612F1AE}" type="datetimeFigureOut">
              <a:rPr lang="el-GR" smtClean="0"/>
              <a:pPr/>
              <a:t>19/9/2017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B599A-1D62-403B-BBB1-30C2BAD302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D8F9-AF7E-4049-8C41-61AB2612F1AE}" type="datetimeFigureOut">
              <a:rPr lang="el-GR" smtClean="0"/>
              <a:pPr/>
              <a:t>19/9/2017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B599A-1D62-403B-BBB1-30C2BAD302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BD8F9-AF7E-4049-8C41-61AB2612F1AE}" type="datetimeFigureOut">
              <a:rPr lang="el-GR" smtClean="0"/>
              <a:pPr/>
              <a:t>19/9/2017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B599A-1D62-403B-BBB1-30C2BAD3027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571635"/>
          </a:xfrm>
        </p:spPr>
        <p:txBody>
          <a:bodyPr/>
          <a:lstStyle/>
          <a:p>
            <a:r>
              <a:rPr lang="el-GR" b="1" dirty="0" smtClean="0">
                <a:latin typeface="Book Antiqua" pitchFamily="18" charset="0"/>
              </a:rPr>
              <a:t>«ΚΟΙΝΩΝΙΚΟΠΟΙΗΣΗ </a:t>
            </a:r>
            <a:br>
              <a:rPr lang="el-GR" b="1" dirty="0" smtClean="0">
                <a:latin typeface="Book Antiqua" pitchFamily="18" charset="0"/>
              </a:rPr>
            </a:br>
            <a:r>
              <a:rPr lang="el-GR" b="1" dirty="0" smtClean="0">
                <a:latin typeface="Book Antiqua" pitchFamily="18" charset="0"/>
              </a:rPr>
              <a:t>&amp; ΚΟΙΝΩΝΙΚΟΣ ΕΛΕΓΧΟΣ»</a:t>
            </a:r>
            <a:endParaRPr lang="el-GR" b="1" dirty="0">
              <a:latin typeface="Book Antiqua" pitchFamily="18" charset="0"/>
            </a:endParaRPr>
          </a:p>
        </p:txBody>
      </p:sp>
      <p:pic>
        <p:nvPicPr>
          <p:cNvPr id="5" name="4 - Εικόνα" descr="13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3174" y="1714488"/>
            <a:ext cx="3800475" cy="47863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l-GR" sz="3600" b="1" dirty="0" smtClean="0">
                <a:latin typeface="Book Antiqua" pitchFamily="18" charset="0"/>
              </a:rPr>
              <a:t>ΤΙ ΣΗΜΑΙΝΕΙ ΚΟΙΝΩΝΙΚΟΠΟΙΗΣΗ;</a:t>
            </a:r>
            <a:endParaRPr lang="el-GR" sz="3600" b="1" dirty="0">
              <a:latin typeface="Book Antiqua" pitchFamily="18" charset="0"/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428596" y="2357431"/>
            <a:ext cx="842968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2400" b="1" dirty="0" smtClean="0">
              <a:latin typeface="Book Antiqua" pitchFamily="18" charset="0"/>
            </a:endParaRPr>
          </a:p>
          <a:p>
            <a:endParaRPr lang="el-GR" sz="2400" b="1" dirty="0" smtClean="0">
              <a:latin typeface="Book Antiqua" pitchFamily="18" charset="0"/>
            </a:endParaRPr>
          </a:p>
          <a:p>
            <a:endParaRPr lang="el-GR" sz="2400" b="1" dirty="0">
              <a:latin typeface="Book Antiqua" pitchFamily="18" charset="0"/>
            </a:endParaRPr>
          </a:p>
          <a:p>
            <a:r>
              <a:rPr lang="el-GR" sz="2400" b="1" dirty="0" smtClean="0">
                <a:latin typeface="Book Antiqua" pitchFamily="18" charset="0"/>
              </a:rPr>
              <a:t>                                 Άρα περιλαμβάνει:</a:t>
            </a:r>
          </a:p>
          <a:p>
            <a:endParaRPr lang="el-GR" sz="2400" b="1" dirty="0" smtClean="0">
              <a:latin typeface="Book Antiqua" pitchFamily="18" charset="0"/>
            </a:endParaRPr>
          </a:p>
          <a:p>
            <a:r>
              <a:rPr lang="el-GR" sz="2400" b="1" dirty="0" smtClean="0">
                <a:latin typeface="Book Antiqua" pitchFamily="18" charset="0"/>
              </a:rPr>
              <a:t>- Εκμάθηση βασικών δεξιοτήτων και γνώσεων </a:t>
            </a:r>
          </a:p>
          <a:p>
            <a:r>
              <a:rPr lang="el-GR" sz="2400" b="1" dirty="0" smtClean="0">
                <a:latin typeface="Book Antiqua" pitchFamily="18" charset="0"/>
              </a:rPr>
              <a:t>(π.χ. βάδιση, συγκράτηση ούρησης, ομιλία, γραφή, κ.α.)</a:t>
            </a:r>
          </a:p>
          <a:p>
            <a:endParaRPr lang="el-GR" sz="2400" b="1" dirty="0">
              <a:latin typeface="Book Antiqua" pitchFamily="18" charset="0"/>
            </a:endParaRPr>
          </a:p>
          <a:p>
            <a:r>
              <a:rPr lang="el-GR" sz="2400" b="1" dirty="0" smtClean="0">
                <a:latin typeface="Book Antiqua" pitchFamily="18" charset="0"/>
              </a:rPr>
              <a:t>-Καλλιέργεια τρόπων σκέψης &amp; προτύπων συμπεριφοράς (αξίες, κουλτούρα, κανόνες, κ.α.)  </a:t>
            </a:r>
          </a:p>
          <a:p>
            <a:endParaRPr lang="el-GR" sz="2400" b="1" dirty="0">
              <a:latin typeface="Book Antiqua" pitchFamily="18" charset="0"/>
            </a:endParaRPr>
          </a:p>
          <a:p>
            <a:endParaRPr lang="el-GR" sz="2400" b="1" dirty="0" smtClean="0">
              <a:latin typeface="Book Antiqua" pitchFamily="18" charset="0"/>
            </a:endParaRPr>
          </a:p>
          <a:p>
            <a:endParaRPr lang="el-GR" sz="2400" dirty="0">
              <a:latin typeface="Book Antiqua" pitchFamily="18" charset="0"/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714348" y="1571612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latin typeface="Book Antiqua" pitchFamily="18" charset="0"/>
              </a:rPr>
              <a:t>«Η διαδικασία ένταξης και ενσωμάτωσης του ατόμου σε ένα κοινωνικό σύνολο». </a:t>
            </a:r>
            <a:endParaRPr lang="el-GR" sz="2400" b="1" dirty="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28728" y="5429264"/>
            <a:ext cx="6500858" cy="785818"/>
          </a:xfrm>
        </p:spPr>
        <p:txBody>
          <a:bodyPr>
            <a:noAutofit/>
          </a:bodyPr>
          <a:lstStyle/>
          <a:p>
            <a:r>
              <a:rPr lang="el-GR" sz="2200" dirty="0" smtClean="0">
                <a:latin typeface="Book Antiqua" pitchFamily="18" charset="0"/>
              </a:rPr>
              <a:t> </a:t>
            </a:r>
            <a:r>
              <a:rPr lang="el-GR" sz="2400" dirty="0" smtClean="0">
                <a:latin typeface="Book Antiqua" pitchFamily="18" charset="0"/>
              </a:rPr>
              <a:t>ΓΙΑΤΙ ΑΡΑΓΕ ΓΟΥΣΤΑΡΟΥΜΕ ΤΑΡΖΑΝ;;;</a:t>
            </a:r>
            <a:endParaRPr lang="el-GR" sz="2400" dirty="0">
              <a:latin typeface="Book Antiqua" pitchFamily="18" charset="0"/>
            </a:endParaRPr>
          </a:p>
        </p:txBody>
      </p:sp>
      <p:pic>
        <p:nvPicPr>
          <p:cNvPr id="5" name="4 - Θέση εικόνας" descr="tarzan1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3854" r="3854"/>
          <a:stretch>
            <a:fillRect/>
          </a:stretch>
        </p:blipFill>
        <p:spPr>
          <a:xfrm>
            <a:off x="1500166" y="214290"/>
            <a:ext cx="6143668" cy="507209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l-GR" sz="2400" b="1" dirty="0" smtClean="0">
                <a:latin typeface="Book Antiqua" pitchFamily="18" charset="0"/>
              </a:rPr>
              <a:t>Η ΚΟΙΝΩΝΙΚΟΠΟΙΗΣΗ ΩΣ ΔΙΑΔΙΚΑΣΙΑ ΕΊΝΑΙ:</a:t>
            </a:r>
            <a:endParaRPr lang="el-GR" sz="2400" b="1" dirty="0">
              <a:latin typeface="Book Antiqua" pitchFamily="18" charset="0"/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000109"/>
            <a:ext cx="4040188" cy="571504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 Antiqua" pitchFamily="18" charset="0"/>
              </a:rPr>
              <a:t>                  </a:t>
            </a:r>
            <a:r>
              <a:rPr lang="el-GR" sz="2000" u="sng" dirty="0" smtClean="0">
                <a:latin typeface="Book Antiqua" pitchFamily="18" charset="0"/>
              </a:rPr>
              <a:t>ΔΥΝΑΜΙΚΗ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785926"/>
            <a:ext cx="4040188" cy="4857784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sz="2000" b="1" dirty="0" smtClean="0">
                <a:latin typeface="Book Antiqua" pitchFamily="18" charset="0"/>
              </a:rPr>
              <a:t>      ► Μεταβάλλεται στον χρόνο </a:t>
            </a:r>
          </a:p>
          <a:p>
            <a:pPr>
              <a:buNone/>
            </a:pPr>
            <a:r>
              <a:rPr lang="el-GR" sz="2000" dirty="0">
                <a:latin typeface="Book Antiqua" pitchFamily="18" charset="0"/>
              </a:rPr>
              <a:t> </a:t>
            </a:r>
            <a:r>
              <a:rPr lang="el-GR" sz="2000" dirty="0" smtClean="0">
                <a:latin typeface="Book Antiqua" pitchFamily="18" charset="0"/>
              </a:rPr>
              <a:t>         (από εποχή σε εποχή)</a:t>
            </a:r>
          </a:p>
          <a:p>
            <a:pPr>
              <a:buNone/>
            </a:pPr>
            <a:endParaRPr lang="el-GR" sz="2000" dirty="0">
              <a:latin typeface="Book Antiqua" pitchFamily="18" charset="0"/>
            </a:endParaRPr>
          </a:p>
          <a:p>
            <a:pPr>
              <a:buNone/>
            </a:pPr>
            <a:r>
              <a:rPr lang="el-GR" sz="2000" b="1" dirty="0" smtClean="0">
                <a:latin typeface="Book Antiqua" pitchFamily="18" charset="0"/>
              </a:rPr>
              <a:t>      ► Διαφοροποιείται στον χώρο</a:t>
            </a:r>
          </a:p>
          <a:p>
            <a:pPr>
              <a:buNone/>
            </a:pPr>
            <a:r>
              <a:rPr lang="el-GR" sz="2000" dirty="0">
                <a:latin typeface="Book Antiqua" pitchFamily="18" charset="0"/>
              </a:rPr>
              <a:t> </a:t>
            </a:r>
            <a:r>
              <a:rPr lang="el-GR" sz="2000" dirty="0" smtClean="0">
                <a:latin typeface="Book Antiqua" pitchFamily="18" charset="0"/>
              </a:rPr>
              <a:t>         (από τόπο σε τόπο)</a:t>
            </a:r>
          </a:p>
          <a:p>
            <a:pPr>
              <a:buNone/>
            </a:pPr>
            <a:r>
              <a:rPr lang="el-GR" sz="2000" dirty="0">
                <a:latin typeface="Book Antiqua" pitchFamily="18" charset="0"/>
              </a:rPr>
              <a:t> </a:t>
            </a:r>
            <a:r>
              <a:rPr lang="el-GR" sz="2000" dirty="0" smtClean="0">
                <a:latin typeface="Book Antiqua" pitchFamily="18" charset="0"/>
              </a:rPr>
              <a:t>         (από την μια κοινωνική</a:t>
            </a:r>
          </a:p>
          <a:p>
            <a:pPr>
              <a:buNone/>
            </a:pPr>
            <a:r>
              <a:rPr lang="el-GR" sz="2000" dirty="0">
                <a:latin typeface="Book Antiqua" pitchFamily="18" charset="0"/>
              </a:rPr>
              <a:t> </a:t>
            </a:r>
            <a:r>
              <a:rPr lang="el-GR" sz="2000" dirty="0" smtClean="0">
                <a:latin typeface="Book Antiqua" pitchFamily="18" charset="0"/>
              </a:rPr>
              <a:t>          ομάδα σε άλλη)</a:t>
            </a:r>
          </a:p>
          <a:p>
            <a:pPr>
              <a:buNone/>
            </a:pPr>
            <a:endParaRPr lang="el-GR" sz="2000" dirty="0">
              <a:latin typeface="Book Antiqua" pitchFamily="18" charset="0"/>
            </a:endParaRPr>
          </a:p>
          <a:p>
            <a:pPr>
              <a:buNone/>
            </a:pPr>
            <a:r>
              <a:rPr lang="el-GR" sz="2000" b="1" dirty="0" smtClean="0">
                <a:latin typeface="Book Antiqua" pitchFamily="18" charset="0"/>
              </a:rPr>
              <a:t>      ► Προσαρμόζεται στον δέκτη</a:t>
            </a:r>
          </a:p>
          <a:p>
            <a:pPr>
              <a:buNone/>
            </a:pPr>
            <a:r>
              <a:rPr lang="el-GR" sz="2000" dirty="0">
                <a:latin typeface="Book Antiqua" pitchFamily="18" charset="0"/>
              </a:rPr>
              <a:t> </a:t>
            </a:r>
            <a:r>
              <a:rPr lang="el-GR" sz="2000" dirty="0" smtClean="0">
                <a:latin typeface="Book Antiqua" pitchFamily="18" charset="0"/>
              </a:rPr>
              <a:t>         ( ανάλογα με την ηλικία, το </a:t>
            </a:r>
          </a:p>
          <a:p>
            <a:pPr>
              <a:buNone/>
            </a:pPr>
            <a:r>
              <a:rPr lang="el-GR" sz="2000" dirty="0">
                <a:latin typeface="Book Antiqua" pitchFamily="18" charset="0"/>
              </a:rPr>
              <a:t> </a:t>
            </a:r>
            <a:r>
              <a:rPr lang="el-GR" sz="2000" dirty="0" smtClean="0">
                <a:latin typeface="Book Antiqua" pitchFamily="18" charset="0"/>
              </a:rPr>
              <a:t>            φύλο ή άλλα κοινωνικά του </a:t>
            </a:r>
          </a:p>
          <a:p>
            <a:pPr>
              <a:buNone/>
            </a:pPr>
            <a:r>
              <a:rPr lang="el-GR" sz="2000" dirty="0">
                <a:latin typeface="Book Antiqua" pitchFamily="18" charset="0"/>
              </a:rPr>
              <a:t> </a:t>
            </a:r>
            <a:r>
              <a:rPr lang="el-GR" sz="2000" dirty="0" smtClean="0">
                <a:latin typeface="Book Antiqua" pitchFamily="18" charset="0"/>
              </a:rPr>
              <a:t>            χαρακτηριστικά)</a:t>
            </a:r>
          </a:p>
          <a:p>
            <a:pPr>
              <a:buNone/>
            </a:pPr>
            <a:endParaRPr lang="el-GR" sz="2000" dirty="0">
              <a:latin typeface="Book Antiqua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 Antiqua" pitchFamily="18" charset="0"/>
              </a:rPr>
              <a:t>       </a:t>
            </a:r>
          </a:p>
          <a:p>
            <a:pPr>
              <a:buNone/>
            </a:pPr>
            <a:endParaRPr lang="el-GR" sz="2000" dirty="0">
              <a:latin typeface="Book Antiqua" pitchFamily="18" charset="0"/>
            </a:endParaRP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071547"/>
            <a:ext cx="4041775" cy="571504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 Antiqua" pitchFamily="18" charset="0"/>
              </a:rPr>
              <a:t>                    </a:t>
            </a:r>
            <a:r>
              <a:rPr lang="el-GR" sz="2000" u="sng" dirty="0" smtClean="0">
                <a:latin typeface="Book Antiqua" pitchFamily="18" charset="0"/>
              </a:rPr>
              <a:t>ΔΙΑΡΚΗΣ</a:t>
            </a:r>
            <a:endParaRPr lang="el-GR" sz="2000" u="sng" dirty="0">
              <a:latin typeface="Book Antiqua" pitchFamily="18" charset="0"/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785926"/>
            <a:ext cx="4041775" cy="4857784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l-GR" dirty="0" smtClean="0"/>
              <a:t>     </a:t>
            </a:r>
            <a:r>
              <a:rPr lang="el-GR" sz="2000" dirty="0">
                <a:latin typeface="Book Antiqua" pitchFamily="18" charset="0"/>
              </a:rPr>
              <a:t>Α</a:t>
            </a:r>
            <a:r>
              <a:rPr lang="el-GR" sz="2000" dirty="0" smtClean="0">
                <a:latin typeface="Book Antiqua" pitchFamily="18" charset="0"/>
              </a:rPr>
              <a:t>ρχίζει με την σύλληψη,  τελειώνει με το θάνατο.</a:t>
            </a:r>
          </a:p>
          <a:p>
            <a:pPr>
              <a:buNone/>
            </a:pPr>
            <a:endParaRPr lang="el-GR" sz="2000" dirty="0">
              <a:latin typeface="Book Antiqua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 Antiqua" pitchFamily="18" charset="0"/>
              </a:rPr>
              <a:t>Είναι λοιπόν </a:t>
            </a:r>
            <a:r>
              <a:rPr lang="el-GR" sz="2000" b="1" dirty="0" smtClean="0">
                <a:latin typeface="Book Antiqua" pitchFamily="18" charset="0"/>
              </a:rPr>
              <a:t>ισόβια</a:t>
            </a:r>
            <a:r>
              <a:rPr lang="el-GR" sz="2000" dirty="0" smtClean="0">
                <a:latin typeface="Book Antiqua" pitchFamily="18" charset="0"/>
              </a:rPr>
              <a:t> για 2 λόγους:</a:t>
            </a:r>
          </a:p>
          <a:p>
            <a:pPr>
              <a:buNone/>
            </a:pPr>
            <a:endParaRPr lang="el-GR" sz="2000" dirty="0">
              <a:latin typeface="Book Antiqua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 Antiqua" pitchFamily="18" charset="0"/>
              </a:rPr>
              <a:t>Α) η κοινωνία αλλάζει διαρκώς</a:t>
            </a:r>
          </a:p>
          <a:p>
            <a:pPr>
              <a:buNone/>
            </a:pPr>
            <a:endParaRPr lang="el-GR" sz="2000" dirty="0">
              <a:latin typeface="Book Antiqua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 Antiqua" pitchFamily="18" charset="0"/>
              </a:rPr>
              <a:t>Β) το άτομο δε σταματά να  αναλαμβάνει  νέους ρόλους.</a:t>
            </a:r>
          </a:p>
          <a:p>
            <a:pPr>
              <a:buNone/>
            </a:pPr>
            <a:endParaRPr lang="el-GR" sz="2000" dirty="0">
              <a:latin typeface="Book Antiqua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 Antiqua" pitchFamily="18" charset="0"/>
              </a:rPr>
              <a:t>      «</a:t>
            </a:r>
            <a:r>
              <a:rPr lang="el-GR" sz="2000" b="1" dirty="0" err="1" smtClean="0">
                <a:latin typeface="Book Antiqua" pitchFamily="18" charset="0"/>
              </a:rPr>
              <a:t>επανακοινωνικοποίηση</a:t>
            </a:r>
            <a:r>
              <a:rPr lang="el-GR" sz="2000" dirty="0" smtClean="0">
                <a:latin typeface="Book Antiqua" pitchFamily="18" charset="0"/>
              </a:rPr>
              <a:t>»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  <p:bldP spid="5" grpId="0" build="p"/>
      <p:bldP spid="6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l-GR" sz="2400" b="1" dirty="0" smtClean="0">
                <a:latin typeface="Book Antiqua" pitchFamily="18" charset="0"/>
              </a:rPr>
              <a:t>ΕΠΙΣΗΣ ΩΣ ΔΙΑΔΙΚΑΣΙΑ ΕΊΝΑΙ:</a:t>
            </a:r>
            <a:endParaRPr lang="el-GR" sz="2400" b="1" dirty="0">
              <a:latin typeface="Book Antiqua" pitchFamily="18" charset="0"/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928671"/>
            <a:ext cx="4040188" cy="571504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 Antiqua" pitchFamily="18" charset="0"/>
              </a:rPr>
              <a:t>             </a:t>
            </a:r>
            <a:r>
              <a:rPr lang="el-GR" sz="2000" u="sng" dirty="0" smtClean="0">
                <a:latin typeface="Book Antiqua" pitchFamily="18" charset="0"/>
              </a:rPr>
              <a:t>ΠΟΛΥΔΙΑΣΤΑΤΗ</a:t>
            </a:r>
            <a:endParaRPr lang="el-GR" sz="2000" u="sng" dirty="0">
              <a:latin typeface="Book Antiqua" pitchFamily="18" charset="0"/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714488"/>
            <a:ext cx="4040188" cy="441167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2000" dirty="0" smtClean="0">
                <a:latin typeface="Book Antiqua" pitchFamily="18" charset="0"/>
              </a:rPr>
              <a:t>Πολλοί και διάφοροι φορείς κοινωνικοποίησης </a:t>
            </a:r>
          </a:p>
          <a:p>
            <a:pPr>
              <a:buNone/>
            </a:pPr>
            <a:r>
              <a:rPr lang="el-GR" sz="2000" dirty="0" smtClean="0">
                <a:latin typeface="Book Antiqua" pitchFamily="18" charset="0"/>
              </a:rPr>
              <a:t>      μεταβιβάζουν </a:t>
            </a:r>
          </a:p>
          <a:p>
            <a:pPr>
              <a:buNone/>
            </a:pPr>
            <a:r>
              <a:rPr lang="el-GR" sz="2000" dirty="0" smtClean="0">
                <a:latin typeface="Book Antiqua" pitchFamily="18" charset="0"/>
              </a:rPr>
              <a:t>      πολλά και διάφορα μηνύματα.</a:t>
            </a:r>
          </a:p>
          <a:p>
            <a:pPr>
              <a:buNone/>
            </a:pPr>
            <a:endParaRPr lang="el-GR" sz="2000" dirty="0" smtClean="0">
              <a:latin typeface="Book Antiqua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 Antiqua" pitchFamily="18" charset="0"/>
              </a:rPr>
              <a:t>« πάρε ένα τσιγάρο να δεις!»</a:t>
            </a:r>
          </a:p>
          <a:p>
            <a:pPr>
              <a:buNone/>
            </a:pPr>
            <a:r>
              <a:rPr lang="el-GR" sz="2000" dirty="0" smtClean="0">
                <a:latin typeface="Book Antiqua" pitchFamily="18" charset="0"/>
              </a:rPr>
              <a:t>«κοίτα μη βάλεις τσιγάρο στο στόμα σου!»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000109"/>
            <a:ext cx="4041775" cy="500066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Book Antiqua" pitchFamily="18" charset="0"/>
              </a:rPr>
              <a:t>          </a:t>
            </a:r>
            <a:r>
              <a:rPr lang="el-GR" sz="2000" u="sng" dirty="0" smtClean="0">
                <a:latin typeface="Book Antiqua" pitchFamily="18" charset="0"/>
              </a:rPr>
              <a:t>ΑΜΦΙΔΡΟΜΗ</a:t>
            </a:r>
            <a:endParaRPr lang="el-GR" u="sng" dirty="0">
              <a:latin typeface="Book Antiqua" pitchFamily="18" charset="0"/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714488"/>
            <a:ext cx="4041775" cy="441167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2000" dirty="0" smtClean="0">
                <a:latin typeface="Book Antiqua" pitchFamily="18" charset="0"/>
              </a:rPr>
              <a:t>Η κοινωνικοποίηση δεν είναι </a:t>
            </a:r>
            <a:r>
              <a:rPr lang="el-GR" sz="2000" dirty="0" err="1" smtClean="0">
                <a:latin typeface="Book Antiqua" pitchFamily="18" charset="0"/>
              </a:rPr>
              <a:t>μονόδρομη</a:t>
            </a:r>
            <a:r>
              <a:rPr lang="el-GR" sz="2000" dirty="0" smtClean="0">
                <a:latin typeface="Book Antiqua" pitchFamily="18" charset="0"/>
              </a:rPr>
              <a:t>.</a:t>
            </a:r>
          </a:p>
          <a:p>
            <a:pPr>
              <a:buNone/>
            </a:pPr>
            <a:r>
              <a:rPr lang="el-GR" sz="2000" dirty="0" smtClean="0">
                <a:latin typeface="Book Antiqua" pitchFamily="18" charset="0"/>
              </a:rPr>
              <a:t>      Το άτομο δεν εσωτερικεύει παθητικά τα κελεύσματα του περιβάλλοντος.</a:t>
            </a:r>
          </a:p>
          <a:p>
            <a:pPr>
              <a:buNone/>
            </a:pPr>
            <a:endParaRPr lang="el-GR" sz="2000" dirty="0" smtClean="0">
              <a:latin typeface="Book Antiqua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 Antiqua" pitchFamily="18" charset="0"/>
              </a:rPr>
              <a:t>      Διεξάγεται ένας «πόλεμος» μεταξύ ατόμου και κοινωνίας, φύσης και πολιτισμού (συνειδητός ή όχι), μέσα από τις μάχες του οποίου διαμορφώνεται και η «προσωπικότητα». </a:t>
            </a:r>
          </a:p>
          <a:p>
            <a:endParaRPr lang="el-GR" sz="20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  <p:bldP spid="5" grpId="0" build="p"/>
      <p:bldP spid="6" grpId="0" build="p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259</Words>
  <Application>Microsoft Office PowerPoint</Application>
  <PresentationFormat>Προβολή στην οθόνη (4:3)</PresentationFormat>
  <Paragraphs>54</Paragraphs>
  <Slides>5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«ΚΟΙΝΩΝΙΚΟΠΟΙΗΣΗ  &amp; ΚΟΙΝΩΝΙΚΟΣ ΕΛΕΓΧΟΣ»</vt:lpstr>
      <vt:lpstr>ΤΙ ΣΗΜΑΙΝΕΙ ΚΟΙΝΩΝΙΚΟΠΟΙΗΣΗ;</vt:lpstr>
      <vt:lpstr> ΓΙΑΤΙ ΑΡΑΓΕ ΓΟΥΣΤΑΡΟΥΜΕ ΤΑΡΖΑΝ;;;</vt:lpstr>
      <vt:lpstr>Η ΚΟΙΝΩΝΙΚΟΠΟΙΗΣΗ ΩΣ ΔΙΑΔΙΚΑΣΙΑ ΕΊΝΑΙ:</vt:lpstr>
      <vt:lpstr>ΕΠΙΣΗΣ ΩΣ ΔΙΑΔΙΚΑΣΙΑ ΕΊΝΑΙ: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LENOVO</dc:creator>
  <cp:lastModifiedBy>LENOVO</cp:lastModifiedBy>
  <cp:revision>19</cp:revision>
  <dcterms:created xsi:type="dcterms:W3CDTF">2017-09-16T19:16:17Z</dcterms:created>
  <dcterms:modified xsi:type="dcterms:W3CDTF">2017-09-19T18:30:14Z</dcterms:modified>
</cp:coreProperties>
</file>