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57" r:id="rId5"/>
    <p:sldId id="260" r:id="rId6"/>
    <p:sldId id="261" r:id="rId7"/>
    <p:sldId id="262" r:id="rId8"/>
    <p:sldId id="274" r:id="rId9"/>
    <p:sldId id="270" r:id="rId10"/>
    <p:sldId id="273" r:id="rId1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99556015-89AB-461C-AE03-8512D5FA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89B73-BFC5-42BA-8584-51864F60A3F0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B405D662-0BFA-4ADC-B192-C505E7C8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83208B04-B3D9-4970-999F-99523E55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97E98-B21B-4C4A-8255-2DD929AA05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4962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FB5ADB06-4A3C-484B-8016-68FAC739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1AC7-94E2-458A-A936-AAD3D8E80E89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7048662E-D1DA-4D7C-B40C-46BBACD2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37BC994-34A9-4352-850B-0313C724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E1924-69E3-4327-96FE-F5DB0A1B7CC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3133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4B89E2D4-381F-49D6-9EC3-B9B37215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32D8-A9CF-4641-812D-72F26261A14E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554323BC-F58C-4E82-A87B-E6BC3629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D71C2DD1-3078-4E17-88B7-31F94A57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DE883-18F6-49BB-9F42-39A37DBF626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5542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DB6BB3FC-EC26-44B1-A5C8-05540D8A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17B7-6647-4AF8-B643-A81B83F0160E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8592832C-8D9A-4434-A141-A133B538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D0116CF6-5D0B-4A56-859D-167A8606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DB13C-3CCF-4459-91E3-B76EF5BDAF8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7243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DD5496D6-24E9-424E-B0AB-9A4A0900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09C2-A94F-468A-BC7C-2F79FF67B470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280FFCB8-998A-4631-8386-6E89EB46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F322A124-E17E-4D0C-9A9D-E88182FA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41EEC-269D-4610-8337-394C9C0F1F4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4269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400BAB49-202E-47ED-8501-116F0CAA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C3EF-6298-4CAD-B663-6F36F992DA6A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7B1E005F-835C-4E02-B369-CF5E45D8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93B55AA-1527-4474-86BB-276F6015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3D097-FA1F-440D-9563-05FB266420F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31531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BC2B5FFD-6D0A-48DA-B71C-20952674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7549-5E34-49A1-AAFA-659375F03038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42ABC614-D2CC-4F8B-B4AC-44AD8995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ABDEC133-EA3D-43FB-8BE6-B1BE0967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5981F-5D57-4B6E-8ACC-572772C0198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8270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6498F314-56C0-4AC5-8B20-2D2AA8C4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F7D6E-D29A-4A7D-8633-B22EBA96E448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BDFA2E24-D9D3-4C9F-B619-98F58D36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BD034CFC-6DAF-4D37-ACEE-A046D4FC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8DD50-BEC9-4B5D-8C35-AADBB3B0569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1076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F749C3DA-2E40-4D73-B3E9-A679BA75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7177-9EC3-420B-80FA-88E1E084697A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2E1587A0-CEAD-4AB7-B1FF-F7AADCF7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6DEE82FD-629D-48D5-ACCF-0859603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0953C-02B1-4445-9419-0B9CADA528C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80664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0E92E744-294E-4A2D-8B62-6D295DA5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EDE4-8939-4A4F-81C0-2D01F210CD82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F201C8AD-7111-4C12-A220-CEAC49A2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4F9B973B-416A-4B10-BF7A-BAE56542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87999-4E5E-4992-B191-C0B96F9D476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2004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19D202E6-CA4D-414C-81D9-818EF5A6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E016-2AD0-480B-B374-29655517DD8B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CC336219-0FE9-4255-941B-D335658E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99FFD02D-C5B9-4FEE-BF49-C18AD0E7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331DA-7356-40D8-AE49-F6EB7ED6B89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4786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D64D7AA4-80C3-43F9-BD08-BACD3A88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584FA-D4A2-4829-8614-369334C5821D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D7F64A3B-EA57-458F-82A7-0EE6D450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EDAE7849-30EF-4158-823C-B1500A41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5181D-AA95-4A67-8926-5FEEE656859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5731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C8F84F78-68F6-4699-91FB-FB5F671E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32E7-863A-4DCC-97EB-E78007318747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A67D3506-BF7D-4964-9DFE-B14E71CD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12DAA8E4-9FC4-44CC-B8B3-AD7241EB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30210-6308-40A0-8384-A7AF4D9DA79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83727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80D2764D-3A77-4F5A-9020-CA4F68A5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20FEE-9635-4546-B830-F5AF2BC92AC5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7D4C57CF-A024-4566-9E9A-A400D65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F544EEB-8A67-4C2D-8FDE-CFC67497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1DC6E-41B5-42DC-849B-5F24C822BCD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16750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F0148D6D-E5D1-46CD-A575-C6A55DA8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DE25-98DE-43A3-92B2-B4DFB674FE9E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E1B70B27-EDA1-4EF9-A4F2-48458F47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0E84F3E7-BFF5-4ED5-85F7-BA07E409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C2631-0375-4083-A35F-A2E4B8433B3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5045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A4ACD5A5-9D1B-4331-9201-86049F0F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AEB5E-B61A-438A-859B-B03C81707B20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201A9276-218E-49C0-93D7-B88CFE08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964DFDF-EF1C-4B6A-BC50-70D7C0D7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EF9DC-D67C-40F0-83C7-C3E44A82643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6873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F60FA812-41D7-4D3F-874C-9A1CBAC1F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7B8A-3BD8-4770-A149-68B95745089A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56069F42-BE8A-4470-A937-D5BDC1CC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CF01CAB5-E7D3-4ADD-B81C-8962C0B1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3239F-9CEE-4B0E-A940-35A2A3B52F3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9901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BE7222FC-7FED-4C97-8668-E41C1FA4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0834-7E91-4D14-AB7A-91E0229078D7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5B40536F-F8D8-4197-BE35-5E7EBD29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9FC04054-2A91-4B43-BED3-93B26FED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342A8-DB2A-4360-B3AB-A0F1F558863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865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EAAFC821-87A2-400B-8D5C-30C3B5FD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D057-A35F-4A66-91FC-E866C5B1464D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4BF48682-8B87-46E7-A836-0CF90AE4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BA4D6E8B-2D55-4671-B6B7-A728F969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96094-E780-475B-B928-27C88AFBC87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7436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AAE5BA46-06CD-4121-B6F8-0FAAADE3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94E7-D93D-42EF-B3CB-B627812346DB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93DDA355-390A-4A47-A8E5-6963F69D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E108FF63-9512-46DE-93E7-44C53B0A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19CA9-0BE7-48BA-9445-CC6ECE115DA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3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68A5E34B-72F7-4782-858F-5D22552B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9EE9-76B5-4DB9-9A27-D9D5510321EE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5919F67-0D0B-4F55-9835-A20D13B6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60CA9F1F-03FC-4696-B28F-741C0910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B8EA-4FD8-4A86-BC21-EED5D76C803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2552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611601EA-E340-4969-BA3F-FFBA3AD3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F9AB8-C0D0-47DA-A2B6-07DB728C3549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E5B3277D-E44B-4FEC-8E68-3C053B9F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F7AA2766-C287-495E-B91A-7258FDA2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70B49-FE26-4F22-A7AC-A4F940F149D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6737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85066D54-9D83-4E87-A264-7A3A6CC0F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A1C36C92-9EA3-4C26-A18D-81B2779B7E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8D41B38E-FA32-4024-9363-86F9DDEE9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0F8F9-C9BF-4D89-8B6B-42F3B045F32D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C5EB0C1-D632-4C98-BDF0-47F8A5A1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ED5BC00-5199-4A08-A000-F464A8814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15B944-1201-49D7-833B-E95825744BCC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1263F63B-79D0-4632-B293-075E18A7CD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4EA1A176-9CCD-400C-AEF2-4712C24943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DC3C1854-A2D4-4992-9DCC-25CD1C05E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D7964D-287C-4020-8F03-881FF1B49CB0}" type="datetimeFigureOut">
              <a:rPr lang="el-GR"/>
              <a:pPr>
                <a:defRPr/>
              </a:pPr>
              <a:t>25/11/2024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13C4CD96-C788-4AA1-8E17-9041DF495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43E52537-94E9-44F5-8826-0EDD18A4F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E1CB822-E391-4767-8777-0123B87A9B8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3228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lass.sch.gr/modules/video/playlink.php?course=9050680332&amp;id=18013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class.sch.gr/modules/video/file.php?course=9050680332&amp;id=32066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class.sch.gr/modules/video/playlink.php?course=9050680332&amp;id=18014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D5A8C019-2008-482C-AF8E-E94D06B8A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104456" cy="25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276DFE-D3A0-4CC2-BC5C-DC6C0968B61A}"/>
              </a:ext>
            </a:extLst>
          </p:cNvPr>
          <p:cNvSpPr txBox="1"/>
          <p:nvPr/>
        </p:nvSpPr>
        <p:spPr>
          <a:xfrm>
            <a:off x="611560" y="3212976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υπολογιστής περιλαμβάνει διάφορα ξεχωριστά τμήματα που συνδέονται και συνεργάζονται μεταξύ τους, ώστε να λειτουργούν ως σύνολο. Όλα τα τμήματα μαζί αποτελούν το Υλικό Μέρος ενός υπολογιστή.</a:t>
            </a:r>
          </a:p>
          <a:p>
            <a:r>
              <a:rPr lang="el-GR" b="1" dirty="0"/>
              <a:t>Υλικό Μέρος</a:t>
            </a:r>
            <a:r>
              <a:rPr lang="el-GR" dirty="0"/>
              <a:t> </a:t>
            </a:r>
            <a:r>
              <a:rPr lang="el-GR" b="1" dirty="0"/>
              <a:t>(</a:t>
            </a:r>
            <a:r>
              <a:rPr lang="el-GR" b="1" dirty="0" err="1"/>
              <a:t>Hardware</a:t>
            </a:r>
            <a:r>
              <a:rPr lang="el-GR" b="1" dirty="0"/>
              <a:t>)</a:t>
            </a:r>
            <a:r>
              <a:rPr lang="el-GR" dirty="0"/>
              <a:t> του υπολογιστή είναι τα μηχανικά και τα ηλεκτρονικά του μέρη, ότι δηλαδή μπορούμε να δούμε και να αγγίξουμε.</a:t>
            </a:r>
          </a:p>
          <a:p>
            <a:endParaRPr lang="en-US" dirty="0"/>
          </a:p>
          <a:p>
            <a:r>
              <a:rPr lang="el-GR" dirty="0"/>
              <a:t>Το Υλικό του υπολογιστή διακρίνεται σε τρεις κατηγορίες:</a:t>
            </a:r>
          </a:p>
          <a:p>
            <a:pPr marL="342900" indent="-342900">
              <a:buFont typeface="+mj-lt"/>
              <a:buAutoNum type="arabicPeriod"/>
            </a:pPr>
            <a:r>
              <a:rPr lang="el-GR" b="1" dirty="0"/>
              <a:t>Κεντρική μονάδα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b="1" dirty="0"/>
              <a:t>Περιφερειακές συσκευές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b="1" dirty="0"/>
              <a:t>Αποθηκευτικά μέσα</a:t>
            </a:r>
            <a:endParaRPr lang="el-GR" dirty="0"/>
          </a:p>
          <a:p>
            <a:r>
              <a:rPr lang="el-GR" dirty="0"/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05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350d_hero_down">
            <a:extLst>
              <a:ext uri="{FF2B5EF4-FFF2-40B4-BE49-F238E27FC236}">
                <a16:creationId xmlns:a16="http://schemas.microsoft.com/office/drawing/2014/main" id="{5BD3C96D-564F-40D8-B1E7-5A9D5911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40" y="95320"/>
            <a:ext cx="1447708" cy="19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id="{C5BB7982-21C3-473E-A3B5-B287F2BB8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0658"/>
            <a:ext cx="2125588" cy="18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1324D9-B8C2-4412-96BB-8D027A94DEA4}"/>
              </a:ext>
            </a:extLst>
          </p:cNvPr>
          <p:cNvSpPr/>
          <p:nvPr/>
        </p:nvSpPr>
        <p:spPr>
          <a:xfrm>
            <a:off x="1043608" y="2348880"/>
            <a:ext cx="684076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FontTx/>
              <a:buAutoNum type="arabicPeriod"/>
            </a:pPr>
            <a:r>
              <a:rPr lang="el-GR" altLang="el-GR" sz="2800" b="1" dirty="0">
                <a:solidFill>
                  <a:srgbClr val="555555"/>
                </a:solidFill>
                <a:latin typeface="Open Sans"/>
              </a:rPr>
              <a:t> Κεντρική μονάδα</a:t>
            </a:r>
          </a:p>
          <a:p>
            <a:pPr lvl="0" eaLnBrk="0" hangingPunct="0">
              <a:buFontTx/>
              <a:buAutoNum type="arabicPeriod"/>
            </a:pPr>
            <a:endParaRPr lang="el-GR" altLang="el-GR" dirty="0">
              <a:solidFill>
                <a:srgbClr val="555555"/>
              </a:solidFill>
              <a:latin typeface="Open Sans"/>
            </a:endParaRPr>
          </a:p>
          <a:p>
            <a:pPr lvl="0" eaLnBrk="0" hangingPunct="0"/>
            <a:r>
              <a:rPr lang="el-GR" altLang="el-GR" dirty="0">
                <a:solidFill>
                  <a:srgbClr val="555555"/>
                </a:solidFill>
                <a:latin typeface="Open Sans"/>
              </a:rPr>
              <a:t>Μερικά εξαρτήματα που υπάρχουν μέσα στην Κεντρική μονάδα:</a:t>
            </a:r>
          </a:p>
          <a:p>
            <a:pPr lvl="0" eaLnBrk="0" hangingPunct="0">
              <a:buFontTx/>
              <a:buChar char="•"/>
            </a:pPr>
            <a:r>
              <a:rPr lang="el-GR" altLang="el-GR" dirty="0">
                <a:solidFill>
                  <a:srgbClr val="555555"/>
                </a:solidFill>
                <a:latin typeface="Open Sans"/>
              </a:rPr>
              <a:t>Επεξεργαστής</a:t>
            </a:r>
          </a:p>
          <a:p>
            <a:pPr lvl="0" eaLnBrk="0" hangingPunct="0">
              <a:buFontTx/>
              <a:buChar char="•"/>
            </a:pPr>
            <a:r>
              <a:rPr lang="el-GR" altLang="el-GR" dirty="0">
                <a:solidFill>
                  <a:srgbClr val="555555"/>
                </a:solidFill>
                <a:latin typeface="Open Sans"/>
              </a:rPr>
              <a:t>Μνήμη RAM</a:t>
            </a:r>
          </a:p>
          <a:p>
            <a:pPr lvl="0" eaLnBrk="0" hangingPunct="0">
              <a:buFontTx/>
              <a:buChar char="•"/>
            </a:pPr>
            <a:r>
              <a:rPr lang="el-GR" altLang="el-GR" dirty="0">
                <a:solidFill>
                  <a:srgbClr val="555555"/>
                </a:solidFill>
                <a:latin typeface="Open Sans"/>
              </a:rPr>
              <a:t>Μητρική πλακέτα</a:t>
            </a:r>
          </a:p>
          <a:p>
            <a:pPr lvl="0" eaLnBrk="0" hangingPunct="0">
              <a:buFontTx/>
              <a:buChar char="•"/>
            </a:pPr>
            <a:r>
              <a:rPr lang="el-GR" altLang="el-GR" dirty="0">
                <a:solidFill>
                  <a:srgbClr val="555555"/>
                </a:solidFill>
                <a:latin typeface="Open Sans"/>
              </a:rPr>
              <a:t>Σκληρός δίσκος</a:t>
            </a:r>
          </a:p>
          <a:p>
            <a:pPr lvl="0" eaLnBrk="0" hangingPunct="0">
              <a:buFontTx/>
              <a:buChar char="•"/>
            </a:pPr>
            <a:r>
              <a:rPr lang="el-GR" altLang="el-GR" dirty="0">
                <a:solidFill>
                  <a:srgbClr val="555555"/>
                </a:solidFill>
                <a:latin typeface="Open Sans"/>
              </a:rPr>
              <a:t>Τροφοδοτικό</a:t>
            </a:r>
          </a:p>
          <a:p>
            <a:pPr lvl="0" eaLnBrk="0" hangingPunct="0">
              <a:buFontTx/>
              <a:buChar char="•"/>
            </a:pPr>
            <a:r>
              <a:rPr lang="el-GR" altLang="el-GR" dirty="0">
                <a:solidFill>
                  <a:srgbClr val="555555"/>
                </a:solidFill>
                <a:latin typeface="Open Sans"/>
              </a:rPr>
              <a:t>Κάρτα γραφικών</a:t>
            </a:r>
          </a:p>
          <a:p>
            <a:pPr lvl="0" eaLnBrk="0" hangingPunct="0">
              <a:buFontTx/>
              <a:buChar char="•"/>
            </a:pPr>
            <a:r>
              <a:rPr lang="el-GR" altLang="el-GR" dirty="0">
                <a:solidFill>
                  <a:srgbClr val="555555"/>
                </a:solidFill>
                <a:latin typeface="Open Sans"/>
              </a:rPr>
              <a:t>Κάρτα ήχου</a:t>
            </a:r>
          </a:p>
          <a:p>
            <a:pPr lvl="0" eaLnBrk="0" hangingPunct="0">
              <a:buFontTx/>
              <a:buChar char="•"/>
            </a:pPr>
            <a:r>
              <a:rPr lang="el-GR" altLang="el-GR" dirty="0">
                <a:solidFill>
                  <a:srgbClr val="555555"/>
                </a:solidFill>
                <a:latin typeface="Open Sans"/>
              </a:rPr>
              <a:t>Οδηγός DVD</a:t>
            </a:r>
          </a:p>
          <a:p>
            <a:pPr lvl="0" eaLnBrk="0" hangingPunct="0"/>
            <a:r>
              <a:rPr lang="el-GR" altLang="el-GR" dirty="0">
                <a:solidFill>
                  <a:srgbClr val="555555"/>
                </a:solidFill>
                <a:latin typeface="Open Sans"/>
              </a:rPr>
              <a:t>  </a:t>
            </a:r>
          </a:p>
          <a:p>
            <a:pPr lvl="0" eaLnBrk="0" hangingPunct="0"/>
            <a:r>
              <a:rPr lang="el-GR" altLang="el-GR" dirty="0">
                <a:solidFill>
                  <a:srgbClr val="555555"/>
                </a:solidFill>
              </a:rPr>
              <a:t> </a:t>
            </a:r>
            <a:endParaRPr lang="el-GR" altLang="el-GR" dirty="0">
              <a:solidFill>
                <a:srgbClr val="555555"/>
              </a:solidFill>
              <a:latin typeface="Open Sans"/>
            </a:endParaRPr>
          </a:p>
          <a:p>
            <a:pPr lvl="0" eaLnBrk="0" hangingPunct="0"/>
            <a:r>
              <a:rPr lang="el-GR" altLang="el-GR" dirty="0">
                <a:solidFill>
                  <a:srgbClr val="555555"/>
                </a:solidFill>
                <a:latin typeface="Open Sans"/>
              </a:rPr>
              <a:t>Δείτε το</a:t>
            </a:r>
            <a:r>
              <a:rPr lang="el-GR" altLang="el-GR" dirty="0">
                <a:solidFill>
                  <a:srgbClr val="555555"/>
                </a:solidFill>
              </a:rPr>
              <a:t> </a:t>
            </a:r>
            <a:r>
              <a:rPr lang="el-GR" altLang="el-GR" b="1" dirty="0" err="1">
                <a:solidFill>
                  <a:srgbClr val="0000FF"/>
                </a:solidFill>
                <a:latin typeface="Open Sans"/>
                <a:hlinkClick r:id="rId4"/>
              </a:rPr>
              <a:t>Video</a:t>
            </a:r>
            <a:r>
              <a:rPr lang="el-GR" altLang="el-GR" b="1" dirty="0">
                <a:solidFill>
                  <a:srgbClr val="0000FF"/>
                </a:solidFill>
              </a:rPr>
              <a:t> </a:t>
            </a:r>
            <a:r>
              <a:rPr lang="el-GR" altLang="el-GR" dirty="0">
                <a:solidFill>
                  <a:srgbClr val="555555"/>
                </a:solidFill>
                <a:latin typeface="Open Sans"/>
              </a:rPr>
              <a:t>για περισσότερες πληροφορίες.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9653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31A72627-B12D-4BFF-A72D-86E70C3A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προσωπικός Υπολογιστής εσωτερικά</a:t>
            </a:r>
          </a:p>
        </p:txBody>
      </p:sp>
      <p:pic>
        <p:nvPicPr>
          <p:cNvPr id="14338" name="3 - Θέση περιεχομένου">
            <a:extLst>
              <a:ext uri="{FF2B5EF4-FFF2-40B4-BE49-F238E27FC236}">
                <a16:creationId xmlns:a16="http://schemas.microsoft.com/office/drawing/2014/main" id="{4E2CEA86-BDD2-449F-BCF4-B477A2C0164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0" t="49464" r="6683" b="23396"/>
          <a:stretch>
            <a:fillRect/>
          </a:stretch>
        </p:blipFill>
        <p:spPr>
          <a:xfrm>
            <a:off x="142875" y="1785938"/>
            <a:ext cx="9001125" cy="43576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ACAD9384-FD21-4111-8107-D070E1D9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ΜΗΤΡΙΚΗ ΠΛΑΚΕΤΑ</a:t>
            </a:r>
          </a:p>
        </p:txBody>
      </p:sp>
      <p:sp>
        <p:nvSpPr>
          <p:cNvPr id="17410" name="2 - Θέση περιεχομένου">
            <a:extLst>
              <a:ext uri="{FF2B5EF4-FFF2-40B4-BE49-F238E27FC236}">
                <a16:creationId xmlns:a16="http://schemas.microsoft.com/office/drawing/2014/main" id="{1E9167DF-4904-4D65-B519-5EA77DFAC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138B2DE5-DEBA-4D78-A9E6-3FA4E6E6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20300" r="26764" b="27901"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E9856A6D-460B-40BB-AA6A-13C10DCF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CPU-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ΕΠΕΞΕΡΓΑΣΤΗΣ- ΚΜΕ</a:t>
            </a:r>
            <a:b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ΚΕΝΤΡΙΚΗ ΜΟΝΑΔΑ ΕΠΕΞΕΡΓΑΣΙΑΣ</a:t>
            </a:r>
          </a:p>
        </p:txBody>
      </p:sp>
      <p:sp>
        <p:nvSpPr>
          <p:cNvPr id="18434" name="2 - Θέση περιεχομένου">
            <a:extLst>
              <a:ext uri="{FF2B5EF4-FFF2-40B4-BE49-F238E27FC236}">
                <a16:creationId xmlns:a16="http://schemas.microsoft.com/office/drawing/2014/main" id="{8895D9A8-A456-44DA-AD28-861F7AD81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/>
              <a:t> </a:t>
            </a:r>
          </a:p>
          <a:p>
            <a:pPr eaLnBrk="1" hangingPunct="1"/>
            <a:endParaRPr lang="el-GR" altLang="el-GR"/>
          </a:p>
        </p:txBody>
      </p:sp>
      <p:pic>
        <p:nvPicPr>
          <p:cNvPr id="18435" name="3 - Εικόνα" descr="intel-core-i5-processor.jpg">
            <a:extLst>
              <a:ext uri="{FF2B5EF4-FFF2-40B4-BE49-F238E27FC236}">
                <a16:creationId xmlns:a16="http://schemas.microsoft.com/office/drawing/2014/main" id="{27B5631F-6EC1-429B-A0EC-90BD442FD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751137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4 - Εικόνα" descr="newego_LARGE_t_761_105597272.JPG">
            <a:extLst>
              <a:ext uri="{FF2B5EF4-FFF2-40B4-BE49-F238E27FC236}">
                <a16:creationId xmlns:a16="http://schemas.microsoft.com/office/drawing/2014/main" id="{0872E10D-A5BA-422B-807B-386F89097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92600"/>
            <a:ext cx="38671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5 - TextBox">
            <a:extLst>
              <a:ext uri="{FF2B5EF4-FFF2-40B4-BE49-F238E27FC236}">
                <a16:creationId xmlns:a16="http://schemas.microsoft.com/office/drawing/2014/main" id="{481D0E4F-8340-4B9D-A029-029DB57CB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773238"/>
            <a:ext cx="56165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l-GR" altLang="el-GR">
                <a:latin typeface="Calibri" panose="020F0502020204030204" pitchFamily="34" charset="0"/>
              </a:rPr>
              <a:t>Είναι το πιο σημαντικό εξάρτημα, καθώς είναι υπεύθυνο για τις κυριότερες επεξεργασίες που γίνονται στον υπολογιστή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altLang="el-GR">
                <a:latin typeface="Calibri" panose="020F0502020204030204" pitchFamily="34" charset="0"/>
              </a:rPr>
              <a:t>Είναι τοποθετημένος στην μητρική πλακέτα.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altLang="el-GR">
                <a:latin typeface="Calibri" panose="020F0502020204030204" pitchFamily="34" charset="0"/>
              </a:rPr>
              <a:t>Χαρακτηρίζεται ως ο «εγκέφαλος» του υπολογιστή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altLang="el-GR">
                <a:latin typeface="Calibri" panose="020F0502020204030204" pitchFamily="34" charset="0"/>
              </a:rPr>
              <a:t>Η ταχύτητα και οι δυνατότητες του υπολογιστή αποτιμώνται με βάση τον επεξεργαστή του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B472F2D4-B327-4F03-96A6-FF34CAE3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572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ΚΥΡΙΑ ΜΝΗΜΗ</a:t>
            </a:r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920F99B6-E961-412F-A762-3F3BF1CA7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</a:rPr>
              <a:t>Κύρια μνήμη </a:t>
            </a:r>
            <a:r>
              <a:rPr lang="el-GR" dirty="0"/>
              <a:t>είναι η μνήμη στην οποία τοποθετούνται δεδομένα και εντολές πριν σταλούν στον επεξεργαστή καθώς και αμέσως μετά την επεξεργασία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Είναι απαραίτητη σε κάθε υπολογιστή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dirty="0">
                <a:solidFill>
                  <a:srgbClr val="C00000"/>
                </a:solidFill>
              </a:rPr>
              <a:t>Διακρίνεται σε: </a:t>
            </a:r>
            <a:endParaRPr lang="en-US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l-GR" dirty="0"/>
              <a:t>Οποιοδήποτε </a:t>
            </a:r>
            <a:r>
              <a:rPr lang="el-GR" dirty="0">
                <a:solidFill>
                  <a:srgbClr val="C00000"/>
                </a:solidFill>
              </a:rPr>
              <a:t>πρόγραμμα</a:t>
            </a:r>
            <a:r>
              <a:rPr lang="el-GR" dirty="0"/>
              <a:t> χρησιμοποιήσουμε ή οποιαδήποτε </a:t>
            </a:r>
            <a:r>
              <a:rPr lang="el-GR" dirty="0">
                <a:solidFill>
                  <a:srgbClr val="C00000"/>
                </a:solidFill>
              </a:rPr>
              <a:t>εργασία</a:t>
            </a:r>
            <a:r>
              <a:rPr lang="el-GR" dirty="0"/>
              <a:t> κάνουμε </a:t>
            </a:r>
            <a:r>
              <a:rPr lang="el-GR" dirty="0">
                <a:solidFill>
                  <a:srgbClr val="C00000"/>
                </a:solidFill>
              </a:rPr>
              <a:t>αποθηκεύεται προσωρινά </a:t>
            </a:r>
            <a:r>
              <a:rPr lang="el-GR" dirty="0"/>
              <a:t>στη μνήμη αυτή.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μειονέκτημά της </a:t>
            </a:r>
            <a:r>
              <a:rPr lang="el-GR" dirty="0"/>
              <a:t>: Οτιδήποτε περιέχει, </a:t>
            </a:r>
            <a:r>
              <a:rPr lang="el-GR" dirty="0">
                <a:solidFill>
                  <a:srgbClr val="C00000"/>
                </a:solidFill>
              </a:rPr>
              <a:t>χάνεται</a:t>
            </a:r>
            <a:r>
              <a:rPr lang="el-GR" dirty="0"/>
              <a:t> μόλις διακοπεί η τροφοδοσία του υπολογιστή με ηλεκτρικό ρεύμα 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dirty="0"/>
              <a:t>Υπάρχουν σ αυτήν </a:t>
            </a:r>
            <a:r>
              <a:rPr lang="el-GR" dirty="0">
                <a:solidFill>
                  <a:srgbClr val="C00000"/>
                </a:solidFill>
              </a:rPr>
              <a:t>μόνιμα αποθηκευμένες </a:t>
            </a:r>
            <a:r>
              <a:rPr lang="el-GR" dirty="0"/>
              <a:t>πληροφορίες,  που αφορούν το ξεκίνημα της λειτουργίας του υπολογιστή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3 - Εικόνα" descr="ram1.jpg">
            <a:extLst>
              <a:ext uri="{FF2B5EF4-FFF2-40B4-BE49-F238E27FC236}">
                <a16:creationId xmlns:a16="http://schemas.microsoft.com/office/drawing/2014/main" id="{622B986F-5D76-4A22-A410-C9519A185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16632"/>
            <a:ext cx="2808312" cy="191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4 - Εικόνα" descr="rom2.jpg">
            <a:extLst>
              <a:ext uri="{FF2B5EF4-FFF2-40B4-BE49-F238E27FC236}">
                <a16:creationId xmlns:a16="http://schemas.microsoft.com/office/drawing/2014/main" id="{A65C8E90-2412-4857-B405-84C3C6BE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49"/>
            <a:ext cx="2088455" cy="165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F8D8DB-BB22-4432-83DF-0C07C1511A0D}"/>
              </a:ext>
            </a:extLst>
          </p:cNvPr>
          <p:cNvSpPr/>
          <p:nvPr/>
        </p:nvSpPr>
        <p:spPr>
          <a:xfrm>
            <a:off x="791580" y="2852936"/>
            <a:ext cx="756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0" dirty="0">
                <a:solidFill>
                  <a:srgbClr val="555555"/>
                </a:solidFill>
                <a:effectLst/>
                <a:latin typeface="Open Sans"/>
              </a:rPr>
              <a:t>2. Περιφερειακές συσκευές</a:t>
            </a:r>
          </a:p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  <a:p>
            <a:r>
              <a:rPr lang="el-GR" b="1" i="0" dirty="0">
                <a:solidFill>
                  <a:srgbClr val="555555"/>
                </a:solidFill>
                <a:effectLst/>
                <a:latin typeface="Open Sans"/>
              </a:rPr>
              <a:t>Περιφερειακές συσκευές</a:t>
            </a:r>
            <a:r>
              <a:rPr lang="el-GR" b="0" i="0" dirty="0">
                <a:solidFill>
                  <a:srgbClr val="555555"/>
                </a:solidFill>
                <a:effectLst/>
                <a:latin typeface="Open Sans"/>
              </a:rPr>
              <a:t>  ονομάζονται οι συσκευές που συνδέονται με την κεντρική μονάδα.</a:t>
            </a:r>
          </a:p>
          <a:p>
            <a:r>
              <a:rPr lang="el-GR" b="0" i="0" dirty="0">
                <a:solidFill>
                  <a:srgbClr val="555555"/>
                </a:solidFill>
                <a:effectLst/>
                <a:latin typeface="Open Sans"/>
              </a:rPr>
              <a:t>Οι περιφερειακές συσκευές δεν βρίσκονται μέσα στην κεντρική μονάδα του υπολογιστή, αλλά έξω από αυτή. </a:t>
            </a:r>
          </a:p>
          <a:p>
            <a:r>
              <a:rPr lang="el-GR" b="0" i="0" dirty="0">
                <a:solidFill>
                  <a:srgbClr val="555555"/>
                </a:solidFill>
                <a:effectLst/>
                <a:latin typeface="Open Sans"/>
              </a:rPr>
              <a:t> (π.χ. πληκτρολόγιο, ποντίκι, κάμερα, σαρωτής, μικρόφωνο, οθόνη, εκτυπωτής, ηχεία, </a:t>
            </a:r>
            <a:r>
              <a:rPr lang="el-GR" b="0" i="0" dirty="0" err="1">
                <a:solidFill>
                  <a:srgbClr val="555555"/>
                </a:solidFill>
                <a:effectLst/>
                <a:latin typeface="Open Sans"/>
              </a:rPr>
              <a:t>προτζέκτορας</a:t>
            </a:r>
            <a:r>
              <a:rPr lang="el-GR" b="0" i="0" dirty="0">
                <a:solidFill>
                  <a:srgbClr val="555555"/>
                </a:solidFill>
                <a:effectLst/>
                <a:latin typeface="Open Sans"/>
              </a:rPr>
              <a:t>).</a:t>
            </a:r>
          </a:p>
          <a:p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  <a:p>
            <a:r>
              <a:rPr lang="el-GR" b="0" i="0" dirty="0">
                <a:solidFill>
                  <a:srgbClr val="555555"/>
                </a:solidFill>
                <a:effectLst/>
                <a:latin typeface="Open Sans"/>
              </a:rPr>
              <a:t>Δείτε το </a:t>
            </a:r>
            <a:r>
              <a:rPr lang="el-GR" b="1" i="0" u="none" strike="noStrike" dirty="0" err="1">
                <a:solidFill>
                  <a:srgbClr val="0000FF"/>
                </a:solidFill>
                <a:effectLst/>
                <a:latin typeface="Open Sans"/>
                <a:hlinkClick r:id="rId2"/>
              </a:rPr>
              <a:t>Video</a:t>
            </a:r>
            <a:r>
              <a:rPr lang="el-GR" b="1" i="0" u="none" strike="noStrike" dirty="0">
                <a:solidFill>
                  <a:srgbClr val="0000FF"/>
                </a:solidFill>
                <a:effectLst/>
                <a:latin typeface="Open Sans"/>
                <a:hlinkClick r:id="rId2"/>
              </a:rPr>
              <a:t> </a:t>
            </a:r>
            <a:r>
              <a:rPr lang="el-GR" b="0" i="0" dirty="0">
                <a:solidFill>
                  <a:srgbClr val="555555"/>
                </a:solidFill>
                <a:effectLst/>
                <a:latin typeface="Open Sans"/>
              </a:rPr>
              <a:t>για περισσότερες πληροφορίες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62D2583A-AA71-47AD-9326-B1F8CC12C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55977"/>
            <a:ext cx="4536504" cy="269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5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extLst>
              <a:ext uri="{FF2B5EF4-FFF2-40B4-BE49-F238E27FC236}">
                <a16:creationId xmlns:a16="http://schemas.microsoft.com/office/drawing/2014/main" id="{A326B39E-F498-437E-B59E-CAB9D9E93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8400" r="15546" b="9702"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- Ευθύγραμμο βέλος σύνδεσης">
            <a:extLst>
              <a:ext uri="{FF2B5EF4-FFF2-40B4-BE49-F238E27FC236}">
                <a16:creationId xmlns:a16="http://schemas.microsoft.com/office/drawing/2014/main" id="{DAAEF306-6E9E-4148-93EE-96DC9A810D55}"/>
              </a:ext>
            </a:extLst>
          </p:cNvPr>
          <p:cNvCxnSpPr/>
          <p:nvPr/>
        </p:nvCxnSpPr>
        <p:spPr>
          <a:xfrm>
            <a:off x="4140200" y="3644900"/>
            <a:ext cx="1295400" cy="1800225"/>
          </a:xfrm>
          <a:prstGeom prst="straightConnector1">
            <a:avLst/>
          </a:prstGeom>
          <a:ln w="76200"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>
            <a:extLst>
              <a:ext uri="{FF2B5EF4-FFF2-40B4-BE49-F238E27FC236}">
                <a16:creationId xmlns:a16="http://schemas.microsoft.com/office/drawing/2014/main" id="{20E5F9A4-41FD-425C-B701-CD9F80EA631D}"/>
              </a:ext>
            </a:extLst>
          </p:cNvPr>
          <p:cNvCxnSpPr/>
          <p:nvPr/>
        </p:nvCxnSpPr>
        <p:spPr>
          <a:xfrm>
            <a:off x="2843213" y="2852738"/>
            <a:ext cx="2376487" cy="720725"/>
          </a:xfrm>
          <a:prstGeom prst="straightConnector1">
            <a:avLst/>
          </a:prstGeom>
          <a:ln w="76200"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>
            <a:extLst>
              <a:ext uri="{FF2B5EF4-FFF2-40B4-BE49-F238E27FC236}">
                <a16:creationId xmlns:a16="http://schemas.microsoft.com/office/drawing/2014/main" id="{68DBFB3A-5C0A-4BD4-A985-89E60BFA751E}"/>
              </a:ext>
            </a:extLst>
          </p:cNvPr>
          <p:cNvCxnSpPr/>
          <p:nvPr/>
        </p:nvCxnSpPr>
        <p:spPr>
          <a:xfrm flipV="1">
            <a:off x="395288" y="1773238"/>
            <a:ext cx="0" cy="3024187"/>
          </a:xfrm>
          <a:prstGeom prst="line">
            <a:avLst/>
          </a:prstGeom>
          <a:ln w="76200"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>
            <a:extLst>
              <a:ext uri="{FF2B5EF4-FFF2-40B4-BE49-F238E27FC236}">
                <a16:creationId xmlns:a16="http://schemas.microsoft.com/office/drawing/2014/main" id="{172CA80E-9321-44C1-ACDB-61F2C468BF24}"/>
              </a:ext>
            </a:extLst>
          </p:cNvPr>
          <p:cNvCxnSpPr/>
          <p:nvPr/>
        </p:nvCxnSpPr>
        <p:spPr>
          <a:xfrm>
            <a:off x="395288" y="1773238"/>
            <a:ext cx="4824412" cy="142875"/>
          </a:xfrm>
          <a:prstGeom prst="straightConnector1">
            <a:avLst/>
          </a:prstGeom>
          <a:ln w="76200"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>
            <a:extLst>
              <a:ext uri="{FF2B5EF4-FFF2-40B4-BE49-F238E27FC236}">
                <a16:creationId xmlns:a16="http://schemas.microsoft.com/office/drawing/2014/main" id="{5C658C04-E761-4EDB-8D76-F8C41332A888}"/>
              </a:ext>
            </a:extLst>
          </p:cNvPr>
          <p:cNvCxnSpPr/>
          <p:nvPr/>
        </p:nvCxnSpPr>
        <p:spPr>
          <a:xfrm>
            <a:off x="2700338" y="5229225"/>
            <a:ext cx="2519362" cy="287338"/>
          </a:xfrm>
          <a:prstGeom prst="straightConnector1">
            <a:avLst/>
          </a:prstGeom>
          <a:ln w="76200"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>
            <a:extLst>
              <a:ext uri="{FF2B5EF4-FFF2-40B4-BE49-F238E27FC236}">
                <a16:creationId xmlns:a16="http://schemas.microsoft.com/office/drawing/2014/main" id="{846B7C0B-F7C6-44E3-A75D-042277525AE0}"/>
              </a:ext>
            </a:extLst>
          </p:cNvPr>
          <p:cNvCxnSpPr/>
          <p:nvPr/>
        </p:nvCxnSpPr>
        <p:spPr>
          <a:xfrm flipV="1">
            <a:off x="4067175" y="1916113"/>
            <a:ext cx="1584325" cy="4249737"/>
          </a:xfrm>
          <a:prstGeom prst="straightConnector1">
            <a:avLst/>
          </a:prstGeom>
          <a:ln w="76200"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>
            <a:extLst>
              <a:ext uri="{FF2B5EF4-FFF2-40B4-BE49-F238E27FC236}">
                <a16:creationId xmlns:a16="http://schemas.microsoft.com/office/drawing/2014/main" id="{6A6BFD1F-C056-41E6-A5FE-C01BF0835738}"/>
              </a:ext>
            </a:extLst>
          </p:cNvPr>
          <p:cNvCxnSpPr/>
          <p:nvPr/>
        </p:nvCxnSpPr>
        <p:spPr>
          <a:xfrm flipH="1" flipV="1">
            <a:off x="5651500" y="3141663"/>
            <a:ext cx="1584325" cy="792162"/>
          </a:xfrm>
          <a:prstGeom prst="straightConnector1">
            <a:avLst/>
          </a:prstGeom>
          <a:ln w="76200"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>
            <a:extLst>
              <a:ext uri="{FF2B5EF4-FFF2-40B4-BE49-F238E27FC236}">
                <a16:creationId xmlns:a16="http://schemas.microsoft.com/office/drawing/2014/main" id="{7228A5B6-B6BA-48E2-9BF2-BC314C34312B}"/>
              </a:ext>
            </a:extLst>
          </p:cNvPr>
          <p:cNvCxnSpPr/>
          <p:nvPr/>
        </p:nvCxnSpPr>
        <p:spPr>
          <a:xfrm flipH="1" flipV="1">
            <a:off x="5364163" y="4292600"/>
            <a:ext cx="2736850" cy="2160588"/>
          </a:xfrm>
          <a:prstGeom prst="straightConnector1">
            <a:avLst/>
          </a:prstGeom>
          <a:ln w="76200"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7108BE-0EE5-4004-8C00-60C0B9DE00FF}"/>
              </a:ext>
            </a:extLst>
          </p:cNvPr>
          <p:cNvSpPr/>
          <p:nvPr/>
        </p:nvSpPr>
        <p:spPr>
          <a:xfrm>
            <a:off x="971600" y="3284984"/>
            <a:ext cx="777686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0" dirty="0">
                <a:solidFill>
                  <a:srgbClr val="555555"/>
                </a:solidFill>
                <a:effectLst/>
                <a:latin typeface="Open Sans"/>
              </a:rPr>
              <a:t>3. Αποθηκευτικά μέσα</a:t>
            </a:r>
          </a:p>
          <a:p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  <a:p>
            <a:r>
              <a:rPr lang="el-GR" b="0" i="0" dirty="0">
                <a:solidFill>
                  <a:srgbClr val="555555"/>
                </a:solidFill>
                <a:effectLst/>
                <a:latin typeface="Open Sans"/>
              </a:rPr>
              <a:t>Τα </a:t>
            </a:r>
            <a:r>
              <a:rPr lang="el-GR" b="1" i="0" dirty="0">
                <a:solidFill>
                  <a:srgbClr val="555555"/>
                </a:solidFill>
                <a:effectLst/>
                <a:latin typeface="Open Sans"/>
              </a:rPr>
              <a:t>αποθηκευτικά μέσα</a:t>
            </a:r>
            <a:r>
              <a:rPr lang="el-GR" b="0" i="0" dirty="0">
                <a:solidFill>
                  <a:srgbClr val="555555"/>
                </a:solidFill>
                <a:effectLst/>
                <a:latin typeface="Open Sans"/>
              </a:rPr>
              <a:t> είναι συσκευές χρήσιμες για την αποθήκευση δεδομένων και πληροφοριών (φωτογραφίες, τραγούδια, αρχεία κειμένου).</a:t>
            </a:r>
          </a:p>
          <a:p>
            <a:r>
              <a:rPr lang="el-GR" b="0" i="0" dirty="0">
                <a:solidFill>
                  <a:srgbClr val="555555"/>
                </a:solidFill>
                <a:effectLst/>
                <a:latin typeface="Open Sans"/>
              </a:rPr>
              <a:t>Υπάρχουν 3 διαδεδομένες τεχνολογίες στα αποθηκευτικά μέσα:</a:t>
            </a:r>
          </a:p>
          <a:p>
            <a:pPr>
              <a:buFont typeface="+mj-lt"/>
              <a:buAutoNum type="arabicPeriod"/>
            </a:pPr>
            <a:r>
              <a:rPr lang="el-GR" b="1" i="0" dirty="0">
                <a:solidFill>
                  <a:srgbClr val="555555"/>
                </a:solidFill>
                <a:effectLst/>
                <a:latin typeface="Open Sans"/>
              </a:rPr>
              <a:t>Μαγνητικά μέσα</a:t>
            </a:r>
            <a:r>
              <a:rPr lang="el-GR" b="0" i="0" dirty="0">
                <a:solidFill>
                  <a:srgbClr val="555555"/>
                </a:solidFill>
                <a:effectLst/>
                <a:latin typeface="Open Sans"/>
              </a:rPr>
              <a:t>, όπως ο σκληρός δίσκος και η δισκέτα</a:t>
            </a:r>
          </a:p>
          <a:p>
            <a:pPr>
              <a:buFont typeface="+mj-lt"/>
              <a:buAutoNum type="arabicPeriod"/>
            </a:pPr>
            <a:r>
              <a:rPr lang="el-GR" b="1" i="0" dirty="0">
                <a:solidFill>
                  <a:srgbClr val="555555"/>
                </a:solidFill>
                <a:effectLst/>
                <a:latin typeface="Open Sans"/>
              </a:rPr>
              <a:t>Οπτικοί δίσκοι</a:t>
            </a:r>
            <a:r>
              <a:rPr lang="el-GR" b="0" i="0" dirty="0">
                <a:solidFill>
                  <a:srgbClr val="555555"/>
                </a:solidFill>
                <a:effectLst/>
                <a:latin typeface="Open Sans"/>
              </a:rPr>
              <a:t>, όπως το CD, το DVD και το </a:t>
            </a:r>
            <a:r>
              <a:rPr lang="el-GR" b="0" i="0" dirty="0" err="1">
                <a:solidFill>
                  <a:srgbClr val="555555"/>
                </a:solidFill>
                <a:effectLst/>
                <a:latin typeface="Open Sans"/>
              </a:rPr>
              <a:t>BluRay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el-GR" b="1" i="0" dirty="0">
                <a:solidFill>
                  <a:srgbClr val="555555"/>
                </a:solidFill>
                <a:effectLst/>
                <a:latin typeface="Open Sans"/>
              </a:rPr>
              <a:t>Μνήμες flash</a:t>
            </a:r>
            <a:r>
              <a:rPr lang="el-GR" b="0" i="0" dirty="0">
                <a:solidFill>
                  <a:srgbClr val="555555"/>
                </a:solidFill>
                <a:effectLst/>
                <a:latin typeface="Open Sans"/>
              </a:rPr>
              <a:t>, όπως η μνήμη USB και η κάρτα μνήμης (</a:t>
            </a:r>
            <a:r>
              <a:rPr lang="el-GR" b="0" i="0" dirty="0" err="1">
                <a:solidFill>
                  <a:srgbClr val="555555"/>
                </a:solidFill>
                <a:effectLst/>
                <a:latin typeface="Open Sans"/>
              </a:rPr>
              <a:t>microSD</a:t>
            </a:r>
            <a:r>
              <a:rPr lang="el-GR" b="0" i="0" dirty="0">
                <a:solidFill>
                  <a:srgbClr val="555555"/>
                </a:solidFill>
                <a:effectLst/>
                <a:latin typeface="Open Sans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l-GR" b="1" i="0" dirty="0" err="1">
                <a:solidFill>
                  <a:srgbClr val="555555"/>
                </a:solidFill>
                <a:effectLst/>
                <a:latin typeface="Open Sans"/>
              </a:rPr>
              <a:t>Cloud</a:t>
            </a:r>
            <a:endParaRPr lang="el-GR" b="1" i="0" dirty="0">
              <a:solidFill>
                <a:srgbClr val="555555"/>
              </a:solidFill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  <a:p>
            <a:r>
              <a:rPr lang="el-GR" b="1" i="0" dirty="0">
                <a:solidFill>
                  <a:srgbClr val="555555"/>
                </a:solidFill>
                <a:effectLst/>
                <a:latin typeface="Open Sans"/>
              </a:rPr>
              <a:t>Δείτε το </a:t>
            </a:r>
            <a:r>
              <a:rPr lang="el-GR" b="1" i="0" u="none" strike="noStrike" dirty="0" err="1">
                <a:solidFill>
                  <a:srgbClr val="0000FF"/>
                </a:solidFill>
                <a:effectLst/>
                <a:latin typeface="Open Sans"/>
                <a:hlinkClick r:id="rId2"/>
              </a:rPr>
              <a:t>Video</a:t>
            </a:r>
            <a:r>
              <a:rPr lang="el-GR" b="1" i="0" u="none" strike="noStrike" dirty="0">
                <a:solidFill>
                  <a:srgbClr val="0000FF"/>
                </a:solidFill>
                <a:effectLst/>
                <a:latin typeface="Open Sans"/>
                <a:hlinkClick r:id="rId2"/>
              </a:rPr>
              <a:t> </a:t>
            </a:r>
            <a:r>
              <a:rPr lang="el-GR" b="1" i="0" dirty="0">
                <a:solidFill>
                  <a:srgbClr val="555555"/>
                </a:solidFill>
                <a:effectLst/>
                <a:latin typeface="Open Sans"/>
              </a:rPr>
              <a:t>για περισσότερες πληροφορίες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  <a:p>
            <a:br>
              <a:rPr lang="el-GR" b="1" i="0" dirty="0">
                <a:solidFill>
                  <a:srgbClr val="555555"/>
                </a:solidFill>
                <a:effectLst/>
                <a:latin typeface="Open Sans"/>
              </a:rPr>
            </a:br>
            <a:endParaRPr lang="el-GR" dirty="0"/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7F66E63A-1587-4D99-8EE3-2973F5D3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68" y="116632"/>
            <a:ext cx="5724128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142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385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Θέμα του Office</vt:lpstr>
      <vt:lpstr>1_Θέμα του Office</vt:lpstr>
      <vt:lpstr>PowerPoint Presentation</vt:lpstr>
      <vt:lpstr>PowerPoint Presentation</vt:lpstr>
      <vt:lpstr>Ο προσωπικός Υπολογιστής εσωτερικά</vt:lpstr>
      <vt:lpstr>ΜΗΤΡΙΚΗ ΠΛΑΚΕΤΑ</vt:lpstr>
      <vt:lpstr>CPU-ΕΠΕΞΕΡΓΑΣΤΗΣ- ΚΜΕ ΚΕΝΤΡΙΚΗ ΜΟΝΑΔΑ ΕΠΕΞΕΡΓΑΣΙΑΣ</vt:lpstr>
      <vt:lpstr>ΚΥΡΙΑ ΜΝΗΜΗ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Niki</cp:lastModifiedBy>
  <cp:revision>113</cp:revision>
  <dcterms:created xsi:type="dcterms:W3CDTF">2012-11-06T09:30:18Z</dcterms:created>
  <dcterms:modified xsi:type="dcterms:W3CDTF">2024-11-25T00:09:56Z</dcterms:modified>
</cp:coreProperties>
</file>