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69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D5D"/>
    <a:srgbClr val="FF9900"/>
    <a:srgbClr val="EE9012"/>
    <a:srgbClr val="61FFA8"/>
    <a:srgbClr val="00C85A"/>
    <a:srgbClr val="99DB9C"/>
    <a:srgbClr val="6ECC72"/>
    <a:srgbClr val="FF99FF"/>
    <a:srgbClr val="43A4D5"/>
    <a:srgbClr val="FF3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AAAA9F-9602-4A71-B2FE-8FC57B6C8925}" v="116" dt="2022-01-24T18:35:3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615C2A8-B2B2-4604-B1B8-AB36DBA1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C6D4E5B-8B0E-4FFD-B024-3DEB4498E9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DB16300-B41D-4314-8B42-28526D0A3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EE92A3F-B829-4A33-8E16-79B38ECAD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272A75F-8DD1-46A1-BC75-E8423292E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40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9C5446-A27E-4F4D-A619-D36312B6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5841859-03C0-4881-9524-E4314E00B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73A19D1-6FCD-4727-B49C-5A9D9D85C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C357487-6C8B-48FD-9596-C329BE7C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98A219-7FDF-42B0-9320-6561E4583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08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66B2CD5-A834-4ED2-8375-FFC9640B9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B252D77-3033-4949-9F3B-B8E388CBE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77C161-5AD2-4835-B18A-5F2B89583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EFC0AA2-A1C3-43E0-91E5-B804211C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733ED93-F930-4751-BA18-596C4CA1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E91B0E-E6EC-4D54-B98A-0377325A1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89222F8-184A-4E76-88A4-358E2D2D9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270D95B-8EB3-4F90-B9BA-B4D63032D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3C13B6-DF98-4D3C-99EA-B63129BC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A567B18-E12E-4E9B-8BFF-081CE2AE8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21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86C520C-4E27-43F9-A86B-CB5E33A58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0F74471-A40D-45C1-A400-EDD8C7EB2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3972B3-C5B2-4C1F-A925-A9F01FAB5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9A13857-46D6-48A2-B512-540D8BE7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9488213-3ED0-4829-97BB-EBE8ACD0C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2C92E14-A11C-407C-A4AC-3DA339A3E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A7DF87E-4816-4580-A098-A8CBC5120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EFA574F-FBC6-4CB7-8C1C-0AB30A8CA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725FF9C-F1CC-46FE-9CC2-975B0F1E9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03DA9F3-1021-4F00-BFFD-739CA407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524A1DB-22F3-438D-8142-28982540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38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E8523F-FFB4-4F2D-A8BD-6743E5B34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5547C3C-91DA-4163-B2B4-44A9756888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1D6D041-6019-431F-8D48-0BCF56FAFB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2FB32C8-3F07-429B-A9F0-818AECCF5E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6E43456-7818-4FC5-8493-8E8C70EE8C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3446B96-B40D-4B91-ACEC-BC5ED9796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6F0E1DB-4441-485B-8A5D-68D8DBE59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E5E64A9-CC7F-482E-91CA-852A1A13B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2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126B66D-44EE-4C19-9C1E-D77B69E3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6A7C6B9-7345-4541-B929-90017F2C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2E3309E-1E4D-45F1-93FA-3A6E23B0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0D4F618-750B-41CD-862D-6CE833E69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8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4EE0F0C-789E-4024-9DEE-9836508D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1910D10-5CB9-4E20-AC30-B717F5315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81080BF-EB25-4077-AC23-A49CA0E28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3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08DA22-FB90-41B9-9153-148B7F75B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5379E8-3FBE-4467-A2F7-F0DE2AB5F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31D24E8-5E6D-4EB2-B519-AA399C894B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04F8BFB-CB96-4EFC-B495-0191C1216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0B57507-60D7-45CD-8EF1-9DB3CA58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5974A61-8C37-479F-A406-A8E4367E5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6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4DEDB3-E415-478D-A431-BA9DEA34F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D3B0C23-5820-4008-B1C1-9E5658081F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4A5A319-EB9D-438C-AB3F-06A401B7B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D0D4A48-DC23-44FF-BFFE-609393B8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6A78B8C-80A4-4F70-A4FB-25FBE098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FE81DAB-E3EB-4AAD-9C57-7BF17DF02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62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94B3920-2908-469C-AAEC-140FDB4FC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E03C615-DCDF-44F2-80CB-99521DBBA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215E44B-E691-4543-8A63-E321C6926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50137-E639-407A-97A0-B3CD36F90B75}" type="datetimeFigureOut">
              <a:rPr lang="en-US" smtClean="0"/>
              <a:t>1/28/2022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8E2F39B-5588-4C29-90CF-1662F109EB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5A5CA6E-DD3D-4378-A16C-6243D7E28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E928E-F9EF-42B9-8789-19777BFC2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0.png"/><Relationship Id="rId7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2.emf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accent6">
                <a:lumMod val="60000"/>
                <a:lumOff val="40000"/>
              </a:schemeClr>
            </a:gs>
            <a:gs pos="38000">
              <a:srgbClr val="FAD9C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>
            <a:extLst>
              <a:ext uri="{FF2B5EF4-FFF2-40B4-BE49-F238E27FC236}">
                <a16:creationId xmlns:a16="http://schemas.microsoft.com/office/drawing/2014/main" id="{6A39EADB-6228-48CA-88BB-2BF4DF468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6" y="-127000"/>
            <a:ext cx="12194556" cy="685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682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4,155 Soccer Field Illustrations &amp; Clip Art - iStock">
            <a:extLst>
              <a:ext uri="{FF2B5EF4-FFF2-40B4-BE49-F238E27FC236}">
                <a16:creationId xmlns:a16="http://schemas.microsoft.com/office/drawing/2014/main" id="{7A1EBCF3-5609-48E9-A84A-AADA75A1D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C28BC5F9-2D9B-4857-BBBA-5C65D1C76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035" y="2131768"/>
            <a:ext cx="2988497" cy="2417630"/>
          </a:xfrm>
          <a:prstGeom prst="rect">
            <a:avLst/>
          </a:prstGeom>
        </p:spPr>
      </p:pic>
      <p:sp>
        <p:nvSpPr>
          <p:cNvPr id="7" name="Φυσαλίδα ομιλίας: Ορθογώνιο με στρογγυλεμένες γωνίες 6">
            <a:extLst>
              <a:ext uri="{FF2B5EF4-FFF2-40B4-BE49-F238E27FC236}">
                <a16:creationId xmlns:a16="http://schemas.microsoft.com/office/drawing/2014/main" id="{773D1F04-2D2B-4F09-AACF-70A1691BCE23}"/>
              </a:ext>
            </a:extLst>
          </p:cNvPr>
          <p:cNvSpPr/>
          <p:nvPr/>
        </p:nvSpPr>
        <p:spPr>
          <a:xfrm>
            <a:off x="3110777" y="465329"/>
            <a:ext cx="5453742" cy="1634966"/>
          </a:xfrm>
          <a:prstGeom prst="wedgeRoundRectCallout">
            <a:avLst>
              <a:gd name="adj1" fmla="val -71731"/>
              <a:gd name="adj2" fmla="val 82474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Ει! Εμένα με ξεχάσατε;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Είμαι ο τερματοφύλακας. Και εγώ είμαι πολύ σημαντικός, γιατί χωρίς εμένα θα τρώγατε εκατό γκολάκια!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756F0213-CF25-4542-B4D0-1A5AE9FFE047}"/>
              </a:ext>
            </a:extLst>
          </p:cNvPr>
          <p:cNvSpPr/>
          <p:nvPr/>
        </p:nvSpPr>
        <p:spPr>
          <a:xfrm>
            <a:off x="5371731" y="2544146"/>
            <a:ext cx="3429368" cy="2005252"/>
          </a:xfrm>
          <a:prstGeom prst="wedgeRoundRectCallout">
            <a:avLst>
              <a:gd name="adj1" fmla="val 69454"/>
              <a:gd name="adj2" fmla="val -22013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Χμμμ… Απ’ ότι κατάλαβα όλοι είμαστε σημαντικοί και όλοι χρειαζόμαστε στην ομάδα!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015D0C57-263D-4574-A7C4-F2D7BB4B36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780" b="42010"/>
          <a:stretch/>
        </p:blipFill>
        <p:spPr bwMode="auto">
          <a:xfrm>
            <a:off x="8883421" y="1942269"/>
            <a:ext cx="2842532" cy="260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D79BA18D-D93D-42E9-BAFC-102A4CF00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284" y="4098472"/>
            <a:ext cx="1645400" cy="2458959"/>
          </a:xfrm>
          <a:prstGeom prst="rect">
            <a:avLst/>
          </a:prstGeom>
          <a:noFill/>
          <a:scene3d>
            <a:camera prst="orthographicFront">
              <a:rot lat="0" lon="1049997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Φυσαλίδα ομιλίας: Ορθογώνιο με στρογγυλεμένες γωνίες 8">
            <a:extLst>
              <a:ext uri="{FF2B5EF4-FFF2-40B4-BE49-F238E27FC236}">
                <a16:creationId xmlns:a16="http://schemas.microsoft.com/office/drawing/2014/main" id="{F2873D03-75AC-442A-A9B6-C04C8B0B5B55}"/>
              </a:ext>
            </a:extLst>
          </p:cNvPr>
          <p:cNvSpPr/>
          <p:nvPr/>
        </p:nvSpPr>
        <p:spPr>
          <a:xfrm>
            <a:off x="5218506" y="5034227"/>
            <a:ext cx="2269672" cy="669471"/>
          </a:xfrm>
          <a:prstGeom prst="wedgeRoundRectCallout">
            <a:avLst>
              <a:gd name="adj1" fmla="val -66825"/>
              <a:gd name="adj2" fmla="val -40278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Ακριβώς!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61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Green Grass Background Of Soccer Field Stock Photo - Image of football,  textured: 45809852">
            <a:extLst>
              <a:ext uri="{FF2B5EF4-FFF2-40B4-BE49-F238E27FC236}">
                <a16:creationId xmlns:a16="http://schemas.microsoft.com/office/drawing/2014/main" id="{1B74A926-FAA7-4331-BBCF-166CB1216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EACFAE1-302C-4A73-A3B2-4C03195EB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38" y="364330"/>
            <a:ext cx="2136533" cy="319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Φυσαλίδα ομιλίας: Ορθογώνιο με στρογγυλεμένες γωνίες 4">
            <a:extLst>
              <a:ext uri="{FF2B5EF4-FFF2-40B4-BE49-F238E27FC236}">
                <a16:creationId xmlns:a16="http://schemas.microsoft.com/office/drawing/2014/main" id="{449807DE-CD95-4C87-B6F8-BC9DA05F152E}"/>
              </a:ext>
            </a:extLst>
          </p:cNvPr>
          <p:cNvSpPr/>
          <p:nvPr/>
        </p:nvSpPr>
        <p:spPr>
          <a:xfrm>
            <a:off x="2730500" y="647700"/>
            <a:ext cx="4813300" cy="1498600"/>
          </a:xfrm>
          <a:prstGeom prst="wedgeRoundRectCallout">
            <a:avLst>
              <a:gd name="adj1" fmla="val -63049"/>
              <a:gd name="adj2" fmla="val -23093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Και τώρα που τα μιλήσαμε και τα συμφωνήσαμε, έχω να σου κάνω μερικές ερωτησούλες, είσαι έτοιμος;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DDEAC26-2FD6-4292-A2C8-67B87710D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780" b="42010"/>
          <a:stretch/>
        </p:blipFill>
        <p:spPr bwMode="auto">
          <a:xfrm>
            <a:off x="8962330" y="1827969"/>
            <a:ext cx="2842532" cy="260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Φυσαλίδα ομιλίας: Ορθογώνιο με στρογγυλεμένες γωνίες 9">
            <a:extLst>
              <a:ext uri="{FF2B5EF4-FFF2-40B4-BE49-F238E27FC236}">
                <a16:creationId xmlns:a16="http://schemas.microsoft.com/office/drawing/2014/main" id="{4F1A140B-E14E-43D1-84CB-3DCFF7F30409}"/>
              </a:ext>
            </a:extLst>
          </p:cNvPr>
          <p:cNvSpPr/>
          <p:nvPr/>
        </p:nvSpPr>
        <p:spPr>
          <a:xfrm>
            <a:off x="3363686" y="2567213"/>
            <a:ext cx="3657600" cy="2144487"/>
          </a:xfrm>
          <a:prstGeom prst="wedgeRoundRectCallout">
            <a:avLst>
              <a:gd name="adj1" fmla="val 82066"/>
              <a:gd name="adj2" fmla="val -22349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Αμέ!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Να ξέρεις όμως ότι θα ζητήσω και τη βοήθεια του κοινού.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Θα με βοηθήσετε παιδιά;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7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Green Grass Background Of Soccer Field Stock Photo - Image of football,  textured: 45809852">
            <a:extLst>
              <a:ext uri="{FF2B5EF4-FFF2-40B4-BE49-F238E27FC236}">
                <a16:creationId xmlns:a16="http://schemas.microsoft.com/office/drawing/2014/main" id="{C32DC1FE-F01D-4291-91AA-7AA4720A08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457" y="47924"/>
            <a:ext cx="12192000" cy="68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4FA14B49-48E7-4A1C-9C88-EF95B36C8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52" y="0"/>
            <a:ext cx="2136533" cy="319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689487DA-B2EE-409B-8A10-9A02692E9BD9}"/>
              </a:ext>
            </a:extLst>
          </p:cNvPr>
          <p:cNvSpPr/>
          <p:nvPr/>
        </p:nvSpPr>
        <p:spPr>
          <a:xfrm>
            <a:off x="6760030" y="555172"/>
            <a:ext cx="2694214" cy="1322614"/>
          </a:xfrm>
          <a:prstGeom prst="wedgeRoundRectCallout">
            <a:avLst>
              <a:gd name="adj1" fmla="val -80720"/>
              <a:gd name="adj2" fmla="val -27157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Πόσο διαρκεί ένας αγώνας ποδοσφαίρου;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2" name="Έκρηξη: 14 ακτίνες 11">
            <a:extLst>
              <a:ext uri="{FF2B5EF4-FFF2-40B4-BE49-F238E27FC236}">
                <a16:creationId xmlns:a16="http://schemas.microsoft.com/office/drawing/2014/main" id="{8C8CCF14-8118-40C8-B72D-4867C8AA6622}"/>
              </a:ext>
            </a:extLst>
          </p:cNvPr>
          <p:cNvSpPr/>
          <p:nvPr/>
        </p:nvSpPr>
        <p:spPr>
          <a:xfrm>
            <a:off x="188308" y="697747"/>
            <a:ext cx="4893580" cy="3490232"/>
          </a:xfrm>
          <a:prstGeom prst="irregularSeal2">
            <a:avLst/>
          </a:prstGeom>
          <a:solidFill>
            <a:srgbClr val="FF99FF"/>
          </a:solidFill>
          <a:ln w="317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2000" b="1" dirty="0">
              <a:latin typeface="Comic Sans MS" panose="030F0702030302020204" pitchFamily="66" charset="0"/>
            </a:endParaRPr>
          </a:p>
          <a:p>
            <a:pPr algn="ctr"/>
            <a:r>
              <a:rPr lang="el-GR" sz="2000" b="1" dirty="0">
                <a:latin typeface="Comic Sans MS" panose="030F0702030302020204" pitchFamily="66" charset="0"/>
              </a:rPr>
              <a:t>Πανεύκολο!</a:t>
            </a:r>
          </a:p>
          <a:p>
            <a:pPr algn="ctr"/>
            <a:r>
              <a:rPr lang="el-GR" sz="2000" b="1" dirty="0">
                <a:latin typeface="Comic Sans MS" panose="030F0702030302020204" pitchFamily="66" charset="0"/>
              </a:rPr>
              <a:t>Δύο ημίχρονα από σαράντα πέντε λεπτά το κάθε ένα.</a:t>
            </a:r>
          </a:p>
          <a:p>
            <a:pPr algn="ctr"/>
            <a:endParaRPr lang="en-US" dirty="0"/>
          </a:p>
        </p:txBody>
      </p:sp>
      <p:sp>
        <p:nvSpPr>
          <p:cNvPr id="13" name="Έκρηξη: 14 ακτίνες 12">
            <a:extLst>
              <a:ext uri="{FF2B5EF4-FFF2-40B4-BE49-F238E27FC236}">
                <a16:creationId xmlns:a16="http://schemas.microsoft.com/office/drawing/2014/main" id="{C86E2CFE-0E61-4F78-92D5-3893421B7F16}"/>
              </a:ext>
            </a:extLst>
          </p:cNvPr>
          <p:cNvSpPr/>
          <p:nvPr/>
        </p:nvSpPr>
        <p:spPr>
          <a:xfrm>
            <a:off x="6760030" y="1625594"/>
            <a:ext cx="4542709" cy="4175430"/>
          </a:xfrm>
          <a:prstGeom prst="irregularSeal2">
            <a:avLst/>
          </a:prstGeom>
          <a:solidFill>
            <a:srgbClr val="43A4D5"/>
          </a:solidFill>
          <a:ln w="317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latin typeface="Comic Sans MS" panose="030F0702030302020204" pitchFamily="66" charset="0"/>
              </a:rPr>
              <a:t>Σιγά μην κρατάει τόσο. Δύο ημίχρονα από δέκα λεπτά το καθένα!</a:t>
            </a:r>
            <a:endParaRPr lang="en-US" sz="2000" b="1" dirty="0">
              <a:latin typeface="Comic Sans MS" panose="030F0702030302020204" pitchFamily="66" charset="0"/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AF2D63D7-9677-411F-98FF-26FE79BCAD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780" b="42010"/>
          <a:stretch/>
        </p:blipFill>
        <p:spPr bwMode="auto">
          <a:xfrm>
            <a:off x="2635098" y="4397607"/>
            <a:ext cx="2296576" cy="210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Φυσαλίδα ομιλίας: Ορθογώνιο με στρογγυλεμένες γωνίες 14">
            <a:extLst>
              <a:ext uri="{FF2B5EF4-FFF2-40B4-BE49-F238E27FC236}">
                <a16:creationId xmlns:a16="http://schemas.microsoft.com/office/drawing/2014/main" id="{A0018EC1-9D22-4309-8395-48192E96C0EF}"/>
              </a:ext>
            </a:extLst>
          </p:cNvPr>
          <p:cNvSpPr/>
          <p:nvPr/>
        </p:nvSpPr>
        <p:spPr>
          <a:xfrm>
            <a:off x="4863773" y="4921654"/>
            <a:ext cx="1860311" cy="718457"/>
          </a:xfrm>
          <a:prstGeom prst="wedgeRoundRectCallout">
            <a:avLst>
              <a:gd name="adj1" fmla="val -69986"/>
              <a:gd name="adj2" fmla="val -17045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Ποιος έχει δίκιο;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67192DEB-5E44-4253-BCAB-69AF6E9CA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457" y="2930979"/>
            <a:ext cx="20288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696BE4D5-486D-4549-A2C9-249AD4417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382" y="2386012"/>
            <a:ext cx="1457325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099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 descr="4,155 Soccer Field Illustrations &amp; Clip Art - iStock">
            <a:extLst>
              <a:ext uri="{FF2B5EF4-FFF2-40B4-BE49-F238E27FC236}">
                <a16:creationId xmlns:a16="http://schemas.microsoft.com/office/drawing/2014/main" id="{F4DE5754-69B2-42CB-B2DF-738DE1DBF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78"/>
            <a:ext cx="12192000" cy="68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Βέλος: Επάνω 5">
            <a:extLst>
              <a:ext uri="{FF2B5EF4-FFF2-40B4-BE49-F238E27FC236}">
                <a16:creationId xmlns:a16="http://schemas.microsoft.com/office/drawing/2014/main" id="{F7B27591-8273-4D6C-8CA4-225950576309}"/>
              </a:ext>
            </a:extLst>
          </p:cNvPr>
          <p:cNvSpPr/>
          <p:nvPr/>
        </p:nvSpPr>
        <p:spPr>
          <a:xfrm>
            <a:off x="2856496" y="127000"/>
            <a:ext cx="863600" cy="1498600"/>
          </a:xfrm>
          <a:prstGeom prst="up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0">
            <a:extLst>
              <a:ext uri="{FF2B5EF4-FFF2-40B4-BE49-F238E27FC236}">
                <a16:creationId xmlns:a16="http://schemas.microsoft.com/office/drawing/2014/main" id="{E39BEEFB-29D9-4E71-B7E7-CACCFFB21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57" y="4629899"/>
            <a:ext cx="14957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39849DB-F657-44E7-A857-DC3C7D3D0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019" y="-228258"/>
            <a:ext cx="1478219" cy="220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Φυσαλίδα ομιλίας: Ορθογώνιο με στρογγυλεμένες γωνίες 9">
            <a:extLst>
              <a:ext uri="{FF2B5EF4-FFF2-40B4-BE49-F238E27FC236}">
                <a16:creationId xmlns:a16="http://schemas.microsoft.com/office/drawing/2014/main" id="{D2A8C1D7-A5F8-4024-B2C2-4D41EA6ED0B0}"/>
              </a:ext>
            </a:extLst>
          </p:cNvPr>
          <p:cNvSpPr/>
          <p:nvPr/>
        </p:nvSpPr>
        <p:spPr>
          <a:xfrm>
            <a:off x="3962400" y="825500"/>
            <a:ext cx="2755900" cy="800100"/>
          </a:xfrm>
          <a:prstGeom prst="wedgeRoundRectCallout">
            <a:avLst>
              <a:gd name="adj1" fmla="val -91340"/>
              <a:gd name="adj2" fmla="val -35913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Τι γίνεται αν βγάλω την μπάλα εδώ;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1" name="Φυσαλίδα ομιλίας: Ορθογώνιο με στρογγυλεμένες γωνίες 10">
            <a:extLst>
              <a:ext uri="{FF2B5EF4-FFF2-40B4-BE49-F238E27FC236}">
                <a16:creationId xmlns:a16="http://schemas.microsoft.com/office/drawing/2014/main" id="{7906D178-C757-47ED-AD88-0E151F7B78AF}"/>
              </a:ext>
            </a:extLst>
          </p:cNvPr>
          <p:cNvSpPr/>
          <p:nvPr/>
        </p:nvSpPr>
        <p:spPr>
          <a:xfrm>
            <a:off x="2267954" y="2413000"/>
            <a:ext cx="3072396" cy="800100"/>
          </a:xfrm>
          <a:prstGeom prst="wedgeRoundRectCallout">
            <a:avLst>
              <a:gd name="adj1" fmla="val -60515"/>
              <a:gd name="adj2" fmla="val 115441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Τίποτα! Την μαζεύω και συνεχίζω το παιχνίδι.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2" name="Φυσαλίδα ομιλίας: Ορθογώνιο με στρογγυλεμένες γωνίες 11">
            <a:extLst>
              <a:ext uri="{FF2B5EF4-FFF2-40B4-BE49-F238E27FC236}">
                <a16:creationId xmlns:a16="http://schemas.microsoft.com/office/drawing/2014/main" id="{84A2FE9D-79A6-484C-A96C-BCF32F2E1C7A}"/>
              </a:ext>
            </a:extLst>
          </p:cNvPr>
          <p:cNvSpPr/>
          <p:nvPr/>
        </p:nvSpPr>
        <p:spPr>
          <a:xfrm>
            <a:off x="2679700" y="4629899"/>
            <a:ext cx="3072396" cy="1402601"/>
          </a:xfrm>
          <a:prstGeom prst="wedgeRoundRectCallout">
            <a:avLst>
              <a:gd name="adj1" fmla="val -63628"/>
              <a:gd name="adj2" fmla="val 26110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Αυτό είναι πλάγιο άουτ. Την παίρνουν οι αντίπαλοι το εκτελούν με τα χέρια.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529D22C0-880B-4231-AD08-5220544B5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99" y="2248103"/>
            <a:ext cx="20288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DE428F2-CB29-44B1-8820-D6D75A388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65" y="2155825"/>
            <a:ext cx="1913580" cy="2114550"/>
          </a:xfrm>
          <a:prstGeom prst="rect">
            <a:avLst/>
          </a:prstGeom>
          <a:noFill/>
          <a:scene3d>
            <a:camera prst="orthographicFront">
              <a:rot lat="0" lon="11400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Φυσαλίδα ομιλίας: Ορθογώνιο με στρογγυλεμένες γωνίες 14">
            <a:extLst>
              <a:ext uri="{FF2B5EF4-FFF2-40B4-BE49-F238E27FC236}">
                <a16:creationId xmlns:a16="http://schemas.microsoft.com/office/drawing/2014/main" id="{DCABD205-4BE9-4E73-AF01-5F5EFDFB0E74}"/>
              </a:ext>
            </a:extLst>
          </p:cNvPr>
          <p:cNvSpPr/>
          <p:nvPr/>
        </p:nvSpPr>
        <p:spPr>
          <a:xfrm>
            <a:off x="7772400" y="58057"/>
            <a:ext cx="4350602" cy="1670615"/>
          </a:xfrm>
          <a:prstGeom prst="wedgeRoundRectCallout">
            <a:avLst>
              <a:gd name="adj1" fmla="val -50795"/>
              <a:gd name="adj2" fmla="val 10022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Αν σουτάρω από εδώ και η μπάλα βγει έξω είναι άουτ. Αν όμως την ακουμπήσει με το πόδι του ο Βαγγέλη είναι κόρνερ!!!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Σωστό, ή λάθος παιδιά;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7866FC22-A2B0-42D1-9603-9BF8E0BD2B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780" b="42010"/>
          <a:stretch/>
        </p:blipFill>
        <p:spPr bwMode="auto">
          <a:xfrm>
            <a:off x="9648526" y="4813991"/>
            <a:ext cx="2296576" cy="210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Φυσαλίδα ομιλίας: Ορθογώνιο με στρογγυλεμένες γωνίες 18">
            <a:extLst>
              <a:ext uri="{FF2B5EF4-FFF2-40B4-BE49-F238E27FC236}">
                <a16:creationId xmlns:a16="http://schemas.microsoft.com/office/drawing/2014/main" id="{27EC5E95-1C48-4324-91EF-D106B52CE704}"/>
              </a:ext>
            </a:extLst>
          </p:cNvPr>
          <p:cNvSpPr/>
          <p:nvPr/>
        </p:nvSpPr>
        <p:spPr>
          <a:xfrm>
            <a:off x="7511142" y="4906269"/>
            <a:ext cx="2137383" cy="1126231"/>
          </a:xfrm>
          <a:prstGeom prst="wedgeRoundRectCallout">
            <a:avLst>
              <a:gd name="adj1" fmla="val 72518"/>
              <a:gd name="adj2" fmla="val 487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Είμαι σίγουρος, ότι ξέρετε την απάντηση ! 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CFC2593B-B788-4A5A-91F4-C29324D96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343" y="2295162"/>
            <a:ext cx="1012024" cy="220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65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ABA6F82E-17F8-4242-A2F8-E16D65B99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7" y="-80680"/>
            <a:ext cx="12306300" cy="6775401"/>
          </a:xfrm>
          <a:prstGeom prst="rect">
            <a:avLst/>
          </a:prstGeom>
        </p:spPr>
      </p:pic>
      <p:pic>
        <p:nvPicPr>
          <p:cNvPr id="5" name="Picture 24">
            <a:extLst>
              <a:ext uri="{FF2B5EF4-FFF2-40B4-BE49-F238E27FC236}">
                <a16:creationId xmlns:a16="http://schemas.microsoft.com/office/drawing/2014/main" id="{E0610A1B-A512-4ED1-95F0-E8B181B8A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550" y="0"/>
            <a:ext cx="1733131" cy="274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ADADB8FA-A71B-4FA5-A04C-F507821F8C49}"/>
              </a:ext>
            </a:extLst>
          </p:cNvPr>
          <p:cNvSpPr/>
          <p:nvPr/>
        </p:nvSpPr>
        <p:spPr>
          <a:xfrm>
            <a:off x="222527" y="150482"/>
            <a:ext cx="789844" cy="616962"/>
          </a:xfrm>
          <a:prstGeom prst="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9CF7DAE7-C05E-4887-9F04-B1207025E6BC}"/>
              </a:ext>
            </a:extLst>
          </p:cNvPr>
          <p:cNvSpPr/>
          <p:nvPr/>
        </p:nvSpPr>
        <p:spPr>
          <a:xfrm>
            <a:off x="1467049" y="3148270"/>
            <a:ext cx="474608" cy="36963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Φυσαλίδα ομιλίας: Ορθογώνιο με στρογγυλεμένες γωνίες 9">
            <a:extLst>
              <a:ext uri="{FF2B5EF4-FFF2-40B4-BE49-F238E27FC236}">
                <a16:creationId xmlns:a16="http://schemas.microsoft.com/office/drawing/2014/main" id="{D325D124-77F7-429D-89C8-056BA7E64FEB}"/>
              </a:ext>
            </a:extLst>
          </p:cNvPr>
          <p:cNvSpPr/>
          <p:nvPr/>
        </p:nvSpPr>
        <p:spPr>
          <a:xfrm>
            <a:off x="1525675" y="19853"/>
            <a:ext cx="2246225" cy="1580347"/>
          </a:xfrm>
          <a:prstGeom prst="wedgeRoundRectCallout">
            <a:avLst>
              <a:gd name="adj1" fmla="val 97200"/>
              <a:gd name="adj2" fmla="val 16261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Πώς λέγονται οι περιοχές που έχω ζωγραφίσει κόκκινες και μπλε;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1" name="Φυσαλίδα ομιλίας: Ορθογώνιο με στρογγυλεμένες γωνίες 10">
            <a:extLst>
              <a:ext uri="{FF2B5EF4-FFF2-40B4-BE49-F238E27FC236}">
                <a16:creationId xmlns:a16="http://schemas.microsoft.com/office/drawing/2014/main" id="{ADEE6A1C-C0F4-403B-A166-EED193C6FCE5}"/>
              </a:ext>
            </a:extLst>
          </p:cNvPr>
          <p:cNvSpPr/>
          <p:nvPr/>
        </p:nvSpPr>
        <p:spPr>
          <a:xfrm>
            <a:off x="2349222" y="1842082"/>
            <a:ext cx="1862503" cy="2857500"/>
          </a:xfrm>
          <a:prstGeom prst="wedgeRoundRectCallout">
            <a:avLst>
              <a:gd name="adj1" fmla="val 89398"/>
              <a:gd name="adj2" fmla="val -74788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Τι χτυπάω από το κίτρινο τετραγωνάκι εκεί στη γωνία; Τι χτυπάω από το κίτρινο κυκλάκι;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12" name="Picture 22">
            <a:extLst>
              <a:ext uri="{FF2B5EF4-FFF2-40B4-BE49-F238E27FC236}">
                <a16:creationId xmlns:a16="http://schemas.microsoft.com/office/drawing/2014/main" id="{F8224B78-28CD-4B4A-A3ED-2F7F9B4CF6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2008" r="6825" b="5621"/>
          <a:stretch/>
        </p:blipFill>
        <p:spPr bwMode="auto">
          <a:xfrm>
            <a:off x="10760259" y="199467"/>
            <a:ext cx="1431741" cy="215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8429FAE9-8579-464D-856D-83CAF7C7D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57" y="199467"/>
            <a:ext cx="12858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Φυσαλίδα ομιλίας: Ορθογώνιο με στρογγυλεμένες γωνίες 13">
            <a:extLst>
              <a:ext uri="{FF2B5EF4-FFF2-40B4-BE49-F238E27FC236}">
                <a16:creationId xmlns:a16="http://schemas.microsoft.com/office/drawing/2014/main" id="{05D8D81B-0897-476C-A303-E7852616809D}"/>
              </a:ext>
            </a:extLst>
          </p:cNvPr>
          <p:cNvSpPr/>
          <p:nvPr/>
        </p:nvSpPr>
        <p:spPr>
          <a:xfrm>
            <a:off x="8394602" y="19853"/>
            <a:ext cx="2463897" cy="1034247"/>
          </a:xfrm>
          <a:prstGeom prst="wedgeRoundRectCallout">
            <a:avLst>
              <a:gd name="adj1" fmla="val 65278"/>
              <a:gd name="adj2" fmla="val 6107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Το κόκκινο είναι η μεγάλη περιοχή και το μπλε η μικρή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Φυσαλίδα ομιλίας: Ορθογώνιο με στρογγυλεμένες γωνίες 14">
            <a:extLst>
              <a:ext uri="{FF2B5EF4-FFF2-40B4-BE49-F238E27FC236}">
                <a16:creationId xmlns:a16="http://schemas.microsoft.com/office/drawing/2014/main" id="{4EEE6163-8084-4D56-88C0-62C2B5B65BAD}"/>
              </a:ext>
            </a:extLst>
          </p:cNvPr>
          <p:cNvSpPr/>
          <p:nvPr/>
        </p:nvSpPr>
        <p:spPr>
          <a:xfrm>
            <a:off x="8039100" y="1181100"/>
            <a:ext cx="2159000" cy="1562068"/>
          </a:xfrm>
          <a:prstGeom prst="wedgeRoundRectCallout">
            <a:avLst>
              <a:gd name="adj1" fmla="val -73809"/>
              <a:gd name="adj2" fmla="val -33280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Λάθος!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Το κόκκινο είναι η μακρινή περιοχή και το μπλε η κοντινή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99C127B7-0E3A-486E-8D1C-9250987E6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983" y="3035418"/>
            <a:ext cx="12858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Φυσαλίδα ομιλίας: Ορθογώνιο με στρογγυλεμένες γωνίες 16">
            <a:extLst>
              <a:ext uri="{FF2B5EF4-FFF2-40B4-BE49-F238E27FC236}">
                <a16:creationId xmlns:a16="http://schemas.microsoft.com/office/drawing/2014/main" id="{DDFA852D-1862-47AB-B137-60AFB9773B3A}"/>
              </a:ext>
            </a:extLst>
          </p:cNvPr>
          <p:cNvSpPr/>
          <p:nvPr/>
        </p:nvSpPr>
        <p:spPr>
          <a:xfrm>
            <a:off x="7736423" y="3011506"/>
            <a:ext cx="2847385" cy="1208445"/>
          </a:xfrm>
          <a:prstGeom prst="wedgeRoundRectCallout">
            <a:avLst>
              <a:gd name="adj1" fmla="val -70097"/>
              <a:gd name="adj2" fmla="val 7409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Στο κίτρινο τετραγωνάκι χτυπάω κόρνερ και στο κυκλάκι πέναλτι!</a:t>
            </a:r>
          </a:p>
        </p:txBody>
      </p:sp>
      <p:pic>
        <p:nvPicPr>
          <p:cNvPr id="18" name="Picture 22">
            <a:extLst>
              <a:ext uri="{FF2B5EF4-FFF2-40B4-BE49-F238E27FC236}">
                <a16:creationId xmlns:a16="http://schemas.microsoft.com/office/drawing/2014/main" id="{C2C27A5C-FF83-4577-853A-6C9E67F3C2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2008" r="6825" b="5621"/>
          <a:stretch/>
        </p:blipFill>
        <p:spPr bwMode="auto">
          <a:xfrm>
            <a:off x="10389145" y="4335202"/>
            <a:ext cx="1431741" cy="215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Φυσαλίδα ομιλίας: Ορθογώνιο με στρογγυλεμένες γωνίες 18">
            <a:extLst>
              <a:ext uri="{FF2B5EF4-FFF2-40B4-BE49-F238E27FC236}">
                <a16:creationId xmlns:a16="http://schemas.microsoft.com/office/drawing/2014/main" id="{28D5176D-3AE7-4BF3-8801-689690F35071}"/>
              </a:ext>
            </a:extLst>
          </p:cNvPr>
          <p:cNvSpPr/>
          <p:nvPr/>
        </p:nvSpPr>
        <p:spPr>
          <a:xfrm>
            <a:off x="7328857" y="4791635"/>
            <a:ext cx="2574873" cy="1196332"/>
          </a:xfrm>
          <a:prstGeom prst="wedgeRoundRectCallout">
            <a:avLst>
              <a:gd name="adj1" fmla="val 86645"/>
              <a:gd name="adj2" fmla="val -14524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Νομίζεις! Η σωστή απάντηση είναι πλάγιο άουτ και φάουλ!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17D948D7-79D0-4EA3-986A-20C253DF5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780" b="42010"/>
          <a:stretch/>
        </p:blipFill>
        <p:spPr bwMode="auto">
          <a:xfrm>
            <a:off x="2775857" y="4831421"/>
            <a:ext cx="1992086" cy="182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Φυσαλίδα ομιλίας: Ορθογώνιο με στρογγυλεμένες γωνίες 20">
            <a:extLst>
              <a:ext uri="{FF2B5EF4-FFF2-40B4-BE49-F238E27FC236}">
                <a16:creationId xmlns:a16="http://schemas.microsoft.com/office/drawing/2014/main" id="{36B8439C-9AFB-42D8-85E5-EB29DA850445}"/>
              </a:ext>
            </a:extLst>
          </p:cNvPr>
          <p:cNvSpPr/>
          <p:nvPr/>
        </p:nvSpPr>
        <p:spPr>
          <a:xfrm>
            <a:off x="4651550" y="4699582"/>
            <a:ext cx="1285875" cy="1274568"/>
          </a:xfrm>
          <a:prstGeom prst="wedgeRoundRectCallout">
            <a:avLst>
              <a:gd name="adj1" fmla="val -83506"/>
              <a:gd name="adj2" fmla="val 170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Παιδιά βρείτε το σωστό!</a:t>
            </a:r>
          </a:p>
        </p:txBody>
      </p:sp>
    </p:spTree>
    <p:extLst>
      <p:ext uri="{BB962C8B-B14F-4D97-AF65-F5344CB8AC3E}">
        <p14:creationId xmlns:p14="http://schemas.microsoft.com/office/powerpoint/2010/main" val="644254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DB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FC894B8-BBA5-46A2-BDE4-5AD304BCE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39" y="2662094"/>
            <a:ext cx="208026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F2589E8-03CB-4C90-80AF-EFECD852F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524" y="4660900"/>
            <a:ext cx="2567861" cy="219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EBD82C7-4954-4BCD-AFE9-F37E66E6E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49" y="2740645"/>
            <a:ext cx="24193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3E54370C-191D-49AD-A089-954794335D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606" y="2018023"/>
            <a:ext cx="1996082" cy="199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265C81D7-A2DC-4BCE-A235-01DB11772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615" y="458832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16949EBD-9D6F-45C4-8B77-715C5E9AD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376" y="202066"/>
            <a:ext cx="14001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Φυσαλίδα ομιλίας: Ορθογώνιο με στρογγυλεμένες γωνίες 3">
            <a:extLst>
              <a:ext uri="{FF2B5EF4-FFF2-40B4-BE49-F238E27FC236}">
                <a16:creationId xmlns:a16="http://schemas.microsoft.com/office/drawing/2014/main" id="{0DBBFD78-61EB-4C82-8BAD-1DA4F32A8BDA}"/>
              </a:ext>
            </a:extLst>
          </p:cNvPr>
          <p:cNvSpPr/>
          <p:nvPr/>
        </p:nvSpPr>
        <p:spPr>
          <a:xfrm>
            <a:off x="3922053" y="126546"/>
            <a:ext cx="2955471" cy="1365477"/>
          </a:xfrm>
          <a:prstGeom prst="wedgeRoundRectCallout">
            <a:avLst>
              <a:gd name="adj1" fmla="val 65907"/>
              <a:gd name="adj2" fmla="val 4934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Μπορείς να κυκλώσεις τις φάσεις που είναι φάουλ</a:t>
            </a:r>
            <a:r>
              <a:rPr lang="el-GR" dirty="0"/>
              <a:t>;</a:t>
            </a:r>
            <a:endParaRPr lang="en-US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5DC60342-3EC7-4EF0-96C1-2191D78346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9842" y="1408928"/>
            <a:ext cx="2080261" cy="1910626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6" name="Φυσαλίδα ομιλίας: Ορθογώνιο με στρογγυλεμένες γωνίες 5">
            <a:extLst>
              <a:ext uri="{FF2B5EF4-FFF2-40B4-BE49-F238E27FC236}">
                <a16:creationId xmlns:a16="http://schemas.microsoft.com/office/drawing/2014/main" id="{727E0374-52C1-47E7-994B-BCE224C68E2D}"/>
              </a:ext>
            </a:extLst>
          </p:cNvPr>
          <p:cNvSpPr/>
          <p:nvPr/>
        </p:nvSpPr>
        <p:spPr>
          <a:xfrm>
            <a:off x="3669955" y="1594219"/>
            <a:ext cx="1476830" cy="737675"/>
          </a:xfrm>
          <a:prstGeom prst="wedgeRoundRectCallout">
            <a:avLst>
              <a:gd name="adj1" fmla="val -48474"/>
              <a:gd name="adj2" fmla="val 8684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Φυσικά!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157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ECC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654A13-EA09-4EAA-AD6C-51425909B2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2339704"/>
            <a:ext cx="4466107" cy="360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>
            <a:extLst>
              <a:ext uri="{FF2B5EF4-FFF2-40B4-BE49-F238E27FC236}">
                <a16:creationId xmlns:a16="http://schemas.microsoft.com/office/drawing/2014/main" id="{6E7D7F90-ADAB-4658-9D63-52E8F3A69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7"/>
          <a:stretch/>
        </p:blipFill>
        <p:spPr bwMode="auto">
          <a:xfrm>
            <a:off x="6942560" y="1841500"/>
            <a:ext cx="4142726" cy="410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8AAE0781-E8C8-4305-A913-AB6C605A7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298" y="0"/>
            <a:ext cx="20288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Φυσαλίδα ομιλίας: Ορθογώνιο με στρογγυλεμένες γωνίες 3">
            <a:extLst>
              <a:ext uri="{FF2B5EF4-FFF2-40B4-BE49-F238E27FC236}">
                <a16:creationId xmlns:a16="http://schemas.microsoft.com/office/drawing/2014/main" id="{2E60790A-6956-4185-A21C-9AF853FAB69F}"/>
              </a:ext>
            </a:extLst>
          </p:cNvPr>
          <p:cNvSpPr/>
          <p:nvPr/>
        </p:nvSpPr>
        <p:spPr>
          <a:xfrm>
            <a:off x="4699000" y="406400"/>
            <a:ext cx="2400300" cy="1933304"/>
          </a:xfrm>
          <a:prstGeom prst="wedgeRoundRectCallout">
            <a:avLst>
              <a:gd name="adj1" fmla="val -84854"/>
              <a:gd name="adj2" fmla="val -4250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Και τώρα πες μου, τι είναι αυτές οι κάρτες και γιατί τις δείχνει ο διαιτητής;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D037F9B-0EE7-48F4-8499-5F65C131C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9780" b="42010"/>
          <a:stretch/>
        </p:blipFill>
        <p:spPr bwMode="auto">
          <a:xfrm>
            <a:off x="9342860" y="233318"/>
            <a:ext cx="2296576" cy="210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Φυσαλίδα ομιλίας: Ορθογώνιο με στρογγυλεμένες γωνίες 6">
            <a:extLst>
              <a:ext uri="{FF2B5EF4-FFF2-40B4-BE49-F238E27FC236}">
                <a16:creationId xmlns:a16="http://schemas.microsoft.com/office/drawing/2014/main" id="{17A009CD-FEE0-45F8-AF0D-88C2640DC4E5}"/>
              </a:ext>
            </a:extLst>
          </p:cNvPr>
          <p:cNvSpPr/>
          <p:nvPr/>
        </p:nvSpPr>
        <p:spPr>
          <a:xfrm>
            <a:off x="7382767" y="406400"/>
            <a:ext cx="1960093" cy="1435100"/>
          </a:xfrm>
          <a:prstGeom prst="wedgeRoundRectCallout">
            <a:avLst>
              <a:gd name="adj1" fmla="val 76356"/>
              <a:gd name="adj2" fmla="val -10066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Νομίζω ότι τώρα θα μας βοηθήσουν τα παιδιά!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135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FF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354BE56A-F609-4509-A0EC-601B77550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861" y="1220966"/>
            <a:ext cx="1037440" cy="226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2">
            <a:extLst>
              <a:ext uri="{FF2B5EF4-FFF2-40B4-BE49-F238E27FC236}">
                <a16:creationId xmlns:a16="http://schemas.microsoft.com/office/drawing/2014/main" id="{FE819BC0-BAA7-4B45-81EB-87B2D478D4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2008" r="6825" b="5621"/>
          <a:stretch/>
        </p:blipFill>
        <p:spPr bwMode="auto">
          <a:xfrm>
            <a:off x="3200755" y="4399135"/>
            <a:ext cx="1696617" cy="2553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6F10D8C6-339B-4627-A2AB-A2A0867EE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014" y="841982"/>
            <a:ext cx="12858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62E86125-BC07-45A4-9BC4-A8E09ADD9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210" y="18302"/>
            <a:ext cx="1921090" cy="200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702FD4B6-AF78-42D0-88C8-DCA74D337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706" y="18302"/>
            <a:ext cx="1696618" cy="253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026C31F0-5F4F-4B3B-B7F7-9AB542003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429" y="18302"/>
            <a:ext cx="1457325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4969CCB-5F73-4095-B408-443C9C851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782" y="1519345"/>
            <a:ext cx="1921090" cy="190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6E4059B7-F50D-4783-A0F5-F4E89A336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734" y="4607753"/>
            <a:ext cx="14001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0">
            <a:extLst>
              <a:ext uri="{FF2B5EF4-FFF2-40B4-BE49-F238E27FC236}">
                <a16:creationId xmlns:a16="http://schemas.microsoft.com/office/drawing/2014/main" id="{8E367908-2543-4C5B-9B0E-19A5BDF52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178" y="4607753"/>
            <a:ext cx="14957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51FA9139-BDD2-4E2F-AF1A-3C06582BD6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29928" y="3510192"/>
            <a:ext cx="2426944" cy="1798145"/>
          </a:xfrm>
          <a:prstGeom prst="rect">
            <a:avLst/>
          </a:prstGeom>
        </p:spPr>
      </p:pic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6CDFC216-D34D-4AC5-B528-A8D55F282460}"/>
              </a:ext>
            </a:extLst>
          </p:cNvPr>
          <p:cNvSpPr/>
          <p:nvPr/>
        </p:nvSpPr>
        <p:spPr>
          <a:xfrm>
            <a:off x="2824586" y="2434676"/>
            <a:ext cx="5834168" cy="1940270"/>
          </a:xfrm>
          <a:prstGeom prst="roundRect">
            <a:avLst/>
          </a:prstGeom>
          <a:solidFill>
            <a:srgbClr val="FFBD5D"/>
          </a:solidFill>
          <a:ln w="444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latin typeface="Comic Sans MS" panose="030F0702030302020204" pitchFamily="66" charset="0"/>
              </a:rPr>
              <a:t>Και τώρα που τα ξέρουμε όλα αυτά</a:t>
            </a:r>
          </a:p>
          <a:p>
            <a:pPr algn="ctr"/>
            <a:r>
              <a:rPr lang="el-GR" sz="2400" b="1" dirty="0">
                <a:latin typeface="Comic Sans MS" panose="030F0702030302020204" pitchFamily="66" charset="0"/>
              </a:rPr>
              <a:t>Πάμε να παίξουμε μπάλα, παιδιά!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pic>
        <p:nvPicPr>
          <p:cNvPr id="16" name="Picture 24">
            <a:extLst>
              <a:ext uri="{FF2B5EF4-FFF2-40B4-BE49-F238E27FC236}">
                <a16:creationId xmlns:a16="http://schemas.microsoft.com/office/drawing/2014/main" id="{7FED8EDB-2C4F-4118-B761-663E22526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9" y="3949648"/>
            <a:ext cx="1733131" cy="274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31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BF9E2"/>
            </a:gs>
            <a:gs pos="14000">
              <a:srgbClr val="A8D18F"/>
            </a:gs>
            <a:gs pos="100000">
              <a:srgbClr val="273C18"/>
            </a:gs>
            <a:gs pos="80000">
              <a:srgbClr val="476D2D"/>
            </a:gs>
            <a:gs pos="42000">
              <a:srgbClr val="85BD5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Φυσαλίδα ομιλίας: Ορθογώνιο 4">
            <a:extLst>
              <a:ext uri="{FF2B5EF4-FFF2-40B4-BE49-F238E27FC236}">
                <a16:creationId xmlns:a16="http://schemas.microsoft.com/office/drawing/2014/main" id="{5EBCB90A-E67F-4723-806B-7E4AC498C42B}"/>
              </a:ext>
            </a:extLst>
          </p:cNvPr>
          <p:cNvSpPr/>
          <p:nvPr/>
        </p:nvSpPr>
        <p:spPr>
          <a:xfrm>
            <a:off x="326353" y="979714"/>
            <a:ext cx="3276600" cy="2188029"/>
          </a:xfrm>
          <a:prstGeom prst="wedgeRectCallout">
            <a:avLst>
              <a:gd name="adj1" fmla="val 93785"/>
              <a:gd name="adj2" fmla="val -21413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400" dirty="0">
                <a:latin typeface="Comic Sans MS" panose="030F0702030302020204" pitchFamily="66" charset="0"/>
              </a:rPr>
              <a:t>Γεια σας παιδιά!</a:t>
            </a:r>
          </a:p>
          <a:p>
            <a:pPr algn="ctr"/>
            <a:r>
              <a:rPr lang="el-GR" sz="2400" dirty="0">
                <a:latin typeface="Comic Sans MS" panose="030F0702030302020204" pitchFamily="66" charset="0"/>
              </a:rPr>
              <a:t>Είμαι ο Νικόλας.</a:t>
            </a:r>
          </a:p>
          <a:p>
            <a:pPr algn="ctr"/>
            <a:r>
              <a:rPr lang="el-GR" sz="2400" dirty="0">
                <a:latin typeface="Comic Sans MS" panose="030F0702030302020204" pitchFamily="66" charset="0"/>
              </a:rPr>
              <a:t>Όταν μεγαλώσω θέλω να γίνω ποδοσφαιριστής</a:t>
            </a:r>
            <a:r>
              <a:rPr lang="el-GR" dirty="0"/>
              <a:t>.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F4C9088C-ADD7-4F31-8738-71035E477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183243"/>
            <a:ext cx="3473450" cy="519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325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FF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>
            <a:extLst>
              <a:ext uri="{FF2B5EF4-FFF2-40B4-BE49-F238E27FC236}">
                <a16:creationId xmlns:a16="http://schemas.microsoft.com/office/drawing/2014/main" id="{D7894458-0E0F-4EF7-95E0-A5E70C3456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2008" r="6825" b="5621"/>
          <a:stretch/>
        </p:blipFill>
        <p:spPr bwMode="auto">
          <a:xfrm>
            <a:off x="3070134" y="3949648"/>
            <a:ext cx="1960441" cy="295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Φυσαλίδα ομιλίας: Ορθογώνιο 17">
            <a:extLst>
              <a:ext uri="{FF2B5EF4-FFF2-40B4-BE49-F238E27FC236}">
                <a16:creationId xmlns:a16="http://schemas.microsoft.com/office/drawing/2014/main" id="{513A6603-037E-4862-A7DA-19CCE80322C0}"/>
              </a:ext>
            </a:extLst>
          </p:cNvPr>
          <p:cNvSpPr/>
          <p:nvPr/>
        </p:nvSpPr>
        <p:spPr>
          <a:xfrm>
            <a:off x="2716956" y="2230004"/>
            <a:ext cx="1817256" cy="739518"/>
          </a:xfrm>
          <a:prstGeom prst="wedgeRectCallout">
            <a:avLst>
              <a:gd name="adj1" fmla="val 61837"/>
              <a:gd name="adj2" fmla="val -28451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latin typeface="Comic Sans MS" panose="030F0702030302020204" pitchFamily="66" charset="0"/>
              </a:rPr>
              <a:t>Αυτή είναι η ομάδα μου.</a:t>
            </a:r>
            <a:endParaRPr lang="en-US" dirty="0"/>
          </a:p>
        </p:txBody>
      </p:sp>
      <p:sp>
        <p:nvSpPr>
          <p:cNvPr id="19" name="Φυσαλίδα ομιλίας: Ορθογώνιο 18">
            <a:extLst>
              <a:ext uri="{FF2B5EF4-FFF2-40B4-BE49-F238E27FC236}">
                <a16:creationId xmlns:a16="http://schemas.microsoft.com/office/drawing/2014/main" id="{8ABF0082-5FD9-4D28-AC74-4E6A0C0BFCC6}"/>
              </a:ext>
            </a:extLst>
          </p:cNvPr>
          <p:cNvSpPr/>
          <p:nvPr/>
        </p:nvSpPr>
        <p:spPr>
          <a:xfrm>
            <a:off x="4352908" y="130494"/>
            <a:ext cx="1127956" cy="747553"/>
          </a:xfrm>
          <a:prstGeom prst="wedgeRectCallout">
            <a:avLst>
              <a:gd name="adj1" fmla="val -94949"/>
              <a:gd name="adj2" fmla="val 13233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η Δήμητρα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0" name="Φυσαλίδα ομιλίας: Ορθογώνιο 19">
            <a:extLst>
              <a:ext uri="{FF2B5EF4-FFF2-40B4-BE49-F238E27FC236}">
                <a16:creationId xmlns:a16="http://schemas.microsoft.com/office/drawing/2014/main" id="{0DB13A0C-4742-46EA-9881-9AC0EA9796D6}"/>
              </a:ext>
            </a:extLst>
          </p:cNvPr>
          <p:cNvSpPr/>
          <p:nvPr/>
        </p:nvSpPr>
        <p:spPr>
          <a:xfrm>
            <a:off x="39303" y="1094404"/>
            <a:ext cx="1187548" cy="659545"/>
          </a:xfrm>
          <a:prstGeom prst="wedgeRectCallout">
            <a:avLst>
              <a:gd name="adj1" fmla="val 85884"/>
              <a:gd name="adj2" fmla="val 4494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Νίκος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5" name="Φυσαλίδα ομιλίας: Ορθογώνιο 24">
            <a:extLst>
              <a:ext uri="{FF2B5EF4-FFF2-40B4-BE49-F238E27FC236}">
                <a16:creationId xmlns:a16="http://schemas.microsoft.com/office/drawing/2014/main" id="{4619C8B9-AF8E-415E-9132-6D8BF67F1D9D}"/>
              </a:ext>
            </a:extLst>
          </p:cNvPr>
          <p:cNvSpPr/>
          <p:nvPr/>
        </p:nvSpPr>
        <p:spPr>
          <a:xfrm>
            <a:off x="8508301" y="141062"/>
            <a:ext cx="1193320" cy="639318"/>
          </a:xfrm>
          <a:prstGeom prst="wedgeRectCallout">
            <a:avLst>
              <a:gd name="adj1" fmla="val -99661"/>
              <a:gd name="adj2" fmla="val 5845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Βαγγέλης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6" name="Φυσαλίδα ομιλίας: Ορθογώνιο 25">
            <a:extLst>
              <a:ext uri="{FF2B5EF4-FFF2-40B4-BE49-F238E27FC236}">
                <a16:creationId xmlns:a16="http://schemas.microsoft.com/office/drawing/2014/main" id="{85E62AB6-0EFC-4947-A40D-E704D56789D5}"/>
              </a:ext>
            </a:extLst>
          </p:cNvPr>
          <p:cNvSpPr/>
          <p:nvPr/>
        </p:nvSpPr>
        <p:spPr>
          <a:xfrm>
            <a:off x="6285794" y="3264878"/>
            <a:ext cx="1277081" cy="631267"/>
          </a:xfrm>
          <a:prstGeom prst="wedgeRectCallout">
            <a:avLst>
              <a:gd name="adj1" fmla="val 93266"/>
              <a:gd name="adj2" fmla="val 22974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Βασίλης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8" name="Φυσαλίδα ομιλίας: Ορθογώνιο 27">
            <a:extLst>
              <a:ext uri="{FF2B5EF4-FFF2-40B4-BE49-F238E27FC236}">
                <a16:creationId xmlns:a16="http://schemas.microsoft.com/office/drawing/2014/main" id="{B09A95F4-771A-4BFE-A7D3-8DA81CDBF7B4}"/>
              </a:ext>
            </a:extLst>
          </p:cNvPr>
          <p:cNvSpPr/>
          <p:nvPr/>
        </p:nvSpPr>
        <p:spPr>
          <a:xfrm>
            <a:off x="1942942" y="3949648"/>
            <a:ext cx="1187548" cy="774513"/>
          </a:xfrm>
          <a:prstGeom prst="wedgeRectCallout">
            <a:avLst>
              <a:gd name="adj1" fmla="val -68074"/>
              <a:gd name="adj2" fmla="val 85162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Διονύσης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9" name="Φυσαλίδα ομιλίας: Ορθογώνιο 28">
            <a:extLst>
              <a:ext uri="{FF2B5EF4-FFF2-40B4-BE49-F238E27FC236}">
                <a16:creationId xmlns:a16="http://schemas.microsoft.com/office/drawing/2014/main" id="{6A621908-4052-41AE-B314-13C5432B2B9A}"/>
              </a:ext>
            </a:extLst>
          </p:cNvPr>
          <p:cNvSpPr/>
          <p:nvPr/>
        </p:nvSpPr>
        <p:spPr>
          <a:xfrm>
            <a:off x="2389022" y="5075667"/>
            <a:ext cx="1141314" cy="616081"/>
          </a:xfrm>
          <a:prstGeom prst="wedgeRectCallout">
            <a:avLst>
              <a:gd name="adj1" fmla="val 82348"/>
              <a:gd name="adj2" fmla="val -40945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</a:t>
            </a:r>
            <a:r>
              <a:rPr lang="el-GR">
                <a:latin typeface="Comic Sans MS" panose="030F0702030302020204" pitchFamily="66" charset="0"/>
              </a:rPr>
              <a:t>η Βικτώρια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0" name="Φυσαλίδα ομιλίας: Ορθογώνιο 29">
            <a:extLst>
              <a:ext uri="{FF2B5EF4-FFF2-40B4-BE49-F238E27FC236}">
                <a16:creationId xmlns:a16="http://schemas.microsoft.com/office/drawing/2014/main" id="{F442B299-B157-4694-921C-E6B3F758BDAD}"/>
              </a:ext>
            </a:extLst>
          </p:cNvPr>
          <p:cNvSpPr/>
          <p:nvPr/>
        </p:nvSpPr>
        <p:spPr>
          <a:xfrm>
            <a:off x="5279870" y="4864852"/>
            <a:ext cx="1025527" cy="659444"/>
          </a:xfrm>
          <a:prstGeom prst="wedgeRectCallout">
            <a:avLst>
              <a:gd name="adj1" fmla="val 83775"/>
              <a:gd name="adj2" fmla="val 10702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Νάκος 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1" name="Φυσαλίδα ομιλίας: Ορθογώνιο 30">
            <a:extLst>
              <a:ext uri="{FF2B5EF4-FFF2-40B4-BE49-F238E27FC236}">
                <a16:creationId xmlns:a16="http://schemas.microsoft.com/office/drawing/2014/main" id="{3E0BA5C3-FF47-4575-8178-184872AE4868}"/>
              </a:ext>
            </a:extLst>
          </p:cNvPr>
          <p:cNvSpPr/>
          <p:nvPr/>
        </p:nvSpPr>
        <p:spPr>
          <a:xfrm>
            <a:off x="9477528" y="3613922"/>
            <a:ext cx="2426943" cy="767473"/>
          </a:xfrm>
          <a:prstGeom prst="wedgeRectCallout">
            <a:avLst>
              <a:gd name="adj1" fmla="val 5865"/>
              <a:gd name="adj2" fmla="val 112306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Πέτρος, ο τερματοφύλακας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4" name="Φυσαλίδα ομιλίας: Ορθογώνιο 23">
            <a:extLst>
              <a:ext uri="{FF2B5EF4-FFF2-40B4-BE49-F238E27FC236}">
                <a16:creationId xmlns:a16="http://schemas.microsoft.com/office/drawing/2014/main" id="{5C18499D-755D-47E1-8F93-7054808D925D}"/>
              </a:ext>
            </a:extLst>
          </p:cNvPr>
          <p:cNvSpPr/>
          <p:nvPr/>
        </p:nvSpPr>
        <p:spPr>
          <a:xfrm>
            <a:off x="8658483" y="1327470"/>
            <a:ext cx="1369221" cy="1203459"/>
          </a:xfrm>
          <a:prstGeom prst="wedgeRectCallout">
            <a:avLst>
              <a:gd name="adj1" fmla="val 107692"/>
              <a:gd name="adj2" fmla="val 49821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Δημήτρης και είμαι παικταράς!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3" name="Φυσαλίδα ομιλίας: Ορθογώνιο 32">
            <a:extLst>
              <a:ext uri="{FF2B5EF4-FFF2-40B4-BE49-F238E27FC236}">
                <a16:creationId xmlns:a16="http://schemas.microsoft.com/office/drawing/2014/main" id="{AED4F20E-CF7B-4580-8FEB-D36685B4CE8B}"/>
              </a:ext>
            </a:extLst>
          </p:cNvPr>
          <p:cNvSpPr/>
          <p:nvPr/>
        </p:nvSpPr>
        <p:spPr>
          <a:xfrm>
            <a:off x="9755622" y="580583"/>
            <a:ext cx="1277081" cy="631267"/>
          </a:xfrm>
          <a:prstGeom prst="wedgeRectCallout">
            <a:avLst>
              <a:gd name="adj1" fmla="val 68405"/>
              <a:gd name="adj2" fmla="val 29010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Είμαι ο Γιώργος 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DFF0A630-40A9-4AD1-8D03-99CCCAF56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5" y="0"/>
            <a:ext cx="1285875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118B963-8DD0-4289-B7B7-FA9DC0E9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898" y="-10272"/>
            <a:ext cx="20288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3C2632D-331A-4E6A-AD0F-009EFFEDE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334" y="640307"/>
            <a:ext cx="2498910" cy="373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88ABFE3F-8E97-4A57-9645-011410D4C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475" y="899839"/>
            <a:ext cx="1187548" cy="259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3773A841-517C-4914-ADC4-D5FCC71FD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954" y="90409"/>
            <a:ext cx="1457325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C14A9174-6783-4513-B381-CBDB8A50B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382" y="1519345"/>
            <a:ext cx="1921090" cy="190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FA1DAEFB-6BD1-4BEF-BD0A-39C2B420D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219" y="2445578"/>
            <a:ext cx="1400175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7E088228-19B5-4355-A6D7-B9995B0F6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078" y="4464799"/>
            <a:ext cx="14957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FF2B2C3C-7B56-4F12-8B1B-99632D1A2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9" y="3949648"/>
            <a:ext cx="1733131" cy="274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D2931D9-4EA6-469D-B242-C82AFCB640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78317" y="4792675"/>
            <a:ext cx="2426944" cy="179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3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24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8000">
              <a:srgbClr val="DDFFEC"/>
            </a:gs>
            <a:gs pos="52000">
              <a:srgbClr val="47FF9A"/>
            </a:gs>
            <a:gs pos="100000">
              <a:srgbClr val="00C85A"/>
            </a:gs>
            <a:gs pos="83000">
              <a:srgbClr val="1DFF83"/>
            </a:gs>
            <a:gs pos="68000">
              <a:srgbClr val="3BFF9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Φυσαλίδα ομιλίας: Ορθογώνιο 6">
            <a:extLst>
              <a:ext uri="{FF2B5EF4-FFF2-40B4-BE49-F238E27FC236}">
                <a16:creationId xmlns:a16="http://schemas.microsoft.com/office/drawing/2014/main" id="{D52283CC-1127-4CD1-9C2C-E99A969C9D85}"/>
              </a:ext>
            </a:extLst>
          </p:cNvPr>
          <p:cNvSpPr/>
          <p:nvPr/>
        </p:nvSpPr>
        <p:spPr>
          <a:xfrm>
            <a:off x="86976" y="876300"/>
            <a:ext cx="3276600" cy="2552699"/>
          </a:xfrm>
          <a:prstGeom prst="wedgeRectCallout">
            <a:avLst>
              <a:gd name="adj1" fmla="val 83818"/>
              <a:gd name="adj2" fmla="val 32657"/>
            </a:avLst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400" dirty="0">
                <a:latin typeface="Comic Sans MS" panose="030F0702030302020204" pitchFamily="66" charset="0"/>
              </a:rPr>
              <a:t>Θυμάστε πόσα παιδιά ήταν;</a:t>
            </a:r>
          </a:p>
          <a:p>
            <a:pPr algn="ctr"/>
            <a:r>
              <a:rPr lang="el-GR" sz="2400" dirty="0">
                <a:latin typeface="Comic Sans MS" panose="030F0702030302020204" pitchFamily="66" charset="0"/>
              </a:rPr>
              <a:t>Τόσοι παίκτες είναι και σε μια ομάδα ποδοσφαίρου.</a:t>
            </a:r>
          </a:p>
          <a:p>
            <a:pPr algn="ctr"/>
            <a:endParaRPr lang="en-US" dirty="0"/>
          </a:p>
        </p:txBody>
      </p:sp>
      <p:sp>
        <p:nvSpPr>
          <p:cNvPr id="8" name="Έκρηξη: 8 ακτίνες 7">
            <a:extLst>
              <a:ext uri="{FF2B5EF4-FFF2-40B4-BE49-F238E27FC236}">
                <a16:creationId xmlns:a16="http://schemas.microsoft.com/office/drawing/2014/main" id="{1B097DC9-3CC9-481A-909C-D89E93D78700}"/>
              </a:ext>
            </a:extLst>
          </p:cNvPr>
          <p:cNvSpPr/>
          <p:nvPr/>
        </p:nvSpPr>
        <p:spPr>
          <a:xfrm>
            <a:off x="8589046" y="-21687"/>
            <a:ext cx="2556692" cy="2174337"/>
          </a:xfrm>
          <a:prstGeom prst="irregularSeal1">
            <a:avLst/>
          </a:prstGeom>
          <a:solidFill>
            <a:srgbClr val="FF3737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latin typeface="Comic Sans MS" panose="030F0702030302020204" pitchFamily="66" charset="0"/>
              </a:rPr>
              <a:t>9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2" name="Έκρηξη: 8 ακτίνες 11">
            <a:extLst>
              <a:ext uri="{FF2B5EF4-FFF2-40B4-BE49-F238E27FC236}">
                <a16:creationId xmlns:a16="http://schemas.microsoft.com/office/drawing/2014/main" id="{E2A7D093-3F01-4C09-B5E3-D241FC16B7B0}"/>
              </a:ext>
            </a:extLst>
          </p:cNvPr>
          <p:cNvSpPr/>
          <p:nvPr/>
        </p:nvSpPr>
        <p:spPr>
          <a:xfrm>
            <a:off x="9265690" y="1952540"/>
            <a:ext cx="2595009" cy="2473780"/>
          </a:xfrm>
          <a:prstGeom prst="irregularSeal1">
            <a:avLst/>
          </a:prstGeom>
          <a:solidFill>
            <a:srgbClr val="00B0F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latin typeface="Comic Sans MS" panose="030F0702030302020204" pitchFamily="66" charset="0"/>
              </a:rPr>
              <a:t>10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3" name="Έκρηξη: 8 ακτίνες 12">
            <a:extLst>
              <a:ext uri="{FF2B5EF4-FFF2-40B4-BE49-F238E27FC236}">
                <a16:creationId xmlns:a16="http://schemas.microsoft.com/office/drawing/2014/main" id="{88AB59F7-BBF5-4A31-82E5-B92E2234C16E}"/>
              </a:ext>
            </a:extLst>
          </p:cNvPr>
          <p:cNvSpPr/>
          <p:nvPr/>
        </p:nvSpPr>
        <p:spPr>
          <a:xfrm>
            <a:off x="9057131" y="4683663"/>
            <a:ext cx="2088607" cy="2174337"/>
          </a:xfrm>
          <a:prstGeom prst="irregularSeal1">
            <a:avLst/>
          </a:prstGeom>
          <a:solidFill>
            <a:srgbClr val="FFFF0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latin typeface="Comic Sans MS" panose="030F0702030302020204" pitchFamily="66" charset="0"/>
              </a:rPr>
              <a:t>11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5" name="Έκρηξη: 8 ακτίνες 14">
            <a:extLst>
              <a:ext uri="{FF2B5EF4-FFF2-40B4-BE49-F238E27FC236}">
                <a16:creationId xmlns:a16="http://schemas.microsoft.com/office/drawing/2014/main" id="{C54AF6A6-90A2-4CFB-8ED6-6B469D2BF10F}"/>
              </a:ext>
            </a:extLst>
          </p:cNvPr>
          <p:cNvSpPr/>
          <p:nvPr/>
        </p:nvSpPr>
        <p:spPr>
          <a:xfrm>
            <a:off x="7034337" y="3428999"/>
            <a:ext cx="2231353" cy="1872344"/>
          </a:xfrm>
          <a:prstGeom prst="irregularSeal1">
            <a:avLst/>
          </a:prstGeom>
          <a:solidFill>
            <a:srgbClr val="FF99FF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latin typeface="Comic Sans MS" panose="030F0702030302020204" pitchFamily="66" charset="0"/>
              </a:rPr>
              <a:t>12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16" name="Έκρηξη: 8 ακτίνες 15">
            <a:extLst>
              <a:ext uri="{FF2B5EF4-FFF2-40B4-BE49-F238E27FC236}">
                <a16:creationId xmlns:a16="http://schemas.microsoft.com/office/drawing/2014/main" id="{F1A0936F-E3EE-45F3-A79F-095181CA363C}"/>
              </a:ext>
            </a:extLst>
          </p:cNvPr>
          <p:cNvSpPr/>
          <p:nvPr/>
        </p:nvSpPr>
        <p:spPr>
          <a:xfrm>
            <a:off x="7133032" y="1322824"/>
            <a:ext cx="2088607" cy="2174337"/>
          </a:xfrm>
          <a:prstGeom prst="irregularSeal1">
            <a:avLst/>
          </a:prstGeom>
          <a:solidFill>
            <a:srgbClr val="F07010"/>
          </a:solidFill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600" b="1" dirty="0">
                <a:latin typeface="Comic Sans MS" panose="030F0702030302020204" pitchFamily="66" charset="0"/>
              </a:rPr>
              <a:t>15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D2BBE68-7853-49D7-BC44-38491D32A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85" y="290768"/>
            <a:ext cx="3352801" cy="501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837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Green Grass Background Of Soccer Field Stock Photo - Image of football,  textured: 45809852">
            <a:extLst>
              <a:ext uri="{FF2B5EF4-FFF2-40B4-BE49-F238E27FC236}">
                <a16:creationId xmlns:a16="http://schemas.microsoft.com/office/drawing/2014/main" id="{7D6BF704-3FCF-4949-9868-3880D92C5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D936970-901B-46B4-8B59-724064532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700" y="198143"/>
            <a:ext cx="2523447" cy="2515437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329E1FC9-148B-44FB-BB98-F7E56EC0B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24" y="2601172"/>
            <a:ext cx="2381250" cy="3558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4AEC551D-B327-4F61-A6DC-536BB823B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874" y="731093"/>
            <a:ext cx="1187548" cy="259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Φυσαλίδα ομιλίας: Ορθογώνιο με στρογγυλεμένες γωνίες 6">
            <a:extLst>
              <a:ext uri="{FF2B5EF4-FFF2-40B4-BE49-F238E27FC236}">
                <a16:creationId xmlns:a16="http://schemas.microsoft.com/office/drawing/2014/main" id="{7A8C7ABB-D641-4E0A-8087-EB1335F5E59F}"/>
              </a:ext>
            </a:extLst>
          </p:cNvPr>
          <p:cNvSpPr/>
          <p:nvPr/>
        </p:nvSpPr>
        <p:spPr>
          <a:xfrm>
            <a:off x="5588000" y="241721"/>
            <a:ext cx="2044700" cy="978743"/>
          </a:xfrm>
          <a:prstGeom prst="wedgeRoundRectCallout">
            <a:avLst>
              <a:gd name="adj1" fmla="val 109675"/>
              <a:gd name="adj2" fmla="val 79331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Εγώ μπορώ να τους κερδίσω όλους μόνος μου!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8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7EACE49F-F211-4BEC-84AB-E3B72A10F5EE}"/>
              </a:ext>
            </a:extLst>
          </p:cNvPr>
          <p:cNvSpPr/>
          <p:nvPr/>
        </p:nvSpPr>
        <p:spPr>
          <a:xfrm>
            <a:off x="4521200" y="1547922"/>
            <a:ext cx="2997200" cy="838200"/>
          </a:xfrm>
          <a:prstGeom prst="wedgeRoundRectCallout">
            <a:avLst>
              <a:gd name="adj1" fmla="val -60664"/>
              <a:gd name="adj2" fmla="val -17803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Νομίζεις φίλε μου! Το ποδόσφαιρο είναι παιχνίδι 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Ο -ΜΑ- ΔΙ- ΚΟ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74A46E5-5EED-4657-A760-79B96F3CFF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480" y="3429000"/>
            <a:ext cx="2295921" cy="2290930"/>
          </a:xfrm>
          <a:prstGeom prst="rect">
            <a:avLst/>
          </a:prstGeom>
        </p:spPr>
      </p:pic>
      <p:sp>
        <p:nvSpPr>
          <p:cNvPr id="11" name="Φυσαλίδα ομιλίας: Ορθογώνιο με στρογγυλεμένες γωνίες 10">
            <a:extLst>
              <a:ext uri="{FF2B5EF4-FFF2-40B4-BE49-F238E27FC236}">
                <a16:creationId xmlns:a16="http://schemas.microsoft.com/office/drawing/2014/main" id="{D536AD12-F07A-4791-AB32-E064A80EF4CB}"/>
              </a:ext>
            </a:extLst>
          </p:cNvPr>
          <p:cNvSpPr/>
          <p:nvPr/>
        </p:nvSpPr>
        <p:spPr>
          <a:xfrm>
            <a:off x="6324600" y="3517900"/>
            <a:ext cx="1828800" cy="674364"/>
          </a:xfrm>
          <a:prstGeom prst="wedgeRoundRectCallout">
            <a:avLst>
              <a:gd name="adj1" fmla="val 109675"/>
              <a:gd name="adj2" fmla="val 79331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Και λοιπόν;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2" name="Φυσαλίδα ομιλίας: Ορθογώνιο με στρογγυλεμένες γωνίες 11">
            <a:extLst>
              <a:ext uri="{FF2B5EF4-FFF2-40B4-BE49-F238E27FC236}">
                <a16:creationId xmlns:a16="http://schemas.microsoft.com/office/drawing/2014/main" id="{C4814FFC-91DB-4B2D-B39D-E1EE4B57B1CB}"/>
              </a:ext>
            </a:extLst>
          </p:cNvPr>
          <p:cNvSpPr/>
          <p:nvPr/>
        </p:nvSpPr>
        <p:spPr>
          <a:xfrm>
            <a:off x="3116222" y="3893182"/>
            <a:ext cx="2997200" cy="1733076"/>
          </a:xfrm>
          <a:prstGeom prst="wedgeRoundRectCallout">
            <a:avLst>
              <a:gd name="adj1" fmla="val -76366"/>
              <a:gd name="adj2" fmla="val -25114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Αυτό σημαίνει ότι παίζεις με την ομάδα σου. Συνεργάζεσαι με τους συμπαίκτες σου. Αλλιώς δεν μπορείς να καταφέρεις τίποτα! 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22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5E928A55-05A3-4BC9-B167-F093673CC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84"/>
            <a:ext cx="12238053" cy="685800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5AC24370-4E81-4A3E-B72C-75CDF1D28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4104" y="3778325"/>
            <a:ext cx="2903949" cy="307967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801E76-781D-4393-8FF9-FED6C64EC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38" y="4995"/>
            <a:ext cx="2136533" cy="319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Φυσαλίδα ομιλίας: Ορθογώνιο με στρογγυλεμένες γωνίες 9">
            <a:extLst>
              <a:ext uri="{FF2B5EF4-FFF2-40B4-BE49-F238E27FC236}">
                <a16:creationId xmlns:a16="http://schemas.microsoft.com/office/drawing/2014/main" id="{E0341644-8873-4F74-BAA8-301ABC17B2FC}"/>
              </a:ext>
            </a:extLst>
          </p:cNvPr>
          <p:cNvSpPr/>
          <p:nvPr/>
        </p:nvSpPr>
        <p:spPr>
          <a:xfrm>
            <a:off x="2968866" y="241984"/>
            <a:ext cx="4968634" cy="1444702"/>
          </a:xfrm>
          <a:prstGeom prst="wedgeRoundRectCallout">
            <a:avLst>
              <a:gd name="adj1" fmla="val -58399"/>
              <a:gd name="adj2" fmla="val 77594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Αν θέλεις να παίξεις μόνος σου πρέπει να διαλέξεις ένα άθλημα Α-ΤΟ-ΜΙ-ΚΟ.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Εδώ είμαστε ομάδα.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2" name="Φυσαλίδα ομιλίας: Ορθογώνιο με στρογγυλεμένες γωνίες 11">
            <a:extLst>
              <a:ext uri="{FF2B5EF4-FFF2-40B4-BE49-F238E27FC236}">
                <a16:creationId xmlns:a16="http://schemas.microsoft.com/office/drawing/2014/main" id="{462CBEC0-9FBA-47FE-A05E-FEA5A7B612C8}"/>
              </a:ext>
            </a:extLst>
          </p:cNvPr>
          <p:cNvSpPr/>
          <p:nvPr/>
        </p:nvSpPr>
        <p:spPr>
          <a:xfrm>
            <a:off x="4782701" y="3197925"/>
            <a:ext cx="3969414" cy="1073327"/>
          </a:xfrm>
          <a:prstGeom prst="wedgeRoundRectCallout">
            <a:avLst>
              <a:gd name="adj1" fmla="val -70728"/>
              <a:gd name="adj2" fmla="val 5492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Και μάλιστα, ο κάθε παίκτης της ομάδας μας έχει διαφορετικό ρόλο!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4" name="Φυσαλίδα ομιλίας: Ορθογώνιο με στρογγυλεμένες γωνίες 13">
            <a:extLst>
              <a:ext uri="{FF2B5EF4-FFF2-40B4-BE49-F238E27FC236}">
                <a16:creationId xmlns:a16="http://schemas.microsoft.com/office/drawing/2014/main" id="{16878192-EB8E-497E-82A4-BB5AA7C07885}"/>
              </a:ext>
            </a:extLst>
          </p:cNvPr>
          <p:cNvSpPr/>
          <p:nvPr/>
        </p:nvSpPr>
        <p:spPr>
          <a:xfrm>
            <a:off x="7560128" y="4609559"/>
            <a:ext cx="2099959" cy="1010074"/>
          </a:xfrm>
          <a:prstGeom prst="wedgeRoundRectCallout">
            <a:avLst>
              <a:gd name="adj1" fmla="val 64209"/>
              <a:gd name="adj2" fmla="val 20047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Δηλαδή;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pic>
        <p:nvPicPr>
          <p:cNvPr id="15" name="Picture 12">
            <a:extLst>
              <a:ext uri="{FF2B5EF4-FFF2-40B4-BE49-F238E27FC236}">
                <a16:creationId xmlns:a16="http://schemas.microsoft.com/office/drawing/2014/main" id="{3FF40775-67A3-4E4E-BE7B-D9D0A3279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022" y="2925053"/>
            <a:ext cx="1687690" cy="369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01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4,155 Soccer Field Illustrations &amp; Clip Art - iStock">
            <a:extLst>
              <a:ext uri="{FF2B5EF4-FFF2-40B4-BE49-F238E27FC236}">
                <a16:creationId xmlns:a16="http://schemas.microsoft.com/office/drawing/2014/main" id="{88DA5C14-FBB2-4B92-AA42-3A2CFCB57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78"/>
            <a:ext cx="12192000" cy="68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0C8B45BF-0BB7-4D37-9BDA-8D5F2363C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934" y="362618"/>
            <a:ext cx="1073110" cy="153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FD4B29B5-BB2D-4190-BCF3-1AB7B0412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723" y="2244864"/>
            <a:ext cx="888870" cy="194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B7ADEAF-1BC6-45D0-9EAF-3A5673650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139" y="4483565"/>
            <a:ext cx="1231168" cy="1943950"/>
          </a:xfrm>
          <a:prstGeom prst="rect">
            <a:avLst/>
          </a:prstGeom>
          <a:scene3d>
            <a:camera prst="orthographicFront">
              <a:rot lat="0" lon="10499978" rev="0"/>
            </a:camera>
            <a:lightRig rig="threePt" dir="t"/>
          </a:scene3d>
        </p:spPr>
      </p:pic>
      <p:sp>
        <p:nvSpPr>
          <p:cNvPr id="9" name="Φυσαλίδα ομιλίας: Ορθογώνιο με στρογγυλεμένες γωνίες 8">
            <a:extLst>
              <a:ext uri="{FF2B5EF4-FFF2-40B4-BE49-F238E27FC236}">
                <a16:creationId xmlns:a16="http://schemas.microsoft.com/office/drawing/2014/main" id="{D81345E4-453A-42F2-85B9-AA06E14C3330}"/>
              </a:ext>
            </a:extLst>
          </p:cNvPr>
          <p:cNvSpPr/>
          <p:nvPr/>
        </p:nvSpPr>
        <p:spPr>
          <a:xfrm>
            <a:off x="3492500" y="362618"/>
            <a:ext cx="2768600" cy="1351882"/>
          </a:xfrm>
          <a:prstGeom prst="wedgeRoundRectCallout">
            <a:avLst>
              <a:gd name="adj1" fmla="val -66542"/>
              <a:gd name="adj2" fmla="val 3162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Είμαστε οι αμυντικοί!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Δεν αφήνουμε κανέναν να περάσει και να βάλει γκολ…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Φυσαλίδα ομιλίας: Ορθογώνιο με στρογγυλεμένες γωνίες 9">
            <a:extLst>
              <a:ext uri="{FF2B5EF4-FFF2-40B4-BE49-F238E27FC236}">
                <a16:creationId xmlns:a16="http://schemas.microsoft.com/office/drawing/2014/main" id="{6746E950-0811-4D70-AB00-1600A688507E}"/>
              </a:ext>
            </a:extLst>
          </p:cNvPr>
          <p:cNvSpPr/>
          <p:nvPr/>
        </p:nvSpPr>
        <p:spPr>
          <a:xfrm>
            <a:off x="3717184" y="2565400"/>
            <a:ext cx="2632816" cy="1623414"/>
          </a:xfrm>
          <a:prstGeom prst="wedgeRoundRectCallout">
            <a:avLst>
              <a:gd name="adj1" fmla="val -80816"/>
              <a:gd name="adj2" fmla="val -33050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Χωρίς εμάς, η ομάδα θα έτρωγε πολλά γκολάκια. Μπορεί να είμαστε οι ήρωες οι αφανείς….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1" name="Φυσαλίδα ομιλίας: Ορθογώνιο με στρογγυλεμένες γωνίες 10">
            <a:extLst>
              <a:ext uri="{FF2B5EF4-FFF2-40B4-BE49-F238E27FC236}">
                <a16:creationId xmlns:a16="http://schemas.microsoft.com/office/drawing/2014/main" id="{E4AEE144-2C28-4C84-B16F-6A711700FAE6}"/>
              </a:ext>
            </a:extLst>
          </p:cNvPr>
          <p:cNvSpPr/>
          <p:nvPr/>
        </p:nvSpPr>
        <p:spPr>
          <a:xfrm>
            <a:off x="3403601" y="4838700"/>
            <a:ext cx="3162300" cy="1206500"/>
          </a:xfrm>
          <a:prstGeom prst="wedgeRoundRectCallout">
            <a:avLst>
              <a:gd name="adj1" fmla="val -70798"/>
              <a:gd name="adj2" fmla="val -27685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Αλλά πίστεψέ μας, ο ρόλος μας είναι πολύ σημαντικός</a:t>
            </a:r>
            <a:r>
              <a:rPr lang="el-GR" dirty="0"/>
              <a:t>!</a:t>
            </a:r>
            <a:endParaRPr lang="en-US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9EE00CF-E54A-49C6-AE98-DBEDD7C05B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402" y="2090738"/>
            <a:ext cx="2747962" cy="274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2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4,155 Soccer Field Illustrations &amp; Clip Art - iStock">
            <a:extLst>
              <a:ext uri="{FF2B5EF4-FFF2-40B4-BE49-F238E27FC236}">
                <a16:creationId xmlns:a16="http://schemas.microsoft.com/office/drawing/2014/main" id="{4FE3E7AE-8795-4E40-BCDE-0880F6629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78"/>
            <a:ext cx="12192000" cy="68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3054C35A-2C14-4D33-920F-8F9B0A06F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20" y="116413"/>
            <a:ext cx="1436768" cy="208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295A7376-E4B3-4BBB-9A28-EB69C9AEA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4" y="4648642"/>
            <a:ext cx="202882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2">
            <a:extLst>
              <a:ext uri="{FF2B5EF4-FFF2-40B4-BE49-F238E27FC236}">
                <a16:creationId xmlns:a16="http://schemas.microsoft.com/office/drawing/2014/main" id="{A5871A0F-00CE-4363-8AAB-28BEDFDEE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9" t="2008" r="6825" b="5621"/>
          <a:stretch/>
        </p:blipFill>
        <p:spPr bwMode="auto">
          <a:xfrm>
            <a:off x="2841413" y="1152083"/>
            <a:ext cx="1513104" cy="227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>
            <a:extLst>
              <a:ext uri="{FF2B5EF4-FFF2-40B4-BE49-F238E27FC236}">
                <a16:creationId xmlns:a16="http://schemas.microsoft.com/office/drawing/2014/main" id="{3DFBE62C-F90B-4597-9D74-1C48A234E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203" y="2562667"/>
            <a:ext cx="14957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Φυσαλίδα ομιλίας: Ορθογώνιο με στρογγυλεμένες γωνίες 8">
            <a:extLst>
              <a:ext uri="{FF2B5EF4-FFF2-40B4-BE49-F238E27FC236}">
                <a16:creationId xmlns:a16="http://schemas.microsoft.com/office/drawing/2014/main" id="{D787D05D-DF34-4547-A251-B61671D6B185}"/>
              </a:ext>
            </a:extLst>
          </p:cNvPr>
          <p:cNvSpPr/>
          <p:nvPr/>
        </p:nvSpPr>
        <p:spPr>
          <a:xfrm>
            <a:off x="6515100" y="546100"/>
            <a:ext cx="2933700" cy="605983"/>
          </a:xfrm>
          <a:prstGeom prst="wedgeRoundRectCallout">
            <a:avLst>
              <a:gd name="adj1" fmla="val -68304"/>
              <a:gd name="adj2" fmla="val -24342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Είμαστε οι μέσοι παίκτες!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0" name="Φυσαλίδα ομιλίας: Ορθογώνιο με στρογγυλεμένες γωνίες 9">
            <a:extLst>
              <a:ext uri="{FF2B5EF4-FFF2-40B4-BE49-F238E27FC236}">
                <a16:creationId xmlns:a16="http://schemas.microsoft.com/office/drawing/2014/main" id="{86CBA40E-B782-4BB2-A8BB-E5B49510C35D}"/>
              </a:ext>
            </a:extLst>
          </p:cNvPr>
          <p:cNvSpPr/>
          <p:nvPr/>
        </p:nvSpPr>
        <p:spPr>
          <a:xfrm>
            <a:off x="5772039" y="1896524"/>
            <a:ext cx="3182681" cy="666143"/>
          </a:xfrm>
          <a:prstGeom prst="wedgeRoundRectCallout">
            <a:avLst>
              <a:gd name="adj1" fmla="val -84571"/>
              <a:gd name="adj2" fmla="val -20395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Κρατάμε την μπάλα καλά!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2" name="Φυσαλίδα ομιλίας: Ορθογώνιο με στρογγυλεμένες γωνίες 11">
            <a:extLst>
              <a:ext uri="{FF2B5EF4-FFF2-40B4-BE49-F238E27FC236}">
                <a16:creationId xmlns:a16="http://schemas.microsoft.com/office/drawing/2014/main" id="{B20F476A-2757-45E2-A4CD-81F54A0085C7}"/>
              </a:ext>
            </a:extLst>
          </p:cNvPr>
          <p:cNvSpPr/>
          <p:nvPr/>
        </p:nvSpPr>
        <p:spPr>
          <a:xfrm>
            <a:off x="6426200" y="3314701"/>
            <a:ext cx="2528520" cy="698499"/>
          </a:xfrm>
          <a:prstGeom prst="wedgeRoundRectCallout">
            <a:avLst>
              <a:gd name="adj1" fmla="val -65603"/>
              <a:gd name="adj2" fmla="val -33195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Για να μην μας την πάρουν οι αντίπαλοι!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13" name="Φυσαλίδα ομιλίας: Ορθογώνιο με στρογγυλεμένες γωνίες 12">
            <a:extLst>
              <a:ext uri="{FF2B5EF4-FFF2-40B4-BE49-F238E27FC236}">
                <a16:creationId xmlns:a16="http://schemas.microsoft.com/office/drawing/2014/main" id="{74A34EE2-ADA2-4F44-AA42-A9168F45F566}"/>
              </a:ext>
            </a:extLst>
          </p:cNvPr>
          <p:cNvSpPr/>
          <p:nvPr/>
        </p:nvSpPr>
        <p:spPr>
          <a:xfrm>
            <a:off x="5772039" y="4648642"/>
            <a:ext cx="2825861" cy="1117158"/>
          </a:xfrm>
          <a:prstGeom prst="wedgeRoundRectCallout">
            <a:avLst>
              <a:gd name="adj1" fmla="val -78802"/>
              <a:gd name="adj2" fmla="val -17892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>
                <a:latin typeface="Comic Sans MS" panose="030F0702030302020204" pitchFamily="66" charset="0"/>
              </a:rPr>
              <a:t>Και την δίνουμε στους επιθετικούς για να βάλουν </a:t>
            </a:r>
          </a:p>
          <a:p>
            <a:pPr algn="ctr"/>
            <a:r>
              <a:rPr lang="el-GR" dirty="0">
                <a:latin typeface="Comic Sans MS" panose="030F0702030302020204" pitchFamily="66" charset="0"/>
              </a:rPr>
              <a:t>ΓΚΟΟΟΟΟΛ!</a:t>
            </a:r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3A52A1-8AA7-4821-B886-47A72FC43B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464" y="2032001"/>
            <a:ext cx="2850242" cy="285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49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4,155 Soccer Field Illustrations &amp; Clip Art - iStock">
            <a:extLst>
              <a:ext uri="{FF2B5EF4-FFF2-40B4-BE49-F238E27FC236}">
                <a16:creationId xmlns:a16="http://schemas.microsoft.com/office/drawing/2014/main" id="{935B49FA-8745-4523-A474-753CE52AB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78"/>
            <a:ext cx="12192000" cy="683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8">
            <a:extLst>
              <a:ext uri="{FF2B5EF4-FFF2-40B4-BE49-F238E27FC236}">
                <a16:creationId xmlns:a16="http://schemas.microsoft.com/office/drawing/2014/main" id="{A47253E4-2C2A-4E96-B2AD-BB7CC5C7E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77" y="1266825"/>
            <a:ext cx="1400175" cy="2162175"/>
          </a:xfrm>
          <a:prstGeom prst="rect">
            <a:avLst/>
          </a:prstGeom>
          <a:noFill/>
          <a:scene3d>
            <a:camera prst="orthographicFront">
              <a:rot lat="0" lon="989997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7F3B707C-D6F5-401C-B98B-F059C29D7F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3807" y="334567"/>
            <a:ext cx="2295921" cy="229093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57A4831A-F4ED-48DA-8BAA-429421259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40" y="3853543"/>
            <a:ext cx="1645400" cy="2458959"/>
          </a:xfrm>
          <a:prstGeom prst="rect">
            <a:avLst/>
          </a:prstGeom>
          <a:noFill/>
          <a:scene3d>
            <a:camera prst="orthographicFront">
              <a:rot lat="0" lon="1049997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Φυσαλίδα ομιλίας: Ορθογώνιο με στρογγυλεμένες γωνίες 6">
            <a:extLst>
              <a:ext uri="{FF2B5EF4-FFF2-40B4-BE49-F238E27FC236}">
                <a16:creationId xmlns:a16="http://schemas.microsoft.com/office/drawing/2014/main" id="{145BABC9-A393-4E13-8206-B17B119099BD}"/>
              </a:ext>
            </a:extLst>
          </p:cNvPr>
          <p:cNvSpPr/>
          <p:nvPr/>
        </p:nvSpPr>
        <p:spPr>
          <a:xfrm>
            <a:off x="7854043" y="334567"/>
            <a:ext cx="2579914" cy="726790"/>
          </a:xfrm>
          <a:prstGeom prst="wedgeRoundRectCallout">
            <a:avLst>
              <a:gd name="adj1" fmla="val 44990"/>
              <a:gd name="adj2" fmla="val 93953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Εσείς ποιοι είστε;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Φυσαλίδα ομιλίας: Ορθογώνιο με στρογγυλεμένες γωνίες 7">
            <a:extLst>
              <a:ext uri="{FF2B5EF4-FFF2-40B4-BE49-F238E27FC236}">
                <a16:creationId xmlns:a16="http://schemas.microsoft.com/office/drawing/2014/main" id="{F36364DF-8853-4DEE-B789-A3CDF5314371}"/>
              </a:ext>
            </a:extLst>
          </p:cNvPr>
          <p:cNvSpPr/>
          <p:nvPr/>
        </p:nvSpPr>
        <p:spPr>
          <a:xfrm>
            <a:off x="9405257" y="2625497"/>
            <a:ext cx="2057400" cy="1391332"/>
          </a:xfrm>
          <a:prstGeom prst="wedgeRoundRectCallout">
            <a:avLst>
              <a:gd name="adj1" fmla="val -68452"/>
              <a:gd name="adj2" fmla="val -26693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Είμαστε οι επιθετικοί!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9" name="Φυσαλίδα ομιλίας: Ορθογώνιο με στρογγυλεμένες γωνίες 8">
            <a:extLst>
              <a:ext uri="{FF2B5EF4-FFF2-40B4-BE49-F238E27FC236}">
                <a16:creationId xmlns:a16="http://schemas.microsoft.com/office/drawing/2014/main" id="{E75A0E24-E167-48DA-8917-AE756F83A6EB}"/>
              </a:ext>
            </a:extLst>
          </p:cNvPr>
          <p:cNvSpPr/>
          <p:nvPr/>
        </p:nvSpPr>
        <p:spPr>
          <a:xfrm>
            <a:off x="9519557" y="4604657"/>
            <a:ext cx="2057400" cy="1391332"/>
          </a:xfrm>
          <a:prstGeom prst="wedgeRoundRectCallout">
            <a:avLst>
              <a:gd name="adj1" fmla="val -84325"/>
              <a:gd name="adj2" fmla="val -38429"/>
              <a:gd name="adj3" fmla="val 16667"/>
            </a:avLst>
          </a:prstGeom>
          <a:ln w="254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dirty="0">
                <a:latin typeface="Comic Sans MS" panose="030F0702030302020204" pitchFamily="66" charset="0"/>
              </a:rPr>
              <a:t>Εμείς βάζουμε τα </a:t>
            </a:r>
          </a:p>
          <a:p>
            <a:pPr algn="ctr"/>
            <a:r>
              <a:rPr lang="el-GR" sz="2000" dirty="0">
                <a:latin typeface="Comic Sans MS" panose="030F0702030302020204" pitchFamily="66" charset="0"/>
              </a:rPr>
              <a:t>ΓΚΟΟΟΟΛ!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74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555</Words>
  <Application>Microsoft Office PowerPoint</Application>
  <PresentationFormat>Widescreen</PresentationFormat>
  <Paragraphs>78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Comic Sans MS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ΣΙΑΠΠΑΣ ΘΩΜΑΣ</cp:lastModifiedBy>
  <cp:revision>54</cp:revision>
  <dcterms:created xsi:type="dcterms:W3CDTF">2021-03-22T09:02:56Z</dcterms:created>
  <dcterms:modified xsi:type="dcterms:W3CDTF">2022-01-28T09:14:35Z</dcterms:modified>
</cp:coreProperties>
</file>