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1"/>
  </p:notesMasterIdLst>
  <p:sldIdLst>
    <p:sldId id="256" r:id="rId2"/>
    <p:sldId id="257" r:id="rId3"/>
    <p:sldId id="294" r:id="rId4"/>
    <p:sldId id="287" r:id="rId5"/>
    <p:sldId id="288" r:id="rId6"/>
    <p:sldId id="289" r:id="rId7"/>
    <p:sldId id="295" r:id="rId8"/>
    <p:sldId id="265" r:id="rId9"/>
    <p:sldId id="260" r:id="rId10"/>
    <p:sldId id="292" r:id="rId11"/>
    <p:sldId id="258" r:id="rId12"/>
    <p:sldId id="297" r:id="rId13"/>
    <p:sldId id="298" r:id="rId14"/>
    <p:sldId id="300" r:id="rId15"/>
    <p:sldId id="307" r:id="rId16"/>
    <p:sldId id="306" r:id="rId17"/>
    <p:sldId id="308" r:id="rId18"/>
    <p:sldId id="304" r:id="rId19"/>
    <p:sldId id="303" r:id="rId20"/>
    <p:sldId id="302" r:id="rId21"/>
    <p:sldId id="301" r:id="rId22"/>
    <p:sldId id="309" r:id="rId23"/>
    <p:sldId id="299" r:id="rId24"/>
    <p:sldId id="305" r:id="rId25"/>
    <p:sldId id="259" r:id="rId26"/>
    <p:sldId id="310" r:id="rId27"/>
    <p:sldId id="311" r:id="rId28"/>
    <p:sldId id="312" r:id="rId29"/>
    <p:sldId id="278" r:id="rId30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32"/>
      <p:bold r:id="rId33"/>
    </p:embeddedFont>
    <p:embeddedFont>
      <p:font typeface="Nunito" pitchFamily="2" charset="0"/>
      <p:regular r:id="rId34"/>
      <p:bold r:id="rId35"/>
      <p:italic r:id="rId36"/>
      <p:boldItalic r:id="rId37"/>
    </p:embeddedFont>
    <p:embeddedFont>
      <p:font typeface="Nunito SemiBold" pitchFamily="2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DCE94F-B810-4076-9655-C07E9A0C950E}">
  <a:tblStyle styleId="{CADCE94F-B810-4076-9655-C07E9A0C95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37168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96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083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5944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0096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0202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2182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560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512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82225" y="778096"/>
            <a:ext cx="7579546" cy="3864638"/>
          </a:xfrm>
          <a:custGeom>
            <a:avLst/>
            <a:gdLst/>
            <a:ahLst/>
            <a:cxnLst/>
            <a:rect l="l" t="t" r="r" b="b"/>
            <a:pathLst>
              <a:path w="3592202" h="1831582" extrusionOk="0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94256" y="560052"/>
            <a:ext cx="7399177" cy="3910731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460343" y="542436"/>
            <a:ext cx="814257" cy="1022479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8121968" y="821005"/>
            <a:ext cx="185720" cy="33582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947917" y="505266"/>
            <a:ext cx="831121" cy="96144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3868218" y="487291"/>
            <a:ext cx="278364" cy="43099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3549755" y="4514760"/>
            <a:ext cx="880619" cy="47277"/>
          </a:xfrm>
          <a:custGeom>
            <a:avLst/>
            <a:gdLst/>
            <a:ahLst/>
            <a:cxnLst/>
            <a:rect l="l" t="t" r="r" b="b"/>
            <a:pathLst>
              <a:path w="417355" h="22406" extrusionOk="0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3925109" y="4621068"/>
            <a:ext cx="285390" cy="35142"/>
          </a:xfrm>
          <a:custGeom>
            <a:avLst/>
            <a:gdLst/>
            <a:ahLst/>
            <a:cxnLst/>
            <a:rect l="l" t="t" r="r" b="b"/>
            <a:pathLst>
              <a:path w="135256" h="16655" extrusionOk="0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867900" y="1731475"/>
            <a:ext cx="5408100" cy="168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19" name="Google Shape;19;p2"/>
          <p:cNvSpPr/>
          <p:nvPr/>
        </p:nvSpPr>
        <p:spPr>
          <a:xfrm rot="-871776">
            <a:off x="594544" y="662599"/>
            <a:ext cx="1234918" cy="1390637"/>
          </a:xfrm>
          <a:custGeom>
            <a:avLst/>
            <a:gdLst/>
            <a:ahLst/>
            <a:cxnLst/>
            <a:rect l="l" t="t" r="r" b="b"/>
            <a:pathLst>
              <a:path w="584559" h="658270" extrusionOk="0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546000" y="3237680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737742">
            <a:off x="7950210" y="3938411"/>
            <a:ext cx="211749" cy="2681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-898861">
            <a:off x="739797" y="433628"/>
            <a:ext cx="1461825" cy="1605908"/>
          </a:xfrm>
          <a:custGeom>
            <a:avLst/>
            <a:gdLst/>
            <a:ahLst/>
            <a:cxnLst/>
            <a:rect l="l" t="t" r="r" b="b"/>
            <a:pathLst>
              <a:path w="462239" h="507799" extrusionOk="0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1773500" y="1980025"/>
            <a:ext cx="5597100" cy="67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773500" y="2664426"/>
            <a:ext cx="55971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794256" y="560052"/>
            <a:ext cx="7399177" cy="3910731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4673461">
            <a:off x="7546626" y="3625444"/>
            <a:ext cx="814039" cy="102220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4673461">
            <a:off x="7996900" y="4294821"/>
            <a:ext cx="185670" cy="33573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167633">
            <a:off x="338201" y="3492220"/>
            <a:ext cx="831049" cy="96136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-5167633">
            <a:off x="614037" y="2873277"/>
            <a:ext cx="278340" cy="43095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5262249" y="462245"/>
            <a:ext cx="681049" cy="214332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2829661" y="4511611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309554" y="454497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710737" y="66712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7865454" y="61702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1711339" y="1054787"/>
            <a:ext cx="2954" cy="1397"/>
          </a:xfrm>
          <a:custGeom>
            <a:avLst/>
            <a:gdLst/>
            <a:ahLst/>
            <a:cxnLst/>
            <a:rect l="l" t="t" r="r" b="b"/>
            <a:pathLst>
              <a:path w="1400" h="662" extrusionOk="0">
                <a:moveTo>
                  <a:pt x="0" y="663"/>
                </a:moveTo>
                <a:cubicBezTo>
                  <a:pt x="2192" y="-368"/>
                  <a:pt x="1513" y="-61"/>
                  <a:pt x="0" y="6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89941" y="506013"/>
            <a:ext cx="7919231" cy="4371184"/>
          </a:xfrm>
          <a:custGeom>
            <a:avLst/>
            <a:gdLst/>
            <a:ahLst/>
            <a:cxnLst/>
            <a:rect l="l" t="t" r="r" b="b"/>
            <a:pathLst>
              <a:path w="3753190" h="2071651" extrusionOk="0">
                <a:moveTo>
                  <a:pt x="3559557" y="312526"/>
                </a:moveTo>
                <a:cubicBezTo>
                  <a:pt x="3462673" y="190537"/>
                  <a:pt x="3320580" y="114262"/>
                  <a:pt x="3169958" y="80871"/>
                </a:cubicBezTo>
                <a:cubicBezTo>
                  <a:pt x="2666702" y="-4635"/>
                  <a:pt x="2149217" y="-1697"/>
                  <a:pt x="1639734" y="934"/>
                </a:cubicBezTo>
                <a:cubicBezTo>
                  <a:pt x="1246802" y="10932"/>
                  <a:pt x="855690" y="56206"/>
                  <a:pt x="467318" y="117923"/>
                </a:cubicBezTo>
                <a:cubicBezTo>
                  <a:pt x="174056" y="164557"/>
                  <a:pt x="89909" y="643718"/>
                  <a:pt x="35646" y="899687"/>
                </a:cubicBezTo>
                <a:cubicBezTo>
                  <a:pt x="-28637" y="1401979"/>
                  <a:pt x="-84588" y="1869849"/>
                  <a:pt x="614695" y="1936390"/>
                </a:cubicBezTo>
                <a:cubicBezTo>
                  <a:pt x="1341779" y="2005561"/>
                  <a:pt x="2076558" y="2008434"/>
                  <a:pt x="2804213" y="1931237"/>
                </a:cubicBezTo>
                <a:cubicBezTo>
                  <a:pt x="2974808" y="1913456"/>
                  <a:pt x="3089078" y="1906791"/>
                  <a:pt x="3089078" y="1906791"/>
                </a:cubicBezTo>
                <a:cubicBezTo>
                  <a:pt x="3099164" y="1977323"/>
                  <a:pt x="3363661" y="2103279"/>
                  <a:pt x="3459384" y="2064341"/>
                </a:cubicBezTo>
                <a:cubicBezTo>
                  <a:pt x="3373725" y="1984887"/>
                  <a:pt x="3328363" y="1836962"/>
                  <a:pt x="3328363" y="1836962"/>
                </a:cubicBezTo>
                <a:cubicBezTo>
                  <a:pt x="3697529" y="1838781"/>
                  <a:pt x="3736708" y="1487660"/>
                  <a:pt x="3747407" y="1232568"/>
                </a:cubicBezTo>
                <a:cubicBezTo>
                  <a:pt x="3760452" y="920406"/>
                  <a:pt x="3769770" y="568692"/>
                  <a:pt x="3559557" y="312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529421" y="349800"/>
            <a:ext cx="8062595" cy="4512254"/>
          </a:xfrm>
          <a:custGeom>
            <a:avLst/>
            <a:gdLst/>
            <a:ahLst/>
            <a:cxnLst/>
            <a:rect l="l" t="t" r="r" b="b"/>
            <a:pathLst>
              <a:path w="3821135" h="2138509" extrusionOk="0">
                <a:moveTo>
                  <a:pt x="3819859" y="752034"/>
                </a:moveTo>
                <a:cubicBezTo>
                  <a:pt x="3812054" y="539103"/>
                  <a:pt x="3741062" y="308303"/>
                  <a:pt x="3556764" y="183793"/>
                </a:cubicBezTo>
                <a:cubicBezTo>
                  <a:pt x="3418070" y="94210"/>
                  <a:pt x="3245918" y="93267"/>
                  <a:pt x="3087294" y="70619"/>
                </a:cubicBezTo>
                <a:cubicBezTo>
                  <a:pt x="2233223" y="-29401"/>
                  <a:pt x="1371303" y="-1973"/>
                  <a:pt x="513768" y="25410"/>
                </a:cubicBezTo>
                <a:cubicBezTo>
                  <a:pt x="504472" y="25717"/>
                  <a:pt x="504626" y="40517"/>
                  <a:pt x="514360" y="40210"/>
                </a:cubicBezTo>
                <a:cubicBezTo>
                  <a:pt x="1396429" y="12037"/>
                  <a:pt x="2283672" y="-16268"/>
                  <a:pt x="3161333" y="94714"/>
                </a:cubicBezTo>
                <a:cubicBezTo>
                  <a:pt x="3242301" y="104953"/>
                  <a:pt x="3324781" y="113350"/>
                  <a:pt x="3403994" y="133740"/>
                </a:cubicBezTo>
                <a:cubicBezTo>
                  <a:pt x="3829331" y="245730"/>
                  <a:pt x="3826151" y="758590"/>
                  <a:pt x="3794098" y="1112320"/>
                </a:cubicBezTo>
                <a:cubicBezTo>
                  <a:pt x="3788682" y="1201882"/>
                  <a:pt x="3783289" y="1291422"/>
                  <a:pt x="3777873" y="1380984"/>
                </a:cubicBezTo>
                <a:cubicBezTo>
                  <a:pt x="3772919" y="1463047"/>
                  <a:pt x="3775440" y="1551052"/>
                  <a:pt x="3749985" y="1630069"/>
                </a:cubicBezTo>
                <a:cubicBezTo>
                  <a:pt x="3682304" y="1828398"/>
                  <a:pt x="3446681" y="1860474"/>
                  <a:pt x="3265453" y="1869353"/>
                </a:cubicBezTo>
                <a:cubicBezTo>
                  <a:pt x="3261550" y="1869572"/>
                  <a:pt x="3258525" y="1872861"/>
                  <a:pt x="3258634" y="1876786"/>
                </a:cubicBezTo>
                <a:cubicBezTo>
                  <a:pt x="3253372" y="1875865"/>
                  <a:pt x="3247256" y="1880315"/>
                  <a:pt x="3249865" y="1886191"/>
                </a:cubicBezTo>
                <a:cubicBezTo>
                  <a:pt x="3272885" y="1936245"/>
                  <a:pt x="3299743" y="1984457"/>
                  <a:pt x="3330196" y="2030367"/>
                </a:cubicBezTo>
                <a:cubicBezTo>
                  <a:pt x="3349928" y="2060119"/>
                  <a:pt x="3371305" y="2094321"/>
                  <a:pt x="3399850" y="2118065"/>
                </a:cubicBezTo>
                <a:cubicBezTo>
                  <a:pt x="3244186" y="2098991"/>
                  <a:pt x="3086110" y="2032976"/>
                  <a:pt x="3003959" y="1892242"/>
                </a:cubicBezTo>
                <a:cubicBezTo>
                  <a:pt x="2999859" y="1885183"/>
                  <a:pt x="2990103" y="1890752"/>
                  <a:pt x="2990453" y="1897526"/>
                </a:cubicBezTo>
                <a:cubicBezTo>
                  <a:pt x="2129739" y="1952338"/>
                  <a:pt x="1256221" y="2013003"/>
                  <a:pt x="401887" y="1860956"/>
                </a:cubicBezTo>
                <a:cubicBezTo>
                  <a:pt x="297351" y="1841224"/>
                  <a:pt x="184352" y="1811078"/>
                  <a:pt x="108098" y="1731974"/>
                </a:cubicBezTo>
                <a:cubicBezTo>
                  <a:pt x="16212" y="1636602"/>
                  <a:pt x="18953" y="1494092"/>
                  <a:pt x="16147" y="1370482"/>
                </a:cubicBezTo>
                <a:cubicBezTo>
                  <a:pt x="9487" y="1077504"/>
                  <a:pt x="25437" y="784439"/>
                  <a:pt x="63854" y="493916"/>
                </a:cubicBezTo>
                <a:cubicBezTo>
                  <a:pt x="68605" y="458026"/>
                  <a:pt x="73720" y="422223"/>
                  <a:pt x="79202" y="386486"/>
                </a:cubicBezTo>
                <a:cubicBezTo>
                  <a:pt x="80649" y="376795"/>
                  <a:pt x="66200" y="374800"/>
                  <a:pt x="64775" y="384140"/>
                </a:cubicBezTo>
                <a:cubicBezTo>
                  <a:pt x="20408" y="677030"/>
                  <a:pt x="-1230" y="972902"/>
                  <a:pt x="54" y="1269125"/>
                </a:cubicBezTo>
                <a:cubicBezTo>
                  <a:pt x="3869" y="1541932"/>
                  <a:pt x="-19854" y="1759752"/>
                  <a:pt x="293580" y="1850871"/>
                </a:cubicBezTo>
                <a:cubicBezTo>
                  <a:pt x="349290" y="1867336"/>
                  <a:pt x="406579" y="1877421"/>
                  <a:pt x="463868" y="1886739"/>
                </a:cubicBezTo>
                <a:cubicBezTo>
                  <a:pt x="1302153" y="2022671"/>
                  <a:pt x="2155128" y="1967049"/>
                  <a:pt x="2998127" y="1911755"/>
                </a:cubicBezTo>
                <a:cubicBezTo>
                  <a:pt x="3084838" y="2049463"/>
                  <a:pt x="3246971" y="2117276"/>
                  <a:pt x="3404016" y="2133610"/>
                </a:cubicBezTo>
                <a:cubicBezTo>
                  <a:pt x="3407984" y="2133961"/>
                  <a:pt x="3411624" y="2131330"/>
                  <a:pt x="3412501" y="2127427"/>
                </a:cubicBezTo>
                <a:cubicBezTo>
                  <a:pt x="3418552" y="2131461"/>
                  <a:pt x="3424954" y="2134969"/>
                  <a:pt x="3431619" y="2137885"/>
                </a:cubicBezTo>
                <a:cubicBezTo>
                  <a:pt x="3440060" y="2141546"/>
                  <a:pt x="3446966" y="2128063"/>
                  <a:pt x="3438372" y="2124292"/>
                </a:cubicBezTo>
                <a:cubicBezTo>
                  <a:pt x="3394128" y="2105152"/>
                  <a:pt x="3366021" y="2057137"/>
                  <a:pt x="3340479" y="2018506"/>
                </a:cubicBezTo>
                <a:cubicBezTo>
                  <a:pt x="3312196" y="1975643"/>
                  <a:pt x="3287092" y="1930742"/>
                  <a:pt x="3265409" y="1884174"/>
                </a:cubicBezTo>
                <a:cubicBezTo>
                  <a:pt x="3490267" y="1876413"/>
                  <a:pt x="3757769" y="1818401"/>
                  <a:pt x="3780987" y="1549825"/>
                </a:cubicBezTo>
                <a:cubicBezTo>
                  <a:pt x="3790809" y="1463069"/>
                  <a:pt x="3792848" y="1374976"/>
                  <a:pt x="3798132" y="1287826"/>
                </a:cubicBezTo>
                <a:cubicBezTo>
                  <a:pt x="3806945" y="1109339"/>
                  <a:pt x="3826261" y="930851"/>
                  <a:pt x="3819859" y="7520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550224" y="368620"/>
            <a:ext cx="878229" cy="627539"/>
            <a:chOff x="550224" y="368620"/>
            <a:chExt cx="878229" cy="627539"/>
          </a:xfrm>
        </p:grpSpPr>
        <p:sp>
          <p:nvSpPr>
            <p:cNvPr id="41" name="Google Shape;41;p4"/>
            <p:cNvSpPr/>
            <p:nvPr/>
          </p:nvSpPr>
          <p:spPr>
            <a:xfrm>
              <a:off x="550224" y="368620"/>
              <a:ext cx="430805" cy="627539"/>
            </a:xfrm>
            <a:custGeom>
              <a:avLst/>
              <a:gdLst/>
              <a:ahLst/>
              <a:cxnLst/>
              <a:rect l="l" t="t" r="r" b="b"/>
              <a:pathLst>
                <a:path w="204173" h="297412" extrusionOk="0">
                  <a:moveTo>
                    <a:pt x="139600" y="3918"/>
                  </a:moveTo>
                  <a:cubicBezTo>
                    <a:pt x="98338" y="-8491"/>
                    <a:pt x="54708" y="9706"/>
                    <a:pt x="28442" y="42571"/>
                  </a:cubicBezTo>
                  <a:cubicBezTo>
                    <a:pt x="-1200" y="79689"/>
                    <a:pt x="-6483" y="131738"/>
                    <a:pt x="7088" y="176311"/>
                  </a:cubicBezTo>
                  <a:cubicBezTo>
                    <a:pt x="15375" y="203497"/>
                    <a:pt x="33244" y="222045"/>
                    <a:pt x="55322" y="238993"/>
                  </a:cubicBezTo>
                  <a:cubicBezTo>
                    <a:pt x="80842" y="258550"/>
                    <a:pt x="107305" y="276835"/>
                    <a:pt x="134360" y="294199"/>
                  </a:cubicBezTo>
                  <a:cubicBezTo>
                    <a:pt x="135671" y="295098"/>
                    <a:pt x="137291" y="295449"/>
                    <a:pt x="138855" y="295142"/>
                  </a:cubicBezTo>
                  <a:cubicBezTo>
                    <a:pt x="140391" y="296326"/>
                    <a:pt x="142213" y="297093"/>
                    <a:pt x="144138" y="297334"/>
                  </a:cubicBezTo>
                  <a:cubicBezTo>
                    <a:pt x="153237" y="298606"/>
                    <a:pt x="156855" y="283982"/>
                    <a:pt x="147295" y="282667"/>
                  </a:cubicBezTo>
                  <a:cubicBezTo>
                    <a:pt x="145827" y="282448"/>
                    <a:pt x="140981" y="260479"/>
                    <a:pt x="140148" y="257081"/>
                  </a:cubicBezTo>
                  <a:cubicBezTo>
                    <a:pt x="133825" y="231100"/>
                    <a:pt x="132067" y="204221"/>
                    <a:pt x="134952" y="177648"/>
                  </a:cubicBezTo>
                  <a:cubicBezTo>
                    <a:pt x="176609" y="182954"/>
                    <a:pt x="202633" y="143665"/>
                    <a:pt x="203883" y="105670"/>
                  </a:cubicBezTo>
                  <a:cubicBezTo>
                    <a:pt x="206974" y="59694"/>
                    <a:pt x="185444" y="17687"/>
                    <a:pt x="139600" y="3918"/>
                  </a:cubicBezTo>
                  <a:close/>
                  <a:moveTo>
                    <a:pt x="183054" y="133777"/>
                  </a:moveTo>
                  <a:cubicBezTo>
                    <a:pt x="174767" y="153268"/>
                    <a:pt x="153741" y="169383"/>
                    <a:pt x="131882" y="161709"/>
                  </a:cubicBezTo>
                  <a:cubicBezTo>
                    <a:pt x="129346" y="160810"/>
                    <a:pt x="126524" y="161336"/>
                    <a:pt x="124472" y="163068"/>
                  </a:cubicBezTo>
                  <a:cubicBezTo>
                    <a:pt x="123380" y="163770"/>
                    <a:pt x="122532" y="164800"/>
                    <a:pt x="122038" y="166006"/>
                  </a:cubicBezTo>
                  <a:cubicBezTo>
                    <a:pt x="121199" y="167475"/>
                    <a:pt x="120874" y="169185"/>
                    <a:pt x="121118" y="170852"/>
                  </a:cubicBezTo>
                  <a:cubicBezTo>
                    <a:pt x="116602" y="204944"/>
                    <a:pt x="119253" y="239629"/>
                    <a:pt x="128901" y="272647"/>
                  </a:cubicBezTo>
                  <a:cubicBezTo>
                    <a:pt x="113583" y="262540"/>
                    <a:pt x="98506" y="252082"/>
                    <a:pt x="83670" y="241229"/>
                  </a:cubicBezTo>
                  <a:cubicBezTo>
                    <a:pt x="67008" y="229039"/>
                    <a:pt x="48460" y="216783"/>
                    <a:pt x="35699" y="200274"/>
                  </a:cubicBezTo>
                  <a:cubicBezTo>
                    <a:pt x="-9706" y="138886"/>
                    <a:pt x="18840" y="27553"/>
                    <a:pt x="100223" y="15450"/>
                  </a:cubicBezTo>
                  <a:cubicBezTo>
                    <a:pt x="169505" y="7667"/>
                    <a:pt x="206601" y="72783"/>
                    <a:pt x="183054" y="1337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1007307" y="372376"/>
              <a:ext cx="421145" cy="613504"/>
            </a:xfrm>
            <a:custGeom>
              <a:avLst/>
              <a:gdLst/>
              <a:ahLst/>
              <a:cxnLst/>
              <a:rect l="l" t="t" r="r" b="b"/>
              <a:pathLst>
                <a:path w="199595" h="290760" extrusionOk="0">
                  <a:moveTo>
                    <a:pt x="136439" y="3825"/>
                  </a:moveTo>
                  <a:cubicBezTo>
                    <a:pt x="96098" y="-8299"/>
                    <a:pt x="53476" y="9504"/>
                    <a:pt x="27803" y="41623"/>
                  </a:cubicBezTo>
                  <a:cubicBezTo>
                    <a:pt x="-1182" y="77908"/>
                    <a:pt x="-6334" y="128751"/>
                    <a:pt x="6930" y="172359"/>
                  </a:cubicBezTo>
                  <a:cubicBezTo>
                    <a:pt x="15021" y="198932"/>
                    <a:pt x="32494" y="217063"/>
                    <a:pt x="54090" y="233616"/>
                  </a:cubicBezTo>
                  <a:cubicBezTo>
                    <a:pt x="79040" y="252735"/>
                    <a:pt x="104911" y="270603"/>
                    <a:pt x="131352" y="287573"/>
                  </a:cubicBezTo>
                  <a:cubicBezTo>
                    <a:pt x="132626" y="288472"/>
                    <a:pt x="134211" y="288801"/>
                    <a:pt x="135737" y="288494"/>
                  </a:cubicBezTo>
                  <a:cubicBezTo>
                    <a:pt x="137241" y="289678"/>
                    <a:pt x="139037" y="290423"/>
                    <a:pt x="140933" y="290686"/>
                  </a:cubicBezTo>
                  <a:cubicBezTo>
                    <a:pt x="149813" y="291914"/>
                    <a:pt x="153343" y="277641"/>
                    <a:pt x="144003" y="276347"/>
                  </a:cubicBezTo>
                  <a:cubicBezTo>
                    <a:pt x="142556" y="276150"/>
                    <a:pt x="137842" y="254664"/>
                    <a:pt x="137009" y="251332"/>
                  </a:cubicBezTo>
                  <a:cubicBezTo>
                    <a:pt x="130839" y="225943"/>
                    <a:pt x="129125" y="199677"/>
                    <a:pt x="131944" y="173697"/>
                  </a:cubicBezTo>
                  <a:cubicBezTo>
                    <a:pt x="172768" y="178893"/>
                    <a:pt x="198091" y="140481"/>
                    <a:pt x="199318" y="103341"/>
                  </a:cubicBezTo>
                  <a:cubicBezTo>
                    <a:pt x="202300" y="58352"/>
                    <a:pt x="181253" y="17287"/>
                    <a:pt x="136439" y="3825"/>
                  </a:cubicBezTo>
                  <a:close/>
                  <a:moveTo>
                    <a:pt x="178907" y="130768"/>
                  </a:moveTo>
                  <a:cubicBezTo>
                    <a:pt x="170794" y="149799"/>
                    <a:pt x="150251" y="165541"/>
                    <a:pt x="128897" y="158042"/>
                  </a:cubicBezTo>
                  <a:cubicBezTo>
                    <a:pt x="126417" y="157187"/>
                    <a:pt x="123670" y="157692"/>
                    <a:pt x="121662" y="159380"/>
                  </a:cubicBezTo>
                  <a:cubicBezTo>
                    <a:pt x="120592" y="160082"/>
                    <a:pt x="119756" y="161068"/>
                    <a:pt x="119272" y="162252"/>
                  </a:cubicBezTo>
                  <a:cubicBezTo>
                    <a:pt x="118458" y="163699"/>
                    <a:pt x="118143" y="165343"/>
                    <a:pt x="118373" y="166988"/>
                  </a:cubicBezTo>
                  <a:cubicBezTo>
                    <a:pt x="113973" y="200335"/>
                    <a:pt x="116571" y="234230"/>
                    <a:pt x="126003" y="266503"/>
                  </a:cubicBezTo>
                  <a:cubicBezTo>
                    <a:pt x="111006" y="256615"/>
                    <a:pt x="96266" y="246399"/>
                    <a:pt x="81781" y="235809"/>
                  </a:cubicBezTo>
                  <a:cubicBezTo>
                    <a:pt x="65491" y="223882"/>
                    <a:pt x="47359" y="211911"/>
                    <a:pt x="34884" y="195775"/>
                  </a:cubicBezTo>
                  <a:cubicBezTo>
                    <a:pt x="-9491" y="135855"/>
                    <a:pt x="18419" y="26955"/>
                    <a:pt x="97961" y="15116"/>
                  </a:cubicBezTo>
                  <a:cubicBezTo>
                    <a:pt x="165664" y="7508"/>
                    <a:pt x="202015" y="71133"/>
                    <a:pt x="178907" y="130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305031" y="475050"/>
              <a:ext cx="59409" cy="175613"/>
            </a:xfrm>
            <a:custGeom>
              <a:avLst/>
              <a:gdLst/>
              <a:ahLst/>
              <a:cxnLst/>
              <a:rect l="l" t="t" r="r" b="b"/>
              <a:pathLst>
                <a:path w="28156" h="83229" extrusionOk="0">
                  <a:moveTo>
                    <a:pt x="12001" y="2074"/>
                  </a:moveTo>
                  <a:cubicBezTo>
                    <a:pt x="5687" y="-4723"/>
                    <a:pt x="-4289" y="6788"/>
                    <a:pt x="2004" y="13584"/>
                  </a:cubicBezTo>
                  <a:cubicBezTo>
                    <a:pt x="17298" y="29699"/>
                    <a:pt x="17395" y="54956"/>
                    <a:pt x="2223" y="71180"/>
                  </a:cubicBezTo>
                  <a:cubicBezTo>
                    <a:pt x="-4354" y="78459"/>
                    <a:pt x="6608" y="87887"/>
                    <a:pt x="13054" y="80608"/>
                  </a:cubicBezTo>
                  <a:cubicBezTo>
                    <a:pt x="33750" y="57455"/>
                    <a:pt x="32961" y="24678"/>
                    <a:pt x="12001" y="2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260832" y="642594"/>
              <a:ext cx="30076" cy="31226"/>
            </a:xfrm>
            <a:custGeom>
              <a:avLst/>
              <a:gdLst/>
              <a:ahLst/>
              <a:cxnLst/>
              <a:rect l="l" t="t" r="r" b="b"/>
              <a:pathLst>
                <a:path w="14254" h="14799" extrusionOk="0">
                  <a:moveTo>
                    <a:pt x="6816" y="0"/>
                  </a:moveTo>
                  <a:cubicBezTo>
                    <a:pt x="-2458" y="0"/>
                    <a:pt x="-2283" y="14799"/>
                    <a:pt x="7430" y="14799"/>
                  </a:cubicBezTo>
                  <a:cubicBezTo>
                    <a:pt x="16726" y="14799"/>
                    <a:pt x="16529" y="0"/>
                    <a:pt x="6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11671" y="601479"/>
              <a:ext cx="103968" cy="202921"/>
            </a:xfrm>
            <a:custGeom>
              <a:avLst/>
              <a:gdLst/>
              <a:ahLst/>
              <a:cxnLst/>
              <a:rect l="l" t="t" r="r" b="b"/>
              <a:pathLst>
                <a:path w="49274" h="96171" extrusionOk="0">
                  <a:moveTo>
                    <a:pt x="46778" y="83022"/>
                  </a:moveTo>
                  <a:cubicBezTo>
                    <a:pt x="27791" y="67456"/>
                    <a:pt x="9199" y="33057"/>
                    <a:pt x="16281" y="8194"/>
                  </a:cubicBezTo>
                  <a:cubicBezTo>
                    <a:pt x="18978" y="-1277"/>
                    <a:pt x="4442" y="-3163"/>
                    <a:pt x="1877" y="5848"/>
                  </a:cubicBezTo>
                  <a:cubicBezTo>
                    <a:pt x="-2947" y="22796"/>
                    <a:pt x="2271" y="39436"/>
                    <a:pt x="9112" y="55091"/>
                  </a:cubicBezTo>
                  <a:cubicBezTo>
                    <a:pt x="15689" y="70153"/>
                    <a:pt x="23933" y="83965"/>
                    <a:pt x="36802" y="94555"/>
                  </a:cubicBezTo>
                  <a:cubicBezTo>
                    <a:pt x="43994" y="100409"/>
                    <a:pt x="53991" y="88920"/>
                    <a:pt x="46778" y="8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714300" y="1186825"/>
            <a:ext cx="5715300" cy="276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marL="914400" lvl="1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marL="1371600" lvl="2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marL="1828800" lvl="3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marL="2286000" lvl="4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marL="2743200" lvl="5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marL="3200400" lvl="6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marL="3657600" lvl="7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marL="4114800" lvl="8" indent="-406400" algn="ctr" rtl="0">
              <a:spcBef>
                <a:spcPts val="1000"/>
              </a:spcBef>
              <a:spcAft>
                <a:spcPts val="100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4"/>
          <p:cNvSpPr/>
          <p:nvPr/>
        </p:nvSpPr>
        <p:spPr>
          <a:xfrm rot="-10653455">
            <a:off x="308904" y="3412015"/>
            <a:ext cx="814998" cy="1023408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 rot="5624237">
            <a:off x="8289671" y="2866841"/>
            <a:ext cx="540119" cy="264234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 rot="5400000">
            <a:off x="6259143" y="-119213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 rot="5400000">
            <a:off x="6459663" y="73310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 flipH="1">
            <a:off x="486100" y="253760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 flipH="1">
            <a:off x="509560" y="230637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26000">
                <a:schemeClr val="lt1"/>
              </a:gs>
              <a:gs pos="4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"/>
          <p:cNvSpPr/>
          <p:nvPr/>
        </p:nvSpPr>
        <p:spPr>
          <a:xfrm rot="10800000">
            <a:off x="478120" y="499499"/>
            <a:ext cx="3891580" cy="4389451"/>
          </a:xfrm>
          <a:custGeom>
            <a:avLst/>
            <a:gdLst/>
            <a:ahLst/>
            <a:cxnLst/>
            <a:rect l="l" t="t" r="r" b="b"/>
            <a:pathLst>
              <a:path w="873041" h="513236" extrusionOk="0">
                <a:moveTo>
                  <a:pt x="807026" y="87874"/>
                </a:moveTo>
                <a:cubicBezTo>
                  <a:pt x="687888" y="-12496"/>
                  <a:pt x="94894" y="-27493"/>
                  <a:pt x="35062" y="46020"/>
                </a:cubicBezTo>
                <a:cubicBezTo>
                  <a:pt x="-6967" y="97718"/>
                  <a:pt x="2767" y="252111"/>
                  <a:pt x="1233" y="323344"/>
                </a:cubicBezTo>
                <a:cubicBezTo>
                  <a:pt x="-5849" y="404706"/>
                  <a:pt x="16010" y="492163"/>
                  <a:pt x="108027" y="508036"/>
                </a:cubicBezTo>
                <a:cubicBezTo>
                  <a:pt x="181211" y="520007"/>
                  <a:pt x="256478" y="507488"/>
                  <a:pt x="330298" y="508036"/>
                </a:cubicBezTo>
                <a:cubicBezTo>
                  <a:pt x="482038" y="490497"/>
                  <a:pt x="728667" y="541318"/>
                  <a:pt x="831077" y="410055"/>
                </a:cubicBezTo>
                <a:cubicBezTo>
                  <a:pt x="891479" y="316196"/>
                  <a:pt x="889396" y="168425"/>
                  <a:pt x="807026" y="878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359638" y="371200"/>
            <a:ext cx="3869146" cy="4400299"/>
          </a:xfrm>
          <a:custGeom>
            <a:avLst/>
            <a:gdLst/>
            <a:ahLst/>
            <a:cxnLst/>
            <a:rect l="l" t="t" r="r" b="b"/>
            <a:pathLst>
              <a:path w="1717712" h="1953518" extrusionOk="0">
                <a:moveTo>
                  <a:pt x="1717677" y="1051758"/>
                </a:moveTo>
                <a:cubicBezTo>
                  <a:pt x="1717041" y="813899"/>
                  <a:pt x="1713292" y="575995"/>
                  <a:pt x="1710661" y="338136"/>
                </a:cubicBezTo>
                <a:cubicBezTo>
                  <a:pt x="1721382" y="143007"/>
                  <a:pt x="1668478" y="-11692"/>
                  <a:pt x="1396636" y="695"/>
                </a:cubicBezTo>
                <a:cubicBezTo>
                  <a:pt x="1075945" y="147"/>
                  <a:pt x="626492" y="30556"/>
                  <a:pt x="313102" y="62895"/>
                </a:cubicBezTo>
                <a:cubicBezTo>
                  <a:pt x="228254" y="71248"/>
                  <a:pt x="127029" y="84929"/>
                  <a:pt x="80877" y="166423"/>
                </a:cubicBezTo>
                <a:cubicBezTo>
                  <a:pt x="57506" y="207641"/>
                  <a:pt x="52222" y="256313"/>
                  <a:pt x="47991" y="302574"/>
                </a:cubicBezTo>
                <a:cubicBezTo>
                  <a:pt x="26527" y="536443"/>
                  <a:pt x="5742" y="770773"/>
                  <a:pt x="765" y="1005673"/>
                </a:cubicBezTo>
                <a:cubicBezTo>
                  <a:pt x="-2436" y="1229303"/>
                  <a:pt x="2826" y="1455674"/>
                  <a:pt x="47355" y="1675512"/>
                </a:cubicBezTo>
                <a:cubicBezTo>
                  <a:pt x="105433" y="1930275"/>
                  <a:pt x="294247" y="1910587"/>
                  <a:pt x="507266" y="1924377"/>
                </a:cubicBezTo>
                <a:cubicBezTo>
                  <a:pt x="802152" y="1942663"/>
                  <a:pt x="1097629" y="1958514"/>
                  <a:pt x="1393172" y="1952046"/>
                </a:cubicBezTo>
                <a:cubicBezTo>
                  <a:pt x="1441055" y="1950775"/>
                  <a:pt x="1490210" y="1947420"/>
                  <a:pt x="1535440" y="1930429"/>
                </a:cubicBezTo>
                <a:cubicBezTo>
                  <a:pt x="1677402" y="1878007"/>
                  <a:pt x="1689065" y="1706645"/>
                  <a:pt x="1699874" y="1577005"/>
                </a:cubicBezTo>
                <a:cubicBezTo>
                  <a:pt x="1715068" y="1402398"/>
                  <a:pt x="1718093" y="1226979"/>
                  <a:pt x="1717677" y="1051758"/>
                </a:cubicBezTo>
                <a:close/>
                <a:moveTo>
                  <a:pt x="1684308" y="1587616"/>
                </a:moveTo>
                <a:cubicBezTo>
                  <a:pt x="1671833" y="1818701"/>
                  <a:pt x="1618008" y="1947946"/>
                  <a:pt x="1360789" y="1937861"/>
                </a:cubicBezTo>
                <a:cubicBezTo>
                  <a:pt x="1016574" y="1942663"/>
                  <a:pt x="672358" y="1921374"/>
                  <a:pt x="329042" y="1897608"/>
                </a:cubicBezTo>
                <a:cubicBezTo>
                  <a:pt x="86951" y="1886316"/>
                  <a:pt x="53428" y="1699979"/>
                  <a:pt x="34726" y="1498208"/>
                </a:cubicBezTo>
                <a:cubicBezTo>
                  <a:pt x="-9452" y="1099970"/>
                  <a:pt x="26790" y="698817"/>
                  <a:pt x="62702" y="301390"/>
                </a:cubicBezTo>
                <a:cubicBezTo>
                  <a:pt x="68753" y="111151"/>
                  <a:pt x="183835" y="84798"/>
                  <a:pt x="348357" y="74011"/>
                </a:cubicBezTo>
                <a:cubicBezTo>
                  <a:pt x="645698" y="44939"/>
                  <a:pt x="1089889" y="7404"/>
                  <a:pt x="1389160" y="15363"/>
                </a:cubicBezTo>
                <a:cubicBezTo>
                  <a:pt x="1422529" y="16262"/>
                  <a:pt x="1545876" y="-5817"/>
                  <a:pt x="1635416" y="89906"/>
                </a:cubicBezTo>
                <a:cubicBezTo>
                  <a:pt x="1708337" y="167848"/>
                  <a:pt x="1693692" y="282645"/>
                  <a:pt x="1696388" y="380999"/>
                </a:cubicBezTo>
                <a:cubicBezTo>
                  <a:pt x="1696805" y="783117"/>
                  <a:pt x="1718115" y="1186353"/>
                  <a:pt x="1684242" y="15876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883375" y="1004988"/>
            <a:ext cx="2879400" cy="951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body" idx="1"/>
          </p:nvPr>
        </p:nvSpPr>
        <p:spPr>
          <a:xfrm>
            <a:off x="883525" y="2078413"/>
            <a:ext cx="2879400" cy="206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4" name="Google Shape;74;p6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6"/>
          <p:cNvSpPr/>
          <p:nvPr/>
        </p:nvSpPr>
        <p:spPr>
          <a:xfrm rot="5400000">
            <a:off x="3614542" y="2581686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 rot="5400000">
            <a:off x="4155556" y="352287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 rot="10800000">
            <a:off x="542537" y="4490175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 rot="5130764">
            <a:off x="247642" y="411835"/>
            <a:ext cx="745888" cy="775329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2994774" y="300554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1495696" y="4628071"/>
            <a:ext cx="851649" cy="15516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 rot="10800000">
            <a:off x="545766" y="4680253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1188175" y="1506350"/>
            <a:ext cx="3002700" cy="276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8" name="Google Shape;88;p7"/>
          <p:cNvSpPr txBox="1">
            <a:spLocks noGrp="1"/>
          </p:cNvSpPr>
          <p:nvPr>
            <p:ph type="body" idx="2"/>
          </p:nvPr>
        </p:nvSpPr>
        <p:spPr>
          <a:xfrm>
            <a:off x="4611864" y="1506350"/>
            <a:ext cx="3002700" cy="276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9" name="Google Shape;89;p7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7"/>
          <p:cNvSpPr/>
          <p:nvPr/>
        </p:nvSpPr>
        <p:spPr>
          <a:xfrm>
            <a:off x="8138824" y="237026"/>
            <a:ext cx="739006" cy="92798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8547668" y="2847045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4426766" y="4724706"/>
            <a:ext cx="888148" cy="61490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5368771" y="4755508"/>
            <a:ext cx="86890" cy="31179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5538652" y="4755173"/>
            <a:ext cx="299728" cy="4068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325536" y="1027644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257001" y="1121076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Light" type="blank">
  <p:cSld name="BLANK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-5673298">
            <a:off x="2374092" y="4308014"/>
            <a:ext cx="113285" cy="95367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673298">
            <a:off x="2213926" y="4684679"/>
            <a:ext cx="80405" cy="39888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5590150" y="299125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331162" y="199946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8564788" y="35845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5069525">
            <a:off x="7853134" y="3741816"/>
            <a:ext cx="814157" cy="1022353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5400000">
            <a:off x="30541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Half">
  <p:cSld name="BLANK_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1760302">
            <a:off x="4588400" y="637136"/>
            <a:ext cx="4206636" cy="4111947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" name="Google Shape;169;p13"/>
          <p:cNvGrpSpPr/>
          <p:nvPr/>
        </p:nvGrpSpPr>
        <p:grpSpPr>
          <a:xfrm>
            <a:off x="4377287" y="431563"/>
            <a:ext cx="4360802" cy="4280374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>
          <a:xfrm rot="2700000">
            <a:off x="4969709" y="954676"/>
            <a:ext cx="200969" cy="172851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8434612">
            <a:off x="7810734" y="3959265"/>
            <a:ext cx="540275" cy="264310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USTOM_4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C000">
            <a:alpha val="2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683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7" r:id="rId6"/>
    <p:sldLayoutId id="2147483659" r:id="rId7"/>
    <p:sldLayoutId id="2147483660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content.cisco.com/games/binary/index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v/item/ds/8521/94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photodentro.edu.gr/v/item/ds/8521/1017" TargetMode="External"/><Relationship Id="rId4" Type="http://schemas.openxmlformats.org/officeDocument/2006/relationships/hyperlink" Target="http://photodentro.edu.gr/v/item/ds/8521/75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504284" y="1857153"/>
            <a:ext cx="5619529" cy="90501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accent1">
                    <a:lumMod val="75000"/>
                  </a:schemeClr>
                </a:solidFill>
              </a:rPr>
              <a:t>Πληροφορική</a:t>
            </a:r>
            <a:br>
              <a:rPr lang="el-GR" sz="2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000" dirty="0">
                <a:solidFill>
                  <a:schemeClr val="accent1">
                    <a:lumMod val="75000"/>
                  </a:schemeClr>
                </a:solidFill>
              </a:rPr>
              <a:t>Α΄ Γυμνασίου</a:t>
            </a:r>
            <a:br>
              <a:rPr lang="el-GR" sz="2000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799" y="2828260"/>
            <a:ext cx="6110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>
                <a:solidFill>
                  <a:schemeClr val="accent1">
                    <a:lumMod val="75000"/>
                  </a:schemeClr>
                </a:solidFill>
              </a:rPr>
              <a:t>        Ψηφιακός κόσμος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33251" y="770693"/>
            <a:ext cx="6426300" cy="396300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00B050"/>
                </a:solidFill>
              </a:rPr>
              <a:t>Το πρώτο  ρομπότ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2"/>
          <a:srcRect l="4045" t="-217" r="-1209" b="217"/>
          <a:stretch/>
        </p:blipFill>
        <p:spPr>
          <a:xfrm>
            <a:off x="1722474" y="1159904"/>
            <a:ext cx="5181600" cy="325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7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196" name="Google Shape;196;p17"/>
          <p:cNvGrpSpPr/>
          <p:nvPr/>
        </p:nvGrpSpPr>
        <p:grpSpPr>
          <a:xfrm>
            <a:off x="3375981" y="632999"/>
            <a:ext cx="2509394" cy="2463112"/>
            <a:chOff x="576654" y="555403"/>
            <a:chExt cx="3865959" cy="3794658"/>
          </a:xfrm>
        </p:grpSpPr>
        <p:sp>
          <p:nvSpPr>
            <p:cNvPr id="197" name="Google Shape;197;p17"/>
            <p:cNvSpPr/>
            <p:nvPr/>
          </p:nvSpPr>
          <p:spPr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17"/>
          <p:cNvSpPr txBox="1">
            <a:spLocks noGrp="1"/>
          </p:cNvSpPr>
          <p:nvPr>
            <p:ph type="ctrTitle" idx="4294967295"/>
          </p:nvPr>
        </p:nvSpPr>
        <p:spPr>
          <a:xfrm>
            <a:off x="1359900" y="-98185"/>
            <a:ext cx="6424200" cy="75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Bit-byte</a:t>
            </a:r>
            <a:endParaRPr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5FA637-CB91-3771-915A-35C579033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900" y="728831"/>
            <a:ext cx="6782747" cy="379147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C3F43CEE-2DCB-12CC-AF5D-31D89ECE4B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B3F7DC-165D-F7EC-F562-026574DB2D29}"/>
              </a:ext>
            </a:extLst>
          </p:cNvPr>
          <p:cNvSpPr txBox="1"/>
          <p:nvPr/>
        </p:nvSpPr>
        <p:spPr>
          <a:xfrm>
            <a:off x="1747508" y="548640"/>
            <a:ext cx="5258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α είδη των δεδομένων που αποθηκεύονται σε ψηφιακά μέσα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666D8B7-A246-9339-B075-BCC6EE9EF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95" y="1194817"/>
            <a:ext cx="6878010" cy="202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66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951F855C-C1BC-4B6B-4B10-F0301B76B6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C5E997-C37C-F9C5-AFFE-EB0ADFEBC99E}"/>
              </a:ext>
            </a:extLst>
          </p:cNvPr>
          <p:cNvSpPr txBox="1"/>
          <p:nvPr/>
        </p:nvSpPr>
        <p:spPr>
          <a:xfrm>
            <a:off x="1389888" y="616074"/>
            <a:ext cx="560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2">
                    <a:lumMod val="75000"/>
                  </a:schemeClr>
                </a:solidFill>
              </a:rPr>
              <a:t>Ψηφιακή αναπαράστασης των γραμμάτων με κώδικα 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ascii </a:t>
            </a:r>
            <a:endParaRPr lang="el-GR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16C112C-3C27-FF8E-C284-2991FD32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115" y="1262405"/>
            <a:ext cx="6830378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18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C4E4266A-D15E-ABB6-8894-D5B8437221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1027" name="Εικόνα 2" descr="http://ebooks.edu.gr/modules/ebook/show.php/DSB101/535/3534,14519/images/1_4-01.jpg">
            <a:extLst>
              <a:ext uri="{FF2B5EF4-FFF2-40B4-BE49-F238E27FC236}">
                <a16:creationId xmlns:a16="http://schemas.microsoft.com/office/drawing/2014/main" id="{96D5986E-4A55-2C34-20C6-163E409C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17" y="1709659"/>
            <a:ext cx="481965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Εικόνα 1" descr="https://lh4.googleusercontent.com/dmw0TuWFPbNwSV6IgCNCKIWiJsCid6NxRA_hfBFW_8YPL2mbmIn6X-uh6P-xwqKhHd69iuN3mKK6nrEdaRosC4aHrqFGgPJR0WGw_unqLL32lG4jFBPS1-hnjMck94ioCiYd-xk">
            <a:extLst>
              <a:ext uri="{FF2B5EF4-FFF2-40B4-BE49-F238E27FC236}">
                <a16:creationId xmlns:a16="http://schemas.microsoft.com/office/drawing/2014/main" id="{BAEE2675-E29C-C7DC-400C-06F80E03F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77" y="2914011"/>
            <a:ext cx="1125286" cy="153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Εικόνα 9" descr="https://lh6.googleusercontent.com/WKOLP1UN-p0maW21SPhL4uvXL6MEbJjrxhSk2tIo-35Yh6n9Tn7RatfbKm3jB0WNDiXF1tsheFZEqglCGa7Y_IjZz2nXf0qLk2895vdjS1gULWvAPnh062xTlwPVyZzpP7cwWXE">
            <a:extLst>
              <a:ext uri="{FF2B5EF4-FFF2-40B4-BE49-F238E27FC236}">
                <a16:creationId xmlns:a16="http://schemas.microsoft.com/office/drawing/2014/main" id="{6570AEC3-0181-9775-6A34-1EB1BBFBC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40" y="2872875"/>
            <a:ext cx="1125285" cy="154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72DF6EEB-9E9C-4F8E-43C9-BE40B595C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513" y="497101"/>
            <a:ext cx="7700973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sng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Αναπαράσταση ασπρόμαυρων εικόνων</a:t>
            </a:r>
            <a:endParaRPr kumimoji="0" lang="el-GR" altLang="el-GR" sz="2000" b="1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Μία εικόνα στον υπολογιστή χωρίζεται σε εικονοστοιχεία (pixel). Ένα εικονοστοιχείο σε μια ασπρόμαυρη εικόνα αποτελείται από μία ορθογώνια περιοχή λευκού ή μαύρου χρώματος. Αν τις λευκές περιοχές τις αναπαραστήσουμε με το 0 και τις μαύρες με 1, τότε έχουμε μια αντιστοίχιση όπως φαίνεται στην παρακάτω εικόνα το μέγεθος της οποίας είναι 4 </a:t>
            </a:r>
            <a:r>
              <a:rPr lang="en-US" alt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bytes</a:t>
            </a:r>
            <a:r>
              <a:rPr lang="el-GR" alt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BF8213-449E-5C5E-473B-CE7F4D08E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10" y="2825282"/>
            <a:ext cx="571446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Ψηφιοποίηση ονομάζεται η διαδικασία μετατροπής στοιχείων-συστημάτων όπως έγγραφου, κείμενου, εικόνας, αντικείμενου ή σήματος από αναλογική σε ψηφιακή μορφή  για την εισαγωγή τους στον υπολογιστή, ώστε να μπορέσουν να αποθηκευτούν και να γίνουν αντικείμενο επεξεργασίας από τον χρήστη.</a:t>
            </a:r>
            <a:r>
              <a:rPr kumimoji="0" lang="el-GR" altLang="el-G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l-GR" altLang="el-G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Οι νέες τεχνικές ψηφιοποίησης βελτιώνουν όλο και περισσότερο την ποιότητα των ψηφιακών αναπαραστάσεων ώστε οι τελευταίες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να προσεγγίζουν την ποιότητα των αναλογικών.</a:t>
            </a:r>
            <a:endParaRPr kumimoji="0" lang="el-GR" altLang="el-G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270F58-1C8A-8615-48F7-0DDA5992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endParaRPr kumimoji="0" lang="el-GR" alt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39ACD1A-878C-A012-7460-E410D7F1A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91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Κρυπτογράφηση:</a:t>
            </a:r>
            <a:r>
              <a:rPr kumimoji="0" lang="el-GR" altLang="el-GR" sz="1200" b="0" i="0" u="none" strike="noStrike" cap="none" normalizeH="0" baseline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είναι η μετατροπή ενός μηνύματος  από μια κανονική, κατανοητή μορφή σε έναν «γρίφο», που χωρίς τη γνώση του κρυφού μετασχηματισμού θα παρέμενε ακατανόητος</a:t>
            </a:r>
            <a:endParaRPr kumimoji="0" lang="el-GR" altLang="el-G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Αποκρυπτογράφηση: είναι η μετατροπή του ακατανόητου γράφου σε κανονική μορφή.</a:t>
            </a:r>
            <a:endParaRPr kumimoji="0" lang="el-GR" altLang="el-G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77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726F0954-1F58-AFC9-9336-1E2BAB0F32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530FE6FD-506C-38F0-11E7-B1B325367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021525"/>
              </p:ext>
            </p:extLst>
          </p:nvPr>
        </p:nvGraphicFramePr>
        <p:xfrm>
          <a:off x="1588168" y="568074"/>
          <a:ext cx="2371360" cy="3165474"/>
        </p:xfrm>
        <a:graphic>
          <a:graphicData uri="http://schemas.openxmlformats.org/drawingml/2006/table">
            <a:tbl>
              <a:tblPr/>
              <a:tblGrid>
                <a:gridCol w="296420">
                  <a:extLst>
                    <a:ext uri="{9D8B030D-6E8A-4147-A177-3AD203B41FA5}">
                      <a16:colId xmlns:a16="http://schemas.microsoft.com/office/drawing/2014/main" val="512210323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4261940028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3381144629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2897867457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151946147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4073003780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3582599158"/>
                    </a:ext>
                  </a:extLst>
                </a:gridCol>
                <a:gridCol w="296420">
                  <a:extLst>
                    <a:ext uri="{9D8B030D-6E8A-4147-A177-3AD203B41FA5}">
                      <a16:colId xmlns:a16="http://schemas.microsoft.com/office/drawing/2014/main" val="1567064088"/>
                    </a:ext>
                  </a:extLst>
                </a:gridCol>
              </a:tblGrid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964458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046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939939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080966"/>
                  </a:ext>
                </a:extLst>
              </a:tr>
              <a:tr h="14590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283699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658611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433795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285947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76463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501026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596421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873401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733127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688465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78303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326340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838751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550851"/>
                  </a:ext>
                </a:extLst>
              </a:tr>
              <a:tr h="113227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59237"/>
                  </a:ext>
                </a:extLst>
              </a:tr>
              <a:tr h="160586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00" marR="7100" marT="710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62135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562B4AD2-4D7E-D9F3-D622-1F5651A99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143" y="568074"/>
            <a:ext cx="2561689" cy="3100316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9B7D322C-FA2A-3F41-B312-6885C57B4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837" y="3733550"/>
            <a:ext cx="4634325" cy="84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95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5CEAD112-2844-86D0-F6D8-A36B4FD0DAF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5521E5BA-333B-D00C-47AD-6BF3C5965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85294"/>
              </p:ext>
            </p:extLst>
          </p:nvPr>
        </p:nvGraphicFramePr>
        <p:xfrm>
          <a:off x="701458" y="694436"/>
          <a:ext cx="3131510" cy="2813686"/>
        </p:xfrm>
        <a:graphic>
          <a:graphicData uri="http://schemas.openxmlformats.org/drawingml/2006/table">
            <a:tbl>
              <a:tblPr/>
              <a:tblGrid>
                <a:gridCol w="313151">
                  <a:extLst>
                    <a:ext uri="{9D8B030D-6E8A-4147-A177-3AD203B41FA5}">
                      <a16:colId xmlns:a16="http://schemas.microsoft.com/office/drawing/2014/main" val="1359101532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2008426435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1673013096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2137647235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1669774499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1578508912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558206678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3991551587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1391765110"/>
                    </a:ext>
                  </a:extLst>
                </a:gridCol>
                <a:gridCol w="313151">
                  <a:extLst>
                    <a:ext uri="{9D8B030D-6E8A-4147-A177-3AD203B41FA5}">
                      <a16:colId xmlns:a16="http://schemas.microsoft.com/office/drawing/2014/main" val="4046218776"/>
                    </a:ext>
                  </a:extLst>
                </a:gridCol>
              </a:tblGrid>
              <a:tr h="160255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665674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359767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690789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470212"/>
                  </a:ext>
                </a:extLst>
              </a:tr>
              <a:tr h="18144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84473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827371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244020"/>
                  </a:ext>
                </a:extLst>
              </a:tr>
              <a:tr h="224649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610779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947875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870396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587939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216968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278094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11492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83331"/>
                  </a:ext>
                </a:extLst>
              </a:tr>
              <a:tr h="172808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85" marR="8685" marT="868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370799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CB29B8B6-1B94-CE89-124A-F306B2291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012" y="694436"/>
            <a:ext cx="3457183" cy="271618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D4BAEFA-CE8C-8BBF-FC13-89C262051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943" y="3562140"/>
            <a:ext cx="1467055" cy="981212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D02F5D6A-EE27-B5D6-9D7C-647F42B15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012" y="3747903"/>
            <a:ext cx="3496163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38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DD658F1-ABB0-14BE-6645-34C00460EF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02BE8E1E-C7F5-C2BB-DDA7-50C4DED44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523796"/>
              </p:ext>
            </p:extLst>
          </p:nvPr>
        </p:nvGraphicFramePr>
        <p:xfrm>
          <a:off x="1523998" y="539750"/>
          <a:ext cx="3228472" cy="3815680"/>
        </p:xfrm>
        <a:graphic>
          <a:graphicData uri="http://schemas.openxmlformats.org/drawingml/2006/table">
            <a:tbl>
              <a:tblPr firstRow="1" bandRow="1">
                <a:tableStyleId>{CADCE94F-B810-4076-9655-C07E9A0C950E}</a:tableStyleId>
              </a:tblPr>
              <a:tblGrid>
                <a:gridCol w="403559">
                  <a:extLst>
                    <a:ext uri="{9D8B030D-6E8A-4147-A177-3AD203B41FA5}">
                      <a16:colId xmlns:a16="http://schemas.microsoft.com/office/drawing/2014/main" val="378507834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2003241179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4088719040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44629557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955746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36452382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870897439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445074024"/>
                    </a:ext>
                  </a:extLst>
                </a:gridCol>
              </a:tblGrid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300953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2997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577522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04541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634273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10970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53692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493117"/>
                  </a:ext>
                </a:extLst>
              </a:tr>
            </a:tbl>
          </a:graphicData>
        </a:graphic>
      </p:graphicFrame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A5B4F5E4-A6D7-3757-EF21-B8B1C156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205817"/>
              </p:ext>
            </p:extLst>
          </p:nvPr>
        </p:nvGraphicFramePr>
        <p:xfrm>
          <a:off x="5175903" y="539750"/>
          <a:ext cx="3228472" cy="3815680"/>
        </p:xfrm>
        <a:graphic>
          <a:graphicData uri="http://schemas.openxmlformats.org/drawingml/2006/table">
            <a:tbl>
              <a:tblPr firstRow="1" bandRow="1">
                <a:tableStyleId>{CADCE94F-B810-4076-9655-C07E9A0C950E}</a:tableStyleId>
              </a:tblPr>
              <a:tblGrid>
                <a:gridCol w="403559">
                  <a:extLst>
                    <a:ext uri="{9D8B030D-6E8A-4147-A177-3AD203B41FA5}">
                      <a16:colId xmlns:a16="http://schemas.microsoft.com/office/drawing/2014/main" val="378507834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2003241179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4088719040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44629557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955746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364523821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870897439"/>
                    </a:ext>
                  </a:extLst>
                </a:gridCol>
                <a:gridCol w="403559">
                  <a:extLst>
                    <a:ext uri="{9D8B030D-6E8A-4147-A177-3AD203B41FA5}">
                      <a16:colId xmlns:a16="http://schemas.microsoft.com/office/drawing/2014/main" val="1445074024"/>
                    </a:ext>
                  </a:extLst>
                </a:gridCol>
              </a:tblGrid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300953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2997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577522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04541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634273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10970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536925"/>
                  </a:ext>
                </a:extLst>
              </a:tr>
              <a:tr h="47696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4931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068DC61-E50C-313E-D0BD-A058026423C8}"/>
              </a:ext>
            </a:extLst>
          </p:cNvPr>
          <p:cNvSpPr txBox="1"/>
          <p:nvPr/>
        </p:nvSpPr>
        <p:spPr>
          <a:xfrm>
            <a:off x="791708" y="29508"/>
            <a:ext cx="7887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3">
                    <a:lumMod val="50000"/>
                  </a:schemeClr>
                </a:solidFill>
              </a:rPr>
              <a:t>ΖΩΓΡΑΦΙΣΕ ΤΟ ΔΙΚΟ ΣΟΥ ΣΧΕΔΙΟ ΚΑΙ ΨΗΦΙΟΠΟΙΗΣΕ ΤΟ</a:t>
            </a:r>
          </a:p>
        </p:txBody>
      </p:sp>
    </p:spTree>
    <p:extLst>
      <p:ext uri="{BB962C8B-B14F-4D97-AF65-F5344CB8AC3E}">
        <p14:creationId xmlns:p14="http://schemas.microsoft.com/office/powerpoint/2010/main" val="312694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5E593880-EE19-8A38-CAF4-86B2A97DD6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59D33D0-C7C5-CB47-6AC5-049CF76E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384" y="522259"/>
            <a:ext cx="6451815" cy="409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66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B5293ACA-B0D0-C1ED-9A22-866DF90F6B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1B94A832-C939-036E-4AAC-3CF1459D2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587996"/>
              </p:ext>
            </p:extLst>
          </p:nvPr>
        </p:nvGraphicFramePr>
        <p:xfrm>
          <a:off x="971921" y="1380189"/>
          <a:ext cx="6930302" cy="2383122"/>
        </p:xfrm>
        <a:graphic>
          <a:graphicData uri="http://schemas.openxmlformats.org/drawingml/2006/table">
            <a:tbl>
              <a:tblPr firstRow="1" firstCol="1" bandRow="1">
                <a:tableStyleId>{CADCE94F-B810-4076-9655-C07E9A0C950E}</a:tableStyleId>
              </a:tblPr>
              <a:tblGrid>
                <a:gridCol w="3465151">
                  <a:extLst>
                    <a:ext uri="{9D8B030D-6E8A-4147-A177-3AD203B41FA5}">
                      <a16:colId xmlns:a16="http://schemas.microsoft.com/office/drawing/2014/main" val="1515945209"/>
                    </a:ext>
                  </a:extLst>
                </a:gridCol>
                <a:gridCol w="3465151">
                  <a:extLst>
                    <a:ext uri="{9D8B030D-6E8A-4147-A177-3AD203B41FA5}">
                      <a16:colId xmlns:a16="http://schemas.microsoft.com/office/drawing/2014/main" val="3528984186"/>
                    </a:ext>
                  </a:extLst>
                </a:gridCol>
              </a:tblGrid>
              <a:tr h="256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Αναλογικά Συστήματα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Ψηφιακά Συστήματα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7473843"/>
                  </a:ext>
                </a:extLst>
              </a:tr>
              <a:tr h="256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υπερτερούν σε ποιότητα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ποιοτικά κατώτερες των αναλογικών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1694612"/>
                  </a:ext>
                </a:extLst>
              </a:tr>
              <a:tr h="53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αρχική ποιότητα των συστημάτων χάνεται με το πέρασμα του χρόνου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αναλλοίωτη ποιότητα με το χρόνο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7692015"/>
                  </a:ext>
                </a:extLst>
              </a:tr>
              <a:tr h="53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υστερούν σε ευκολίες επεξεργασίας και μετάδοσης δεδομένων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υπερτερούν σε ευκολίες επεξεργασίας και μετάδοσης δεδομένων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7522913"/>
                  </a:ext>
                </a:extLst>
              </a:tr>
              <a:tr h="8061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>
                          <a:effectLst/>
                        </a:rPr>
                        <a:t>Πχ, ένας πίνακας ζωγραφικής να τον δω στο μουσείο , να παρακολουθήσω μια συναυλία , ένα άγαλμα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l-GR" sz="1100" dirty="0">
                          <a:effectLst/>
                        </a:rPr>
                        <a:t>Πχ. Μια φωτογραφία ενός πίνακα ζωγραφικής, το </a:t>
                      </a:r>
                      <a:r>
                        <a:rPr lang="en-US" sz="1100" dirty="0">
                          <a:effectLst/>
                        </a:rPr>
                        <a:t>cd </a:t>
                      </a:r>
                      <a:r>
                        <a:rPr lang="el-GR" sz="1100" dirty="0">
                          <a:effectLst/>
                        </a:rPr>
                        <a:t> από μια συναυλία 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2426424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3ED24A2-66A1-B15C-A272-B047C6609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765" y="703081"/>
            <a:ext cx="518052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 επιλέγουμε αναλογικό ή ψηφιακό;</a:t>
            </a:r>
            <a:endParaRPr kumimoji="0" lang="el-GR" altLang="el-GR" sz="2800" b="1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000" b="1" i="0" u="none" strike="noStrike" cap="none" normalizeH="0" baseline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13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88" name="Google Shape;188;p16"/>
          <p:cNvSpPr/>
          <p:nvPr/>
        </p:nvSpPr>
        <p:spPr>
          <a:xfrm>
            <a:off x="7742111" y="3713990"/>
            <a:ext cx="1020301" cy="979373"/>
          </a:xfrm>
          <a:custGeom>
            <a:avLst/>
            <a:gdLst/>
            <a:ahLst/>
            <a:cxnLst/>
            <a:rect l="l" t="t" r="r" b="b"/>
            <a:pathLst>
              <a:path w="483555" h="464158" extrusionOk="0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611" y="1495873"/>
            <a:ext cx="13970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5 - Επεξήγηση με σύννεφο"/>
          <p:cNvSpPr/>
          <p:nvPr/>
        </p:nvSpPr>
        <p:spPr>
          <a:xfrm>
            <a:off x="2227841" y="187066"/>
            <a:ext cx="3816350" cy="1800225"/>
          </a:xfrm>
          <a:prstGeom prst="cloudCallout">
            <a:avLst>
              <a:gd name="adj1" fmla="val 92196"/>
              <a:gd name="adj2" fmla="val 3491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rgbClr val="C00000"/>
                </a:solidFill>
              </a:rPr>
              <a:t>Με τι θα ασχοληθούμε σε αυτό το μάθημα;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478" y="3276163"/>
            <a:ext cx="17494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3 - Ορθογώνιο"/>
          <p:cNvSpPr/>
          <p:nvPr/>
        </p:nvSpPr>
        <p:spPr>
          <a:xfrm>
            <a:off x="42061" y="3713990"/>
            <a:ext cx="5127417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Με τη χρήση των υπολογιστών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72" y="2215551"/>
            <a:ext cx="180022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2 - Ορθογώνιο"/>
          <p:cNvSpPr/>
          <p:nvPr/>
        </p:nvSpPr>
        <p:spPr>
          <a:xfrm>
            <a:off x="2518902" y="2474209"/>
            <a:ext cx="512741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Με την επιστήμη των υπολογιστών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85A1173B-0E30-BCD2-C53F-10E20F83D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0B1800-F652-5FC8-D41B-D55138481AC2}"/>
              </a:ext>
            </a:extLst>
          </p:cNvPr>
          <p:cNvSpPr txBox="1"/>
          <p:nvPr/>
        </p:nvSpPr>
        <p:spPr>
          <a:xfrm>
            <a:off x="1572768" y="677769"/>
            <a:ext cx="555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Μονάδες μέτρησης χωρητικότητας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716DE-81A2-C6F4-7AEB-141F6B43D15C}"/>
              </a:ext>
            </a:extLst>
          </p:cNvPr>
          <p:cNvSpPr txBox="1"/>
          <p:nvPr/>
        </p:nvSpPr>
        <p:spPr>
          <a:xfrm>
            <a:off x="1164336" y="1157133"/>
            <a:ext cx="82356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είναι η </a:t>
            </a:r>
            <a:r>
              <a:rPr lang="el-G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μονάδα μέτρησης της χωρητικότητας των αποθηκευτικών μέσων και της μνήμης</a:t>
            </a:r>
            <a:r>
              <a:rPr lang="el-G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του υπολογιστή και έχει τα παρακάτω πολλαπλάσια: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l-GR" sz="28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Κίλο</a:t>
            </a:r>
            <a:r>
              <a:rPr lang="el-GR" sz="28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-μέγα –γίγα –</a:t>
            </a:r>
            <a:r>
              <a:rPr lang="el-GR" sz="28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τέρα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1</a:t>
            </a:r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bit</a:t>
            </a:r>
            <a:r>
              <a:rPr lang="el-GR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χωράει είτε 0 είτε 1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1ΒΥΤΕ=8 ΒΙΤ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Kilobyte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    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ΚΒ = 1024  ΒΥΤΕΣ                                                                    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ΧΙΛΙΑΔΕΣ </a:t>
            </a:r>
            <a:r>
              <a:rPr lang="en-US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Megabyte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    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=1024*1024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EKATOMYRIA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ΒΥΤΕΣ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00430" algn="l"/>
                <a:tab pos="1260475" algn="l"/>
                <a:tab pos="1980565" algn="l"/>
                <a:tab pos="2610485" algn="l"/>
              </a:tabLst>
            </a:pP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Gigabyte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 	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=1024*1024*1024 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ΔΙΣΕΚΑΤΟΜΥΡΙΑ </a:t>
            </a:r>
            <a:r>
              <a:rPr lang="en-US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00430" algn="l"/>
                <a:tab pos="1260475" algn="l"/>
                <a:tab pos="1980565" algn="l"/>
                <a:tab pos="2610485" algn="l"/>
              </a:tabLst>
            </a:pP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	 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=1024*1024*1024*1024 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ΤΡΙΣΕΚΑΤΟΜΥΡΙΑ ΒΥΤΕΣ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	 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ΤΕΤΡΑΚΙΣ ΕΚΑΤΟΜΥΡΙΑ </a:t>
            </a:r>
            <a:r>
              <a:rPr lang="en-US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BYTES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	 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=1024 </a:t>
            </a:r>
            <a:r>
              <a:rPr lang="en-US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el-G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el-GR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ΠΕΝΤΑΚΙΣ ΕΚΑΤΟΜΥΡΙΑ </a:t>
            </a:r>
            <a:r>
              <a:rPr lang="en-US" sz="14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BYTE</a:t>
            </a:r>
            <a:r>
              <a:rPr lang="en-US" sz="14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00430" algn="l"/>
                <a:tab pos="1260475" algn="l"/>
                <a:tab pos="1980565" algn="l"/>
                <a:tab pos="2610485" algn="l"/>
              </a:tabLst>
            </a:pP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Zettabyte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	 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00430" algn="l"/>
                <a:tab pos="1260475" algn="l"/>
                <a:tab pos="1980565" algn="l"/>
                <a:tab pos="2610485" algn="l"/>
              </a:tabLst>
            </a:pPr>
            <a:r>
              <a:rPr lang="en-US" sz="14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Yottabyte</a:t>
            </a:r>
            <a:r>
              <a:rPr lang="el-GR" sz="14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	 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84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3A405D90-3798-BEE3-3FDE-C155227D54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D03178-BF48-8099-4CA0-016E1D588ACB}"/>
              </a:ext>
            </a:extLst>
          </p:cNvPr>
          <p:cNvSpPr txBox="1"/>
          <p:nvPr/>
        </p:nvSpPr>
        <p:spPr>
          <a:xfrm>
            <a:off x="-361244" y="0"/>
            <a:ext cx="931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Μετατροπή αριθμούς από το δεκαδικό σύστημα στο δυαδικό και αντίστροφα.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3AAF1E3-F2AD-D385-332E-17C616744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48" y="608001"/>
            <a:ext cx="7613227" cy="383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5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4849403D-C7E0-776E-88D7-7BA3B71B27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72E70-17C0-3DA6-519C-BFB3583E72FE}"/>
              </a:ext>
            </a:extLst>
          </p:cNvPr>
          <p:cNvSpPr txBox="1"/>
          <p:nvPr/>
        </p:nvSpPr>
        <p:spPr>
          <a:xfrm>
            <a:off x="1937084" y="120315"/>
            <a:ext cx="4006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ΕΞΑΣΚΗΣΗ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A594791-46E4-9CBC-5A25-9AB1D6DB5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144" y="979773"/>
            <a:ext cx="4006516" cy="2876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9AA89E-87FE-2408-4C8D-60EA11692946}"/>
              </a:ext>
            </a:extLst>
          </p:cNvPr>
          <p:cNvSpPr txBox="1"/>
          <p:nvPr/>
        </p:nvSpPr>
        <p:spPr>
          <a:xfrm>
            <a:off x="2141620" y="4114800"/>
            <a:ext cx="6087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https://learningcontent.cisco.com/games/binary/index.html</a:t>
            </a:r>
            <a:endParaRPr lang="el-GR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39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CB60EC0D-7AAE-0377-1EDF-9BEB8DAA32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E58855ED-B0F7-48D1-F319-88C31F895C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039623"/>
              </p:ext>
            </p:extLst>
          </p:nvPr>
        </p:nvGraphicFramePr>
        <p:xfrm>
          <a:off x="1710268" y="190468"/>
          <a:ext cx="5723463" cy="4502908"/>
        </p:xfrm>
        <a:graphic>
          <a:graphicData uri="http://schemas.openxmlformats.org/drawingml/2006/table">
            <a:tbl>
              <a:tblPr/>
              <a:tblGrid>
                <a:gridCol w="542669">
                  <a:extLst>
                    <a:ext uri="{9D8B030D-6E8A-4147-A177-3AD203B41FA5}">
                      <a16:colId xmlns:a16="http://schemas.microsoft.com/office/drawing/2014/main" val="1692130793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2141359427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3294139439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4243340611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546683924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2262269177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2682648545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3608247857"/>
                    </a:ext>
                  </a:extLst>
                </a:gridCol>
                <a:gridCol w="542669">
                  <a:extLst>
                    <a:ext uri="{9D8B030D-6E8A-4147-A177-3AD203B41FA5}">
                      <a16:colId xmlns:a16="http://schemas.microsoft.com/office/drawing/2014/main" val="203836591"/>
                    </a:ext>
                  </a:extLst>
                </a:gridCol>
                <a:gridCol w="839442">
                  <a:extLst>
                    <a:ext uri="{9D8B030D-6E8A-4147-A177-3AD203B41FA5}">
                      <a16:colId xmlns:a16="http://schemas.microsoft.com/office/drawing/2014/main" val="1139579240"/>
                    </a:ext>
                  </a:extLst>
                </a:gridCol>
              </a:tblGrid>
              <a:tr h="16147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ΔΥΑΔΙΚΟ</a:t>
                      </a:r>
                    </a:p>
                  </a:txBody>
                  <a:tcPr marL="2336" marR="2336" marT="2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ΔΕΚΑΔΙΚΟ</a:t>
                      </a:r>
                    </a:p>
                  </a:txBody>
                  <a:tcPr marL="2336" marR="2336" marT="2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692627"/>
                  </a:ext>
                </a:extLst>
              </a:tr>
              <a:tr h="253508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588547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707721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919678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032569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271843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606239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9734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220310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486055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244687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14424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707514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454503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097655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739140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161190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773434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09180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991702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078697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496631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986794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91256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705998"/>
                  </a:ext>
                </a:extLst>
              </a:tr>
              <a:tr h="161474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336" marR="2336" marT="23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4029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E7337A4-2479-621D-A6FF-AEB1EA900516}"/>
              </a:ext>
            </a:extLst>
          </p:cNvPr>
          <p:cNvSpPr txBox="1"/>
          <p:nvPr/>
        </p:nvSpPr>
        <p:spPr>
          <a:xfrm>
            <a:off x="739624" y="632178"/>
            <a:ext cx="786369" cy="406119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ΣΥΜΠΛΗΡΩΣΕ ΤΟΝ ΠΙΝΑΚΑ</a:t>
            </a:r>
          </a:p>
        </p:txBody>
      </p:sp>
    </p:spTree>
    <p:extLst>
      <p:ext uri="{BB962C8B-B14F-4D97-AF65-F5344CB8AC3E}">
        <p14:creationId xmlns:p14="http://schemas.microsoft.com/office/powerpoint/2010/main" val="1719018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7B97C266-01FE-4A18-001F-617A8E9647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82C3205-C016-998F-DAA8-D5E071BD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5" y="40647"/>
            <a:ext cx="8953075" cy="506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24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"/>
          <p:cNvSpPr txBox="1"/>
          <p:nvPr/>
        </p:nvSpPr>
        <p:spPr>
          <a:xfrm>
            <a:off x="686100" y="491800"/>
            <a:ext cx="1493700" cy="14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1</a:t>
            </a:r>
            <a:endParaRPr sz="7200" b="1" dirty="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CAD2F08D-1EC4-08BE-A020-AD420BFAC3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492781"/>
              </p:ext>
            </p:extLst>
          </p:nvPr>
        </p:nvGraphicFramePr>
        <p:xfrm>
          <a:off x="1964265" y="846807"/>
          <a:ext cx="5964544" cy="3657600"/>
        </p:xfrm>
        <a:graphic>
          <a:graphicData uri="http://schemas.openxmlformats.org/drawingml/2006/table">
            <a:tbl>
              <a:tblPr firstRow="1" bandRow="1">
                <a:tableStyleId>{CADCE94F-B810-4076-9655-C07E9A0C950E}</a:tableStyleId>
              </a:tblPr>
              <a:tblGrid>
                <a:gridCol w="730809">
                  <a:extLst>
                    <a:ext uri="{9D8B030D-6E8A-4147-A177-3AD203B41FA5}">
                      <a16:colId xmlns:a16="http://schemas.microsoft.com/office/drawing/2014/main" val="58321699"/>
                    </a:ext>
                  </a:extLst>
                </a:gridCol>
                <a:gridCol w="2251463">
                  <a:extLst>
                    <a:ext uri="{9D8B030D-6E8A-4147-A177-3AD203B41FA5}">
                      <a16:colId xmlns:a16="http://schemas.microsoft.com/office/drawing/2014/main" val="2438530164"/>
                    </a:ext>
                  </a:extLst>
                </a:gridCol>
                <a:gridCol w="936905">
                  <a:extLst>
                    <a:ext uri="{9D8B030D-6E8A-4147-A177-3AD203B41FA5}">
                      <a16:colId xmlns:a16="http://schemas.microsoft.com/office/drawing/2014/main" val="3500800878"/>
                    </a:ext>
                  </a:extLst>
                </a:gridCol>
                <a:gridCol w="2045367">
                  <a:extLst>
                    <a:ext uri="{9D8B030D-6E8A-4147-A177-3AD203B41FA5}">
                      <a16:colId xmlns:a16="http://schemas.microsoft.com/office/drawing/2014/main" val="3598929427"/>
                    </a:ext>
                  </a:extLst>
                </a:gridCol>
              </a:tblGrid>
              <a:tr h="296159">
                <a:tc>
                  <a:txBody>
                    <a:bodyPr/>
                    <a:lstStyle/>
                    <a:p>
                      <a:r>
                        <a:rPr lang="en-US" sz="1000" dirty="0"/>
                        <a:t>ONOMA</a:t>
                      </a:r>
                      <a:r>
                        <a:rPr lang="en-US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ΔΥΑΔΙΚΟ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000" dirty="0"/>
                        <a:t>ΕΠΩΝΥΜΟ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ΔΥΑΔΙΚΟ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743815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048177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06352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297862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399968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87759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807439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050458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25390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882942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025042"/>
                  </a:ext>
                </a:extLst>
              </a:tr>
              <a:tr h="296159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66786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ABD15A7-E4D7-6AE5-EC8A-626CF244732A}"/>
              </a:ext>
            </a:extLst>
          </p:cNvPr>
          <p:cNvSpPr txBox="1"/>
          <p:nvPr/>
        </p:nvSpPr>
        <p:spPr>
          <a:xfrm>
            <a:off x="1320800" y="146756"/>
            <a:ext cx="5847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ΓΡΑΨΕ ΤΟ ΟΝΟΜΑ ΣΟΥ ΚΑΙ ΤΟ ΕΠΩΝΥΜΟ ΣΟΥ ΣΕ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ASCII </a:t>
            </a:r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ΚΩΔΙΚΑ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9822BA4-3333-8666-216A-E86254BCE7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295" y="222016"/>
            <a:ext cx="7081842" cy="386400"/>
          </a:xfrm>
        </p:spPr>
        <p:txBody>
          <a:bodyPr/>
          <a:lstStyle/>
          <a:p>
            <a:r>
              <a:rPr lang="el-GR" b="1" dirty="0"/>
              <a:t>ΔΥΑΔΙΚΟ ΣΕ ΟΚΤΑΔΙΚΟ ΚΑΙ ΔΕΚΑΕΞΑΔΙΚΟ</a:t>
            </a:r>
          </a:p>
        </p:txBody>
      </p:sp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1D12C1FF-307E-9F01-0843-9F36421D8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91083"/>
              </p:ext>
            </p:extLst>
          </p:nvPr>
        </p:nvGraphicFramePr>
        <p:xfrm>
          <a:off x="808414" y="857250"/>
          <a:ext cx="3225802" cy="1714500"/>
        </p:xfrm>
        <a:graphic>
          <a:graphicData uri="http://schemas.openxmlformats.org/drawingml/2006/table">
            <a:tbl>
              <a:tblPr>
                <a:tableStyleId>{CADCE94F-B810-4076-9655-C07E9A0C950E}</a:tableStyleId>
              </a:tblPr>
              <a:tblGrid>
                <a:gridCol w="609001">
                  <a:extLst>
                    <a:ext uri="{9D8B030D-6E8A-4147-A177-3AD203B41FA5}">
                      <a16:colId xmlns:a16="http://schemas.microsoft.com/office/drawing/2014/main" val="4221855643"/>
                    </a:ext>
                  </a:extLst>
                </a:gridCol>
                <a:gridCol w="609001">
                  <a:extLst>
                    <a:ext uri="{9D8B030D-6E8A-4147-A177-3AD203B41FA5}">
                      <a16:colId xmlns:a16="http://schemas.microsoft.com/office/drawing/2014/main" val="2316514404"/>
                    </a:ext>
                  </a:extLst>
                </a:gridCol>
                <a:gridCol w="609001">
                  <a:extLst>
                    <a:ext uri="{9D8B030D-6E8A-4147-A177-3AD203B41FA5}">
                      <a16:colId xmlns:a16="http://schemas.microsoft.com/office/drawing/2014/main" val="2366687693"/>
                    </a:ext>
                  </a:extLst>
                </a:gridCol>
                <a:gridCol w="609001">
                  <a:extLst>
                    <a:ext uri="{9D8B030D-6E8A-4147-A177-3AD203B41FA5}">
                      <a16:colId xmlns:a16="http://schemas.microsoft.com/office/drawing/2014/main" val="107989270"/>
                    </a:ext>
                  </a:extLst>
                </a:gridCol>
                <a:gridCol w="789798">
                  <a:extLst>
                    <a:ext uri="{9D8B030D-6E8A-4147-A177-3AD203B41FA5}">
                      <a16:colId xmlns:a16="http://schemas.microsoft.com/office/drawing/2014/main" val="318539117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ΔΥΑΔΙΚΟ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ΟΚΤΑΔΙΚΟ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25311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20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04741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54228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47625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50994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896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03744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775844"/>
                  </a:ext>
                </a:extLst>
              </a:tr>
            </a:tbl>
          </a:graphicData>
        </a:graphic>
      </p:graphicFrame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3F78C8F1-C802-6E6A-F950-F3B4049DD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562413"/>
              </p:ext>
            </p:extLst>
          </p:nvPr>
        </p:nvGraphicFramePr>
        <p:xfrm>
          <a:off x="4349334" y="857250"/>
          <a:ext cx="3404936" cy="2732801"/>
        </p:xfrm>
        <a:graphic>
          <a:graphicData uri="http://schemas.openxmlformats.org/drawingml/2006/table">
            <a:tbl>
              <a:tblPr>
                <a:tableStyleId>{CADCE94F-B810-4076-9655-C07E9A0C950E}</a:tableStyleId>
              </a:tblPr>
              <a:tblGrid>
                <a:gridCol w="436705">
                  <a:extLst>
                    <a:ext uri="{9D8B030D-6E8A-4147-A177-3AD203B41FA5}">
                      <a16:colId xmlns:a16="http://schemas.microsoft.com/office/drawing/2014/main" val="315293307"/>
                    </a:ext>
                  </a:extLst>
                </a:gridCol>
                <a:gridCol w="436705">
                  <a:extLst>
                    <a:ext uri="{9D8B030D-6E8A-4147-A177-3AD203B41FA5}">
                      <a16:colId xmlns:a16="http://schemas.microsoft.com/office/drawing/2014/main" val="2139333859"/>
                    </a:ext>
                  </a:extLst>
                </a:gridCol>
                <a:gridCol w="436705">
                  <a:extLst>
                    <a:ext uri="{9D8B030D-6E8A-4147-A177-3AD203B41FA5}">
                      <a16:colId xmlns:a16="http://schemas.microsoft.com/office/drawing/2014/main" val="1049075055"/>
                    </a:ext>
                  </a:extLst>
                </a:gridCol>
                <a:gridCol w="436705">
                  <a:extLst>
                    <a:ext uri="{9D8B030D-6E8A-4147-A177-3AD203B41FA5}">
                      <a16:colId xmlns:a16="http://schemas.microsoft.com/office/drawing/2014/main" val="2714657027"/>
                    </a:ext>
                  </a:extLst>
                </a:gridCol>
                <a:gridCol w="436705">
                  <a:extLst>
                    <a:ext uri="{9D8B030D-6E8A-4147-A177-3AD203B41FA5}">
                      <a16:colId xmlns:a16="http://schemas.microsoft.com/office/drawing/2014/main" val="177506412"/>
                    </a:ext>
                  </a:extLst>
                </a:gridCol>
                <a:gridCol w="1221411">
                  <a:extLst>
                    <a:ext uri="{9D8B030D-6E8A-4147-A177-3AD203B41FA5}">
                      <a16:colId xmlns:a16="http://schemas.microsoft.com/office/drawing/2014/main" val="74053927"/>
                    </a:ext>
                  </a:extLst>
                </a:gridCol>
              </a:tblGrid>
              <a:tr h="15379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ΔΥΑΔΙΚΟ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ΔΕΚΑΕΞΑΔΙΚΟ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1997355376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274958806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4058407956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2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1766550398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3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4196155112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4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239647833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5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3432678965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6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1017472949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7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1016836467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8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4060340423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9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2965340523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Α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51257230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Β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737473892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59133901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2604095452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3231942517"/>
                  </a:ext>
                </a:extLst>
              </a:tr>
              <a:tr h="1537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u="none" strike="noStrike">
                          <a:effectLst/>
                        </a:rPr>
                        <a:t>1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3" marR="8353" marT="8353" marB="0" anchor="b"/>
                </a:tc>
                <a:extLst>
                  <a:ext uri="{0D108BD9-81ED-4DB2-BD59-A6C34878D82A}">
                    <a16:rowId xmlns:a16="http://schemas.microsoft.com/office/drawing/2014/main" val="2138931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0579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1283D3A-4F3D-5DB9-8549-B581946F5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4" y="89807"/>
            <a:ext cx="8634852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0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4E6A25F-2218-A478-DFFC-C9669684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989" y="1116563"/>
            <a:ext cx="6123517" cy="299823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391969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7"/>
          <p:cNvSpPr txBox="1">
            <a:spLocks noGrp="1"/>
          </p:cNvSpPr>
          <p:nvPr>
            <p:ph type="ctrTitle" idx="4294967295"/>
          </p:nvPr>
        </p:nvSpPr>
        <p:spPr>
          <a:xfrm>
            <a:off x="855300" y="1148463"/>
            <a:ext cx="3158100" cy="937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00" dirty="0">
                <a:solidFill>
                  <a:schemeClr val="accent3">
                    <a:lumMod val="50000"/>
                  </a:schemeClr>
                </a:solidFill>
              </a:rPr>
              <a:t>Ευχαριστώ </a:t>
            </a:r>
            <a:endParaRPr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6" name="Google Shape;406;p37"/>
          <p:cNvSpPr txBox="1">
            <a:spLocks noGrp="1"/>
          </p:cNvSpPr>
          <p:nvPr>
            <p:ph type="body" idx="4294967295"/>
          </p:nvPr>
        </p:nvSpPr>
        <p:spPr>
          <a:xfrm>
            <a:off x="855300" y="2230438"/>
            <a:ext cx="3158100" cy="176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mferentinoy@gmail.com</a:t>
            </a:r>
            <a:endParaRPr dirty="0"/>
          </a:p>
        </p:txBody>
      </p:sp>
      <p:sp>
        <p:nvSpPr>
          <p:cNvPr id="407" name="Google Shape;407;p37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408" name="Google Shape;408;p37"/>
          <p:cNvSpPr/>
          <p:nvPr/>
        </p:nvSpPr>
        <p:spPr>
          <a:xfrm>
            <a:off x="5698675" y="1712225"/>
            <a:ext cx="1861301" cy="1719020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82395" y="973077"/>
            <a:ext cx="6426300" cy="396300"/>
          </a:xfrm>
        </p:spPr>
        <p:txBody>
          <a:bodyPr/>
          <a:lstStyle/>
          <a:p>
            <a:pPr algn="ctr"/>
            <a:r>
              <a:rPr lang="el-GR" sz="3200" dirty="0">
                <a:solidFill>
                  <a:schemeClr val="bg1"/>
                </a:solidFill>
              </a:rPr>
              <a:t>Κοινωνία της Πληροφορίας </a:t>
            </a:r>
            <a:br>
              <a:rPr lang="el-GR" sz="3200" dirty="0">
                <a:solidFill>
                  <a:schemeClr val="bg1"/>
                </a:solidFill>
              </a:rPr>
            </a:br>
            <a:r>
              <a:rPr lang="el-GR" sz="3200" dirty="0">
                <a:solidFill>
                  <a:schemeClr val="bg1"/>
                </a:solidFill>
              </a:rPr>
              <a:t>Γιατί;;;</a:t>
            </a:r>
            <a:br>
              <a:rPr lang="el-GR" dirty="0"/>
            </a:b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95" y="1369377"/>
            <a:ext cx="5724452" cy="31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1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6625" y="1313937"/>
            <a:ext cx="3002700" cy="1616512"/>
          </a:xfrm>
        </p:spPr>
        <p:txBody>
          <a:bodyPr/>
          <a:lstStyle/>
          <a:p>
            <a:r>
              <a:rPr lang="el-GR" sz="1400" b="1" dirty="0">
                <a:solidFill>
                  <a:srgbClr val="C00000"/>
                </a:solidFill>
              </a:rPr>
              <a:t>Δεδομένα</a:t>
            </a:r>
            <a:r>
              <a:rPr lang="el-GR" sz="1400" dirty="0"/>
              <a:t> είναι τα στοιχεία που εισάγουμε στην επεξεργασία</a:t>
            </a:r>
          </a:p>
          <a:p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2"/>
          </p:nvPr>
        </p:nvSpPr>
        <p:spPr>
          <a:xfrm>
            <a:off x="5569213" y="1260578"/>
            <a:ext cx="3002700" cy="1851658"/>
          </a:xfrm>
        </p:spPr>
        <p:txBody>
          <a:bodyPr/>
          <a:lstStyle/>
          <a:p>
            <a:r>
              <a:rPr lang="el-GR" sz="1400" b="1" dirty="0">
                <a:solidFill>
                  <a:srgbClr val="C00000"/>
                </a:solidFill>
              </a:rPr>
              <a:t>Πληροφορία</a:t>
            </a:r>
            <a:r>
              <a:rPr lang="el-GR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sz="1400" dirty="0"/>
              <a:t>είναι τα αποτελέσματα που παίρνουμε από την επεξεργασία</a:t>
            </a:r>
          </a:p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7" name="11 - Σύννεφο"/>
          <p:cNvSpPr/>
          <p:nvPr/>
        </p:nvSpPr>
        <p:spPr>
          <a:xfrm>
            <a:off x="3043934" y="335035"/>
            <a:ext cx="2736850" cy="978902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/>
                </a:solidFill>
              </a:rPr>
              <a:t>Επεξεργασία</a:t>
            </a:r>
          </a:p>
        </p:txBody>
      </p:sp>
      <p:sp>
        <p:nvSpPr>
          <p:cNvPr id="8" name="12 - Ορθογώνιο"/>
          <p:cNvSpPr/>
          <p:nvPr/>
        </p:nvSpPr>
        <p:spPr>
          <a:xfrm>
            <a:off x="570050" y="636836"/>
            <a:ext cx="177574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Δεδομένα</a:t>
            </a:r>
            <a:endParaRPr lang="el-GR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  <p:sp>
        <p:nvSpPr>
          <p:cNvPr id="9" name="14 - Ορθογώνιο"/>
          <p:cNvSpPr/>
          <p:nvPr/>
        </p:nvSpPr>
        <p:spPr>
          <a:xfrm>
            <a:off x="6137124" y="635113"/>
            <a:ext cx="2555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Πληροφορία</a:t>
            </a:r>
            <a:endParaRPr lang="el-GR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  <p:sp>
        <p:nvSpPr>
          <p:cNvPr id="10" name="7 - Δεξιό βέλος"/>
          <p:cNvSpPr/>
          <p:nvPr/>
        </p:nvSpPr>
        <p:spPr>
          <a:xfrm>
            <a:off x="2405539" y="713550"/>
            <a:ext cx="507422" cy="403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1" name="7 - Δεξιό βέλος"/>
          <p:cNvSpPr/>
          <p:nvPr/>
        </p:nvSpPr>
        <p:spPr>
          <a:xfrm>
            <a:off x="5720786" y="713550"/>
            <a:ext cx="507506" cy="383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6" name="Σύννεφο 5"/>
          <p:cNvSpPr/>
          <p:nvPr/>
        </p:nvSpPr>
        <p:spPr>
          <a:xfrm>
            <a:off x="636625" y="1750376"/>
            <a:ext cx="6393349" cy="25521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146" y="2125673"/>
            <a:ext cx="3800638" cy="17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2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Κύκλος Επεξεργασίας Δεδομένων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6" y="1582157"/>
            <a:ext cx="6966065" cy="254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3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83375" y="683600"/>
            <a:ext cx="6332072" cy="330553"/>
          </a:xfrm>
        </p:spPr>
        <p:txBody>
          <a:bodyPr/>
          <a:lstStyle/>
          <a:p>
            <a:r>
              <a:rPr lang="el-GR" sz="2400" dirty="0">
                <a:solidFill>
                  <a:schemeClr val="accent1">
                    <a:lumMod val="50000"/>
                  </a:schemeClr>
                </a:solidFill>
              </a:rPr>
              <a:t>Ο υπολογιστής και η επεξεργασία δεδομένων</a:t>
            </a:r>
            <a:endParaRPr lang="en-US" sz="24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21" y="1215071"/>
            <a:ext cx="5680380" cy="3041320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266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000" dirty="0">
                <a:solidFill>
                  <a:schemeClr val="accent1">
                    <a:lumMod val="50000"/>
                  </a:schemeClr>
                </a:solidFill>
              </a:rPr>
              <a:t>Ο υπολογιστής και η επεξεργασία δεδομένων</a:t>
            </a:r>
            <a:endParaRPr lang="en-US" sz="20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558" y="1402883"/>
            <a:ext cx="5954087" cy="2886830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79419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title"/>
          </p:nvPr>
        </p:nvSpPr>
        <p:spPr>
          <a:xfrm>
            <a:off x="883375" y="1364672"/>
            <a:ext cx="2879400" cy="59221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>
                <a:solidFill>
                  <a:srgbClr val="0070C0"/>
                </a:solidFill>
                <a:hlinkClick r:id="rId3"/>
              </a:rPr>
              <a:t>Ο κύκλος επεξεργασίας των </a:t>
            </a:r>
            <a:r>
              <a:rPr lang="el-GR" sz="2000" b="0" dirty="0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δεδομένων</a:t>
            </a:r>
            <a:r>
              <a:rPr lang="el-GR" sz="2000" b="0" dirty="0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 1</a:t>
            </a:r>
            <a:endParaRPr sz="2000" b="0" dirty="0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9" name="Google Shape;259;p24"/>
          <p:cNvSpPr txBox="1">
            <a:spLocks noGrp="1"/>
          </p:cNvSpPr>
          <p:nvPr>
            <p:ph type="body" idx="1"/>
          </p:nvPr>
        </p:nvSpPr>
        <p:spPr>
          <a:xfrm>
            <a:off x="1022071" y="935413"/>
            <a:ext cx="2879400" cy="54009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l-GR" dirty="0"/>
              <a:t>Χρήσιμοι σύνδεσμοι</a:t>
            </a:r>
          </a:p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60" name="Google Shape;260;p24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883375" y="2251364"/>
            <a:ext cx="2607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solidFill>
                  <a:srgbClr val="0070C0"/>
                </a:solidFill>
                <a:latin typeface="Nunito"/>
                <a:ea typeface="Nunito"/>
                <a:cs typeface="Nunito"/>
                <a:sym typeface="Amatic SC"/>
                <a:hlinkClick r:id="rId4"/>
              </a:rPr>
              <a:t>Ο κύκλος επεξεργασίας των δεδομένων 2</a:t>
            </a:r>
            <a:endParaRPr lang="en-US" sz="2000" dirty="0">
              <a:solidFill>
                <a:srgbClr val="0070C0"/>
              </a:solidFill>
              <a:latin typeface="Nunito"/>
              <a:ea typeface="Nunito"/>
              <a:cs typeface="Nunito"/>
              <a:sym typeface="Amatic S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071" y="3338945"/>
            <a:ext cx="1915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hlinkClick r:id="rId5"/>
              </a:rPr>
              <a:t>Η αξιοπιστία της πληροφορίας</a:t>
            </a:r>
            <a:endParaRPr lang="en-US" dirty="0"/>
          </a:p>
        </p:txBody>
      </p:sp>
      <p:sp>
        <p:nvSpPr>
          <p:cNvPr id="7" name="Google Shape;991;p43"/>
          <p:cNvSpPr txBox="1"/>
          <p:nvPr/>
        </p:nvSpPr>
        <p:spPr>
          <a:xfrm>
            <a:off x="5538910" y="1012778"/>
            <a:ext cx="2925581" cy="298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dirty="0">
                <a:solidFill>
                  <a:schemeClr val="accent1"/>
                </a:solidFill>
              </a:rPr>
              <a:t>😉</a:t>
            </a:r>
            <a:endParaRPr sz="7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20000"/>
          </a:schemeClr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820" y="908283"/>
            <a:ext cx="5534025" cy="3276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rio template">
  <a:themeElements>
    <a:clrScheme name="Custom 347">
      <a:dk1>
        <a:srgbClr val="2B3547"/>
      </a:dk1>
      <a:lt1>
        <a:srgbClr val="FFFFFF"/>
      </a:lt1>
      <a:dk2>
        <a:srgbClr val="7F8B91"/>
      </a:dk2>
      <a:lt2>
        <a:srgbClr val="EDF0EB"/>
      </a:lt2>
      <a:accent1>
        <a:srgbClr val="AEE25A"/>
      </a:accent1>
      <a:accent2>
        <a:srgbClr val="51C026"/>
      </a:accent2>
      <a:accent3>
        <a:srgbClr val="5DDBA7"/>
      </a:accent3>
      <a:accent4>
        <a:srgbClr val="29AFA2"/>
      </a:accent4>
      <a:accent5>
        <a:srgbClr val="809DC2"/>
      </a:accent5>
      <a:accent6>
        <a:srgbClr val="596885"/>
      </a:accent6>
      <a:hlink>
        <a:srgbClr val="52AC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1231</Words>
  <Application>Microsoft Office PowerPoint</Application>
  <PresentationFormat>Προβολή στην οθόνη (16:9)</PresentationFormat>
  <Paragraphs>754</Paragraphs>
  <Slides>29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Amatic SC</vt:lpstr>
      <vt:lpstr>Nunito</vt:lpstr>
      <vt:lpstr>Times New Roman</vt:lpstr>
      <vt:lpstr>Nunito SemiBold</vt:lpstr>
      <vt:lpstr>Arial</vt:lpstr>
      <vt:lpstr>Calibri</vt:lpstr>
      <vt:lpstr>Curio template</vt:lpstr>
      <vt:lpstr>Πληροφορική Α΄ Γυμνασίου </vt:lpstr>
      <vt:lpstr>Παρουσίαση του PowerPoint</vt:lpstr>
      <vt:lpstr>Κοινωνία της Πληροφορίας  Γιατί;;; </vt:lpstr>
      <vt:lpstr>Παρουσίαση του PowerPoint</vt:lpstr>
      <vt:lpstr>Κύκλος Επεξεργασίας Δεδομένων</vt:lpstr>
      <vt:lpstr>Ο υπολογιστής και η επεξεργασία δεδομένων</vt:lpstr>
      <vt:lpstr>Ο υπολογιστής και η επεξεργασία δεδομένων</vt:lpstr>
      <vt:lpstr>Ο κύκλος επεξεργασίας των δεδομένων 1</vt:lpstr>
      <vt:lpstr>Παρουσίαση του PowerPoint</vt:lpstr>
      <vt:lpstr>Το πρώτο  ρομπότ</vt:lpstr>
      <vt:lpstr>Bit-byte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Ευχαριστώ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Πληροφορική Α΄ Γυμνασίου</dc:title>
  <dc:creator>mariafere</dc:creator>
  <cp:lastModifiedBy>mariafere</cp:lastModifiedBy>
  <cp:revision>30</cp:revision>
  <dcterms:modified xsi:type="dcterms:W3CDTF">2024-10-13T07:56:36Z</dcterms:modified>
</cp:coreProperties>
</file>