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1"/>
  </p:notesMasterIdLst>
  <p:sldIdLst>
    <p:sldId id="256" r:id="rId2"/>
    <p:sldId id="257" r:id="rId3"/>
    <p:sldId id="294" r:id="rId4"/>
    <p:sldId id="287" r:id="rId5"/>
    <p:sldId id="288" r:id="rId6"/>
    <p:sldId id="289" r:id="rId7"/>
    <p:sldId id="295" r:id="rId8"/>
    <p:sldId id="265" r:id="rId9"/>
    <p:sldId id="260" r:id="rId10"/>
    <p:sldId id="292" r:id="rId11"/>
    <p:sldId id="258" r:id="rId12"/>
    <p:sldId id="297" r:id="rId13"/>
    <p:sldId id="298" r:id="rId14"/>
    <p:sldId id="300" r:id="rId15"/>
    <p:sldId id="307" r:id="rId16"/>
    <p:sldId id="306" r:id="rId17"/>
    <p:sldId id="308" r:id="rId18"/>
    <p:sldId id="304" r:id="rId19"/>
    <p:sldId id="303" r:id="rId20"/>
    <p:sldId id="302" r:id="rId21"/>
    <p:sldId id="301" r:id="rId22"/>
    <p:sldId id="309" r:id="rId23"/>
    <p:sldId id="299" r:id="rId24"/>
    <p:sldId id="305" r:id="rId25"/>
    <p:sldId id="259" r:id="rId26"/>
    <p:sldId id="310" r:id="rId27"/>
    <p:sldId id="311" r:id="rId28"/>
    <p:sldId id="312" r:id="rId29"/>
    <p:sldId id="278" r:id="rId30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32"/>
      <p:bold r:id="rId33"/>
    </p:embeddedFont>
    <p:embeddedFont>
      <p:font typeface="Nunito" pitchFamily="2" charset="0"/>
      <p:regular r:id="rId34"/>
      <p:bold r:id="rId35"/>
      <p:italic r:id="rId36"/>
      <p:boldItalic r:id="rId37"/>
    </p:embeddedFont>
    <p:embeddedFont>
      <p:font typeface="Nunito SemiBold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DCE94F-B810-4076-9655-C07E9A0C950E}">
  <a:tblStyle styleId="{CADCE94F-B810-4076-9655-C07E9A0C95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37168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96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836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944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09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202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218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56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51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avLst/>
            <a:gdLst/>
            <a:ahLst/>
            <a:cxnLst/>
            <a:rect l="l" t="t" r="r" b="b"/>
            <a:pathLst>
              <a:path w="873041" h="513236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_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7" r:id="rId6"/>
    <p:sldLayoutId id="2147483659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content.cisco.com/games/binary/index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94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hotodentro.edu.gr/v/item/ds/8521/1017" TargetMode="External"/><Relationship Id="rId4" Type="http://schemas.openxmlformats.org/officeDocument/2006/relationships/hyperlink" Target="http://photodentro.edu.gr/v/item/ds/8521/75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504284" y="1857153"/>
            <a:ext cx="5619529" cy="90501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Πληροφορική</a:t>
            </a:r>
            <a:br>
              <a:rPr lang="el-GR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Α΄ Γυμνασίου</a:t>
            </a:r>
            <a:br>
              <a:rPr lang="el-GR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799" y="2828260"/>
            <a:ext cx="6110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</a:rPr>
              <a:t>        Ψηφιακός κόσμος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33251" y="770693"/>
            <a:ext cx="6426300" cy="396300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Το πρώτο  ρομπότ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/>
          <a:srcRect l="4045" t="-217" r="-1209" b="217"/>
          <a:stretch/>
        </p:blipFill>
        <p:spPr>
          <a:xfrm>
            <a:off x="1722474" y="1159904"/>
            <a:ext cx="5181600" cy="32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7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3375981" y="632999"/>
            <a:ext cx="2509394" cy="2463112"/>
            <a:chOff x="576654" y="555403"/>
            <a:chExt cx="3865959" cy="3794658"/>
          </a:xfrm>
        </p:grpSpPr>
        <p:sp>
          <p:nvSpPr>
            <p:cNvPr id="197" name="Google Shape;197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17"/>
          <p:cNvSpPr txBox="1">
            <a:spLocks noGrp="1"/>
          </p:cNvSpPr>
          <p:nvPr>
            <p:ph type="ctrTitle" idx="4294967295"/>
          </p:nvPr>
        </p:nvSpPr>
        <p:spPr>
          <a:xfrm>
            <a:off x="1359900" y="-98185"/>
            <a:ext cx="6424200" cy="7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Bit-byte</a:t>
            </a:r>
            <a:endParaRPr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15FA637-CB91-3771-915A-35C579033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900" y="728831"/>
            <a:ext cx="6782747" cy="37914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3F43CEE-2DCB-12CC-AF5D-31D89ECE4B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3F7DC-165D-F7EC-F562-026574DB2D29}"/>
              </a:ext>
            </a:extLst>
          </p:cNvPr>
          <p:cNvSpPr txBox="1"/>
          <p:nvPr/>
        </p:nvSpPr>
        <p:spPr>
          <a:xfrm>
            <a:off x="1747508" y="548640"/>
            <a:ext cx="525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α είδη των δεδομένων που αποθηκεύονται σε ψηφιακά μέσα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666D8B7-A246-9339-B075-BCC6EE9E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95" y="1194817"/>
            <a:ext cx="6878010" cy="202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6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51F855C-C1BC-4B6B-4B10-F0301B76B6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C5E997-C37C-F9C5-AFFE-EB0ADFEBC99E}"/>
              </a:ext>
            </a:extLst>
          </p:cNvPr>
          <p:cNvSpPr txBox="1"/>
          <p:nvPr/>
        </p:nvSpPr>
        <p:spPr>
          <a:xfrm>
            <a:off x="1389888" y="616074"/>
            <a:ext cx="560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Ψηφιακή αναπαράστασης των γραμμάτων με κώδικα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ascii </a:t>
            </a:r>
            <a:endParaRPr lang="el-GR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16C112C-3C27-FF8E-C284-2991FD323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115" y="1262405"/>
            <a:ext cx="6830378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18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4E4266A-D15E-ABB6-8894-D5B8437221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1027" name="Εικόνα 2" descr="http://ebooks.edu.gr/modules/ebook/show.php/DSB101/535/3534,14519/images/1_4-01.jpg">
            <a:extLst>
              <a:ext uri="{FF2B5EF4-FFF2-40B4-BE49-F238E27FC236}">
                <a16:creationId xmlns:a16="http://schemas.microsoft.com/office/drawing/2014/main" id="{96D5986E-4A55-2C34-20C6-163E409C5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7" y="1709659"/>
            <a:ext cx="48196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Εικόνα 1" descr="https://lh4.googleusercontent.com/dmw0TuWFPbNwSV6IgCNCKIWiJsCid6NxRA_hfBFW_8YPL2mbmIn6X-uh6P-xwqKhHd69iuN3mKK6nrEdaRosC4aHrqFGgPJR0WGw_unqLL32lG4jFBPS1-hnjMck94ioCiYd-xk">
            <a:extLst>
              <a:ext uri="{FF2B5EF4-FFF2-40B4-BE49-F238E27FC236}">
                <a16:creationId xmlns:a16="http://schemas.microsoft.com/office/drawing/2014/main" id="{BAEE2675-E29C-C7DC-400C-06F80E03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77" y="2914011"/>
            <a:ext cx="1125286" cy="15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Εικόνα 9" descr="https://lh6.googleusercontent.com/WKOLP1UN-p0maW21SPhL4uvXL6MEbJjrxhSk2tIo-35Yh6n9Tn7RatfbKm3jB0WNDiXF1tsheFZEqglCGa7Y_IjZz2nXf0qLk2895vdjS1gULWvAPnh062xTlwPVyZzpP7cwWXE">
            <a:extLst>
              <a:ext uri="{FF2B5EF4-FFF2-40B4-BE49-F238E27FC236}">
                <a16:creationId xmlns:a16="http://schemas.microsoft.com/office/drawing/2014/main" id="{6570AEC3-0181-9775-6A34-1EB1BBFB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40" y="2872875"/>
            <a:ext cx="1125285" cy="154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2DF6EEB-9E9C-4F8E-43C9-BE40B595C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3" y="497101"/>
            <a:ext cx="770097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sng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Αναπαράσταση ασπρόμαυρων εικόνων</a:t>
            </a:r>
            <a:endParaRPr kumimoji="0" lang="el-GR" altLang="el-GR" sz="20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Μία εικόνα στον υπολογιστή χωρίζεται σε εικονοστοιχεία (pixel). Ένα εικονοστοιχείο σε μια ασπρόμαυρη εικόνα αποτελείται από μία ορθογώνια περιοχή λευκού ή μαύρου χρώματος. Αν τις λευκές περιοχές τις αναπαραστήσουμε με το 0 και τις μαύρες με 1, τότε έχουμε μια αντιστοίχιση όπως φαίνεται στην παρακάτω εικόνα το μέγεθος της οποίας είναι 4 </a:t>
            </a:r>
            <a:r>
              <a:rPr lang="en-US" alt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  <a:r>
              <a:rPr lang="el-GR" alt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BF8213-449E-5C5E-473B-CE7F4D08E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10" y="2825282"/>
            <a:ext cx="571446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Ψηφιοποίηση ονομάζεται η διαδικασία μετατροπής στοιχείων-συστημάτων όπως έγγραφου, κείμενου, εικόνας, αντικείμενου ή σήματος από αναλογική σε ψηφιακή μορφή  για την εισαγωγή τους στον υπολογιστή, ώστε να μπορέσουν να αποθηκευτούν και να γίνουν αντικείμενο επεξεργασίας από τον χρήστη.</a:t>
            </a: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Οι νέες τεχνικές ψηφιοποίησης βελτιώνουν όλο και περισσότερο την ποιότητα των ψηφιακών αναπαραστάσεων ώστε οι τελευταίες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να προσεγγίζουν την ποιότητα των αναλογικών.</a:t>
            </a:r>
            <a:endParaRPr kumimoji="0" lang="el-GR" altLang="el-G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270F58-1C8A-8615-48F7-0DDA59929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6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39ACD1A-878C-A012-7460-E410D7F1A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9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Κρυπτογράφηση:</a:t>
            </a:r>
            <a: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είναι η μετατροπή ενός μηνύματος  από μια κανονική, κατανοητή μορφή σε έναν «γρίφο», που χωρίς τη γνώση του κρυφού μετασχηματισμού θα παρέμενε ακατανόητος</a:t>
            </a:r>
            <a:endParaRPr kumimoji="0" lang="el-GR" alt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Αποκρυπτογράφηση: είναι η μετατροπή του ακατανόητου γράφου σε κανονική μορφή.</a:t>
            </a:r>
            <a:endParaRPr kumimoji="0" lang="el-GR" alt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7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26F0954-1F58-AFC9-9336-1E2BAB0F32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530FE6FD-506C-38F0-11E7-B1B325367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21525"/>
              </p:ext>
            </p:extLst>
          </p:nvPr>
        </p:nvGraphicFramePr>
        <p:xfrm>
          <a:off x="1588168" y="568074"/>
          <a:ext cx="2371360" cy="3165474"/>
        </p:xfrm>
        <a:graphic>
          <a:graphicData uri="http://schemas.openxmlformats.org/drawingml/2006/table">
            <a:tbl>
              <a:tblPr/>
              <a:tblGrid>
                <a:gridCol w="296420">
                  <a:extLst>
                    <a:ext uri="{9D8B030D-6E8A-4147-A177-3AD203B41FA5}">
                      <a16:colId xmlns:a16="http://schemas.microsoft.com/office/drawing/2014/main" val="512210323"/>
                    </a:ext>
                  </a:extLst>
                </a:gridCol>
                <a:gridCol w="296420">
                  <a:extLst>
                    <a:ext uri="{9D8B030D-6E8A-4147-A177-3AD203B41FA5}">
                      <a16:colId xmlns:a16="http://schemas.microsoft.com/office/drawing/2014/main" val="4261940028"/>
                    </a:ext>
                  </a:extLst>
                </a:gridCol>
                <a:gridCol w="296420">
                  <a:extLst>
                    <a:ext uri="{9D8B030D-6E8A-4147-A177-3AD203B41FA5}">
                      <a16:colId xmlns:a16="http://schemas.microsoft.com/office/drawing/2014/main" val="3381144629"/>
                    </a:ext>
                  </a:extLst>
                </a:gridCol>
                <a:gridCol w="296420">
                  <a:extLst>
                    <a:ext uri="{9D8B030D-6E8A-4147-A177-3AD203B41FA5}">
                      <a16:colId xmlns:a16="http://schemas.microsoft.com/office/drawing/2014/main" val="2897867457"/>
                    </a:ext>
                  </a:extLst>
                </a:gridCol>
                <a:gridCol w="296420">
                  <a:extLst>
                    <a:ext uri="{9D8B030D-6E8A-4147-A177-3AD203B41FA5}">
                      <a16:colId xmlns:a16="http://schemas.microsoft.com/office/drawing/2014/main" val="151946147"/>
                    </a:ext>
                  </a:extLst>
                </a:gridCol>
                <a:gridCol w="296420">
                  <a:extLst>
                    <a:ext uri="{9D8B030D-6E8A-4147-A177-3AD203B41FA5}">
                      <a16:colId xmlns:a16="http://schemas.microsoft.com/office/drawing/2014/main" val="4073003780"/>
                    </a:ext>
                  </a:extLst>
                </a:gridCol>
                <a:gridCol w="296420">
                  <a:extLst>
                    <a:ext uri="{9D8B030D-6E8A-4147-A177-3AD203B41FA5}">
                      <a16:colId xmlns:a16="http://schemas.microsoft.com/office/drawing/2014/main" val="3582599158"/>
                    </a:ext>
                  </a:extLst>
                </a:gridCol>
                <a:gridCol w="296420">
                  <a:extLst>
                    <a:ext uri="{9D8B030D-6E8A-4147-A177-3AD203B41FA5}">
                      <a16:colId xmlns:a16="http://schemas.microsoft.com/office/drawing/2014/main" val="1567064088"/>
                    </a:ext>
                  </a:extLst>
                </a:gridCol>
              </a:tblGrid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964458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5046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939939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080966"/>
                  </a:ext>
                </a:extLst>
              </a:tr>
              <a:tr h="14590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283699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58611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33795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285947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76463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501026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596421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873401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733127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688465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8303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326340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838751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550851"/>
                  </a:ext>
                </a:extLst>
              </a:tr>
              <a:tr h="113227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659237"/>
                  </a:ext>
                </a:extLst>
              </a:tr>
              <a:tr h="160586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0" marR="7100" marT="71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062135"/>
                  </a:ext>
                </a:extLst>
              </a:tr>
            </a:tbl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562B4AD2-4D7E-D9F3-D622-1F5651A9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143" y="568074"/>
            <a:ext cx="2561689" cy="310031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B7D322C-FA2A-3F41-B312-6885C57B4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837" y="3733550"/>
            <a:ext cx="4634325" cy="8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95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CEAD112-2844-86D0-F6D8-A36B4FD0DA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5521E5BA-333B-D00C-47AD-6BF3C5965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85294"/>
              </p:ext>
            </p:extLst>
          </p:nvPr>
        </p:nvGraphicFramePr>
        <p:xfrm>
          <a:off x="701458" y="694436"/>
          <a:ext cx="3131510" cy="2813686"/>
        </p:xfrm>
        <a:graphic>
          <a:graphicData uri="http://schemas.openxmlformats.org/drawingml/2006/table">
            <a:tbl>
              <a:tblPr/>
              <a:tblGrid>
                <a:gridCol w="313151">
                  <a:extLst>
                    <a:ext uri="{9D8B030D-6E8A-4147-A177-3AD203B41FA5}">
                      <a16:colId xmlns:a16="http://schemas.microsoft.com/office/drawing/2014/main" val="1359101532"/>
                    </a:ext>
                  </a:extLst>
                </a:gridCol>
                <a:gridCol w="313151">
                  <a:extLst>
                    <a:ext uri="{9D8B030D-6E8A-4147-A177-3AD203B41FA5}">
                      <a16:colId xmlns:a16="http://schemas.microsoft.com/office/drawing/2014/main" val="2008426435"/>
                    </a:ext>
                  </a:extLst>
                </a:gridCol>
                <a:gridCol w="313151">
                  <a:extLst>
                    <a:ext uri="{9D8B030D-6E8A-4147-A177-3AD203B41FA5}">
                      <a16:colId xmlns:a16="http://schemas.microsoft.com/office/drawing/2014/main" val="1673013096"/>
                    </a:ext>
                  </a:extLst>
                </a:gridCol>
                <a:gridCol w="313151">
                  <a:extLst>
                    <a:ext uri="{9D8B030D-6E8A-4147-A177-3AD203B41FA5}">
                      <a16:colId xmlns:a16="http://schemas.microsoft.com/office/drawing/2014/main" val="2137647235"/>
                    </a:ext>
                  </a:extLst>
                </a:gridCol>
                <a:gridCol w="313151">
                  <a:extLst>
                    <a:ext uri="{9D8B030D-6E8A-4147-A177-3AD203B41FA5}">
                      <a16:colId xmlns:a16="http://schemas.microsoft.com/office/drawing/2014/main" val="1669774499"/>
                    </a:ext>
                  </a:extLst>
                </a:gridCol>
                <a:gridCol w="313151">
                  <a:extLst>
                    <a:ext uri="{9D8B030D-6E8A-4147-A177-3AD203B41FA5}">
                      <a16:colId xmlns:a16="http://schemas.microsoft.com/office/drawing/2014/main" val="1578508912"/>
                    </a:ext>
                  </a:extLst>
                </a:gridCol>
                <a:gridCol w="313151">
                  <a:extLst>
                    <a:ext uri="{9D8B030D-6E8A-4147-A177-3AD203B41FA5}">
                      <a16:colId xmlns:a16="http://schemas.microsoft.com/office/drawing/2014/main" val="558206678"/>
                    </a:ext>
                  </a:extLst>
                </a:gridCol>
                <a:gridCol w="313151">
                  <a:extLst>
                    <a:ext uri="{9D8B030D-6E8A-4147-A177-3AD203B41FA5}">
                      <a16:colId xmlns:a16="http://schemas.microsoft.com/office/drawing/2014/main" val="3991551587"/>
                    </a:ext>
                  </a:extLst>
                </a:gridCol>
                <a:gridCol w="313151">
                  <a:extLst>
                    <a:ext uri="{9D8B030D-6E8A-4147-A177-3AD203B41FA5}">
                      <a16:colId xmlns:a16="http://schemas.microsoft.com/office/drawing/2014/main" val="1391765110"/>
                    </a:ext>
                  </a:extLst>
                </a:gridCol>
                <a:gridCol w="313151">
                  <a:extLst>
                    <a:ext uri="{9D8B030D-6E8A-4147-A177-3AD203B41FA5}">
                      <a16:colId xmlns:a16="http://schemas.microsoft.com/office/drawing/2014/main" val="4046218776"/>
                    </a:ext>
                  </a:extLst>
                </a:gridCol>
              </a:tblGrid>
              <a:tr h="160255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665674"/>
                  </a:ext>
                </a:extLst>
              </a:tr>
              <a:tr h="17280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359767"/>
                  </a:ext>
                </a:extLst>
              </a:tr>
              <a:tr h="17280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690789"/>
                  </a:ext>
                </a:extLst>
              </a:tr>
              <a:tr h="17280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470212"/>
                  </a:ext>
                </a:extLst>
              </a:tr>
              <a:tr h="18144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184473"/>
                  </a:ext>
                </a:extLst>
              </a:tr>
              <a:tr h="17280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827371"/>
                  </a:ext>
                </a:extLst>
              </a:tr>
              <a:tr h="17280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244020"/>
                  </a:ext>
                </a:extLst>
              </a:tr>
              <a:tr h="224649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610779"/>
                  </a:ext>
                </a:extLst>
              </a:tr>
              <a:tr h="17280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947875"/>
                  </a:ext>
                </a:extLst>
              </a:tr>
              <a:tr h="17280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870396"/>
                  </a:ext>
                </a:extLst>
              </a:tr>
              <a:tr h="17280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587939"/>
                  </a:ext>
                </a:extLst>
              </a:tr>
              <a:tr h="17280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216968"/>
                  </a:ext>
                </a:extLst>
              </a:tr>
              <a:tr h="17280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278094"/>
                  </a:ext>
                </a:extLst>
              </a:tr>
              <a:tr h="17280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11492"/>
                  </a:ext>
                </a:extLst>
              </a:tr>
              <a:tr h="17280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83331"/>
                  </a:ext>
                </a:extLst>
              </a:tr>
              <a:tr h="17280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370799"/>
                  </a:ext>
                </a:extLst>
              </a:tr>
            </a:tbl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CB29B8B6-1B94-CE89-124A-F306B2291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012" y="694436"/>
            <a:ext cx="3457183" cy="271618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D4BAEFA-CE8C-8BBF-FC13-89C262051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43" y="3562140"/>
            <a:ext cx="1467055" cy="98121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02F5D6A-EE27-B5D6-9D7C-647F42B15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012" y="3747903"/>
            <a:ext cx="3496163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3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1DD658F1-ABB0-14BE-6645-34C00460EF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02BE8E1E-C7F5-C2BB-DDA7-50C4DED44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23796"/>
              </p:ext>
            </p:extLst>
          </p:nvPr>
        </p:nvGraphicFramePr>
        <p:xfrm>
          <a:off x="1523998" y="539750"/>
          <a:ext cx="3228472" cy="3815680"/>
        </p:xfrm>
        <a:graphic>
          <a:graphicData uri="http://schemas.openxmlformats.org/drawingml/2006/table">
            <a:tbl>
              <a:tblPr firstRow="1" bandRow="1">
                <a:tableStyleId>{CADCE94F-B810-4076-9655-C07E9A0C950E}</a:tableStyleId>
              </a:tblPr>
              <a:tblGrid>
                <a:gridCol w="403559">
                  <a:extLst>
                    <a:ext uri="{9D8B030D-6E8A-4147-A177-3AD203B41FA5}">
                      <a16:colId xmlns:a16="http://schemas.microsoft.com/office/drawing/2014/main" val="3785078341"/>
                    </a:ext>
                  </a:extLst>
                </a:gridCol>
                <a:gridCol w="403559">
                  <a:extLst>
                    <a:ext uri="{9D8B030D-6E8A-4147-A177-3AD203B41FA5}">
                      <a16:colId xmlns:a16="http://schemas.microsoft.com/office/drawing/2014/main" val="2003241179"/>
                    </a:ext>
                  </a:extLst>
                </a:gridCol>
                <a:gridCol w="403559">
                  <a:extLst>
                    <a:ext uri="{9D8B030D-6E8A-4147-A177-3AD203B41FA5}">
                      <a16:colId xmlns:a16="http://schemas.microsoft.com/office/drawing/2014/main" val="4088719040"/>
                    </a:ext>
                  </a:extLst>
                </a:gridCol>
                <a:gridCol w="403559">
                  <a:extLst>
                    <a:ext uri="{9D8B030D-6E8A-4147-A177-3AD203B41FA5}">
                      <a16:colId xmlns:a16="http://schemas.microsoft.com/office/drawing/2014/main" val="44629557"/>
                    </a:ext>
                  </a:extLst>
                </a:gridCol>
                <a:gridCol w="403559">
                  <a:extLst>
                    <a:ext uri="{9D8B030D-6E8A-4147-A177-3AD203B41FA5}">
                      <a16:colId xmlns:a16="http://schemas.microsoft.com/office/drawing/2014/main" val="9557461"/>
                    </a:ext>
                  </a:extLst>
                </a:gridCol>
                <a:gridCol w="403559">
                  <a:extLst>
                    <a:ext uri="{9D8B030D-6E8A-4147-A177-3AD203B41FA5}">
                      <a16:colId xmlns:a16="http://schemas.microsoft.com/office/drawing/2014/main" val="1364523821"/>
                    </a:ext>
                  </a:extLst>
                </a:gridCol>
                <a:gridCol w="403559">
                  <a:extLst>
                    <a:ext uri="{9D8B030D-6E8A-4147-A177-3AD203B41FA5}">
                      <a16:colId xmlns:a16="http://schemas.microsoft.com/office/drawing/2014/main" val="1870897439"/>
                    </a:ext>
                  </a:extLst>
                </a:gridCol>
                <a:gridCol w="403559">
                  <a:extLst>
                    <a:ext uri="{9D8B030D-6E8A-4147-A177-3AD203B41FA5}">
                      <a16:colId xmlns:a16="http://schemas.microsoft.com/office/drawing/2014/main" val="1445074024"/>
                    </a:ext>
                  </a:extLst>
                </a:gridCol>
              </a:tblGrid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300953"/>
                  </a:ext>
                </a:extLst>
              </a:tr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32997"/>
                  </a:ext>
                </a:extLst>
              </a:tr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577522"/>
                  </a:ext>
                </a:extLst>
              </a:tr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045415"/>
                  </a:ext>
                </a:extLst>
              </a:tr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634273"/>
                  </a:ext>
                </a:extLst>
              </a:tr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109705"/>
                  </a:ext>
                </a:extLst>
              </a:tr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536925"/>
                  </a:ext>
                </a:extLst>
              </a:tr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493117"/>
                  </a:ext>
                </a:extLst>
              </a:tr>
            </a:tbl>
          </a:graphicData>
        </a:graphic>
      </p:graphicFrame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A5B4F5E4-A6D7-3757-EF21-B8B1C156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205817"/>
              </p:ext>
            </p:extLst>
          </p:nvPr>
        </p:nvGraphicFramePr>
        <p:xfrm>
          <a:off x="5175903" y="539750"/>
          <a:ext cx="3228472" cy="3815680"/>
        </p:xfrm>
        <a:graphic>
          <a:graphicData uri="http://schemas.openxmlformats.org/drawingml/2006/table">
            <a:tbl>
              <a:tblPr firstRow="1" bandRow="1">
                <a:tableStyleId>{CADCE94F-B810-4076-9655-C07E9A0C950E}</a:tableStyleId>
              </a:tblPr>
              <a:tblGrid>
                <a:gridCol w="403559">
                  <a:extLst>
                    <a:ext uri="{9D8B030D-6E8A-4147-A177-3AD203B41FA5}">
                      <a16:colId xmlns:a16="http://schemas.microsoft.com/office/drawing/2014/main" val="3785078341"/>
                    </a:ext>
                  </a:extLst>
                </a:gridCol>
                <a:gridCol w="403559">
                  <a:extLst>
                    <a:ext uri="{9D8B030D-6E8A-4147-A177-3AD203B41FA5}">
                      <a16:colId xmlns:a16="http://schemas.microsoft.com/office/drawing/2014/main" val="2003241179"/>
                    </a:ext>
                  </a:extLst>
                </a:gridCol>
                <a:gridCol w="403559">
                  <a:extLst>
                    <a:ext uri="{9D8B030D-6E8A-4147-A177-3AD203B41FA5}">
                      <a16:colId xmlns:a16="http://schemas.microsoft.com/office/drawing/2014/main" val="4088719040"/>
                    </a:ext>
                  </a:extLst>
                </a:gridCol>
                <a:gridCol w="403559">
                  <a:extLst>
                    <a:ext uri="{9D8B030D-6E8A-4147-A177-3AD203B41FA5}">
                      <a16:colId xmlns:a16="http://schemas.microsoft.com/office/drawing/2014/main" val="44629557"/>
                    </a:ext>
                  </a:extLst>
                </a:gridCol>
                <a:gridCol w="403559">
                  <a:extLst>
                    <a:ext uri="{9D8B030D-6E8A-4147-A177-3AD203B41FA5}">
                      <a16:colId xmlns:a16="http://schemas.microsoft.com/office/drawing/2014/main" val="9557461"/>
                    </a:ext>
                  </a:extLst>
                </a:gridCol>
                <a:gridCol w="403559">
                  <a:extLst>
                    <a:ext uri="{9D8B030D-6E8A-4147-A177-3AD203B41FA5}">
                      <a16:colId xmlns:a16="http://schemas.microsoft.com/office/drawing/2014/main" val="1364523821"/>
                    </a:ext>
                  </a:extLst>
                </a:gridCol>
                <a:gridCol w="403559">
                  <a:extLst>
                    <a:ext uri="{9D8B030D-6E8A-4147-A177-3AD203B41FA5}">
                      <a16:colId xmlns:a16="http://schemas.microsoft.com/office/drawing/2014/main" val="1870897439"/>
                    </a:ext>
                  </a:extLst>
                </a:gridCol>
                <a:gridCol w="403559">
                  <a:extLst>
                    <a:ext uri="{9D8B030D-6E8A-4147-A177-3AD203B41FA5}">
                      <a16:colId xmlns:a16="http://schemas.microsoft.com/office/drawing/2014/main" val="1445074024"/>
                    </a:ext>
                  </a:extLst>
                </a:gridCol>
              </a:tblGrid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300953"/>
                  </a:ext>
                </a:extLst>
              </a:tr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32997"/>
                  </a:ext>
                </a:extLst>
              </a:tr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577522"/>
                  </a:ext>
                </a:extLst>
              </a:tr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045415"/>
                  </a:ext>
                </a:extLst>
              </a:tr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634273"/>
                  </a:ext>
                </a:extLst>
              </a:tr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109705"/>
                  </a:ext>
                </a:extLst>
              </a:tr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536925"/>
                  </a:ext>
                </a:extLst>
              </a:tr>
              <a:tr h="47696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4931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68DC61-E50C-313E-D0BD-A058026423C8}"/>
              </a:ext>
            </a:extLst>
          </p:cNvPr>
          <p:cNvSpPr txBox="1"/>
          <p:nvPr/>
        </p:nvSpPr>
        <p:spPr>
          <a:xfrm>
            <a:off x="791708" y="29508"/>
            <a:ext cx="7887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3">
                    <a:lumMod val="50000"/>
                  </a:schemeClr>
                </a:solidFill>
              </a:rPr>
              <a:t>ΖΩΓΡΑΦΙΣΕ ΤΟ ΔΙΚΟ ΣΟΥ ΣΧΕΔΙΟ ΚΑΙ ΨΗΦΙΟΠΟΙΗΣΕ ΤΟ</a:t>
            </a:r>
          </a:p>
        </p:txBody>
      </p:sp>
    </p:spTree>
    <p:extLst>
      <p:ext uri="{BB962C8B-B14F-4D97-AF65-F5344CB8AC3E}">
        <p14:creationId xmlns:p14="http://schemas.microsoft.com/office/powerpoint/2010/main" val="312694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E593880-EE19-8A38-CAF4-86B2A97DD6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59D33D0-C7C5-CB47-6AC5-049CF76E3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84" y="522259"/>
            <a:ext cx="6451815" cy="40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66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5293ACA-B0D0-C1ED-9A22-866DF90F6B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1B94A832-C939-036E-4AAC-3CF1459D2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87996"/>
              </p:ext>
            </p:extLst>
          </p:nvPr>
        </p:nvGraphicFramePr>
        <p:xfrm>
          <a:off x="971921" y="1380189"/>
          <a:ext cx="6930302" cy="2383122"/>
        </p:xfrm>
        <a:graphic>
          <a:graphicData uri="http://schemas.openxmlformats.org/drawingml/2006/table">
            <a:tbl>
              <a:tblPr firstRow="1" firstCol="1" bandRow="1">
                <a:tableStyleId>{CADCE94F-B810-4076-9655-C07E9A0C950E}</a:tableStyleId>
              </a:tblPr>
              <a:tblGrid>
                <a:gridCol w="3465151">
                  <a:extLst>
                    <a:ext uri="{9D8B030D-6E8A-4147-A177-3AD203B41FA5}">
                      <a16:colId xmlns:a16="http://schemas.microsoft.com/office/drawing/2014/main" val="1515945209"/>
                    </a:ext>
                  </a:extLst>
                </a:gridCol>
                <a:gridCol w="3465151">
                  <a:extLst>
                    <a:ext uri="{9D8B030D-6E8A-4147-A177-3AD203B41FA5}">
                      <a16:colId xmlns:a16="http://schemas.microsoft.com/office/drawing/2014/main" val="3528984186"/>
                    </a:ext>
                  </a:extLst>
                </a:gridCol>
              </a:tblGrid>
              <a:tr h="256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l-GR" sz="1100">
                          <a:effectLst/>
                        </a:rPr>
                        <a:t>Αναλογικά Συστήματα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l-GR" sz="1100">
                          <a:effectLst/>
                        </a:rPr>
                        <a:t>Ψηφιακά Συστήματα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7473843"/>
                  </a:ext>
                </a:extLst>
              </a:tr>
              <a:tr h="256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l-GR" sz="1100">
                          <a:effectLst/>
                        </a:rPr>
                        <a:t>υπερτερούν σε ποιότητα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l-GR" sz="1100">
                          <a:effectLst/>
                        </a:rPr>
                        <a:t>ποιοτικά κατώτερες των αναλογικών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1694612"/>
                  </a:ext>
                </a:extLst>
              </a:tr>
              <a:tr h="531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l-GR" sz="1100">
                          <a:effectLst/>
                        </a:rPr>
                        <a:t>αρχική ποιότητα των συστημάτων χάνεται με το πέρασμα του χρόνου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l-GR" sz="1100">
                          <a:effectLst/>
                        </a:rPr>
                        <a:t>αναλλοίωτη ποιότητα με το χρόνο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7692015"/>
                  </a:ext>
                </a:extLst>
              </a:tr>
              <a:tr h="531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l-GR" sz="1100">
                          <a:effectLst/>
                        </a:rPr>
                        <a:t>υστερούν σε ευκολίες επεξεργασίας και μετάδοσης δεδομένων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l-GR" sz="1100">
                          <a:effectLst/>
                        </a:rPr>
                        <a:t>υπερτερούν σε ευκολίες επεξεργασίας και μετάδοσης δεδομένων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7522913"/>
                  </a:ext>
                </a:extLst>
              </a:tr>
              <a:tr h="806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l-GR" sz="1100">
                          <a:effectLst/>
                        </a:rPr>
                        <a:t>Πχ, ένας πίνακας ζωγραφικής να τον δω στο μουσείο , να παρακολουθήσω μια συναυλία , ένα άγαλμα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l-GR" sz="1100" dirty="0">
                          <a:effectLst/>
                        </a:rPr>
                        <a:t>Πχ. Μια φωτογραφία ενός πίνακα ζωγραφικής, το </a:t>
                      </a:r>
                      <a:r>
                        <a:rPr lang="en-US" sz="1100" dirty="0">
                          <a:effectLst/>
                        </a:rPr>
                        <a:t>cd </a:t>
                      </a:r>
                      <a:r>
                        <a:rPr lang="el-GR" sz="1100" dirty="0">
                          <a:effectLst/>
                        </a:rPr>
                        <a:t> από μια συναυλία 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242642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3ED24A2-66A1-B15C-A272-B047C6609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765" y="703081"/>
            <a:ext cx="518052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Τι επιλέγουμε αναλογικό ή ψηφιακό;</a:t>
            </a:r>
            <a:endParaRPr kumimoji="0" lang="el-GR" altLang="el-GR" sz="28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0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1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11" y="1495873"/>
            <a:ext cx="13970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5 - Επεξήγηση με σύννεφο"/>
          <p:cNvSpPr/>
          <p:nvPr/>
        </p:nvSpPr>
        <p:spPr>
          <a:xfrm>
            <a:off x="2227841" y="187066"/>
            <a:ext cx="3816350" cy="1800225"/>
          </a:xfrm>
          <a:prstGeom prst="cloudCallout">
            <a:avLst>
              <a:gd name="adj1" fmla="val 92196"/>
              <a:gd name="adj2" fmla="val 3491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C00000"/>
                </a:solidFill>
              </a:rPr>
              <a:t>Με τι θα ασχοληθούμε σε αυτό το μάθημα;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78" y="3276163"/>
            <a:ext cx="1749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3 - Ορθογώνιο"/>
          <p:cNvSpPr/>
          <p:nvPr/>
        </p:nvSpPr>
        <p:spPr>
          <a:xfrm>
            <a:off x="42061" y="3713990"/>
            <a:ext cx="512741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Με τη χρήση των υπολογιστών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2" y="2215551"/>
            <a:ext cx="18002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2 - Ορθογώνιο"/>
          <p:cNvSpPr/>
          <p:nvPr/>
        </p:nvSpPr>
        <p:spPr>
          <a:xfrm>
            <a:off x="2518902" y="2474209"/>
            <a:ext cx="512741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Με την επιστήμη των υπολογιστών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5A1173B-0E30-BCD2-C53F-10E20F83D5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0B1800-F652-5FC8-D41B-D55138481AC2}"/>
              </a:ext>
            </a:extLst>
          </p:cNvPr>
          <p:cNvSpPr txBox="1"/>
          <p:nvPr/>
        </p:nvSpPr>
        <p:spPr>
          <a:xfrm>
            <a:off x="1572768" y="677769"/>
            <a:ext cx="555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Μονάδες μέτρησης χωρητικότητας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716DE-81A2-C6F4-7AEB-141F6B43D15C}"/>
              </a:ext>
            </a:extLst>
          </p:cNvPr>
          <p:cNvSpPr txBox="1"/>
          <p:nvPr/>
        </p:nvSpPr>
        <p:spPr>
          <a:xfrm>
            <a:off x="1164336" y="1157133"/>
            <a:ext cx="823569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byte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είναι η </a:t>
            </a:r>
            <a:r>
              <a:rPr lang="el-G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μονάδα μέτρησης της χωρητικότητας των αποθηκευτικών μέσων και της μνήμης</a:t>
            </a:r>
            <a:r>
              <a:rPr lang="el-G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του υπολογιστή και έχει τα παρακάτω πολλαπλάσια: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l-GR" sz="28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Κίλο</a:t>
            </a:r>
            <a:r>
              <a:rPr lang="el-GR" sz="2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-μέγα –γίγα –</a:t>
            </a:r>
            <a:r>
              <a:rPr lang="el-GR" sz="28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τέρα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1</a:t>
            </a:r>
            <a:r>
              <a:rPr lang="en-US" sz="1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bit</a:t>
            </a:r>
            <a:r>
              <a:rPr lang="el-GR" sz="1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χωράει είτε 0 είτε 1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1ΒΥΤΕ=8 ΒΙΤ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Kilobyte</a:t>
            </a:r>
            <a:r>
              <a:rPr lang="el-GR" sz="14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        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ΚΒ = 1024  ΒΥΤΕΣ                                                                     </a:t>
            </a:r>
            <a:r>
              <a:rPr lang="el-GR" sz="14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ΧΙΛΙΑΔΕΣ </a:t>
            </a:r>
            <a:r>
              <a:rPr lang="en-US" sz="14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BYTES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Megabyte</a:t>
            </a:r>
            <a:r>
              <a:rPr lang="el-GR" sz="14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     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=1024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KB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=1024*1024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BYTES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14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EKATOMYRIA </a:t>
            </a:r>
            <a:r>
              <a:rPr lang="el-GR" sz="14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ΒΥΤΕΣ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00430" algn="l"/>
                <a:tab pos="1260475" algn="l"/>
                <a:tab pos="1980565" algn="l"/>
                <a:tab pos="2610485" algn="l"/>
              </a:tabLst>
            </a:pPr>
            <a:r>
              <a:rPr lang="el-GR" sz="14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Gigabyte</a:t>
            </a:r>
            <a:r>
              <a:rPr lang="el-GR" sz="14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 	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GB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=1024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=1024*1024*1024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BYTES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l-GR" sz="14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ΔΙΣΕΚΑΤΟΜΥΡΙΑ </a:t>
            </a:r>
            <a:r>
              <a:rPr lang="en-US" sz="14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BYTES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00430" algn="l"/>
                <a:tab pos="1260475" algn="l"/>
                <a:tab pos="1980565" algn="l"/>
                <a:tab pos="2610485" algn="l"/>
              </a:tabLst>
            </a:pPr>
            <a:r>
              <a:rPr lang="el-GR" sz="14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Terabyte</a:t>
            </a:r>
            <a:r>
              <a:rPr lang="el-GR" sz="14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	 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=1024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GB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=1024*1024*1024*1024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BYTES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l-GR" sz="14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ΤΡΙΣΕΚΑΤΟΜΥΡΙΑ ΒΥΤΕΣ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Petabyte</a:t>
            </a:r>
            <a:r>
              <a:rPr lang="el-GR" sz="14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	 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=1024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el-GR" sz="14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ΤΕΤΡΑΚΙΣ ΕΚΑΤΟΜΥΡΙΑ </a:t>
            </a:r>
            <a:r>
              <a:rPr lang="en-US" sz="14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BYTES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Exabyte</a:t>
            </a:r>
            <a:r>
              <a:rPr lang="el-GR" sz="14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	 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=1024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el-G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el-GR" sz="14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ΠΕΝΤΑΚΙΣ ΕΚΑΤΟΜΥΡΙΑ </a:t>
            </a:r>
            <a:r>
              <a:rPr lang="en-US" sz="14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BYTE</a:t>
            </a:r>
            <a:r>
              <a:rPr lang="en-US" sz="1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00430" algn="l"/>
                <a:tab pos="1260475" algn="l"/>
                <a:tab pos="1980565" algn="l"/>
                <a:tab pos="2610485" algn="l"/>
              </a:tabLst>
            </a:pPr>
            <a:r>
              <a:rPr lang="el-GR" sz="14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Zettabyte</a:t>
            </a:r>
            <a:r>
              <a:rPr lang="el-GR" sz="14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	 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00430" algn="l"/>
                <a:tab pos="1260475" algn="l"/>
                <a:tab pos="1980565" algn="l"/>
                <a:tab pos="2610485" algn="l"/>
              </a:tabLst>
            </a:pPr>
            <a:r>
              <a:rPr lang="en-US" sz="1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Yottabyte</a:t>
            </a:r>
            <a:r>
              <a:rPr lang="el-GR" sz="14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	 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84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3A405D90-3798-BEE3-3FDE-C155227D54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03178-BF48-8099-4CA0-016E1D588ACB}"/>
              </a:ext>
            </a:extLst>
          </p:cNvPr>
          <p:cNvSpPr txBox="1"/>
          <p:nvPr/>
        </p:nvSpPr>
        <p:spPr>
          <a:xfrm>
            <a:off x="-361244" y="0"/>
            <a:ext cx="931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Μετατροπή αριθμούς από το δεκαδικό σύστημα στο δυαδικό και αντίστροφα.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3AAF1E3-F2AD-D385-332E-17C616744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48" y="608001"/>
            <a:ext cx="7613227" cy="38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5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4849403D-C7E0-776E-88D7-7BA3B71B27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72E70-17C0-3DA6-519C-BFB3583E72FE}"/>
              </a:ext>
            </a:extLst>
          </p:cNvPr>
          <p:cNvSpPr txBox="1"/>
          <p:nvPr/>
        </p:nvSpPr>
        <p:spPr>
          <a:xfrm>
            <a:off x="1937084" y="120315"/>
            <a:ext cx="400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ΕΞΑΣΚΗΣΗ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A594791-46E4-9CBC-5A25-9AB1D6DB5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44" y="979773"/>
            <a:ext cx="4006516" cy="2876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AA89E-87FE-2408-4C8D-60EA11692946}"/>
              </a:ext>
            </a:extLst>
          </p:cNvPr>
          <p:cNvSpPr txBox="1"/>
          <p:nvPr/>
        </p:nvSpPr>
        <p:spPr>
          <a:xfrm>
            <a:off x="2141620" y="4114800"/>
            <a:ext cx="6087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https://learningcontent.cisco.com/games/binary/index.html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39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B60EC0D-7AAE-0377-1EDF-9BEB8DAA32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E58855ED-B0F7-48D1-F319-88C31F895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039623"/>
              </p:ext>
            </p:extLst>
          </p:nvPr>
        </p:nvGraphicFramePr>
        <p:xfrm>
          <a:off x="1710268" y="190468"/>
          <a:ext cx="5723463" cy="4502908"/>
        </p:xfrm>
        <a:graphic>
          <a:graphicData uri="http://schemas.openxmlformats.org/drawingml/2006/table">
            <a:tbl>
              <a:tblPr/>
              <a:tblGrid>
                <a:gridCol w="542669">
                  <a:extLst>
                    <a:ext uri="{9D8B030D-6E8A-4147-A177-3AD203B41FA5}">
                      <a16:colId xmlns:a16="http://schemas.microsoft.com/office/drawing/2014/main" val="1692130793"/>
                    </a:ext>
                  </a:extLst>
                </a:gridCol>
                <a:gridCol w="542669">
                  <a:extLst>
                    <a:ext uri="{9D8B030D-6E8A-4147-A177-3AD203B41FA5}">
                      <a16:colId xmlns:a16="http://schemas.microsoft.com/office/drawing/2014/main" val="2141359427"/>
                    </a:ext>
                  </a:extLst>
                </a:gridCol>
                <a:gridCol w="542669">
                  <a:extLst>
                    <a:ext uri="{9D8B030D-6E8A-4147-A177-3AD203B41FA5}">
                      <a16:colId xmlns:a16="http://schemas.microsoft.com/office/drawing/2014/main" val="3294139439"/>
                    </a:ext>
                  </a:extLst>
                </a:gridCol>
                <a:gridCol w="542669">
                  <a:extLst>
                    <a:ext uri="{9D8B030D-6E8A-4147-A177-3AD203B41FA5}">
                      <a16:colId xmlns:a16="http://schemas.microsoft.com/office/drawing/2014/main" val="4243340611"/>
                    </a:ext>
                  </a:extLst>
                </a:gridCol>
                <a:gridCol w="542669">
                  <a:extLst>
                    <a:ext uri="{9D8B030D-6E8A-4147-A177-3AD203B41FA5}">
                      <a16:colId xmlns:a16="http://schemas.microsoft.com/office/drawing/2014/main" val="546683924"/>
                    </a:ext>
                  </a:extLst>
                </a:gridCol>
                <a:gridCol w="542669">
                  <a:extLst>
                    <a:ext uri="{9D8B030D-6E8A-4147-A177-3AD203B41FA5}">
                      <a16:colId xmlns:a16="http://schemas.microsoft.com/office/drawing/2014/main" val="2262269177"/>
                    </a:ext>
                  </a:extLst>
                </a:gridCol>
                <a:gridCol w="542669">
                  <a:extLst>
                    <a:ext uri="{9D8B030D-6E8A-4147-A177-3AD203B41FA5}">
                      <a16:colId xmlns:a16="http://schemas.microsoft.com/office/drawing/2014/main" val="2682648545"/>
                    </a:ext>
                  </a:extLst>
                </a:gridCol>
                <a:gridCol w="542669">
                  <a:extLst>
                    <a:ext uri="{9D8B030D-6E8A-4147-A177-3AD203B41FA5}">
                      <a16:colId xmlns:a16="http://schemas.microsoft.com/office/drawing/2014/main" val="3608247857"/>
                    </a:ext>
                  </a:extLst>
                </a:gridCol>
                <a:gridCol w="542669">
                  <a:extLst>
                    <a:ext uri="{9D8B030D-6E8A-4147-A177-3AD203B41FA5}">
                      <a16:colId xmlns:a16="http://schemas.microsoft.com/office/drawing/2014/main" val="203836591"/>
                    </a:ext>
                  </a:extLst>
                </a:gridCol>
                <a:gridCol w="839442">
                  <a:extLst>
                    <a:ext uri="{9D8B030D-6E8A-4147-A177-3AD203B41FA5}">
                      <a16:colId xmlns:a16="http://schemas.microsoft.com/office/drawing/2014/main" val="1139579240"/>
                    </a:ext>
                  </a:extLst>
                </a:gridCol>
              </a:tblGrid>
              <a:tr h="16147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ΔΥΑΔΙΚΟ</a:t>
                      </a:r>
                    </a:p>
                  </a:txBody>
                  <a:tcPr marL="2336" marR="2336" marT="2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ΔΕΚΑΔΙΚΟ</a:t>
                      </a:r>
                    </a:p>
                  </a:txBody>
                  <a:tcPr marL="2336" marR="2336" marT="2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692627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588547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07721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19678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032569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271843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606239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39734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220310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486055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44687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314424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707514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454503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097655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739140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61190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73434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09180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991702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78697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496631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86794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91256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705998"/>
                  </a:ext>
                </a:extLst>
              </a:tr>
              <a:tr h="161474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6" marR="2336" marT="23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4029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E7337A4-2479-621D-A6FF-AEB1EA900516}"/>
              </a:ext>
            </a:extLst>
          </p:cNvPr>
          <p:cNvSpPr txBox="1"/>
          <p:nvPr/>
        </p:nvSpPr>
        <p:spPr>
          <a:xfrm>
            <a:off x="739624" y="632178"/>
            <a:ext cx="786369" cy="406119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l-GR" sz="1800" b="1" dirty="0">
                <a:solidFill>
                  <a:schemeClr val="accent3">
                    <a:lumMod val="50000"/>
                  </a:schemeClr>
                </a:solidFill>
              </a:rPr>
              <a:t>ΣΥΜΠΛΗΡΩΣΕ ΤΟΝ ΠΙΝΑΚΑ</a:t>
            </a:r>
          </a:p>
        </p:txBody>
      </p:sp>
    </p:spTree>
    <p:extLst>
      <p:ext uri="{BB962C8B-B14F-4D97-AF65-F5344CB8AC3E}">
        <p14:creationId xmlns:p14="http://schemas.microsoft.com/office/powerpoint/2010/main" val="1719018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B97C266-01FE-4A18-001F-617A8E9647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2C3205-C016-998F-DAA8-D5E071BDA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5" y="40647"/>
            <a:ext cx="8953075" cy="506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24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CAD2F08D-1EC4-08BE-A020-AD420BFAC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92781"/>
              </p:ext>
            </p:extLst>
          </p:nvPr>
        </p:nvGraphicFramePr>
        <p:xfrm>
          <a:off x="1964265" y="846807"/>
          <a:ext cx="5964544" cy="3657600"/>
        </p:xfrm>
        <a:graphic>
          <a:graphicData uri="http://schemas.openxmlformats.org/drawingml/2006/table">
            <a:tbl>
              <a:tblPr firstRow="1" bandRow="1">
                <a:tableStyleId>{CADCE94F-B810-4076-9655-C07E9A0C950E}</a:tableStyleId>
              </a:tblPr>
              <a:tblGrid>
                <a:gridCol w="730809">
                  <a:extLst>
                    <a:ext uri="{9D8B030D-6E8A-4147-A177-3AD203B41FA5}">
                      <a16:colId xmlns:a16="http://schemas.microsoft.com/office/drawing/2014/main" val="58321699"/>
                    </a:ext>
                  </a:extLst>
                </a:gridCol>
                <a:gridCol w="2251463">
                  <a:extLst>
                    <a:ext uri="{9D8B030D-6E8A-4147-A177-3AD203B41FA5}">
                      <a16:colId xmlns:a16="http://schemas.microsoft.com/office/drawing/2014/main" val="2438530164"/>
                    </a:ext>
                  </a:extLst>
                </a:gridCol>
                <a:gridCol w="936905">
                  <a:extLst>
                    <a:ext uri="{9D8B030D-6E8A-4147-A177-3AD203B41FA5}">
                      <a16:colId xmlns:a16="http://schemas.microsoft.com/office/drawing/2014/main" val="3500800878"/>
                    </a:ext>
                  </a:extLst>
                </a:gridCol>
                <a:gridCol w="2045367">
                  <a:extLst>
                    <a:ext uri="{9D8B030D-6E8A-4147-A177-3AD203B41FA5}">
                      <a16:colId xmlns:a16="http://schemas.microsoft.com/office/drawing/2014/main" val="3598929427"/>
                    </a:ext>
                  </a:extLst>
                </a:gridCol>
              </a:tblGrid>
              <a:tr h="296159">
                <a:tc>
                  <a:txBody>
                    <a:bodyPr/>
                    <a:lstStyle/>
                    <a:p>
                      <a:r>
                        <a:rPr lang="en-US" sz="1000" dirty="0"/>
                        <a:t>ONOMA</a:t>
                      </a:r>
                      <a:r>
                        <a:rPr lang="en-US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ΔΥΑΔΙΚΟ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/>
                        <a:t>ΕΠΩΝΥΜΟ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ΔΥΑΔΙΚΟ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743815"/>
                  </a:ext>
                </a:extLst>
              </a:tr>
              <a:tr h="29615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048177"/>
                  </a:ext>
                </a:extLst>
              </a:tr>
              <a:tr h="29615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006352"/>
                  </a:ext>
                </a:extLst>
              </a:tr>
              <a:tr h="29615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297862"/>
                  </a:ext>
                </a:extLst>
              </a:tr>
              <a:tr h="29615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99968"/>
                  </a:ext>
                </a:extLst>
              </a:tr>
              <a:tr h="29615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87759"/>
                  </a:ext>
                </a:extLst>
              </a:tr>
              <a:tr h="29615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807439"/>
                  </a:ext>
                </a:extLst>
              </a:tr>
              <a:tr h="29615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050458"/>
                  </a:ext>
                </a:extLst>
              </a:tr>
              <a:tr h="29615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5390"/>
                  </a:ext>
                </a:extLst>
              </a:tr>
              <a:tr h="29615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82942"/>
                  </a:ext>
                </a:extLst>
              </a:tr>
              <a:tr h="29615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025042"/>
                  </a:ext>
                </a:extLst>
              </a:tr>
              <a:tr h="29615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6678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BD15A7-E4D7-6AE5-EC8A-626CF244732A}"/>
              </a:ext>
            </a:extLst>
          </p:cNvPr>
          <p:cNvSpPr txBox="1"/>
          <p:nvPr/>
        </p:nvSpPr>
        <p:spPr>
          <a:xfrm>
            <a:off x="1320800" y="146756"/>
            <a:ext cx="584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ΓΡΑΨΕ ΤΟ ΟΝΟΜΑ ΣΟΥ ΚΑΙ ΤΟ ΕΠΩΝΥΜΟ ΣΟΥ ΣΕ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ASCII </a:t>
            </a: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ΚΩΔΙΚΑ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9822BA4-3333-8666-216A-E86254BCE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295" y="222016"/>
            <a:ext cx="7081842" cy="386400"/>
          </a:xfrm>
        </p:spPr>
        <p:txBody>
          <a:bodyPr/>
          <a:lstStyle/>
          <a:p>
            <a:r>
              <a:rPr lang="el-GR" b="1" dirty="0"/>
              <a:t>ΔΥΑΔΙΚΟ ΣΕ ΟΚΤΑΔΙΚΟ ΚΑΙ ΔΕΚΑΕΞΑΔΙΚΟ</a:t>
            </a: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1D12C1FF-307E-9F01-0843-9F36421D8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91083"/>
              </p:ext>
            </p:extLst>
          </p:nvPr>
        </p:nvGraphicFramePr>
        <p:xfrm>
          <a:off x="808414" y="857250"/>
          <a:ext cx="3225802" cy="1714500"/>
        </p:xfrm>
        <a:graphic>
          <a:graphicData uri="http://schemas.openxmlformats.org/drawingml/2006/table">
            <a:tbl>
              <a:tblPr>
                <a:tableStyleId>{CADCE94F-B810-4076-9655-C07E9A0C950E}</a:tableStyleId>
              </a:tblPr>
              <a:tblGrid>
                <a:gridCol w="609001">
                  <a:extLst>
                    <a:ext uri="{9D8B030D-6E8A-4147-A177-3AD203B41FA5}">
                      <a16:colId xmlns:a16="http://schemas.microsoft.com/office/drawing/2014/main" val="4221855643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2316514404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2366687693"/>
                    </a:ext>
                  </a:extLst>
                </a:gridCol>
                <a:gridCol w="609001">
                  <a:extLst>
                    <a:ext uri="{9D8B030D-6E8A-4147-A177-3AD203B41FA5}">
                      <a16:colId xmlns:a16="http://schemas.microsoft.com/office/drawing/2014/main" val="107989270"/>
                    </a:ext>
                  </a:extLst>
                </a:gridCol>
                <a:gridCol w="789798">
                  <a:extLst>
                    <a:ext uri="{9D8B030D-6E8A-4147-A177-3AD203B41FA5}">
                      <a16:colId xmlns:a16="http://schemas.microsoft.com/office/drawing/2014/main" val="31853911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ΔΥΑΔΙΚΟ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ΟΚΤΑΔΙΚΟ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2531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20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0474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2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5422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4762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5099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5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8964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6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0374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effectLst/>
                        </a:rPr>
                        <a:t>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 dirty="0">
                          <a:effectLst/>
                        </a:rPr>
                        <a:t>7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775844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3F78C8F1-C802-6E6A-F950-F3B4049DD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562413"/>
              </p:ext>
            </p:extLst>
          </p:nvPr>
        </p:nvGraphicFramePr>
        <p:xfrm>
          <a:off x="4349334" y="857250"/>
          <a:ext cx="3404936" cy="2732801"/>
        </p:xfrm>
        <a:graphic>
          <a:graphicData uri="http://schemas.openxmlformats.org/drawingml/2006/table">
            <a:tbl>
              <a:tblPr>
                <a:tableStyleId>{CADCE94F-B810-4076-9655-C07E9A0C950E}</a:tableStyleId>
              </a:tblPr>
              <a:tblGrid>
                <a:gridCol w="436705">
                  <a:extLst>
                    <a:ext uri="{9D8B030D-6E8A-4147-A177-3AD203B41FA5}">
                      <a16:colId xmlns:a16="http://schemas.microsoft.com/office/drawing/2014/main" val="315293307"/>
                    </a:ext>
                  </a:extLst>
                </a:gridCol>
                <a:gridCol w="436705">
                  <a:extLst>
                    <a:ext uri="{9D8B030D-6E8A-4147-A177-3AD203B41FA5}">
                      <a16:colId xmlns:a16="http://schemas.microsoft.com/office/drawing/2014/main" val="2139333859"/>
                    </a:ext>
                  </a:extLst>
                </a:gridCol>
                <a:gridCol w="436705">
                  <a:extLst>
                    <a:ext uri="{9D8B030D-6E8A-4147-A177-3AD203B41FA5}">
                      <a16:colId xmlns:a16="http://schemas.microsoft.com/office/drawing/2014/main" val="1049075055"/>
                    </a:ext>
                  </a:extLst>
                </a:gridCol>
                <a:gridCol w="436705">
                  <a:extLst>
                    <a:ext uri="{9D8B030D-6E8A-4147-A177-3AD203B41FA5}">
                      <a16:colId xmlns:a16="http://schemas.microsoft.com/office/drawing/2014/main" val="2714657027"/>
                    </a:ext>
                  </a:extLst>
                </a:gridCol>
                <a:gridCol w="436705">
                  <a:extLst>
                    <a:ext uri="{9D8B030D-6E8A-4147-A177-3AD203B41FA5}">
                      <a16:colId xmlns:a16="http://schemas.microsoft.com/office/drawing/2014/main" val="177506412"/>
                    </a:ext>
                  </a:extLst>
                </a:gridCol>
                <a:gridCol w="1221411">
                  <a:extLst>
                    <a:ext uri="{9D8B030D-6E8A-4147-A177-3AD203B41FA5}">
                      <a16:colId xmlns:a16="http://schemas.microsoft.com/office/drawing/2014/main" val="74053927"/>
                    </a:ext>
                  </a:extLst>
                </a:gridCol>
              </a:tblGrid>
              <a:tr h="1537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ΔΥΑΔΙΚΟ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ΔΕΚΑΕΞΑΔΙΚΟ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1997355376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274958806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4058407956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2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1766550398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4196155112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4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239647833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5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3432678965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6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1017472949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7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1016836467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8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4060340423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9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2965340523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Α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51257230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Β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737473892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59133901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2604095452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3231942517"/>
                  </a:ext>
                </a:extLst>
              </a:tr>
              <a:tr h="1537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extLst>
                  <a:ext uri="{0D108BD9-81ED-4DB2-BD59-A6C34878D82A}">
                    <a16:rowId xmlns:a16="http://schemas.microsoft.com/office/drawing/2014/main" val="213893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579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41283D3A-4F3D-5DB9-8549-B581946F5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74" y="89807"/>
            <a:ext cx="8634852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07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4E6A25F-2218-A478-DFFC-C9669684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989" y="1116563"/>
            <a:ext cx="6123517" cy="299823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91969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"/>
          <p:cNvSpPr txBox="1">
            <a:spLocks noGrp="1"/>
          </p:cNvSpPr>
          <p:nvPr>
            <p:ph type="ctrTitle" idx="4294967295"/>
          </p:nvPr>
        </p:nvSpPr>
        <p:spPr>
          <a:xfrm>
            <a:off x="855300" y="1148463"/>
            <a:ext cx="3158100" cy="93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dirty="0">
                <a:solidFill>
                  <a:schemeClr val="accent3">
                    <a:lumMod val="50000"/>
                  </a:schemeClr>
                </a:solidFill>
              </a:rPr>
              <a:t>Ευχαριστώ </a:t>
            </a:r>
            <a:endParaRPr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6" name="Google Shape;406;p37"/>
          <p:cNvSpPr txBox="1">
            <a:spLocks noGrp="1"/>
          </p:cNvSpPr>
          <p:nvPr>
            <p:ph type="body" idx="4294967295"/>
          </p:nvPr>
        </p:nvSpPr>
        <p:spPr>
          <a:xfrm>
            <a:off x="855300" y="2230438"/>
            <a:ext cx="3158100" cy="17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mferentinoy@gmail.com</a:t>
            </a:r>
            <a:endParaRPr dirty="0"/>
          </a:p>
        </p:txBody>
      </p:sp>
      <p:sp>
        <p:nvSpPr>
          <p:cNvPr id="407" name="Google Shape;407;p3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408" name="Google Shape;408;p37"/>
          <p:cNvSpPr/>
          <p:nvPr/>
        </p:nvSpPr>
        <p:spPr>
          <a:xfrm>
            <a:off x="5698675" y="1712225"/>
            <a:ext cx="1861301" cy="171902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82395" y="973077"/>
            <a:ext cx="6426300" cy="396300"/>
          </a:xfrm>
        </p:spPr>
        <p:txBody>
          <a:bodyPr/>
          <a:lstStyle/>
          <a:p>
            <a:pPr algn="ctr"/>
            <a:r>
              <a:rPr lang="el-GR" sz="3200" dirty="0">
                <a:solidFill>
                  <a:schemeClr val="bg1"/>
                </a:solidFill>
              </a:rPr>
              <a:t>Κοινωνία της Πληροφορίας </a:t>
            </a:r>
            <a:br>
              <a:rPr lang="el-GR" sz="3200" dirty="0">
                <a:solidFill>
                  <a:schemeClr val="bg1"/>
                </a:solidFill>
              </a:rPr>
            </a:br>
            <a:r>
              <a:rPr lang="el-GR" sz="3200" dirty="0">
                <a:solidFill>
                  <a:schemeClr val="bg1"/>
                </a:solidFill>
              </a:rPr>
              <a:t>Γιατί;;;</a:t>
            </a:r>
            <a:br>
              <a:rPr lang="el-GR" dirty="0"/>
            </a:b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95" y="1369377"/>
            <a:ext cx="5724452" cy="31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1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6625" y="1313937"/>
            <a:ext cx="3002700" cy="1616512"/>
          </a:xfrm>
        </p:spPr>
        <p:txBody>
          <a:bodyPr/>
          <a:lstStyle/>
          <a:p>
            <a:r>
              <a:rPr lang="el-GR" sz="1400" b="1" dirty="0">
                <a:solidFill>
                  <a:srgbClr val="C00000"/>
                </a:solidFill>
              </a:rPr>
              <a:t>Δεδομένα</a:t>
            </a:r>
            <a:r>
              <a:rPr lang="el-GR" sz="1400" dirty="0"/>
              <a:t> είναι τα στοιχεία που εισάγουμε στην επεξεργασία</a:t>
            </a:r>
          </a:p>
          <a:p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2"/>
          </p:nvPr>
        </p:nvSpPr>
        <p:spPr>
          <a:xfrm>
            <a:off x="5569213" y="1260578"/>
            <a:ext cx="3002700" cy="1851658"/>
          </a:xfrm>
        </p:spPr>
        <p:txBody>
          <a:bodyPr/>
          <a:lstStyle/>
          <a:p>
            <a:r>
              <a:rPr lang="el-GR" sz="1400" b="1" dirty="0">
                <a:solidFill>
                  <a:srgbClr val="C00000"/>
                </a:solidFill>
              </a:rPr>
              <a:t>Πληροφορία</a:t>
            </a:r>
            <a:r>
              <a:rPr lang="el-G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400" dirty="0"/>
              <a:t>είναι τα αποτελέσματα που παίρνουμε από την επεξεργασία</a:t>
            </a:r>
          </a:p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7" name="11 - Σύννεφο"/>
          <p:cNvSpPr/>
          <p:nvPr/>
        </p:nvSpPr>
        <p:spPr>
          <a:xfrm>
            <a:off x="3043934" y="335035"/>
            <a:ext cx="2736850" cy="97890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Επεξεργασία</a:t>
            </a:r>
          </a:p>
        </p:txBody>
      </p:sp>
      <p:sp>
        <p:nvSpPr>
          <p:cNvPr id="8" name="12 - Ορθογώνιο"/>
          <p:cNvSpPr/>
          <p:nvPr/>
        </p:nvSpPr>
        <p:spPr>
          <a:xfrm>
            <a:off x="570050" y="636836"/>
            <a:ext cx="17757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Δεδομένα</a:t>
            </a:r>
            <a:endParaRPr lang="el-GR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9" name="14 - Ορθογώνιο"/>
          <p:cNvSpPr/>
          <p:nvPr/>
        </p:nvSpPr>
        <p:spPr>
          <a:xfrm>
            <a:off x="6137124" y="635113"/>
            <a:ext cx="2555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Πληροφορία</a:t>
            </a:r>
            <a:endParaRPr lang="el-GR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0" name="7 - Δεξιό βέλος"/>
          <p:cNvSpPr/>
          <p:nvPr/>
        </p:nvSpPr>
        <p:spPr>
          <a:xfrm>
            <a:off x="2405539" y="713550"/>
            <a:ext cx="507422" cy="403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7 - Δεξιό βέλος"/>
          <p:cNvSpPr/>
          <p:nvPr/>
        </p:nvSpPr>
        <p:spPr>
          <a:xfrm>
            <a:off x="5720786" y="713550"/>
            <a:ext cx="507506" cy="383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Σύννεφο 5"/>
          <p:cNvSpPr/>
          <p:nvPr/>
        </p:nvSpPr>
        <p:spPr>
          <a:xfrm>
            <a:off x="636625" y="1750376"/>
            <a:ext cx="6393349" cy="25521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46" y="2125673"/>
            <a:ext cx="3800638" cy="17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2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Κύκλος Επεξεργασίας Δεδομένων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6" y="1582157"/>
            <a:ext cx="6966065" cy="25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3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375" y="683600"/>
            <a:ext cx="6332072" cy="330553"/>
          </a:xfrm>
        </p:spPr>
        <p:txBody>
          <a:bodyPr/>
          <a:lstStyle/>
          <a:p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Ο υπολογιστής και η επεξεργασία δεδομένων</a:t>
            </a:r>
            <a:endParaRPr lang="en-US" sz="24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21" y="1215071"/>
            <a:ext cx="5680380" cy="3041320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266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Ο υπολογιστής και η επεξεργασία δεδομένων</a:t>
            </a:r>
            <a:endParaRPr lang="en-US" sz="20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58" y="1402883"/>
            <a:ext cx="5954087" cy="2886830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941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883375" y="1364672"/>
            <a:ext cx="2879400" cy="59221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rgbClr val="0070C0"/>
                </a:solidFill>
                <a:hlinkClick r:id="rId3"/>
              </a:rPr>
              <a:t>Ο κύκλος επεξεργασίας των </a:t>
            </a:r>
            <a:r>
              <a:rPr lang="el-GR" sz="2000" b="0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δεδομένων</a:t>
            </a:r>
            <a:r>
              <a:rPr lang="el-GR" sz="2000" b="0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 1</a:t>
            </a:r>
            <a:endParaRPr sz="2000" b="0" dirty="0">
              <a:solidFill>
                <a:srgbClr val="0070C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9" name="Google Shape;259;p24"/>
          <p:cNvSpPr txBox="1">
            <a:spLocks noGrp="1"/>
          </p:cNvSpPr>
          <p:nvPr>
            <p:ph type="body" idx="1"/>
          </p:nvPr>
        </p:nvSpPr>
        <p:spPr>
          <a:xfrm>
            <a:off x="1022071" y="935413"/>
            <a:ext cx="2879400" cy="5400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l-GR" dirty="0"/>
              <a:t>Χρήσιμοι σύνδεσμοι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60" name="Google Shape;260;p2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83375" y="2251364"/>
            <a:ext cx="2607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Amatic SC"/>
                <a:hlinkClick r:id="rId4"/>
              </a:rPr>
              <a:t>Ο κύκλος επεξεργασίας των δεδομένων 2</a:t>
            </a:r>
            <a:endParaRPr lang="en-US" sz="2000" dirty="0">
              <a:solidFill>
                <a:srgbClr val="0070C0"/>
              </a:solidFill>
              <a:latin typeface="Nunito"/>
              <a:ea typeface="Nunito"/>
              <a:cs typeface="Nunito"/>
              <a:sym typeface="Amatic S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2071" y="3338945"/>
            <a:ext cx="1915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hlinkClick r:id="rId5"/>
              </a:rPr>
              <a:t>Η αξιοπιστία της πληροφορίας</a:t>
            </a:r>
            <a:endParaRPr lang="en-US" dirty="0"/>
          </a:p>
        </p:txBody>
      </p:sp>
      <p:sp>
        <p:nvSpPr>
          <p:cNvPr id="7" name="Google Shape;991;p43"/>
          <p:cNvSpPr txBox="1"/>
          <p:nvPr/>
        </p:nvSpPr>
        <p:spPr>
          <a:xfrm>
            <a:off x="5538910" y="1012778"/>
            <a:ext cx="2925581" cy="298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 dirty="0">
                <a:solidFill>
                  <a:schemeClr val="accent1"/>
                </a:solidFill>
              </a:rPr>
              <a:t>😉</a:t>
            </a:r>
            <a:endParaRPr sz="7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0000"/>
          </a:schemeClr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820" y="908283"/>
            <a:ext cx="5534025" cy="3276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1231</Words>
  <Application>Microsoft Office PowerPoint</Application>
  <PresentationFormat>Προβολή στην οθόνη (16:9)</PresentationFormat>
  <Paragraphs>754</Paragraphs>
  <Slides>29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6" baseType="lpstr">
      <vt:lpstr>Amatic SC</vt:lpstr>
      <vt:lpstr>Nunito</vt:lpstr>
      <vt:lpstr>Times New Roman</vt:lpstr>
      <vt:lpstr>Nunito SemiBold</vt:lpstr>
      <vt:lpstr>Arial</vt:lpstr>
      <vt:lpstr>Calibri</vt:lpstr>
      <vt:lpstr>Curio template</vt:lpstr>
      <vt:lpstr>Πληροφορική Α΄ Γυμνασίου </vt:lpstr>
      <vt:lpstr>Παρουσίαση του PowerPoint</vt:lpstr>
      <vt:lpstr>Κοινωνία της Πληροφορίας  Γιατί;;; </vt:lpstr>
      <vt:lpstr>Παρουσίαση του PowerPoint</vt:lpstr>
      <vt:lpstr>Κύκλος Επεξεργασίας Δεδομένων</vt:lpstr>
      <vt:lpstr>Ο υπολογιστής και η επεξεργασία δεδομένων</vt:lpstr>
      <vt:lpstr>Ο υπολογιστής και η επεξεργασία δεδομένων</vt:lpstr>
      <vt:lpstr>Ο κύκλος επεξεργασίας των δεδομένων 1</vt:lpstr>
      <vt:lpstr>Παρουσίαση του PowerPoint</vt:lpstr>
      <vt:lpstr>Το πρώτο  ρομπότ</vt:lpstr>
      <vt:lpstr>Bit-byte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Ευχαριστώ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Πληροφορική Α΄ Γυμνασίου</dc:title>
  <dc:creator>mariafere</dc:creator>
  <cp:lastModifiedBy>mariafere</cp:lastModifiedBy>
  <cp:revision>30</cp:revision>
  <dcterms:modified xsi:type="dcterms:W3CDTF">2024-10-13T07:56:36Z</dcterms:modified>
</cp:coreProperties>
</file>