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9"/>
  </p:notesMasterIdLst>
  <p:sldIdLst>
    <p:sldId id="256" r:id="rId2"/>
    <p:sldId id="274" r:id="rId3"/>
    <p:sldId id="275" r:id="rId4"/>
    <p:sldId id="276" r:id="rId5"/>
    <p:sldId id="278" r:id="rId6"/>
    <p:sldId id="279" r:id="rId7"/>
    <p:sldId id="280" r:id="rId8"/>
  </p:sldIdLst>
  <p:sldSz cx="9144000" cy="5143500" type="screen16x9"/>
  <p:notesSz cx="6858000" cy="9144000"/>
  <p:embeddedFontLst>
    <p:embeddedFont>
      <p:font typeface="Trebuchet MS" panose="020B0603020202020204" pitchFamily="34" charset="0"/>
      <p:regular r:id="rId10"/>
      <p:bold r:id="rId11"/>
      <p:italic r:id="rId12"/>
      <p:boldItalic r:id="rId13"/>
    </p:embeddedFont>
    <p:embeddedFont>
      <p:font typeface="Verdana" panose="020B060403050404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26" y="-509"/>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933fbdc_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5933fbdc_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933fbdc_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5933fbdc_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5933fbdc_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5933fbdc_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5bfc00c3_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5bfc00c3_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5c8c5225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5c8c5225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0" y="1200150"/>
            <a:ext cx="9144000" cy="2743200"/>
          </a:xfrm>
          <a:prstGeom prst="rect">
            <a:avLst/>
          </a:prstGeom>
          <a:solidFill>
            <a:schemeClr val="dk1">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0" y="-1079"/>
            <a:ext cx="1827408" cy="5144627"/>
            <a:chOff x="0" y="-1438"/>
            <a:chExt cx="798030" cy="6859503"/>
          </a:xfrm>
        </p:grpSpPr>
        <p:sp>
          <p:nvSpPr>
            <p:cNvPr id="11" name="Google Shape;11;p2"/>
            <p:cNvSpPr/>
            <p:nvPr/>
          </p:nvSpPr>
          <p:spPr>
            <a:xfrm>
              <a:off x="0" y="-1438"/>
              <a:ext cx="798030"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399015"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flipH="1">
            <a:off x="7316591" y="0"/>
            <a:ext cx="1827408" cy="5144627"/>
            <a:chOff x="0" y="-1438"/>
            <a:chExt cx="798030" cy="6859503"/>
          </a:xfrm>
        </p:grpSpPr>
        <p:sp>
          <p:nvSpPr>
            <p:cNvPr id="14" name="Google Shape;14;p2"/>
            <p:cNvSpPr/>
            <p:nvPr/>
          </p:nvSpPr>
          <p:spPr>
            <a:xfrm>
              <a:off x="0" y="-1438"/>
              <a:ext cx="798030"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5" name="Google Shape;15;p2"/>
            <p:cNvSpPr/>
            <p:nvPr/>
          </p:nvSpPr>
          <p:spPr>
            <a:xfrm>
              <a:off x="0" y="0"/>
              <a:ext cx="399015"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685800" y="1568185"/>
            <a:ext cx="7772400" cy="1238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7" name="Google Shape;17;p2"/>
          <p:cNvSpPr txBox="1">
            <a:spLocks noGrp="1"/>
          </p:cNvSpPr>
          <p:nvPr>
            <p:ph type="subTitle" idx="1"/>
          </p:nvPr>
        </p:nvSpPr>
        <p:spPr>
          <a:xfrm>
            <a:off x="685800" y="2914650"/>
            <a:ext cx="7772400" cy="658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None/>
              <a:defRPr sz="2400">
                <a:solidFill>
                  <a:schemeClr val="lt2"/>
                </a:solidFill>
              </a:defRPr>
            </a:lvl1pPr>
            <a:lvl2pPr lvl="1" algn="ctr">
              <a:spcBef>
                <a:spcPts val="0"/>
              </a:spcBef>
              <a:spcAft>
                <a:spcPts val="0"/>
              </a:spcAft>
              <a:buClr>
                <a:schemeClr val="lt2"/>
              </a:buClr>
              <a:buSzPts val="2400"/>
              <a:buNone/>
              <a:defRPr>
                <a:solidFill>
                  <a:schemeClr val="lt2"/>
                </a:solidFill>
              </a:defRPr>
            </a:lvl2pPr>
            <a:lvl3pPr lvl="2" algn="ctr">
              <a:spcBef>
                <a:spcPts val="0"/>
              </a:spcBef>
              <a:spcAft>
                <a:spcPts val="0"/>
              </a:spcAft>
              <a:buClr>
                <a:schemeClr val="lt2"/>
              </a:buClr>
              <a:buSzPts val="2400"/>
              <a:buNone/>
              <a:defRPr>
                <a:solidFill>
                  <a:schemeClr val="lt2"/>
                </a:solidFill>
              </a:defRPr>
            </a:lvl3pPr>
            <a:lvl4pPr lvl="3" algn="ctr">
              <a:spcBef>
                <a:spcPts val="0"/>
              </a:spcBef>
              <a:spcAft>
                <a:spcPts val="0"/>
              </a:spcAft>
              <a:buClr>
                <a:schemeClr val="lt2"/>
              </a:buClr>
              <a:buSzPts val="2400"/>
              <a:buNone/>
              <a:defRPr sz="2400">
                <a:solidFill>
                  <a:schemeClr val="lt2"/>
                </a:solidFill>
              </a:defRPr>
            </a:lvl4pPr>
            <a:lvl5pPr lvl="4" algn="ctr">
              <a:spcBef>
                <a:spcPts val="0"/>
              </a:spcBef>
              <a:spcAft>
                <a:spcPts val="0"/>
              </a:spcAft>
              <a:buClr>
                <a:schemeClr val="lt2"/>
              </a:buClr>
              <a:buSzPts val="2400"/>
              <a:buNone/>
              <a:defRPr sz="2400">
                <a:solidFill>
                  <a:schemeClr val="lt2"/>
                </a:solidFill>
              </a:defRPr>
            </a:lvl5pPr>
            <a:lvl6pPr lvl="5" algn="ctr">
              <a:spcBef>
                <a:spcPts val="0"/>
              </a:spcBef>
              <a:spcAft>
                <a:spcPts val="0"/>
              </a:spcAft>
              <a:buClr>
                <a:schemeClr val="lt2"/>
              </a:buClr>
              <a:buSzPts val="2400"/>
              <a:buNone/>
              <a:defRPr sz="2400">
                <a:solidFill>
                  <a:schemeClr val="lt2"/>
                </a:solidFill>
              </a:defRPr>
            </a:lvl6pPr>
            <a:lvl7pPr lvl="6" algn="ctr">
              <a:spcBef>
                <a:spcPts val="0"/>
              </a:spcBef>
              <a:spcAft>
                <a:spcPts val="0"/>
              </a:spcAft>
              <a:buClr>
                <a:schemeClr val="lt2"/>
              </a:buClr>
              <a:buSzPts val="2400"/>
              <a:buNone/>
              <a:defRPr sz="2400">
                <a:solidFill>
                  <a:schemeClr val="lt2"/>
                </a:solidFill>
              </a:defRPr>
            </a:lvl7pPr>
            <a:lvl8pPr lvl="7" algn="ctr">
              <a:spcBef>
                <a:spcPts val="0"/>
              </a:spcBef>
              <a:spcAft>
                <a:spcPts val="0"/>
              </a:spcAft>
              <a:buClr>
                <a:schemeClr val="lt2"/>
              </a:buClr>
              <a:buSzPts val="2400"/>
              <a:buNone/>
              <a:defRPr sz="2400">
                <a:solidFill>
                  <a:schemeClr val="lt2"/>
                </a:solidFill>
              </a:defRPr>
            </a:lvl8pPr>
            <a:lvl9pPr lvl="8" algn="ctr">
              <a:spcBef>
                <a:spcPts val="0"/>
              </a:spcBef>
              <a:spcAft>
                <a:spcPts val="0"/>
              </a:spcAft>
              <a:buClr>
                <a:schemeClr val="lt2"/>
              </a:buClr>
              <a:buSzPts val="2400"/>
              <a:buNone/>
              <a:defRPr sz="24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0" y="-1079"/>
            <a:ext cx="649181" cy="5144627"/>
            <a:chOff x="0" y="-1438"/>
            <a:chExt cx="649181" cy="6859503"/>
          </a:xfrm>
        </p:grpSpPr>
        <p:sp>
          <p:nvSpPr>
            <p:cNvPr id="21" name="Google Shape;21;p3"/>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2" name="Google Shape;22;p3"/>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flipH="1">
            <a:off x="8494493" y="0"/>
            <a:ext cx="649181" cy="5144627"/>
            <a:chOff x="0" y="-1438"/>
            <a:chExt cx="649181" cy="6859503"/>
          </a:xfrm>
        </p:grpSpPr>
        <p:sp>
          <p:nvSpPr>
            <p:cNvPr id="24" name="Google Shape;24;p3"/>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 name="Google Shape;25;p3"/>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26" name="Google Shape;26;p3"/>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3"/>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4"/>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31" name="Google Shape;31;p4"/>
          <p:cNvGrpSpPr/>
          <p:nvPr/>
        </p:nvGrpSpPr>
        <p:grpSpPr>
          <a:xfrm>
            <a:off x="0" y="-1079"/>
            <a:ext cx="649181" cy="5144627"/>
            <a:chOff x="0" y="-1438"/>
            <a:chExt cx="649181" cy="6859503"/>
          </a:xfrm>
        </p:grpSpPr>
        <p:sp>
          <p:nvSpPr>
            <p:cNvPr id="32" name="Google Shape;32;p4"/>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3" name="Google Shape;33;p4"/>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34" name="Google Shape;34;p4"/>
          <p:cNvGrpSpPr/>
          <p:nvPr/>
        </p:nvGrpSpPr>
        <p:grpSpPr>
          <a:xfrm flipH="1">
            <a:off x="8494493" y="0"/>
            <a:ext cx="649181" cy="5144627"/>
            <a:chOff x="0" y="-1438"/>
            <a:chExt cx="649181" cy="6859503"/>
          </a:xfrm>
        </p:grpSpPr>
        <p:sp>
          <p:nvSpPr>
            <p:cNvPr id="35" name="Google Shape;35;p4"/>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6" name="Google Shape;36;p4"/>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37" name="Google Shape;37;p4"/>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8" name="Google Shape;38;p4"/>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9" name="Google Shape;39;p4"/>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4"/>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noAutofit/>
          </a:bodyPr>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5"/>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43" name="Google Shape;43;p5"/>
          <p:cNvGrpSpPr/>
          <p:nvPr/>
        </p:nvGrpSpPr>
        <p:grpSpPr>
          <a:xfrm>
            <a:off x="0" y="-1079"/>
            <a:ext cx="649181" cy="5144627"/>
            <a:chOff x="0" y="-1438"/>
            <a:chExt cx="649181" cy="6859503"/>
          </a:xfrm>
        </p:grpSpPr>
        <p:sp>
          <p:nvSpPr>
            <p:cNvPr id="44" name="Google Shape;44;p5"/>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5" name="Google Shape;45;p5"/>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46" name="Google Shape;46;p5"/>
          <p:cNvGrpSpPr/>
          <p:nvPr/>
        </p:nvGrpSpPr>
        <p:grpSpPr>
          <a:xfrm flipH="1">
            <a:off x="8494493" y="0"/>
            <a:ext cx="649181" cy="5144627"/>
            <a:chOff x="0" y="-1438"/>
            <a:chExt cx="649181" cy="6859503"/>
          </a:xfrm>
        </p:grpSpPr>
        <p:sp>
          <p:nvSpPr>
            <p:cNvPr id="47" name="Google Shape;47;p5"/>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48" name="Google Shape;48;p5"/>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49" name="Google Shape;49;p5"/>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0" name="Google Shape;50;p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6"/>
          <p:cNvSpPr/>
          <p:nvPr/>
        </p:nvSpPr>
        <p:spPr>
          <a:xfrm>
            <a:off x="0" y="-1078"/>
            <a:ext cx="9144000" cy="1144200"/>
          </a:xfrm>
          <a:prstGeom prst="rect">
            <a:avLst/>
          </a:prstGeom>
          <a:solidFill>
            <a:schemeClr val="dk2">
              <a:alpha val="2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53" name="Google Shape;53;p6"/>
          <p:cNvGrpSpPr/>
          <p:nvPr/>
        </p:nvGrpSpPr>
        <p:grpSpPr>
          <a:xfrm>
            <a:off x="0" y="-1079"/>
            <a:ext cx="649181" cy="5144627"/>
            <a:chOff x="0" y="-1438"/>
            <a:chExt cx="649181" cy="6859503"/>
          </a:xfrm>
        </p:grpSpPr>
        <p:sp>
          <p:nvSpPr>
            <p:cNvPr id="54" name="Google Shape;54;p6"/>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5" name="Google Shape;55;p6"/>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grpSp>
        <p:nvGrpSpPr>
          <p:cNvPr id="56" name="Google Shape;56;p6"/>
          <p:cNvGrpSpPr/>
          <p:nvPr/>
        </p:nvGrpSpPr>
        <p:grpSpPr>
          <a:xfrm flipH="1">
            <a:off x="8494493" y="0"/>
            <a:ext cx="649181" cy="5144627"/>
            <a:chOff x="0" y="-1438"/>
            <a:chExt cx="649181" cy="6859503"/>
          </a:xfrm>
        </p:grpSpPr>
        <p:sp>
          <p:nvSpPr>
            <p:cNvPr id="57" name="Google Shape;57;p6"/>
            <p:cNvSpPr/>
            <p:nvPr/>
          </p:nvSpPr>
          <p:spPr>
            <a:xfrm>
              <a:off x="0" y="-1438"/>
              <a:ext cx="649181"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58" name="Google Shape;58;p6"/>
            <p:cNvSpPr/>
            <p:nvPr/>
          </p:nvSpPr>
          <p:spPr>
            <a:xfrm>
              <a:off x="0" y="0"/>
              <a:ext cx="500332" cy="6858065"/>
            </a:xfrm>
            <a:custGeom>
              <a:avLst/>
              <a:gdLst/>
              <a:ahLst/>
              <a:cxnLst/>
              <a:rect l="l" t="t" r="r" b="b"/>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sp>
        <p:nvSpPr>
          <p:cNvPr id="59" name="Google Shape;59;p6"/>
          <p:cNvSpPr/>
          <p:nvPr/>
        </p:nvSpPr>
        <p:spPr>
          <a:xfrm>
            <a:off x="0" y="4743450"/>
            <a:ext cx="9144000" cy="401100"/>
          </a:xfrm>
          <a:prstGeom prst="rect">
            <a:avLst/>
          </a:prstGeom>
          <a:solidFill>
            <a:schemeClr val="dk1">
              <a:alpha val="14901"/>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60" name="Google Shape;60;p6"/>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0"/>
              </a:spcBef>
              <a:spcAft>
                <a:spcPts val="0"/>
              </a:spcAft>
              <a:buClr>
                <a:schemeClr val="lt2"/>
              </a:buClr>
              <a:buSzPts val="1800"/>
              <a:buNone/>
              <a:defRPr sz="1800">
                <a:solidFill>
                  <a:schemeClr val="lt2"/>
                </a:solidFill>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otlight">
    <p:bg>
      <p:bgPr>
        <a:gradFill>
          <a:gsLst>
            <a:gs pos="0">
              <a:schemeClr val="dk2"/>
            </a:gs>
            <a:gs pos="100000">
              <a:schemeClr val="dk1"/>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1pPr>
            <a:lvl2pPr lvl="1">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2pPr>
            <a:lvl3pPr lvl="2">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3pPr>
            <a:lvl4pPr lvl="3">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4pPr>
            <a:lvl5pPr lvl="4">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5pPr>
            <a:lvl6pPr lvl="5">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6pPr>
            <a:lvl7pPr lvl="6">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7pPr>
            <a:lvl8pPr lvl="7">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8pPr>
            <a:lvl9pPr lvl="8">
              <a:spcBef>
                <a:spcPts val="0"/>
              </a:spcBef>
              <a:spcAft>
                <a:spcPts val="0"/>
              </a:spcAft>
              <a:buClr>
                <a:schemeClr val="lt2"/>
              </a:buClr>
              <a:buSzPts val="36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lt1"/>
              </a:buClr>
              <a:buSzPts val="3000"/>
              <a:buFont typeface="Trebuchet MS"/>
              <a:buChar char="●"/>
              <a:defRPr sz="3000">
                <a:solidFill>
                  <a:schemeClr val="lt1"/>
                </a:solidFill>
                <a:latin typeface="Trebuchet MS"/>
                <a:ea typeface="Trebuchet MS"/>
                <a:cs typeface="Trebuchet MS"/>
                <a:sym typeface="Trebuchet MS"/>
              </a:defRPr>
            </a:lvl1pPr>
            <a:lvl2pPr marL="914400" lvl="1" indent="-381000">
              <a:spcBef>
                <a:spcPts val="0"/>
              </a:spcBef>
              <a:spcAft>
                <a:spcPts val="0"/>
              </a:spcAft>
              <a:buClr>
                <a:schemeClr val="lt1"/>
              </a:buClr>
              <a:buSzPts val="2400"/>
              <a:buFont typeface="Trebuchet MS"/>
              <a:buChar char="○"/>
              <a:defRPr sz="2400">
                <a:solidFill>
                  <a:schemeClr val="lt1"/>
                </a:solidFill>
                <a:latin typeface="Trebuchet MS"/>
                <a:ea typeface="Trebuchet MS"/>
                <a:cs typeface="Trebuchet MS"/>
                <a:sym typeface="Trebuchet MS"/>
              </a:defRPr>
            </a:lvl2pPr>
            <a:lvl3pPr marL="1371600" lvl="2" indent="-381000">
              <a:spcBef>
                <a:spcPts val="0"/>
              </a:spcBef>
              <a:spcAft>
                <a:spcPts val="0"/>
              </a:spcAft>
              <a:buClr>
                <a:schemeClr val="lt1"/>
              </a:buClr>
              <a:buSzPts val="2400"/>
              <a:buFont typeface="Trebuchet MS"/>
              <a:buChar char="■"/>
              <a:defRPr sz="2400">
                <a:solidFill>
                  <a:schemeClr val="lt1"/>
                </a:solidFill>
                <a:latin typeface="Trebuchet MS"/>
                <a:ea typeface="Trebuchet MS"/>
                <a:cs typeface="Trebuchet MS"/>
                <a:sym typeface="Trebuchet MS"/>
              </a:defRPr>
            </a:lvl3pPr>
            <a:lvl4pPr marL="1828800" lvl="3"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4pPr>
            <a:lvl5pPr marL="2286000" lvl="4"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5pPr>
            <a:lvl6pPr marL="2743200" lvl="5"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6pPr>
            <a:lvl7pPr marL="3200400" lvl="6"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7pPr>
            <a:lvl8pPr marL="3657600" lvl="7"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8pPr>
            <a:lvl9pPr marL="4114800" lvl="8" indent="-342900">
              <a:spcBef>
                <a:spcPts val="0"/>
              </a:spcBef>
              <a:spcAft>
                <a:spcPts val="0"/>
              </a:spcAft>
              <a:buClr>
                <a:schemeClr val="lt1"/>
              </a:buClr>
              <a:buSzPts val="1800"/>
              <a:buFont typeface="Trebuchet MS"/>
              <a:buChar char="■"/>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video.link/w/CxB1b" TargetMode="External"/><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0" descr="movie-music_phixr.jpg"/>
          <p:cNvPicPr preferRelativeResize="0"/>
          <p:nvPr/>
        </p:nvPicPr>
        <p:blipFill>
          <a:blip r:embed="rId3">
            <a:alphaModFix/>
          </a:blip>
          <a:stretch>
            <a:fillRect/>
          </a:stretch>
        </p:blipFill>
        <p:spPr>
          <a:xfrm>
            <a:off x="1840839" y="478038"/>
            <a:ext cx="5326674" cy="409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l-GR"/>
              <a:t>Βουβός Κινηματογράφος</a:t>
            </a:r>
            <a:endParaRPr/>
          </a:p>
        </p:txBody>
      </p:sp>
      <p:sp>
        <p:nvSpPr>
          <p:cNvPr id="249" name="Google Shape;249;p38"/>
          <p:cNvSpPr txBox="1">
            <a:spLocks noGrp="1"/>
          </p:cNvSpPr>
          <p:nvPr>
            <p:ph type="body" idx="1"/>
          </p:nvPr>
        </p:nvSpPr>
        <p:spPr>
          <a:xfrm>
            <a:off x="3868900" y="981375"/>
            <a:ext cx="5030700" cy="3944500"/>
          </a:xfrm>
          <a:prstGeom prst="rect">
            <a:avLst/>
          </a:prstGeom>
        </p:spPr>
        <p:txBody>
          <a:bodyPr spcFirstLastPara="1" wrap="square" lIns="91425" tIns="91425" rIns="91425" bIns="91425" anchor="t" anchorCtr="0">
            <a:noAutofit/>
          </a:bodyPr>
          <a:lstStyle/>
          <a:p>
            <a:pPr marL="0" lvl="0" indent="0">
              <a:buNone/>
            </a:pPr>
            <a:r>
              <a:rPr lang="el-GR" sz="1600" dirty="0"/>
              <a:t>Οι πρώτες ταινίες ανήκουν στην εποχή του βωβού κινηματογράφου. Αυτή η γενιά ταινιών ονομάζεται έτσι επειδή οι ταινίες δεν είχαν ηχογραφημένο συγχρονισμένο ήχο ή διάλογο.</a:t>
            </a:r>
          </a:p>
          <a:p>
            <a:pPr marL="0" lvl="0" indent="0">
              <a:buNone/>
            </a:pPr>
            <a:r>
              <a:rPr lang="el-GR" sz="1600" dirty="0"/>
              <a:t> Παρόλο που η ίδια η ηχογράφηση της ταινίας ήταν σιωπηλή, το θέατρο δεν ήταν. Η μουσική είχε χρησιμοποιηθεί από καιρό στο ζωντανό θέατρο για να διασκεδάσει το κοινό μεταξύ πράξεων ενός έργου ή ως μέρος μιας παράστασης </a:t>
            </a:r>
            <a:r>
              <a:rPr lang="el-GR" sz="1600" dirty="0" err="1"/>
              <a:t>vaudeville</a:t>
            </a:r>
            <a:r>
              <a:rPr lang="el-GR" sz="1600" dirty="0"/>
              <a:t>. Ήταν λογικό να συνοδεύει τη νέα εφεύρεση του κινηματογράφου. </a:t>
            </a:r>
          </a:p>
          <a:p>
            <a:pPr marL="0" lvl="0" indent="0">
              <a:buNone/>
            </a:pPr>
            <a:r>
              <a:rPr lang="el-GR" sz="1600" dirty="0"/>
              <a:t>Η μουσική ενίσχυσε την κινηματογραφική εμπειρία. Είχε επίσης το πρόσθετο πλεονέκτημα της απόκρυψης του κλικ του προβολέα ταινιών.</a:t>
            </a:r>
            <a:endParaRPr sz="1600" dirty="0">
              <a:solidFill>
                <a:srgbClr val="FFFFFF"/>
              </a:solidFill>
            </a:endParaRPr>
          </a:p>
        </p:txBody>
      </p:sp>
      <p:pic>
        <p:nvPicPr>
          <p:cNvPr id="250" name="Google Shape;250;p38"/>
          <p:cNvPicPr preferRelativeResize="0"/>
          <p:nvPr/>
        </p:nvPicPr>
        <p:blipFill>
          <a:blip r:embed="rId3">
            <a:alphaModFix/>
          </a:blip>
          <a:stretch>
            <a:fillRect/>
          </a:stretch>
        </p:blipFill>
        <p:spPr>
          <a:xfrm>
            <a:off x="342899" y="1193006"/>
            <a:ext cx="3217319" cy="37328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dk2"/>
            </a:gs>
            <a:gs pos="100000">
              <a:schemeClr val="dk1"/>
            </a:gs>
          </a:gsLst>
          <a:path path="circle">
            <a:fillToRect l="50000" t="50000" r="50000" b="50000"/>
          </a:path>
          <a:tileRect/>
        </a:gradFill>
        <a:effectLst/>
      </p:bgPr>
    </p:bg>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280416" y="73152"/>
            <a:ext cx="8406384" cy="11252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sz="3200" dirty="0"/>
              <a:t>Η δουλειά ενός μουσικού στον βουβό κινηματογράφο</a:t>
            </a:r>
            <a:endParaRPr sz="3200" dirty="0"/>
          </a:p>
        </p:txBody>
      </p:sp>
      <p:pic>
        <p:nvPicPr>
          <p:cNvPr id="257" name="Google Shape;257;p39"/>
          <p:cNvPicPr preferRelativeResize="0"/>
          <p:nvPr/>
        </p:nvPicPr>
        <p:blipFill>
          <a:blip r:embed="rId3">
            <a:alphaModFix/>
          </a:blip>
          <a:stretch>
            <a:fillRect/>
          </a:stretch>
        </p:blipFill>
        <p:spPr>
          <a:xfrm>
            <a:off x="5404425" y="1063376"/>
            <a:ext cx="3282376" cy="2881700"/>
          </a:xfrm>
          <a:prstGeom prst="rect">
            <a:avLst/>
          </a:prstGeom>
          <a:noFill/>
          <a:ln>
            <a:noFill/>
          </a:ln>
        </p:spPr>
      </p:pic>
      <p:sp>
        <p:nvSpPr>
          <p:cNvPr id="258" name="Google Shape;258;p39"/>
          <p:cNvSpPr txBox="1"/>
          <p:nvPr/>
        </p:nvSpPr>
        <p:spPr>
          <a:xfrm>
            <a:off x="3444000" y="652775"/>
            <a:ext cx="36576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 name="Text Placeholder 2">
            <a:extLst>
              <a:ext uri="{FF2B5EF4-FFF2-40B4-BE49-F238E27FC236}">
                <a16:creationId xmlns:a16="http://schemas.microsoft.com/office/drawing/2014/main" id="{C7A1B0A1-F501-409E-B37E-93CE3B6FC4AC}"/>
              </a:ext>
            </a:extLst>
          </p:cNvPr>
          <p:cNvSpPr>
            <a:spLocks noGrp="1" noChangeArrowheads="1"/>
          </p:cNvSpPr>
          <p:nvPr>
            <p:ph type="body" idx="1"/>
          </p:nvPr>
        </p:nvSpPr>
        <p:spPr bwMode="auto">
          <a:xfrm>
            <a:off x="225552" y="1500538"/>
            <a:ext cx="4980432" cy="2566093"/>
          </a:xfrm>
          <a:prstGeom prst="rect">
            <a:avLst/>
          </a:prstGeom>
          <a:pattFill prst="weave">
            <a:fgClr>
              <a:schemeClr val="bg2">
                <a:lumMod val="75000"/>
              </a:schemeClr>
            </a:fgClr>
            <a:bgClr>
              <a:schemeClr val="bg2">
                <a:lumMod val="75000"/>
              </a:schemeClr>
            </a:bgClr>
          </a:pattFill>
          <a:ln>
            <a:noFill/>
          </a:ln>
          <a:effec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bg2">
                    <a:lumMod val="20000"/>
                    <a:lumOff val="80000"/>
                  </a:schemeClr>
                </a:solidFill>
                <a:effectLst/>
                <a:latin typeface="+mj-lt"/>
              </a:rPr>
              <a:t>Οι κινηματογράφοι σε μεγάλες πόλεις είχαν τη δική τους επαγγελματική ορχήστρα μουσικών.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bg2">
                    <a:lumMod val="20000"/>
                    <a:lumOff val="80000"/>
                  </a:schemeClr>
                </a:solidFill>
                <a:effectLst/>
                <a:latin typeface="+mj-lt"/>
              </a:rPr>
              <a:t>Ωστόσο, το εκκλησιαστικό όργανο ήταν το μέσο επιλογής για τους περισσότερους κινηματογράφους σε μικρότερες πόλεις.</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bg2">
                    <a:lumMod val="20000"/>
                    <a:lumOff val="80000"/>
                  </a:schemeClr>
                </a:solidFill>
                <a:effectLst/>
                <a:latin typeface="+mj-lt"/>
              </a:rPr>
              <a:t> Οι καλλιτέχνες του θεάτρου γνώριζαν μια ποικιλία στυλ </a:t>
            </a:r>
            <a:r>
              <a:rPr kumimoji="0" lang="el-GR" altLang="el-GR" sz="1400" b="0" i="0" u="none" strike="noStrike" cap="none" normalizeH="0" baseline="0" dirty="0" err="1">
                <a:ln>
                  <a:noFill/>
                </a:ln>
                <a:solidFill>
                  <a:schemeClr val="bg2">
                    <a:lumMod val="20000"/>
                    <a:lumOff val="80000"/>
                  </a:schemeClr>
                </a:solidFill>
                <a:effectLst/>
                <a:latin typeface="+mj-lt"/>
              </a:rPr>
              <a:t>μουσικής,όπως</a:t>
            </a:r>
            <a:r>
              <a:rPr kumimoji="0" lang="el-GR" altLang="el-GR" sz="1400" b="0" i="0" u="none" strike="noStrike" cap="none" normalizeH="0" baseline="0" dirty="0">
                <a:ln>
                  <a:noFill/>
                </a:ln>
                <a:solidFill>
                  <a:schemeClr val="bg2">
                    <a:lumMod val="20000"/>
                    <a:lumOff val="80000"/>
                  </a:schemeClr>
                </a:solidFill>
                <a:effectLst/>
                <a:latin typeface="+mj-lt"/>
              </a:rPr>
              <a:t> κλασικά, λαϊκά τραγούδια και δημοφιλή τραγούδια.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bg2">
                    <a:lumMod val="20000"/>
                    <a:lumOff val="80000"/>
                  </a:schemeClr>
                </a:solidFill>
                <a:effectLst/>
                <a:latin typeface="+mj-lt"/>
              </a:rPr>
              <a:t>Οι μουσικοί του βωβού κινηματογράφου χρησιμοποιούσαν κυρίως την κλασική και δημοφιλή μουσική ως συνοδεία.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bg2">
                    <a:lumMod val="20000"/>
                    <a:lumOff val="80000"/>
                  </a:schemeClr>
                </a:solidFill>
                <a:effectLst/>
                <a:latin typeface="+mj-lt"/>
              </a:rPr>
              <a:t>Προσπάθησαν επίσης να δημιουργήσουν ηχητικά</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cap="none" normalizeH="0" baseline="0" dirty="0">
                <a:ln>
                  <a:noFill/>
                </a:ln>
                <a:solidFill>
                  <a:schemeClr val="bg2">
                    <a:lumMod val="20000"/>
                    <a:lumOff val="80000"/>
                  </a:schemeClr>
                </a:solidFill>
                <a:effectLst/>
                <a:latin typeface="+mj-lt"/>
              </a:rPr>
              <a:t>εφέ όπως συντριβές, οπλές αλόγων ή πτώσεις με τα όργανα τους.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Photoplay, </a:t>
            </a:r>
            <a:r>
              <a:rPr lang="el-GR" sz="2400" dirty="0"/>
              <a:t>Παρτιτούρες γενικές και Πρωτότυπες παρτιτούρες</a:t>
            </a:r>
            <a:endParaRPr sz="2400" dirty="0"/>
          </a:p>
        </p:txBody>
      </p:sp>
      <p:sp>
        <p:nvSpPr>
          <p:cNvPr id="264" name="Google Shape;264;p40"/>
          <p:cNvSpPr txBox="1">
            <a:spLocks noGrp="1"/>
          </p:cNvSpPr>
          <p:nvPr>
            <p:ph type="body" idx="1"/>
          </p:nvPr>
        </p:nvSpPr>
        <p:spPr>
          <a:xfrm>
            <a:off x="457200" y="1200150"/>
            <a:ext cx="5633700" cy="350252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l-GR" sz="1400" dirty="0">
                <a:solidFill>
                  <a:srgbClr val="FFFFFF"/>
                </a:solidFill>
                <a:latin typeface="Verdana"/>
                <a:ea typeface="Verdana"/>
                <a:cs typeface="Verdana"/>
                <a:sym typeface="Verdana"/>
              </a:rPr>
              <a:t>Οι συνθέτες έγραφαν μουσική γνωστή ως </a:t>
            </a:r>
            <a:r>
              <a:rPr lang="en" sz="1400" u="sng" dirty="0">
                <a:solidFill>
                  <a:srgbClr val="FFFFFF"/>
                </a:solidFill>
                <a:latin typeface="Verdana"/>
                <a:ea typeface="Verdana"/>
                <a:cs typeface="Verdana"/>
                <a:sym typeface="Verdana"/>
              </a:rPr>
              <a:t>PHOTOPLAY</a:t>
            </a:r>
            <a:r>
              <a:rPr lang="en" sz="1400" dirty="0">
                <a:solidFill>
                  <a:srgbClr val="FFFFFF"/>
                </a:solidFill>
                <a:latin typeface="Verdana"/>
                <a:ea typeface="Verdana"/>
                <a:cs typeface="Verdana"/>
                <a:sym typeface="Verdana"/>
              </a:rPr>
              <a:t>, </a:t>
            </a:r>
            <a:r>
              <a:rPr lang="el-GR" sz="1400" dirty="0">
                <a:solidFill>
                  <a:srgbClr val="FFFFFF"/>
                </a:solidFill>
                <a:latin typeface="Verdana"/>
                <a:ea typeface="Verdana"/>
                <a:cs typeface="Verdana"/>
                <a:sym typeface="Verdana"/>
              </a:rPr>
              <a:t>ειδικά για ταινίες</a:t>
            </a:r>
            <a:r>
              <a:rPr lang="en" sz="1400" dirty="0">
                <a:solidFill>
                  <a:srgbClr val="FFFFFF"/>
                </a:solidFill>
                <a:latin typeface="Verdana"/>
                <a:ea typeface="Verdana"/>
                <a:cs typeface="Verdana"/>
                <a:sym typeface="Verdana"/>
              </a:rPr>
              <a:t>.</a:t>
            </a:r>
            <a:endParaRPr sz="1400" dirty="0">
              <a:solidFill>
                <a:srgbClr val="FFFFFF"/>
              </a:solidFill>
              <a:latin typeface="Verdana"/>
              <a:ea typeface="Verdana"/>
              <a:cs typeface="Verdana"/>
              <a:sym typeface="Verdana"/>
            </a:endParaRPr>
          </a:p>
          <a:p>
            <a:pPr marL="311150" indent="-171450">
              <a:buSzPts val="1400"/>
            </a:pPr>
            <a:r>
              <a:rPr lang="el-GR" sz="1200" u="sng" dirty="0">
                <a:solidFill>
                  <a:srgbClr val="FFFFFF"/>
                </a:solidFill>
                <a:latin typeface="Verdana"/>
                <a:ea typeface="Verdana"/>
                <a:cs typeface="Verdana"/>
                <a:sym typeface="Verdana"/>
              </a:rPr>
              <a:t>Το </a:t>
            </a:r>
            <a:r>
              <a:rPr lang="en" sz="1200" u="sng" dirty="0">
                <a:solidFill>
                  <a:srgbClr val="FFFFFF"/>
                </a:solidFill>
                <a:latin typeface="Verdana"/>
                <a:ea typeface="Verdana"/>
                <a:cs typeface="Verdana"/>
                <a:sym typeface="Verdana"/>
              </a:rPr>
              <a:t>PHOTOPLAY</a:t>
            </a:r>
            <a:r>
              <a:rPr lang="en" sz="1200" dirty="0">
                <a:solidFill>
                  <a:srgbClr val="FFFFFF"/>
                </a:solidFill>
                <a:latin typeface="Verdana"/>
                <a:ea typeface="Verdana"/>
                <a:cs typeface="Verdana"/>
                <a:sym typeface="Verdana"/>
              </a:rPr>
              <a:t> </a:t>
            </a:r>
            <a:r>
              <a:rPr lang="el-GR" sz="1200" b="1" u="sng" dirty="0">
                <a:solidFill>
                  <a:srgbClr val="FFFFFF"/>
                </a:solidFill>
                <a:latin typeface="Verdana"/>
                <a:ea typeface="Verdana"/>
                <a:cs typeface="Verdana"/>
                <a:sym typeface="Verdana"/>
              </a:rPr>
              <a:t>δεν</a:t>
            </a:r>
            <a:r>
              <a:rPr lang="el-GR" sz="1200" dirty="0">
                <a:solidFill>
                  <a:srgbClr val="FFFFFF"/>
                </a:solidFill>
                <a:latin typeface="Verdana"/>
                <a:ea typeface="Verdana"/>
                <a:cs typeface="Verdana"/>
                <a:sym typeface="Verdana"/>
              </a:rPr>
              <a:t> γραφόταν για ένα </a:t>
            </a:r>
            <a:r>
              <a:rPr lang="el-GR" sz="1200" b="1" u="sng" dirty="0">
                <a:solidFill>
                  <a:srgbClr val="FFFFFF"/>
                </a:solidFill>
                <a:latin typeface="Verdana"/>
                <a:ea typeface="Verdana"/>
                <a:sym typeface="Verdana"/>
              </a:rPr>
              <a:t>συγκεκριμένο</a:t>
            </a:r>
            <a:r>
              <a:rPr lang="el-GR" sz="1200" dirty="0">
                <a:solidFill>
                  <a:srgbClr val="FFFFFF"/>
                </a:solidFill>
                <a:latin typeface="Verdana"/>
                <a:ea typeface="Verdana"/>
                <a:cs typeface="Verdana"/>
                <a:sym typeface="Verdana"/>
              </a:rPr>
              <a:t> φιλμ αλλά ως μια γενική ιδέα για να δηλώσει κάποιο </a:t>
            </a:r>
            <a:r>
              <a:rPr lang="el-GR" sz="1200" b="1" u="sng" dirty="0">
                <a:solidFill>
                  <a:srgbClr val="FFFFFF"/>
                </a:solidFill>
                <a:latin typeface="Verdana"/>
                <a:ea typeface="Verdana"/>
                <a:sym typeface="Verdana"/>
              </a:rPr>
              <a:t>συναίσθημα</a:t>
            </a:r>
            <a:r>
              <a:rPr lang="el-GR" sz="1200" dirty="0">
                <a:solidFill>
                  <a:srgbClr val="FFFFFF"/>
                </a:solidFill>
                <a:latin typeface="Verdana"/>
                <a:ea typeface="Verdana"/>
                <a:cs typeface="Verdana"/>
                <a:sym typeface="Verdana"/>
              </a:rPr>
              <a:t> σε </a:t>
            </a:r>
            <a:r>
              <a:rPr lang="el-GR" sz="1200" b="1" u="sng" dirty="0">
                <a:solidFill>
                  <a:srgbClr val="FFFFFF"/>
                </a:solidFill>
                <a:latin typeface="Verdana"/>
                <a:ea typeface="Verdana"/>
                <a:sym typeface="Verdana"/>
              </a:rPr>
              <a:t>οποιοδήποτε φιλμ</a:t>
            </a:r>
            <a:r>
              <a:rPr lang="el-GR" sz="1200" dirty="0">
                <a:solidFill>
                  <a:srgbClr val="FFFFFF"/>
                </a:solidFill>
                <a:latin typeface="Verdana"/>
                <a:ea typeface="Verdana"/>
                <a:cs typeface="Verdana"/>
                <a:sym typeface="Verdana"/>
              </a:rPr>
              <a:t>.</a:t>
            </a:r>
            <a:r>
              <a:rPr lang="en" sz="1200" dirty="0">
                <a:solidFill>
                  <a:srgbClr val="FFFFFF"/>
                </a:solidFill>
                <a:latin typeface="Verdana"/>
                <a:ea typeface="Verdana"/>
                <a:cs typeface="Verdana"/>
                <a:sym typeface="Verdana"/>
              </a:rPr>
              <a:t> </a:t>
            </a:r>
            <a:endParaRPr lang="el-GR" sz="1200" dirty="0">
              <a:solidFill>
                <a:srgbClr val="FFFFFF"/>
              </a:solidFill>
              <a:latin typeface="Verdana"/>
              <a:ea typeface="Verdana"/>
              <a:cs typeface="Verdana"/>
              <a:sym typeface="Verdana"/>
            </a:endParaRPr>
          </a:p>
          <a:p>
            <a:pPr marL="311150" indent="-171450">
              <a:buSzPts val="1400"/>
            </a:pPr>
            <a:r>
              <a:rPr lang="el-GR" sz="1200" dirty="0">
                <a:solidFill>
                  <a:srgbClr val="FFFFFF"/>
                </a:solidFill>
                <a:latin typeface="Verdana"/>
                <a:ea typeface="Verdana"/>
                <a:cs typeface="Verdana"/>
                <a:sym typeface="Verdana"/>
              </a:rPr>
              <a:t>Τα </a:t>
            </a:r>
            <a:r>
              <a:rPr lang="en-US" sz="1200" dirty="0">
                <a:solidFill>
                  <a:srgbClr val="FFFFFF"/>
                </a:solidFill>
                <a:latin typeface="Verdana"/>
                <a:ea typeface="Verdana"/>
                <a:cs typeface="Verdana"/>
                <a:sym typeface="Verdana"/>
              </a:rPr>
              <a:t>Photoplay</a:t>
            </a:r>
            <a:r>
              <a:rPr lang="el-GR" sz="1200" dirty="0">
                <a:solidFill>
                  <a:srgbClr val="FFFFFF"/>
                </a:solidFill>
                <a:latin typeface="Verdana"/>
                <a:ea typeface="Verdana"/>
                <a:cs typeface="Verdana"/>
                <a:sym typeface="Verdana"/>
              </a:rPr>
              <a:t> είχαν γραμμένα πάνω τους τον τύπο της ταινίας που θα μπορούσαν να συνοδεύσουν. Οι κινηματογραφικές αίθουσες είχαν μουσικές βιβλιοθήκες από τέτοια κομμάτια και οι οργανίστες διάλεγαν από αυτά ποια θα συνοδεύσουν κάθε ταινία.</a:t>
            </a:r>
          </a:p>
          <a:p>
            <a:pPr marL="311150" indent="-171450">
              <a:buSzPts val="1400"/>
            </a:pPr>
            <a:r>
              <a:rPr lang="el-GR" sz="1200" dirty="0">
                <a:solidFill>
                  <a:srgbClr val="FFFFFF"/>
                </a:solidFill>
                <a:latin typeface="Verdana"/>
                <a:ea typeface="Verdana"/>
                <a:cs typeface="Verdana"/>
                <a:sym typeface="Verdana"/>
              </a:rPr>
              <a:t>Από το 1920 κάποιες ταινίες δινόντουσαν με σημειώσεις με συγκεκριμένα τραγούδια από τη «βιβλιοθήκη» για κάθε σκηνή.</a:t>
            </a:r>
            <a:endParaRPr sz="1200" dirty="0">
              <a:solidFill>
                <a:srgbClr val="FFFFFF"/>
              </a:solidFill>
              <a:latin typeface="Verdana"/>
              <a:ea typeface="Verdana"/>
              <a:cs typeface="Verdana"/>
              <a:sym typeface="Verdana"/>
            </a:endParaRPr>
          </a:p>
          <a:p>
            <a:pPr marL="311150" indent="-171450">
              <a:spcBef>
                <a:spcPts val="0"/>
              </a:spcBef>
              <a:buSzPts val="1400"/>
            </a:pPr>
            <a:r>
              <a:rPr lang="el-GR" sz="1200" dirty="0">
                <a:solidFill>
                  <a:srgbClr val="FFFFFF"/>
                </a:solidFill>
                <a:latin typeface="Verdana"/>
                <a:ea typeface="Verdana"/>
                <a:cs typeface="Verdana"/>
                <a:sym typeface="Verdana"/>
              </a:rPr>
              <a:t>Στη συνέχεια , καθώς οι ταινίες γινόντουσαν μεγαλύτερες, τα κινηματογραφικά στούντιο προσλάμβαναν συνθέτες για να γράψουν μουσική για κάθε ταινία και όταν αυτή έβγαινε στην κυκλοφορία δινόταν μαζί και η παρτιτούρες της μουσικής της.</a:t>
            </a:r>
            <a:endParaRPr sz="1200" dirty="0">
              <a:solidFill>
                <a:srgbClr val="FFFFFF"/>
              </a:solidFill>
              <a:latin typeface="Verdana"/>
              <a:ea typeface="Verdana"/>
              <a:cs typeface="Verdana"/>
              <a:sym typeface="Verdana"/>
            </a:endParaRPr>
          </a:p>
        </p:txBody>
      </p:sp>
      <p:pic>
        <p:nvPicPr>
          <p:cNvPr id="265" name="Google Shape;265;p40"/>
          <p:cNvPicPr preferRelativeResize="0"/>
          <p:nvPr/>
        </p:nvPicPr>
        <p:blipFill>
          <a:blip r:embed="rId3">
            <a:alphaModFix/>
          </a:blip>
          <a:stretch>
            <a:fillRect/>
          </a:stretch>
        </p:blipFill>
        <p:spPr>
          <a:xfrm>
            <a:off x="6184000" y="1200150"/>
            <a:ext cx="2857500" cy="2381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GR" dirty="0"/>
              <a:t>Μεταβαίνοντας στον ήχο</a:t>
            </a:r>
            <a:endParaRPr dirty="0"/>
          </a:p>
        </p:txBody>
      </p:sp>
      <p:sp>
        <p:nvSpPr>
          <p:cNvPr id="278" name="Google Shape;278;p42"/>
          <p:cNvSpPr txBox="1">
            <a:spLocks noGrp="1"/>
          </p:cNvSpPr>
          <p:nvPr>
            <p:ph type="body" idx="1"/>
          </p:nvPr>
        </p:nvSpPr>
        <p:spPr>
          <a:xfrm>
            <a:off x="457200" y="1213103"/>
            <a:ext cx="4122300" cy="3575971"/>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l-GR" sz="1800" dirty="0"/>
              <a:t>Οι πρώτες απόπειρες ήταν να γυρίζουν την εικόνα ηχογραφώντας ξεχωριστά τον ήχο σε δίσκο.</a:t>
            </a:r>
            <a:r>
              <a:rPr lang="en" sz="1800" dirty="0"/>
              <a:t> </a:t>
            </a:r>
            <a:r>
              <a:rPr lang="el-GR" sz="1800" dirty="0"/>
              <a:t>(</a:t>
            </a:r>
            <a:r>
              <a:rPr lang="en-US" sz="1800" dirty="0"/>
              <a:t>Warner bros)</a:t>
            </a:r>
            <a:endParaRPr sz="1800" dirty="0"/>
          </a:p>
          <a:p>
            <a:pPr marL="457200" lvl="0" indent="-342900" algn="l" rtl="0">
              <a:spcBef>
                <a:spcPts val="600"/>
              </a:spcBef>
              <a:spcAft>
                <a:spcPts val="0"/>
              </a:spcAft>
              <a:buSzPts val="1800"/>
              <a:buChar char="●"/>
            </a:pPr>
            <a:r>
              <a:rPr lang="el-GR" sz="1800" dirty="0"/>
              <a:t>Ο δίσκος του ήχου έπρεπε να ξεκινάει ακριβώς τη ίδια στιγμή με την ταινία (εικόνα)</a:t>
            </a:r>
            <a:r>
              <a:rPr lang="en" sz="1800" dirty="0"/>
              <a:t>.</a:t>
            </a:r>
            <a:endParaRPr sz="1800" dirty="0"/>
          </a:p>
          <a:p>
            <a:pPr marL="457200" lvl="0" indent="-342900" algn="l" rtl="0">
              <a:spcBef>
                <a:spcPts val="600"/>
              </a:spcBef>
              <a:spcAft>
                <a:spcPts val="0"/>
              </a:spcAft>
              <a:buSzPts val="1800"/>
              <a:buChar char="●"/>
            </a:pPr>
            <a:r>
              <a:rPr lang="el-GR" sz="1800" dirty="0"/>
              <a:t>Συχνά τύχαινε να «πηδάει» η βελόνα του </a:t>
            </a:r>
            <a:r>
              <a:rPr lang="el-GR" sz="1800" dirty="0" err="1"/>
              <a:t>δισκόφωνου</a:t>
            </a:r>
            <a:r>
              <a:rPr lang="el-GR" sz="1800" dirty="0"/>
              <a:t> με αποτέλεσμα την ολική καταστροφή της ταινίας.</a:t>
            </a:r>
            <a:endParaRPr sz="1800" dirty="0"/>
          </a:p>
        </p:txBody>
      </p:sp>
      <p:pic>
        <p:nvPicPr>
          <p:cNvPr id="279" name="Google Shape;279;p42"/>
          <p:cNvPicPr preferRelativeResize="0"/>
          <p:nvPr/>
        </p:nvPicPr>
        <p:blipFill>
          <a:blip r:embed="rId3">
            <a:alphaModFix/>
          </a:blip>
          <a:stretch>
            <a:fillRect/>
          </a:stretch>
        </p:blipFill>
        <p:spPr>
          <a:xfrm>
            <a:off x="4906625" y="1274600"/>
            <a:ext cx="3616026" cy="281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Phonofilm</a:t>
            </a:r>
            <a:endParaRPr/>
          </a:p>
        </p:txBody>
      </p:sp>
      <p:sp>
        <p:nvSpPr>
          <p:cNvPr id="285" name="Google Shape;285;p43"/>
          <p:cNvSpPr txBox="1">
            <a:spLocks noGrp="1"/>
          </p:cNvSpPr>
          <p:nvPr>
            <p:ph type="body" idx="1"/>
          </p:nvPr>
        </p:nvSpPr>
        <p:spPr>
          <a:xfrm>
            <a:off x="2628125" y="713700"/>
            <a:ext cx="5866800" cy="4215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800" dirty="0"/>
              <a:t>Lee DeForest, and Theodore Case </a:t>
            </a:r>
            <a:r>
              <a:rPr lang="el-GR" sz="1800" dirty="0"/>
              <a:t>ανέπτυξαν μια νέα μέθοδο όπου ο ήχος έμπαινε κατευθείαν πάνω στο φιλμ της ταινίας.</a:t>
            </a:r>
            <a:endParaRPr sz="1800" dirty="0"/>
          </a:p>
          <a:p>
            <a:pPr marL="457200" lvl="0" indent="-342900" algn="l" rtl="0">
              <a:spcBef>
                <a:spcPts val="0"/>
              </a:spcBef>
              <a:spcAft>
                <a:spcPts val="0"/>
              </a:spcAft>
              <a:buSzPts val="1800"/>
              <a:buChar char="●"/>
            </a:pPr>
            <a:r>
              <a:rPr lang="el-GR" sz="1800" dirty="0"/>
              <a:t>Πολλές κινηματογραφικές εταιρίες άρχισαν να χρησιμοποιούν το </a:t>
            </a:r>
            <a:r>
              <a:rPr lang="en" sz="1800" dirty="0"/>
              <a:t>“Phonofilm” </a:t>
            </a:r>
            <a:r>
              <a:rPr lang="el-GR" sz="1800" dirty="0"/>
              <a:t>για μικρές ταινίες ή μικρές ζωντανές παραστάσεις.</a:t>
            </a:r>
            <a:endParaRPr sz="1800" dirty="0"/>
          </a:p>
          <a:p>
            <a:pPr marL="457200" lvl="0" indent="-342900" algn="l" rtl="0">
              <a:spcBef>
                <a:spcPts val="0"/>
              </a:spcBef>
              <a:spcAft>
                <a:spcPts val="0"/>
              </a:spcAft>
              <a:buSzPts val="1800"/>
              <a:buChar char="●"/>
            </a:pPr>
            <a:r>
              <a:rPr lang="el-GR" sz="1800" dirty="0"/>
              <a:t>Βέβαια πολλές αίθουσες δεν είχαν τον απαραίτητο ηχητικό εξοπλισμό ώστε να ακούγεται ο ήχος πολύ δυνατά.</a:t>
            </a:r>
            <a:endParaRPr sz="1800" dirty="0"/>
          </a:p>
          <a:p>
            <a:pPr marL="457200" lvl="0" indent="-342900" algn="l" rtl="0">
              <a:spcBef>
                <a:spcPts val="0"/>
              </a:spcBef>
              <a:spcAft>
                <a:spcPts val="0"/>
              </a:spcAft>
              <a:buSzPts val="1800"/>
              <a:buChar char="●"/>
            </a:pPr>
            <a:r>
              <a:rPr lang="el-GR" sz="1800" dirty="0"/>
              <a:t>Μόλις το</a:t>
            </a:r>
            <a:r>
              <a:rPr lang="en" sz="1800" dirty="0"/>
              <a:t> 1926, </a:t>
            </a:r>
            <a:r>
              <a:rPr lang="el-GR" sz="1800" dirty="0"/>
              <a:t>όπου η </a:t>
            </a:r>
            <a:r>
              <a:rPr lang="en" sz="1800" dirty="0"/>
              <a:t>Western Electric </a:t>
            </a:r>
            <a:r>
              <a:rPr lang="el-GR" sz="1800" dirty="0"/>
              <a:t>εφηύρε  τα ηχεία εξοπλίζονται με αυτά ώστε να μπορούν να αναπαράγουν σωστό ήχο.</a:t>
            </a:r>
            <a:endParaRPr sz="1800" dirty="0"/>
          </a:p>
        </p:txBody>
      </p:sp>
      <p:pic>
        <p:nvPicPr>
          <p:cNvPr id="286" name="Google Shape;286;p43"/>
          <p:cNvPicPr preferRelativeResize="0"/>
          <p:nvPr/>
        </p:nvPicPr>
        <p:blipFill>
          <a:blip r:embed="rId3">
            <a:alphaModFix/>
          </a:blip>
          <a:stretch>
            <a:fillRect/>
          </a:stretch>
        </p:blipFill>
        <p:spPr>
          <a:xfrm>
            <a:off x="524874" y="1063375"/>
            <a:ext cx="1798725" cy="3624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B0ABB-85D9-4060-BE4C-9E3B5AAB9414}"/>
              </a:ext>
            </a:extLst>
          </p:cNvPr>
          <p:cNvSpPr>
            <a:spLocks noGrp="1"/>
          </p:cNvSpPr>
          <p:nvPr>
            <p:ph type="title"/>
          </p:nvPr>
        </p:nvSpPr>
        <p:spPr/>
        <p:txBody>
          <a:bodyPr/>
          <a:lstStyle/>
          <a:p>
            <a:r>
              <a:rPr lang="en-US" b="0" dirty="0"/>
              <a:t>Charlie Chaplin</a:t>
            </a:r>
            <a:endParaRPr lang="el-GR" dirty="0"/>
          </a:p>
        </p:txBody>
      </p:sp>
      <p:sp>
        <p:nvSpPr>
          <p:cNvPr id="4" name="Text Placeholder 3">
            <a:extLst>
              <a:ext uri="{FF2B5EF4-FFF2-40B4-BE49-F238E27FC236}">
                <a16:creationId xmlns:a16="http://schemas.microsoft.com/office/drawing/2014/main" id="{D41F114C-3760-4269-B381-72A8F1559E7B}"/>
              </a:ext>
            </a:extLst>
          </p:cNvPr>
          <p:cNvSpPr>
            <a:spLocks noGrp="1"/>
          </p:cNvSpPr>
          <p:nvPr>
            <p:ph type="body" idx="2"/>
          </p:nvPr>
        </p:nvSpPr>
        <p:spPr>
          <a:xfrm>
            <a:off x="3931946" y="1087000"/>
            <a:ext cx="4754854" cy="3850522"/>
          </a:xfrm>
        </p:spPr>
        <p:txBody>
          <a:bodyPr/>
          <a:lstStyle/>
          <a:p>
            <a:pPr marL="38100" indent="0">
              <a:buNone/>
            </a:pPr>
            <a:r>
              <a:rPr lang="el-GR" sz="1200" dirty="0"/>
              <a:t>Ο σερ </a:t>
            </a:r>
            <a:r>
              <a:rPr lang="el-GR" sz="1200" b="1" u="sng" dirty="0"/>
              <a:t>Τσαρλς Σπένσερ "Τσάρλι" </a:t>
            </a:r>
            <a:r>
              <a:rPr lang="el-GR" sz="1200" b="1" u="sng" dirty="0" err="1"/>
              <a:t>Τσάπλιν</a:t>
            </a:r>
            <a:r>
              <a:rPr lang="el-GR" sz="1200" b="1" u="sng" dirty="0"/>
              <a:t> </a:t>
            </a:r>
            <a:r>
              <a:rPr lang="el-GR" sz="1200" dirty="0"/>
              <a:t>(αγγλικά: </a:t>
            </a:r>
            <a:r>
              <a:rPr lang="el-GR" sz="1200" dirty="0" err="1"/>
              <a:t>Charles</a:t>
            </a:r>
            <a:r>
              <a:rPr lang="el-GR" sz="1200" dirty="0"/>
              <a:t> </a:t>
            </a:r>
            <a:r>
              <a:rPr lang="el-GR" sz="1200" dirty="0" err="1"/>
              <a:t>Spencer</a:t>
            </a:r>
            <a:r>
              <a:rPr lang="el-GR" sz="1200" dirty="0"/>
              <a:t> "</a:t>
            </a:r>
            <a:r>
              <a:rPr lang="el-GR" sz="1200" dirty="0" err="1"/>
              <a:t>Charlie</a:t>
            </a:r>
            <a:r>
              <a:rPr lang="el-GR" sz="1200" dirty="0"/>
              <a:t>" </a:t>
            </a:r>
            <a:r>
              <a:rPr lang="el-GR" sz="1200" dirty="0" err="1"/>
              <a:t>Chaplin</a:t>
            </a:r>
            <a:r>
              <a:rPr lang="el-GR" sz="1200" dirty="0"/>
              <a:t>, 16 Απριλίου 1889 − 25 Δεκεμβρίου 1977), γνωστός στην Ελλάδα και με το προσωνύμιο </a:t>
            </a:r>
            <a:r>
              <a:rPr lang="el-GR" sz="1200" b="1" dirty="0"/>
              <a:t>«</a:t>
            </a:r>
            <a:r>
              <a:rPr lang="el-GR" sz="1200" b="1" dirty="0" err="1"/>
              <a:t>Σαρλό</a:t>
            </a:r>
            <a:r>
              <a:rPr lang="el-GR" sz="1200" b="1" dirty="0"/>
              <a:t>», </a:t>
            </a:r>
            <a:r>
              <a:rPr lang="el-GR" sz="1200" dirty="0"/>
              <a:t>ήταν Άγγλος ηθοποιός, σκηνοθέτης και συνθέτης, του οποίου η φήμη ανήλθε κατά τη διάρκεια της εποχής του βουβού κινηματογράφου. Μεγαλούργησε στις πρώτες δεκαετίες του Χόλυγουντ. Είναι χρονικά η πρώτη παγκόσμια αναγνωρίσιμη φιγούρα της κινηματογραφικής τέχνης, κυρίως μέσω του χαρακτήρα «</a:t>
            </a:r>
            <a:r>
              <a:rPr lang="el-GR" sz="1200" dirty="0" err="1"/>
              <a:t>Σαρλό</a:t>
            </a:r>
            <a:r>
              <a:rPr lang="el-GR" sz="1200" dirty="0"/>
              <a:t>» που ενσάρκωνε στις πρώτες ταινίες του.</a:t>
            </a:r>
          </a:p>
          <a:p>
            <a:pPr marL="38100" indent="0">
              <a:buNone/>
            </a:pPr>
            <a:endParaRPr lang="el-GR" sz="1200" dirty="0"/>
          </a:p>
          <a:p>
            <a:pPr marL="38100" indent="0">
              <a:buNone/>
            </a:pPr>
            <a:r>
              <a:rPr lang="el-GR" sz="1200" dirty="0"/>
              <a:t>Από το 1912 </a:t>
            </a:r>
            <a:r>
              <a:rPr lang="el-GR" sz="1200" dirty="0" err="1"/>
              <a:t>ώς</a:t>
            </a:r>
            <a:r>
              <a:rPr lang="el-GR" sz="1200" dirty="0"/>
              <a:t> το 1918 αξιοποίησε το ταλέντο του σε πολλές μικρές κωμωδίες του βωβού κινηματογράφου, δημιουργώντας τον τύπο του </a:t>
            </a:r>
            <a:r>
              <a:rPr lang="el-GR" sz="1200" dirty="0" err="1"/>
              <a:t>Σαρλό</a:t>
            </a:r>
            <a:r>
              <a:rPr lang="el-GR" sz="1200" dirty="0"/>
              <a:t>. Ο ίδιος όχι μόνο πρωταγωνιστούσε, αλλά ήταν επίσης ο σεναριογράφος, σκηνοθέτης και συνθέτης της Μουσικής των ταινιών του. Η παγκόσμια καταξίωση ήρθε μέσα από τις μεγάλου μήκους ταινίες του, όπως οι Μοντέρνοι Καιροί, Ο Μεγάλος Δικτάτωρ, Τα φώτα της πόλης, Ο κύριος </a:t>
            </a:r>
            <a:r>
              <a:rPr lang="el-GR" sz="1200" dirty="0" err="1"/>
              <a:t>Βερντού</a:t>
            </a:r>
            <a:r>
              <a:rPr lang="el-GR" sz="1200" dirty="0"/>
              <a:t> και άλλες, που τον κατέταξαν ανάμεσα στους σημαντικότερους δημιουργούς της έβδομης τέχνης.</a:t>
            </a:r>
          </a:p>
        </p:txBody>
      </p:sp>
      <p:pic>
        <p:nvPicPr>
          <p:cNvPr id="6" name="Picture 5">
            <a:extLst>
              <a:ext uri="{FF2B5EF4-FFF2-40B4-BE49-F238E27FC236}">
                <a16:creationId xmlns:a16="http://schemas.microsoft.com/office/drawing/2014/main" id="{2E681D77-42BF-4808-8CDB-93E3CD98DB6F}"/>
              </a:ext>
            </a:extLst>
          </p:cNvPr>
          <p:cNvPicPr>
            <a:picLocks noChangeAspect="1"/>
          </p:cNvPicPr>
          <p:nvPr/>
        </p:nvPicPr>
        <p:blipFill>
          <a:blip r:embed="rId2"/>
          <a:stretch>
            <a:fillRect/>
          </a:stretch>
        </p:blipFill>
        <p:spPr>
          <a:xfrm>
            <a:off x="798576" y="1200150"/>
            <a:ext cx="2737104" cy="3425528"/>
          </a:xfrm>
          <a:prstGeom prst="rect">
            <a:avLst/>
          </a:prstGeom>
        </p:spPr>
      </p:pic>
      <p:sp>
        <p:nvSpPr>
          <p:cNvPr id="7" name="TextBox 6">
            <a:extLst>
              <a:ext uri="{FF2B5EF4-FFF2-40B4-BE49-F238E27FC236}">
                <a16:creationId xmlns:a16="http://schemas.microsoft.com/office/drawing/2014/main" id="{33B1A7A2-3C48-47F0-B682-20232FAAC7A1}"/>
              </a:ext>
            </a:extLst>
          </p:cNvPr>
          <p:cNvSpPr txBox="1"/>
          <p:nvPr/>
        </p:nvSpPr>
        <p:spPr>
          <a:xfrm>
            <a:off x="694944" y="4706690"/>
            <a:ext cx="3237002" cy="230832"/>
          </a:xfrm>
          <a:prstGeom prst="rect">
            <a:avLst/>
          </a:prstGeom>
          <a:noFill/>
        </p:spPr>
        <p:txBody>
          <a:bodyPr wrap="square" rtlCol="0">
            <a:spAutoFit/>
          </a:bodyPr>
          <a:lstStyle/>
          <a:p>
            <a:r>
              <a:rPr lang="el-GR" sz="900" dirty="0">
                <a:hlinkClick r:id="rId3"/>
              </a:rPr>
              <a:t>Απόσπασμα από την ταινία «</a:t>
            </a:r>
            <a:r>
              <a:rPr lang="en-US" sz="900" dirty="0">
                <a:hlinkClick r:id="rId3"/>
              </a:rPr>
              <a:t>Charlie in the Machine</a:t>
            </a:r>
            <a:r>
              <a:rPr lang="el-GR" sz="900" dirty="0">
                <a:hlinkClick r:id="rId3"/>
              </a:rPr>
              <a:t>»</a:t>
            </a:r>
            <a:endParaRPr lang="el-GR" sz="900" dirty="0"/>
          </a:p>
        </p:txBody>
      </p:sp>
    </p:spTree>
    <p:extLst>
      <p:ext uri="{BB962C8B-B14F-4D97-AF65-F5344CB8AC3E}">
        <p14:creationId xmlns:p14="http://schemas.microsoft.com/office/powerpoint/2010/main" val="824630237"/>
      </p:ext>
    </p:extLst>
  </p:cSld>
  <p:clrMapOvr>
    <a:masterClrMapping/>
  </p:clrMapOvr>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652</Words>
  <Application>Microsoft Office PowerPoint</Application>
  <PresentationFormat>On-screen Show (16:9)</PresentationFormat>
  <Paragraphs>31</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Verdana</vt:lpstr>
      <vt:lpstr>Arial</vt:lpstr>
      <vt:lpstr>Trebuchet MS</vt:lpstr>
      <vt:lpstr>Spotlight</vt:lpstr>
      <vt:lpstr>PowerPoint Presentation</vt:lpstr>
      <vt:lpstr>Βουβός Κινηματογράφος</vt:lpstr>
      <vt:lpstr>Η δουλειά ενός μουσικού στον βουβό κινηματογράφο</vt:lpstr>
      <vt:lpstr>Photoplay, Παρτιτούρες γενικές και Πρωτότυπες παρτιτούρες</vt:lpstr>
      <vt:lpstr>Μεταβαίνοντας στον ήχο</vt:lpstr>
      <vt:lpstr>Phonofilm</vt:lpstr>
      <vt:lpstr>Charlie Chaplin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t b</cp:lastModifiedBy>
  <cp:revision>57</cp:revision>
  <dcterms:modified xsi:type="dcterms:W3CDTF">2020-11-21T19:09:13Z</dcterms:modified>
</cp:coreProperties>
</file>