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7" d="100"/>
          <a:sy n="67" d="100"/>
        </p:scale>
        <p:origin x="5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E42B05-785D-4712-87FD-2DC3D544DEDF}" type="datetimeFigureOut">
              <a:rPr lang="el-GR" smtClean="0"/>
              <a:t>14/1/2025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6BFAC2-10E2-42E2-A242-BC9D5EDE6970}" type="slidenum">
              <a:rPr lang="el-GR" smtClean="0"/>
              <a:t>‹#›</a:t>
            </a:fld>
            <a:endParaRPr lang="el-GR"/>
          </a:p>
        </p:txBody>
      </p:sp>
    </p:spTree>
    <p:extLst>
      <p:ext uri="{BB962C8B-B14F-4D97-AF65-F5344CB8AC3E}">
        <p14:creationId xmlns:p14="http://schemas.microsoft.com/office/powerpoint/2010/main" val="3383038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CECBEE-C182-2236-887D-EF1A6828BE8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4093431-C604-CDDE-3CE5-FA3678CD2D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4F19AF5-AE38-F69F-8D62-DA9269609088}"/>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5" name="Θέση υποσέλιδου 4">
            <a:extLst>
              <a:ext uri="{FF2B5EF4-FFF2-40B4-BE49-F238E27FC236}">
                <a16:creationId xmlns:a16="http://schemas.microsoft.com/office/drawing/2014/main" id="{89EF3565-D659-E854-601F-DF5901513D0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D78534B-7EF9-581F-ACE1-16A1CDFF398F}"/>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1855031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2D17EF-9099-5093-9D70-AE773668BFA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420EB8F-807B-E3E2-9928-F7D06F9D2E6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81B1957-3D4F-077C-A41B-A1949773A47F}"/>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5" name="Θέση υποσέλιδου 4">
            <a:extLst>
              <a:ext uri="{FF2B5EF4-FFF2-40B4-BE49-F238E27FC236}">
                <a16:creationId xmlns:a16="http://schemas.microsoft.com/office/drawing/2014/main" id="{D0C8EC56-4D42-57C2-4044-7C693AD3C59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B9E0EFE-3DB3-D135-FC53-98F47E588C7E}"/>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4062992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192FAC0-CCFE-02FB-3DA6-90F6EC74A09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FFEA962-4D35-A22F-27F2-8D1873748C6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ED5AAB7-5F85-5187-6023-7E604E187B2E}"/>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5" name="Θέση υποσέλιδου 4">
            <a:extLst>
              <a:ext uri="{FF2B5EF4-FFF2-40B4-BE49-F238E27FC236}">
                <a16:creationId xmlns:a16="http://schemas.microsoft.com/office/drawing/2014/main" id="{25FA27DF-D30F-C8B0-070D-67AEBCB6C32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40097ED-4B3B-717F-76EC-515D30235588}"/>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1045230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35DBE3-31B4-6691-365A-87854AE239E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9A65B7A-F0FC-7A28-FBF3-83D952087B0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70BAC2D-814F-5F7C-3716-8049F3C7BC81}"/>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5" name="Θέση υποσέλιδου 4">
            <a:extLst>
              <a:ext uri="{FF2B5EF4-FFF2-40B4-BE49-F238E27FC236}">
                <a16:creationId xmlns:a16="http://schemas.microsoft.com/office/drawing/2014/main" id="{FD3B5068-1A07-98CB-8791-7418BA1144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F0E1450-32B2-59F4-D930-11B0A99BF723}"/>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2010639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D18642-A31D-52E7-4001-ABC6E40D8EE3}"/>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E55EBB0-2F6B-2D2A-0609-232C194C826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09E82C1-01CE-48B7-B36E-91695EF9F3A0}"/>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5" name="Θέση υποσέλιδου 4">
            <a:extLst>
              <a:ext uri="{FF2B5EF4-FFF2-40B4-BE49-F238E27FC236}">
                <a16:creationId xmlns:a16="http://schemas.microsoft.com/office/drawing/2014/main" id="{D5BACF13-9199-C2F6-42ED-384B194D025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1146C74-3123-FDC9-6106-7E401E232535}"/>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1535091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EA0981-D9FB-FE8C-9DF2-E53824C4FE1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946CF1D-AA38-66E7-DA6C-DEF93030489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22F781F-DAF5-03A6-3347-47BD86A8732C}"/>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9A7DCEA-6AF9-9F4A-5889-FAE636499731}"/>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6" name="Θέση υποσέλιδου 5">
            <a:extLst>
              <a:ext uri="{FF2B5EF4-FFF2-40B4-BE49-F238E27FC236}">
                <a16:creationId xmlns:a16="http://schemas.microsoft.com/office/drawing/2014/main" id="{C52001BC-A10A-C7B4-17F8-4F91ACA154D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DC93191-E558-92CD-DC09-78C6D83DFAF9}"/>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692423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008F04-8814-0235-DF10-B90D41538F8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FF061E2-EF27-D055-8D0C-B7F42F50C4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1CD2B37B-34BE-F9E4-0667-3792FC4BA23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36AB596C-07A0-530E-58B3-878F9688E4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3C1C216E-A50E-7F6B-40AE-8BB0E7C1DB4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A98F98C-69C8-FCEB-3B2C-91D53722BBB7}"/>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8" name="Θέση υποσέλιδου 7">
            <a:extLst>
              <a:ext uri="{FF2B5EF4-FFF2-40B4-BE49-F238E27FC236}">
                <a16:creationId xmlns:a16="http://schemas.microsoft.com/office/drawing/2014/main" id="{1A85EAB9-D23C-FC5D-0EA3-7062E885BA4D}"/>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268A41A6-D837-5E3C-FF0F-45F1731C77F5}"/>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3701218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F9A9E9-EDA1-23D9-7985-2CD57EE8EC8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1F50F393-8DB9-9FFB-EA6B-FCB74A3A7D30}"/>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4" name="Θέση υποσέλιδου 3">
            <a:extLst>
              <a:ext uri="{FF2B5EF4-FFF2-40B4-BE49-F238E27FC236}">
                <a16:creationId xmlns:a16="http://schemas.microsoft.com/office/drawing/2014/main" id="{5F7B49BF-CDA9-85EC-2151-AFC124F8A41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B0A2024A-1C10-9EFD-14A3-206B29D5B941}"/>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1876502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5D6902C-FD74-D85F-CAA5-2B6EB0815FE1}"/>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3" name="Θέση υποσέλιδου 2">
            <a:extLst>
              <a:ext uri="{FF2B5EF4-FFF2-40B4-BE49-F238E27FC236}">
                <a16:creationId xmlns:a16="http://schemas.microsoft.com/office/drawing/2014/main" id="{6A276CD7-0EE6-2887-CA30-6AED6302E38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E96C7799-529C-C13D-1BB9-3C063F80FAD4}"/>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420855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E000D6-7794-7A13-FD81-4F22B7192C6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366E107-D476-56D2-0699-A353B488CD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2CF001A-85E5-D5FB-3533-F7DC7DFC05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F95D65B-B385-C327-847E-7ACC0CB17AB3}"/>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6" name="Θέση υποσέλιδου 5">
            <a:extLst>
              <a:ext uri="{FF2B5EF4-FFF2-40B4-BE49-F238E27FC236}">
                <a16:creationId xmlns:a16="http://schemas.microsoft.com/office/drawing/2014/main" id="{E2E9E8F3-0405-DC04-614F-6FFBE8C530B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02ACC96-2CE8-0FF5-B80D-31E620DBD2E8}"/>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3405643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D428E0-1CD1-9B44-BD32-A077450E7F6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FEEED02-3651-391D-5C7E-9DB9BD4BC4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01DC434-9989-89DD-B0DE-73118D5533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78492E1-0CE4-85FB-CA98-205EA8DFBBD6}"/>
              </a:ext>
            </a:extLst>
          </p:cNvPr>
          <p:cNvSpPr>
            <a:spLocks noGrp="1"/>
          </p:cNvSpPr>
          <p:nvPr>
            <p:ph type="dt" sz="half" idx="10"/>
          </p:nvPr>
        </p:nvSpPr>
        <p:spPr/>
        <p:txBody>
          <a:bodyPr/>
          <a:lstStyle/>
          <a:p>
            <a:fld id="{90CED39E-D5A2-461C-AD2D-EFD2F13E7578}" type="datetimeFigureOut">
              <a:rPr lang="el-GR" smtClean="0"/>
              <a:t>14/1/2025</a:t>
            </a:fld>
            <a:endParaRPr lang="el-GR"/>
          </a:p>
        </p:txBody>
      </p:sp>
      <p:sp>
        <p:nvSpPr>
          <p:cNvPr id="6" name="Θέση υποσέλιδου 5">
            <a:extLst>
              <a:ext uri="{FF2B5EF4-FFF2-40B4-BE49-F238E27FC236}">
                <a16:creationId xmlns:a16="http://schemas.microsoft.com/office/drawing/2014/main" id="{272DB3B8-73E1-FD59-B151-1A6D2BB7244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6C847E5-E53A-A02B-011F-5EFCB49EB3AB}"/>
              </a:ext>
            </a:extLst>
          </p:cNvPr>
          <p:cNvSpPr>
            <a:spLocks noGrp="1"/>
          </p:cNvSpPr>
          <p:nvPr>
            <p:ph type="sldNum" sz="quarter" idx="12"/>
          </p:nvPr>
        </p:nvSpPr>
        <p:spPr/>
        <p:txBody>
          <a:bodyPr/>
          <a:lstStyle/>
          <a:p>
            <a:fld id="{00D7CAA2-A2E5-47C7-A501-6E2D80E359C1}" type="slidenum">
              <a:rPr lang="el-GR" smtClean="0"/>
              <a:t>‹#›</a:t>
            </a:fld>
            <a:endParaRPr lang="el-GR"/>
          </a:p>
        </p:txBody>
      </p:sp>
    </p:spTree>
    <p:extLst>
      <p:ext uri="{BB962C8B-B14F-4D97-AF65-F5344CB8AC3E}">
        <p14:creationId xmlns:p14="http://schemas.microsoft.com/office/powerpoint/2010/main" val="1686540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70FB812-D4F3-76FA-78B3-03DC61CF3D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0281B35-B94C-FFF7-D9FB-EC7F7E486AA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4AE5786-F7A0-4279-8F93-94F79341C6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CED39E-D5A2-461C-AD2D-EFD2F13E7578}" type="datetimeFigureOut">
              <a:rPr lang="el-GR" smtClean="0"/>
              <a:t>14/1/2025</a:t>
            </a:fld>
            <a:endParaRPr lang="el-GR"/>
          </a:p>
        </p:txBody>
      </p:sp>
      <p:sp>
        <p:nvSpPr>
          <p:cNvPr id="5" name="Θέση υποσέλιδου 4">
            <a:extLst>
              <a:ext uri="{FF2B5EF4-FFF2-40B4-BE49-F238E27FC236}">
                <a16:creationId xmlns:a16="http://schemas.microsoft.com/office/drawing/2014/main" id="{51824D93-CB93-A4EA-BF0C-092602300B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1434E0B-BF82-C9AE-BC7F-23A13C5422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0D7CAA2-A2E5-47C7-A501-6E2D80E359C1}" type="slidenum">
              <a:rPr lang="el-GR" smtClean="0"/>
              <a:t>‹#›</a:t>
            </a:fld>
            <a:endParaRPr lang="el-GR"/>
          </a:p>
        </p:txBody>
      </p:sp>
    </p:spTree>
    <p:extLst>
      <p:ext uri="{BB962C8B-B14F-4D97-AF65-F5344CB8AC3E}">
        <p14:creationId xmlns:p14="http://schemas.microsoft.com/office/powerpoint/2010/main" val="771126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34558">
              <a:srgbClr val="F78487"/>
            </a:gs>
            <a:gs pos="74000">
              <a:srgbClr val="FF0000"/>
            </a:gs>
          </a:gsLst>
          <a:lin ang="5400000" scaled="1"/>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F8D605-26AA-6189-B0C8-B7C0A1D3196D}"/>
              </a:ext>
            </a:extLst>
          </p:cNvPr>
          <p:cNvSpPr>
            <a:spLocks noGrp="1"/>
          </p:cNvSpPr>
          <p:nvPr>
            <p:ph type="ctrTitle"/>
          </p:nvPr>
        </p:nvSpPr>
        <p:spPr>
          <a:xfrm>
            <a:off x="1297305" y="937260"/>
            <a:ext cx="9092565" cy="880110"/>
          </a:xfrm>
        </p:spPr>
        <p:txBody>
          <a:bodyPr>
            <a:normAutofit fontScale="90000"/>
          </a:bodyPr>
          <a:lstStyle/>
          <a:p>
            <a:r>
              <a:rPr lang="en-US" dirty="0">
                <a:solidFill>
                  <a:srgbClr val="FF0000"/>
                </a:solidFill>
              </a:rPr>
              <a:t>	How I spend my Christmas holidays</a:t>
            </a:r>
            <a:endParaRPr lang="el-GR" dirty="0">
              <a:solidFill>
                <a:srgbClr val="FF0000"/>
              </a:solidFill>
            </a:endParaRPr>
          </a:p>
        </p:txBody>
      </p:sp>
      <p:sp>
        <p:nvSpPr>
          <p:cNvPr id="5" name="Αστέρι: 5 ακτίνες 4">
            <a:extLst>
              <a:ext uri="{FF2B5EF4-FFF2-40B4-BE49-F238E27FC236}">
                <a16:creationId xmlns:a16="http://schemas.microsoft.com/office/drawing/2014/main" id="{CF371BFA-3E83-87D7-A099-4D2CDDCBFD11}"/>
              </a:ext>
            </a:extLst>
          </p:cNvPr>
          <p:cNvSpPr/>
          <p:nvPr/>
        </p:nvSpPr>
        <p:spPr>
          <a:xfrm>
            <a:off x="782955" y="902970"/>
            <a:ext cx="1828800" cy="1828800"/>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l-GR" dirty="0"/>
          </a:p>
        </p:txBody>
      </p:sp>
      <p:sp>
        <p:nvSpPr>
          <p:cNvPr id="6" name="TextBox 5">
            <a:extLst>
              <a:ext uri="{FF2B5EF4-FFF2-40B4-BE49-F238E27FC236}">
                <a16:creationId xmlns:a16="http://schemas.microsoft.com/office/drawing/2014/main" id="{ED226938-A272-D171-0F4C-6E31649BF59A}"/>
              </a:ext>
            </a:extLst>
          </p:cNvPr>
          <p:cNvSpPr txBox="1"/>
          <p:nvPr/>
        </p:nvSpPr>
        <p:spPr>
          <a:xfrm>
            <a:off x="3074670" y="2228850"/>
            <a:ext cx="3937635" cy="369332"/>
          </a:xfrm>
          <a:prstGeom prst="rect">
            <a:avLst/>
          </a:prstGeom>
          <a:noFill/>
        </p:spPr>
        <p:txBody>
          <a:bodyPr wrap="square" rtlCol="0">
            <a:spAutoFit/>
          </a:bodyPr>
          <a:lstStyle/>
          <a:p>
            <a:r>
              <a:rPr lang="en-US" dirty="0"/>
              <a:t>Z</a:t>
            </a:r>
            <a:r>
              <a:rPr lang="el-GR" dirty="0"/>
              <a:t>ΩΗ ΚΟΡΠΕΤΗ Α2</a:t>
            </a:r>
            <a:endParaRPr lang="el-GR" sz="1800" kern="1200" dirty="0">
              <a:solidFill>
                <a:schemeClr val="tx1"/>
              </a:solidFill>
              <a:latin typeface="+mn-lt"/>
              <a:ea typeface="+mn-ea"/>
              <a:cs typeface="+mn-cs"/>
            </a:endParaRPr>
          </a:p>
        </p:txBody>
      </p:sp>
      <p:pic>
        <p:nvPicPr>
          <p:cNvPr id="2052" name="Picture 4" descr="Premium Vector | Cute happy little Christmas Santa Claus cartoon style in  vector flat design">
            <a:extLst>
              <a:ext uri="{FF2B5EF4-FFF2-40B4-BE49-F238E27FC236}">
                <a16:creationId xmlns:a16="http://schemas.microsoft.com/office/drawing/2014/main" id="{F5D8908D-83CE-60CF-BCEE-69E306FBDFC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221"/>
          <a:stretch/>
        </p:blipFill>
        <p:spPr bwMode="auto">
          <a:xfrm>
            <a:off x="8823959" y="3779519"/>
            <a:ext cx="2686051" cy="2653665"/>
          </a:xfrm>
          <a:prstGeom prst="rect">
            <a:avLst/>
          </a:prstGeom>
          <a:gradFill>
            <a:gsLst>
              <a:gs pos="0">
                <a:srgbClr val="FF0000"/>
              </a:gs>
              <a:gs pos="34558">
                <a:srgbClr val="FF0000"/>
              </a:gs>
              <a:gs pos="74000">
                <a:srgbClr val="FF0000"/>
              </a:gs>
            </a:gsLst>
            <a:lin ang="5400000" scaled="1"/>
          </a:gra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4" descr="Premium Vector | Cute happy little Christmas Santa Claus cartoon style in  vector flat design">
            <a:extLst>
              <a:ext uri="{FF2B5EF4-FFF2-40B4-BE49-F238E27FC236}">
                <a16:creationId xmlns:a16="http://schemas.microsoft.com/office/drawing/2014/main" id="{F5D8908D-83CE-60CF-BCEE-69E306FBDFCF}"/>
              </a:ext>
            </a:extLst>
          </p:cNvPr>
          <p:cNvPicPr>
            <a:picLocks noChangeAspect="1" noChangeArrowheads="1"/>
          </p:cNvPicPr>
          <p:nvPr/>
        </p:nvPicPr>
        <p:blipFill>
          <a:blip r:embed="rId2">
            <a:alphaModFix/>
            <a:extLst>
              <a:ext uri="{28A0092B-C50C-407E-A947-70E740481C1C}">
                <a14:useLocalDpi xmlns:a14="http://schemas.microsoft.com/office/drawing/2010/main" val="0"/>
              </a:ext>
            </a:extLst>
          </a:blip>
          <a:srcRect/>
          <a:stretch>
            <a:fillRect/>
          </a:stretch>
        </p:blipFill>
        <p:spPr bwMode="auto">
          <a:xfrm>
            <a:off x="8823959" y="3779519"/>
            <a:ext cx="2653665" cy="26536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6060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1"/>
            </a:gs>
            <a:gs pos="34558">
              <a:schemeClr val="bg1"/>
            </a:gs>
            <a:gs pos="74000">
              <a:srgbClr val="66FF99"/>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BC7D3A7-F0A1-12AC-43CA-7C1458637174}"/>
              </a:ext>
            </a:extLst>
          </p:cNvPr>
          <p:cNvSpPr txBox="1"/>
          <p:nvPr/>
        </p:nvSpPr>
        <p:spPr>
          <a:xfrm>
            <a:off x="451484" y="411480"/>
            <a:ext cx="11184255" cy="3693319"/>
          </a:xfrm>
          <a:prstGeom prst="rect">
            <a:avLst/>
          </a:prstGeom>
          <a:noFill/>
        </p:spPr>
        <p:txBody>
          <a:bodyPr wrap="square" rtlCol="0">
            <a:spAutoFit/>
          </a:bodyPr>
          <a:lstStyle/>
          <a:p>
            <a:r>
              <a:rPr lang="en-US">
                <a:solidFill>
                  <a:srgbClr val="FF0000"/>
                </a:solidFill>
              </a:rPr>
              <a:t>During my Christmas holidays, I had a wonderful time filled with joy and relaxation. First, I decorated the Christmas tree with my family, adding colorful lights and ornaments. On Christmas Eve, we prepared a delicious dinner and exchanged gifts. It was heartwarming to see everyone happy and together.</a:t>
            </a:r>
          </a:p>
          <a:p>
            <a:endParaRPr lang="en-US" sz="1800" kern="1200">
              <a:solidFill>
                <a:srgbClr val="FF0000"/>
              </a:solidFill>
              <a:latin typeface="+mn-lt"/>
              <a:ea typeface="+mn-ea"/>
              <a:cs typeface="+mn-cs"/>
            </a:endParaRPr>
          </a:p>
          <a:p>
            <a:endParaRPr lang="en-US">
              <a:solidFill>
                <a:srgbClr val="FF0000"/>
              </a:solidFill>
            </a:endParaRPr>
          </a:p>
          <a:p>
            <a:endParaRPr lang="en-US" sz="1800" kern="1200">
              <a:solidFill>
                <a:srgbClr val="FF0000"/>
              </a:solidFill>
              <a:latin typeface="+mn-lt"/>
              <a:ea typeface="+mn-ea"/>
              <a:cs typeface="+mn-cs"/>
            </a:endParaRPr>
          </a:p>
          <a:p>
            <a:r>
              <a:rPr lang="en-US" sz="1800" kern="1200">
                <a:solidFill>
                  <a:srgbClr val="FF0000"/>
                </a:solidFill>
                <a:latin typeface="+mn-lt"/>
                <a:ea typeface="+mn-ea"/>
                <a:cs typeface="+mn-cs"/>
              </a:rPr>
              <a:t>The next </a:t>
            </a:r>
            <a:r>
              <a:rPr lang="en-US">
                <a:solidFill>
                  <a:srgbClr val="FF0000"/>
                </a:solidFill>
              </a:rPr>
              <a:t>days were more relaxing. I spend time reading, watching movies, and meeting friends. We went to the local Christmas market, where we enjoyed hot chocolate and festive music. I also helped in a charity event, distributing food to those in need, which made my holidays feel even more meaningful.</a:t>
            </a:r>
          </a:p>
          <a:p>
            <a:endParaRPr lang="en-US" sz="1800" kern="1200">
              <a:solidFill>
                <a:srgbClr val="FF0000"/>
              </a:solidFill>
              <a:latin typeface="+mn-lt"/>
              <a:ea typeface="+mn-ea"/>
              <a:cs typeface="+mn-cs"/>
            </a:endParaRPr>
          </a:p>
          <a:p>
            <a:endParaRPr lang="en-US">
              <a:solidFill>
                <a:srgbClr val="FF0000"/>
              </a:solidFill>
            </a:endParaRPr>
          </a:p>
          <a:p>
            <a:r>
              <a:rPr lang="en-US" sz="1800" kern="1200">
                <a:solidFill>
                  <a:srgbClr val="FF0000"/>
                </a:solidFill>
                <a:latin typeface="+mn-lt"/>
                <a:ea typeface="+mn-ea"/>
                <a:cs typeface="+mn-cs"/>
              </a:rPr>
              <a:t>Over</a:t>
            </a:r>
            <a:r>
              <a:rPr lang="en-US">
                <a:solidFill>
                  <a:srgbClr val="FF0000"/>
                </a:solidFill>
              </a:rPr>
              <a:t>all, my Christmas holidays were filled with family moments, relaxation, and a sense of giving, making them truly special.</a:t>
            </a:r>
            <a:endParaRPr lang="el-GR" sz="1800" kern="1200" dirty="0">
              <a:solidFill>
                <a:srgbClr val="FF0000"/>
              </a:solidFill>
              <a:latin typeface="+mn-lt"/>
              <a:ea typeface="+mn-ea"/>
              <a:cs typeface="+mn-cs"/>
            </a:endParaRPr>
          </a:p>
        </p:txBody>
      </p:sp>
      <p:sp>
        <p:nvSpPr>
          <p:cNvPr id="7" name="Αστέρι: 5 ακτίνες 6">
            <a:extLst>
              <a:ext uri="{FF2B5EF4-FFF2-40B4-BE49-F238E27FC236}">
                <a16:creationId xmlns:a16="http://schemas.microsoft.com/office/drawing/2014/main" id="{1397242A-6480-F83D-9C03-DFBF9FEA5740}"/>
              </a:ext>
            </a:extLst>
          </p:cNvPr>
          <p:cNvSpPr/>
          <p:nvPr/>
        </p:nvSpPr>
        <p:spPr>
          <a:xfrm>
            <a:off x="451484" y="4491990"/>
            <a:ext cx="1828800" cy="1828800"/>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l-GR" dirty="0"/>
          </a:p>
        </p:txBody>
      </p:sp>
      <p:sp>
        <p:nvSpPr>
          <p:cNvPr id="8" name="Γελαστό πρόσωπο 7">
            <a:extLst>
              <a:ext uri="{FF2B5EF4-FFF2-40B4-BE49-F238E27FC236}">
                <a16:creationId xmlns:a16="http://schemas.microsoft.com/office/drawing/2014/main" id="{C61C2A54-BECA-D655-6958-36618D88EC40}"/>
              </a:ext>
            </a:extLst>
          </p:cNvPr>
          <p:cNvSpPr/>
          <p:nvPr/>
        </p:nvSpPr>
        <p:spPr>
          <a:xfrm>
            <a:off x="9806939" y="4104799"/>
            <a:ext cx="1828800" cy="1828800"/>
          </a:xfrm>
          <a:prstGeom prst="smileyFac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l-GR"/>
          </a:p>
        </p:txBody>
      </p:sp>
    </p:spTree>
    <p:extLst>
      <p:ext uri="{BB962C8B-B14F-4D97-AF65-F5344CB8AC3E}">
        <p14:creationId xmlns:p14="http://schemas.microsoft.com/office/powerpoint/2010/main" val="4242908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1A561DF-BBB9-8857-04E5-F856B153DCFB}"/>
              </a:ext>
            </a:extLst>
          </p:cNvPr>
          <p:cNvSpPr txBox="1"/>
          <p:nvPr/>
        </p:nvSpPr>
        <p:spPr>
          <a:xfrm>
            <a:off x="876693" y="741391"/>
            <a:ext cx="4355265" cy="1616203"/>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3200">
                <a:latin typeface="+mj-lt"/>
                <a:ea typeface="+mj-ea"/>
                <a:cs typeface="+mj-cs"/>
              </a:rPr>
              <a:t>ΜΕΤΑΦΡΑΣΗ</a:t>
            </a:r>
          </a:p>
        </p:txBody>
      </p:sp>
      <p:sp>
        <p:nvSpPr>
          <p:cNvPr id="5" name="TextBox 4">
            <a:extLst>
              <a:ext uri="{FF2B5EF4-FFF2-40B4-BE49-F238E27FC236}">
                <a16:creationId xmlns:a16="http://schemas.microsoft.com/office/drawing/2014/main" id="{EDA679A2-1C60-FC24-BA25-572D63EDB6BE}"/>
              </a:ext>
            </a:extLst>
          </p:cNvPr>
          <p:cNvSpPr txBox="1"/>
          <p:nvPr/>
        </p:nvSpPr>
        <p:spPr>
          <a:xfrm>
            <a:off x="876692" y="2533476"/>
            <a:ext cx="4355265" cy="3447832"/>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1100"/>
              <a:t>Κατά τη διάρκεια των Χριστουγεννιάτικων διακοπών μου πέρασα υπέροχα γεμάτα χαρά και χαλάρωση. Πρώτα, διακόσμησα το χριστουγεννιάτικο δέντρο με την οικογένεια μου προσθέτοντας πολύχρωμα φωτάκια και στολίδια. Την παραμονή των Χριστουγέννων ετοιμάσαμε ένα νόστιμο δείπνο και ανταλλάξαμε δώρα. Ήταν συγκινητικό να βλέπω όλους ευτυχισμένους και μαζί.</a:t>
            </a:r>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r>
              <a:rPr lang="en-US" sz="1100"/>
              <a:t>Οι επόμενες ημέρες ήταν πιο χαλαρές. Πέρασα χρόνο διαβάζοντας, βλέποντας χριστουγεννιάτικες ταινίες και συναντώντας της περιοχή, όπου απολαύσαμε ζεστή σοκολάτα και γιορτινή μουσική. Επίσης συμμετείχα σε μια φιλανθρωπική δράση, μοιράζοντας φαγητό σε ανθρώπους που είχαν ανάγκη, κάτι που έκανε τις γιορτές μου ακόμη πιο ξεχωριστές.</a:t>
            </a:r>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r>
              <a:rPr lang="en-US" sz="1100"/>
              <a:t>Συνολικά, οι Χριστουγεννιάτικες διακοπές μου ήταν γεμάτες οικογενειακές στιγμές, χαλάρωση και αίσθημα προσφοράς, κάνοντας τις πραγματικά ξεχωριστές.    </a:t>
            </a:r>
          </a:p>
        </p:txBody>
      </p:sp>
      <p:pic>
        <p:nvPicPr>
          <p:cNvPr id="3076" name="Picture 4" descr="1,742,600+ Christmas Tree Stock Photos, Pictures &amp; Royalty-Free Images -  iStock | Christmas, Christmas tree outside, Christmas tree background">
            <a:extLst>
              <a:ext uri="{FF2B5EF4-FFF2-40B4-BE49-F238E27FC236}">
                <a16:creationId xmlns:a16="http://schemas.microsoft.com/office/drawing/2014/main" id="{3E17BF29-CB3D-7630-8269-F647835634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6447" r="4664"/>
          <a:stretch/>
        </p:blipFill>
        <p:spPr bwMode="auto">
          <a:xfrm>
            <a:off x="6096000" y="10"/>
            <a:ext cx="6095999" cy="6857990"/>
          </a:xfrm>
          <a:prstGeom prst="rect">
            <a:avLst/>
          </a:prstGeom>
          <a:noFill/>
          <a:extLst>
            <a:ext uri="{909E8E84-426E-40DD-AFC4-6F175D3DCCD1}">
              <a14:hiddenFill xmlns:a14="http://schemas.microsoft.com/office/drawing/2010/main">
                <a:solidFill>
                  <a:srgbClr val="FFFFFF"/>
                </a:solidFill>
              </a14:hiddenFill>
            </a:ext>
          </a:extLst>
        </p:spPr>
      </p:pic>
      <p:sp>
        <p:nvSpPr>
          <p:cNvPr id="3086" name="Rectangle 3080">
            <a:extLst>
              <a:ext uri="{FF2B5EF4-FFF2-40B4-BE49-F238E27FC236}">
                <a16:creationId xmlns:a16="http://schemas.microsoft.com/office/drawing/2014/main" id="{AE3A741D-C19B-960A-5803-1C58871478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369424" y="3028872"/>
            <a:ext cx="1559464" cy="6106313"/>
          </a:xfrm>
          <a:prstGeom prst="rect">
            <a:avLst/>
          </a:prstGeom>
          <a:gradFill>
            <a:gsLst>
              <a:gs pos="0">
                <a:schemeClr val="accent5">
                  <a:alpha val="77000"/>
                </a:schemeClr>
              </a:gs>
              <a:gs pos="57000">
                <a:schemeClr val="accent5">
                  <a:lumMod val="60000"/>
                  <a:lumOff val="40000"/>
                  <a:alpha val="0"/>
                </a:schemeClr>
              </a:gs>
            </a:gsLst>
            <a:lin ang="11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8" name="Rectangle 3082">
            <a:extLst>
              <a:ext uri="{FF2B5EF4-FFF2-40B4-BE49-F238E27FC236}">
                <a16:creationId xmlns:a16="http://schemas.microsoft.com/office/drawing/2014/main" id="{9C3A50E9-9119-7BC3-083B-2D84CCC78E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15441" y="-3760"/>
            <a:ext cx="2176557" cy="6857999"/>
          </a:xfrm>
          <a:prstGeom prst="rect">
            <a:avLst/>
          </a:prstGeom>
          <a:gradFill flip="none" rotWithShape="1">
            <a:gsLst>
              <a:gs pos="0">
                <a:schemeClr val="accent2"/>
              </a:gs>
              <a:gs pos="40000">
                <a:schemeClr val="accent2">
                  <a:alpha val="0"/>
                </a:schemeClr>
              </a:gs>
            </a:gsLst>
            <a:lin ang="11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5" name="Rectangle 3084">
            <a:extLst>
              <a:ext uri="{FF2B5EF4-FFF2-40B4-BE49-F238E27FC236}">
                <a16:creationId xmlns:a16="http://schemas.microsoft.com/office/drawing/2014/main" id="{DC39DE25-0E4E-0AA7-0932-1D78C23727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096000" y="5502302"/>
            <a:ext cx="6106314" cy="1359456"/>
          </a:xfrm>
          <a:prstGeom prst="rect">
            <a:avLst/>
          </a:prstGeom>
          <a:gradFill flip="none" rotWithShape="1">
            <a:gsLst>
              <a:gs pos="0">
                <a:schemeClr val="accent2">
                  <a:alpha val="89000"/>
                </a:schemeClr>
              </a:gs>
              <a:gs pos="38000">
                <a:schemeClr val="accent5">
                  <a:lumMod val="60000"/>
                  <a:lumOff val="40000"/>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3087" name="Rectangle 3086">
            <a:extLst>
              <a:ext uri="{FF2B5EF4-FFF2-40B4-BE49-F238E27FC236}">
                <a16:creationId xmlns:a16="http://schemas.microsoft.com/office/drawing/2014/main" id="{8D6EA299-0840-6DEA-E670-C49AEBC87E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9026892" y="2939627"/>
            <a:ext cx="3162908" cy="3914612"/>
          </a:xfrm>
          <a:prstGeom prst="rect">
            <a:avLst/>
          </a:prstGeom>
          <a:gradFill flip="none" rotWithShape="1">
            <a:gsLst>
              <a:gs pos="0">
                <a:schemeClr val="accent5">
                  <a:lumMod val="60000"/>
                  <a:lumOff val="40000"/>
                </a:schemeClr>
              </a:gs>
              <a:gs pos="51000">
                <a:schemeClr val="accent5">
                  <a:lumMod val="60000"/>
                  <a:lumOff val="40000"/>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Tree>
    <p:extLst>
      <p:ext uri="{BB962C8B-B14F-4D97-AF65-F5344CB8AC3E}">
        <p14:creationId xmlns:p14="http://schemas.microsoft.com/office/powerpoint/2010/main" val="151252615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7105</TotalTime>
  <Words>276</Words>
  <Application>Microsoft Office PowerPoint</Application>
  <PresentationFormat>Ευρεία οθόνη</PresentationFormat>
  <Paragraphs>18</Paragraphs>
  <Slides>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vt:i4>
      </vt:variant>
    </vt:vector>
  </HeadingPairs>
  <TitlesOfParts>
    <vt:vector size="7" baseType="lpstr">
      <vt:lpstr>Aptos</vt:lpstr>
      <vt:lpstr>Aptos Display</vt:lpstr>
      <vt:lpstr>Arial</vt:lpstr>
      <vt:lpstr>Θέμα του Office</vt:lpstr>
      <vt:lpstr> How I spend my Christmas holidays</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Ανδρεας Κορπετης</dc:creator>
  <cp:lastModifiedBy>Ανδρεας Κορπετης</cp:lastModifiedBy>
  <cp:revision>1</cp:revision>
  <dcterms:created xsi:type="dcterms:W3CDTF">2025-01-14T21:05:23Z</dcterms:created>
  <dcterms:modified xsi:type="dcterms:W3CDTF">2025-01-19T19:31:16Z</dcterms:modified>
</cp:coreProperties>
</file>