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75" r:id="rId19"/>
    <p:sldId id="276" r:id="rId20"/>
    <p:sldId id="277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image" Target="../media/image1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594B4-B73D-416C-9495-B2901451B5AF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E0CE0A-DBBE-4120-B25F-7FF0391B5C6C}">
      <dgm:prSet phldrT="[Κείμενο]"/>
      <dgm:spPr/>
      <dgm:t>
        <a:bodyPr/>
        <a:lstStyle/>
        <a:p>
          <a:r>
            <a:rPr lang="el-GR" b="1" i="0" u="none"/>
            <a:t>O κάτω  αγωγός διαρρέεται από ρεύμα έντασης Ι</a:t>
          </a:r>
          <a:endParaRPr lang="en-GB" dirty="0"/>
        </a:p>
      </dgm:t>
    </dgm:pt>
    <dgm:pt modelId="{43097FE8-996C-4608-9A75-5BE00C97997A}" type="parTrans" cxnId="{62CD9F9F-140D-487E-8091-B60D0F9774E6}">
      <dgm:prSet/>
      <dgm:spPr/>
      <dgm:t>
        <a:bodyPr/>
        <a:lstStyle/>
        <a:p>
          <a:endParaRPr lang="en-GB"/>
        </a:p>
      </dgm:t>
    </dgm:pt>
    <dgm:pt modelId="{6994FB5D-9B1D-4379-9FEF-C39A07396DD1}" type="sibTrans" cxnId="{62CD9F9F-140D-487E-8091-B60D0F9774E6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E06C4DCD-BCE5-4904-9FF6-A86E00AC70A0}">
          <dgm:prSet phldrT="[Κείμενο]" custT="1"/>
          <dgm:spPr/>
          <dgm:t>
            <a:bodyPr/>
            <a:lstStyle/>
            <a:p>
              <a:r>
                <a:rPr lang="el-GR" sz="2300" b="1" i="0" u="none" dirty="0"/>
                <a:t>O πάνω αγωγός δέχεται δύναμη </a:t>
              </a:r>
              <a:r>
                <a:rPr lang="el-GR" sz="2300" b="1" i="0" u="none" dirty="0" err="1"/>
                <a:t>Laplace</a:t>
              </a:r>
              <a:endParaRPr lang="el-GR" sz="2300" b="0" dirty="0"/>
            </a:p>
            <a:p>
              <a:r>
                <a:rPr lang="en-GB" sz="2800" b="1" i="0" u="none" dirty="0"/>
                <a:t>F=B</a:t>
              </a:r>
              <a:r>
                <a:rPr lang="en-GB" sz="2800" b="1" i="0" u="none" baseline="30000" dirty="0"/>
                <a:t>.</a:t>
              </a:r>
              <a:r>
                <a:rPr lang="en-GB" sz="2800" b="1" i="0" u="none" dirty="0"/>
                <a:t>I</a:t>
              </a:r>
              <a:r>
                <a:rPr lang="el-GR" sz="2800" b="1" i="0" u="none" dirty="0"/>
                <a:t>΄</a:t>
              </a:r>
              <a:r>
                <a:rPr lang="el-GR" sz="2800" b="1" i="0" u="none" baseline="30000" dirty="0"/>
                <a:t>.</a:t>
              </a:r>
              <a:r>
                <a:rPr lang="el-GR" sz="2800" b="1" i="0" u="none" dirty="0"/>
                <a:t>ℓ=</a:t>
              </a:r>
              <a:endParaRPr lang="el-GR" sz="2800" b="0" dirty="0"/>
            </a:p>
            <a:p>
              <a:r>
                <a:rPr lang="pt-BR" sz="2800" b="1" i="0" u="none" dirty="0"/>
                <a:t>= </a:t>
              </a:r>
              <a14:m>
                <m:oMath xmlns:m="http://schemas.openxmlformats.org/officeDocument/2006/math">
                  <m:f>
                    <m:fPr>
                      <m:ctrlPr>
                        <a:rPr lang="el-GR" sz="2800" b="1" i="1" u="none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l-GR" sz="2800" b="1" i="0" u="none" smtClean="0">
                          <a:latin typeface="Cambria Math" panose="02040503050406030204" pitchFamily="18" charset="0"/>
                        </a:rPr>
                        <m:t>𝛍𝛐</m:t>
                      </m:r>
                    </m:num>
                    <m:den>
                      <m:r>
                        <a:rPr lang="el-GR" sz="2800" b="1" i="0" u="none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l-GR" sz="2800" b="1" i="0" u="none" smtClean="0">
                          <a:latin typeface="Cambria Math" panose="02040503050406030204" pitchFamily="18" charset="0"/>
                        </a:rPr>
                        <m:t>𝛑</m:t>
                      </m:r>
                    </m:den>
                  </m:f>
                  <m:f>
                    <m:fPr>
                      <m:ctrlPr>
                        <a:rPr lang="el-GR" sz="2800" b="1" i="1" u="none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pt-BR" sz="2800" b="1" i="0" u="none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800" b="1" i="0" u="none" smtClean="0">
                          <a:latin typeface="Cambria Math" panose="02040503050406030204" pitchFamily="18" charset="0"/>
                        </a:rPr>
                        <m:t>𝚰</m:t>
                      </m:r>
                      <m:r>
                        <a:rPr lang="pt-BR" sz="2800" b="1" i="0" u="none" baseline="3000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1" i="0" u="none" smtClean="0">
                          <a:latin typeface="Cambria Math" panose="02040503050406030204" pitchFamily="18" charset="0"/>
                        </a:rPr>
                        <m:t>𝚰</m:t>
                      </m:r>
                      <m:r>
                        <a:rPr lang="pt-BR" sz="2800" b="1" i="0" u="none" smtClean="0">
                          <a:latin typeface="Cambria Math" panose="02040503050406030204" pitchFamily="18" charset="0"/>
                        </a:rPr>
                        <m:t>΄.ℓ</m:t>
                      </m:r>
                    </m:num>
                    <m:den>
                      <m:r>
                        <a:rPr lang="pt-BR" sz="2800" b="1" i="0" u="none" smtClean="0">
                          <a:latin typeface="Cambria Math" panose="02040503050406030204" pitchFamily="18" charset="0"/>
                        </a:rPr>
                        <m:t>𝐫</m:t>
                      </m:r>
                    </m:den>
                  </m:f>
                </m:oMath>
              </a14:m>
              <a:endParaRPr lang="en-GB" sz="2800" dirty="0"/>
            </a:p>
          </dgm:t>
        </dgm:pt>
      </mc:Choice>
      <mc:Fallback xmlns="">
        <dgm:pt modelId="{E06C4DCD-BCE5-4904-9FF6-A86E00AC70A0}">
          <dgm:prSet phldrT="[Κείμενο]" custT="1"/>
          <dgm:spPr/>
          <dgm:t>
            <a:bodyPr/>
            <a:lstStyle/>
            <a:p>
              <a:r>
                <a:rPr lang="el-GR" sz="2300" b="1" i="0" u="none" dirty="0"/>
                <a:t>O πάνω αγωγός δέχεται δύναμη </a:t>
              </a:r>
              <a:r>
                <a:rPr lang="el-GR" sz="2300" b="1" i="0" u="none" dirty="0" err="1"/>
                <a:t>Laplace</a:t>
              </a:r>
              <a:endParaRPr lang="el-GR" sz="2300" b="0" dirty="0"/>
            </a:p>
            <a:p>
              <a:r>
                <a:rPr lang="en-GB" sz="2800" b="1" i="0" u="none" dirty="0"/>
                <a:t>F=B</a:t>
              </a:r>
              <a:r>
                <a:rPr lang="en-GB" sz="2800" b="1" i="0" u="none" baseline="30000" dirty="0"/>
                <a:t>.</a:t>
              </a:r>
              <a:r>
                <a:rPr lang="en-GB" sz="2800" b="1" i="0" u="none" dirty="0"/>
                <a:t>I</a:t>
              </a:r>
              <a:r>
                <a:rPr lang="el-GR" sz="2800" b="1" i="0" u="none" dirty="0"/>
                <a:t>΄</a:t>
              </a:r>
              <a:r>
                <a:rPr lang="el-GR" sz="2800" b="1" i="0" u="none" baseline="30000" dirty="0"/>
                <a:t>.</a:t>
              </a:r>
              <a:r>
                <a:rPr lang="el-GR" sz="2800" b="1" i="0" u="none" dirty="0"/>
                <a:t>ℓ=</a:t>
              </a:r>
              <a:endParaRPr lang="el-GR" sz="2800" b="0" dirty="0"/>
            </a:p>
            <a:p>
              <a:r>
                <a:rPr lang="pt-BR" sz="2800" b="1" i="0" u="none" dirty="0"/>
                <a:t>= </a:t>
              </a:r>
              <a:r>
                <a:rPr lang="el-GR" sz="2800" b="1" i="0" u="none"/>
                <a:t>𝛍𝛐</a:t>
              </a:r>
              <a:r>
                <a:rPr lang="el-GR" sz="2800" b="1" i="0" u="none">
                  <a:latin typeface="Cambria Math" panose="02040503050406030204" pitchFamily="18" charset="0"/>
                </a:rPr>
                <a:t>/</a:t>
              </a:r>
              <a:r>
                <a:rPr lang="el-GR" sz="2800" b="1" i="0" u="none"/>
                <a:t>𝟒𝛑</a:t>
              </a:r>
              <a:r>
                <a:rPr lang="el-GR" sz="2800" b="1" i="0" u="none">
                  <a:latin typeface="Cambria Math" panose="02040503050406030204" pitchFamily="18" charset="0"/>
                </a:rPr>
                <a:t> </a:t>
              </a:r>
              <a:r>
                <a:rPr lang="pt-BR" sz="2800" b="1" i="0" u="none"/>
                <a:t> </a:t>
              </a:r>
              <a:r>
                <a:rPr lang="el-GR" sz="2800" b="1" i="0" u="none">
                  <a:latin typeface="Cambria Math" panose="02040503050406030204" pitchFamily="18" charset="0"/>
                </a:rPr>
                <a:t>(</a:t>
              </a:r>
              <a:r>
                <a:rPr lang="pt-BR" sz="2800" b="1" i="0" u="none"/>
                <a:t>𝟐𝚰</a:t>
              </a:r>
              <a:r>
                <a:rPr lang="pt-BR" sz="2800" b="1" i="0" u="none" baseline="30000"/>
                <a:t>.</a:t>
              </a:r>
              <a:r>
                <a:rPr lang="pt-BR" sz="2800" b="1" i="0" u="none"/>
                <a:t>𝚰΄</a:t>
              </a:r>
              <a:r>
                <a:rPr lang="pt-BR" sz="2800" b="1" i="0" u="none" baseline="30000"/>
                <a:t>.</a:t>
              </a:r>
              <a:r>
                <a:rPr lang="pt-BR" sz="2800" b="1" i="0" u="none"/>
                <a:t>ℓ</a:t>
              </a:r>
              <a:r>
                <a:rPr lang="el-GR" sz="2800" b="1" i="0" u="none">
                  <a:latin typeface="Cambria Math" panose="02040503050406030204" pitchFamily="18" charset="0"/>
                </a:rPr>
                <a:t>)/</a:t>
              </a:r>
              <a:r>
                <a:rPr lang="pt-BR" sz="2800" b="1" i="0" u="none"/>
                <a:t>𝐫</a:t>
              </a:r>
              <a:endParaRPr lang="en-GB" sz="2800" dirty="0"/>
            </a:p>
          </dgm:t>
        </dgm:pt>
      </mc:Fallback>
    </mc:AlternateContent>
    <dgm:pt modelId="{C64BE2D7-CEED-4A86-A5F6-311E4B867F49}" type="parTrans" cxnId="{4DE510FB-2A43-486D-960B-E928D6FC2284}">
      <dgm:prSet/>
      <dgm:spPr/>
      <dgm:t>
        <a:bodyPr/>
        <a:lstStyle/>
        <a:p>
          <a:endParaRPr lang="en-GB"/>
        </a:p>
      </dgm:t>
    </dgm:pt>
    <dgm:pt modelId="{56B4EA6E-FA28-402D-B295-CFAB19D53361}" type="sibTrans" cxnId="{4DE510FB-2A43-486D-960B-E928D6FC2284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4C9BF0CD-30C3-4C87-8AC3-31443853E2E8}">
          <dgm:prSet phldrT="[Κείμενο]" custT="1"/>
          <dgm:spPr/>
          <dgm:t>
            <a:bodyPr/>
            <a:lstStyle/>
            <a:p>
              <a:r>
                <a:rPr lang="el-GR" sz="3000" b="1" i="0" u="none" dirty="0"/>
                <a:t>Στη θέση του πάνω αγωγού, ο κάτω αγωγός δημιουργεί</a:t>
              </a:r>
              <a:endParaRPr lang="el-GR" sz="3000" b="0" dirty="0"/>
            </a:p>
            <a:p>
              <a:r>
                <a:rPr lang="el-GR" sz="3000" b="1" i="0" u="none" dirty="0"/>
                <a:t>Β = </a:t>
              </a:r>
              <a14:m>
                <m:oMath xmlns:m="http://schemas.openxmlformats.org/officeDocument/2006/math">
                  <m:f>
                    <m:fPr>
                      <m:ctrlPr>
                        <a:rPr lang="el-GR" sz="3000" b="1" i="1" u="none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l-GR" sz="3000" b="1" i="0" u="none" smtClean="0">
                          <a:latin typeface="Cambria Math" panose="02040503050406030204" pitchFamily="18" charset="0"/>
                        </a:rPr>
                        <m:t>𝛍𝛐</m:t>
                      </m:r>
                    </m:num>
                    <m:den>
                      <m:r>
                        <a:rPr lang="el-GR" sz="3000" b="1" i="0" u="none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l-GR" sz="3000" b="1" i="0" u="none" smtClean="0">
                          <a:latin typeface="Cambria Math" panose="02040503050406030204" pitchFamily="18" charset="0"/>
                        </a:rPr>
                        <m:t>𝛑</m:t>
                      </m:r>
                    </m:den>
                  </m:f>
                </m:oMath>
              </a14:m>
              <a:r>
                <a:rPr lang="el-GR" sz="3000" b="1" i="0" u="none" dirty="0"/>
                <a:t> </a:t>
              </a:r>
              <a14:m>
                <m:oMath xmlns:m="http://schemas.openxmlformats.org/officeDocument/2006/math">
                  <m:f>
                    <m:fPr>
                      <m:ctrlPr>
                        <a:rPr lang="el-GR" sz="2800" b="1" i="1" u="none" dirty="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l-GR" sz="2800" b="1" i="0" u="none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800" b="1" i="0" u="none" smtClean="0">
                          <a:latin typeface="Cambria Math" panose="02040503050406030204" pitchFamily="18" charset="0"/>
                        </a:rPr>
                        <m:t>𝚰</m:t>
                      </m:r>
                    </m:num>
                    <m:den>
                      <m:r>
                        <a:rPr lang="en-GB" sz="2800" b="1" i="0" u="none" smtClean="0">
                          <a:latin typeface="Cambria Math" panose="02040503050406030204" pitchFamily="18" charset="0"/>
                        </a:rPr>
                        <m:t>𝐫</m:t>
                      </m:r>
                    </m:den>
                  </m:f>
                </m:oMath>
              </a14:m>
              <a:endParaRPr lang="en-GB" sz="3000" dirty="0"/>
            </a:p>
          </dgm:t>
        </dgm:pt>
      </mc:Choice>
      <mc:Fallback xmlns="">
        <dgm:pt modelId="{4C9BF0CD-30C3-4C87-8AC3-31443853E2E8}">
          <dgm:prSet phldrT="[Κείμενο]" custT="1"/>
          <dgm:spPr/>
          <dgm:t>
            <a:bodyPr/>
            <a:lstStyle/>
            <a:p>
              <a:r>
                <a:rPr lang="el-GR" sz="3000" b="1" i="0" u="none" dirty="0"/>
                <a:t>Στη θέση του πάνω αγωγού, ο κάτω αγωγός δημιουργεί</a:t>
              </a:r>
              <a:endParaRPr lang="el-GR" sz="3000" b="0" dirty="0"/>
            </a:p>
            <a:p>
              <a:r>
                <a:rPr lang="el-GR" sz="3000" b="1" i="0" u="none" dirty="0"/>
                <a:t>Β = </a:t>
              </a:r>
              <a:r>
                <a:rPr lang="el-GR" sz="3000" b="1" i="0" u="none">
                  <a:latin typeface="Cambria Math" panose="02040503050406030204" pitchFamily="18" charset="0"/>
                </a:rPr>
                <a:t>𝛍𝛐/𝟒𝛑</a:t>
              </a:r>
              <a:r>
                <a:rPr lang="el-GR" sz="3000" b="1" i="0" u="none" dirty="0"/>
                <a:t> </a:t>
              </a:r>
              <a:r>
                <a:rPr lang="el-GR" sz="2800" b="1" i="0" u="none"/>
                <a:t>𝟐𝚰</a:t>
              </a:r>
              <a:r>
                <a:rPr lang="el-GR" sz="2800" b="1" i="0" u="none" dirty="0">
                  <a:latin typeface="Cambria Math" panose="02040503050406030204" pitchFamily="18" charset="0"/>
                </a:rPr>
                <a:t>/</a:t>
              </a:r>
              <a:r>
                <a:rPr lang="en-GB" sz="2800" b="1" i="0" u="none"/>
                <a:t>𝐫</a:t>
              </a:r>
              <a:endParaRPr lang="en-GB" sz="3000" dirty="0"/>
            </a:p>
          </dgm:t>
        </dgm:pt>
      </mc:Fallback>
    </mc:AlternateContent>
    <dgm:pt modelId="{325021D4-AD1E-4C7D-996D-F8A2914D841B}" type="parTrans" cxnId="{D1E2120B-DA57-4B8A-A727-8E3ADA2FFB54}">
      <dgm:prSet/>
      <dgm:spPr/>
      <dgm:t>
        <a:bodyPr/>
        <a:lstStyle/>
        <a:p>
          <a:endParaRPr lang="en-GB"/>
        </a:p>
      </dgm:t>
    </dgm:pt>
    <dgm:pt modelId="{5603626F-BD42-4EBF-968C-2E0EFF37106F}" type="sibTrans" cxnId="{D1E2120B-DA57-4B8A-A727-8E3ADA2FFB54}">
      <dgm:prSet/>
      <dgm:spPr/>
      <dgm:t>
        <a:bodyPr/>
        <a:lstStyle/>
        <a:p>
          <a:endParaRPr lang="en-GB"/>
        </a:p>
      </dgm:t>
    </dgm:pt>
    <dgm:pt modelId="{0B778741-E032-4B89-AA1E-7447699A4C3C}" type="pres">
      <dgm:prSet presAssocID="{D0B594B4-B73D-416C-9495-B2901451B5AF}" presName="diagram" presStyleCnt="0">
        <dgm:presLayoutVars>
          <dgm:dir/>
          <dgm:resizeHandles val="exact"/>
        </dgm:presLayoutVars>
      </dgm:prSet>
      <dgm:spPr/>
    </dgm:pt>
    <dgm:pt modelId="{E7201CB9-A6DA-493D-9567-5CC66096B541}" type="pres">
      <dgm:prSet presAssocID="{5FE0CE0A-DBBE-4120-B25F-7FF0391B5C6C}" presName="node" presStyleLbl="node1" presStyleIdx="0" presStyleCnt="3" custLinFactNeighborX="-50471" custLinFactNeighborY="-374">
        <dgm:presLayoutVars>
          <dgm:bulletEnabled val="1"/>
        </dgm:presLayoutVars>
      </dgm:prSet>
      <dgm:spPr/>
    </dgm:pt>
    <dgm:pt modelId="{465E73F9-5406-4C52-9A61-DBFCAD9BE8B9}" type="pres">
      <dgm:prSet presAssocID="{6994FB5D-9B1D-4379-9FEF-C39A07396DD1}" presName="sibTrans" presStyleCnt="0"/>
      <dgm:spPr/>
    </dgm:pt>
    <dgm:pt modelId="{40238683-BE73-4462-BAB8-334D8C7AE21B}" type="pres">
      <dgm:prSet presAssocID="{E06C4DCD-BCE5-4904-9FF6-A86E00AC70A0}" presName="node" presStyleLbl="node1" presStyleIdx="1" presStyleCnt="3" custLinFactNeighborX="50181" custLinFactNeighborY="747">
        <dgm:presLayoutVars>
          <dgm:bulletEnabled val="1"/>
        </dgm:presLayoutVars>
      </dgm:prSet>
      <dgm:spPr/>
    </dgm:pt>
    <dgm:pt modelId="{F4C30C38-5A30-4CDF-82B7-2BBB1AD173C4}" type="pres">
      <dgm:prSet presAssocID="{56B4EA6E-FA28-402D-B295-CFAB19D53361}" presName="sibTrans" presStyleCnt="0"/>
      <dgm:spPr/>
    </dgm:pt>
    <dgm:pt modelId="{F24ACD16-993C-45B9-9902-0B8B14E1F85E}" type="pres">
      <dgm:prSet presAssocID="{4C9BF0CD-30C3-4C87-8AC3-31443853E2E8}" presName="node" presStyleLbl="node1" presStyleIdx="2" presStyleCnt="3" custLinFactY="-15931" custLinFactNeighborX="-224" custLinFactNeighborY="-100000">
        <dgm:presLayoutVars>
          <dgm:bulletEnabled val="1"/>
        </dgm:presLayoutVars>
      </dgm:prSet>
      <dgm:spPr/>
    </dgm:pt>
  </dgm:ptLst>
  <dgm:cxnLst>
    <dgm:cxn modelId="{D1E2120B-DA57-4B8A-A727-8E3ADA2FFB54}" srcId="{D0B594B4-B73D-416C-9495-B2901451B5AF}" destId="{4C9BF0CD-30C3-4C87-8AC3-31443853E2E8}" srcOrd="2" destOrd="0" parTransId="{325021D4-AD1E-4C7D-996D-F8A2914D841B}" sibTransId="{5603626F-BD42-4EBF-968C-2E0EFF37106F}"/>
    <dgm:cxn modelId="{A9936E8A-BFC9-498A-B78F-D2718694EAC6}" type="presOf" srcId="{E06C4DCD-BCE5-4904-9FF6-A86E00AC70A0}" destId="{40238683-BE73-4462-BAB8-334D8C7AE21B}" srcOrd="0" destOrd="0" presId="urn:microsoft.com/office/officeart/2005/8/layout/default"/>
    <dgm:cxn modelId="{62CD9F9F-140D-487E-8091-B60D0F9774E6}" srcId="{D0B594B4-B73D-416C-9495-B2901451B5AF}" destId="{5FE0CE0A-DBBE-4120-B25F-7FF0391B5C6C}" srcOrd="0" destOrd="0" parTransId="{43097FE8-996C-4608-9A75-5BE00C97997A}" sibTransId="{6994FB5D-9B1D-4379-9FEF-C39A07396DD1}"/>
    <dgm:cxn modelId="{55CB84AE-48E4-41A1-A198-6356C258A914}" type="presOf" srcId="{D0B594B4-B73D-416C-9495-B2901451B5AF}" destId="{0B778741-E032-4B89-AA1E-7447699A4C3C}" srcOrd="0" destOrd="0" presId="urn:microsoft.com/office/officeart/2005/8/layout/default"/>
    <dgm:cxn modelId="{CE639DC8-76CE-42D5-9483-403EBE967C61}" type="presOf" srcId="{5FE0CE0A-DBBE-4120-B25F-7FF0391B5C6C}" destId="{E7201CB9-A6DA-493D-9567-5CC66096B541}" srcOrd="0" destOrd="0" presId="urn:microsoft.com/office/officeart/2005/8/layout/default"/>
    <dgm:cxn modelId="{9CA79EC8-54EF-471E-84E7-1F67B1604418}" type="presOf" srcId="{4C9BF0CD-30C3-4C87-8AC3-31443853E2E8}" destId="{F24ACD16-993C-45B9-9902-0B8B14E1F85E}" srcOrd="0" destOrd="0" presId="urn:microsoft.com/office/officeart/2005/8/layout/default"/>
    <dgm:cxn modelId="{4DE510FB-2A43-486D-960B-E928D6FC2284}" srcId="{D0B594B4-B73D-416C-9495-B2901451B5AF}" destId="{E06C4DCD-BCE5-4904-9FF6-A86E00AC70A0}" srcOrd="1" destOrd="0" parTransId="{C64BE2D7-CEED-4A86-A5F6-311E4B867F49}" sibTransId="{56B4EA6E-FA28-402D-B295-CFAB19D53361}"/>
    <dgm:cxn modelId="{4AB34C9C-6414-4E0C-B74C-00D05167D90D}" type="presParOf" srcId="{0B778741-E032-4B89-AA1E-7447699A4C3C}" destId="{E7201CB9-A6DA-493D-9567-5CC66096B541}" srcOrd="0" destOrd="0" presId="urn:microsoft.com/office/officeart/2005/8/layout/default"/>
    <dgm:cxn modelId="{50BA54E9-E9D8-4BF6-B927-41D9733239B2}" type="presParOf" srcId="{0B778741-E032-4B89-AA1E-7447699A4C3C}" destId="{465E73F9-5406-4C52-9A61-DBFCAD9BE8B9}" srcOrd="1" destOrd="0" presId="urn:microsoft.com/office/officeart/2005/8/layout/default"/>
    <dgm:cxn modelId="{09EC6D37-1D41-4706-BE7A-86BD85554C73}" type="presParOf" srcId="{0B778741-E032-4B89-AA1E-7447699A4C3C}" destId="{40238683-BE73-4462-BAB8-334D8C7AE21B}" srcOrd="2" destOrd="0" presId="urn:microsoft.com/office/officeart/2005/8/layout/default"/>
    <dgm:cxn modelId="{765DC24C-12A5-408E-A930-8B525DE0FE9B}" type="presParOf" srcId="{0B778741-E032-4B89-AA1E-7447699A4C3C}" destId="{F4C30C38-5A30-4CDF-82B7-2BBB1AD173C4}" srcOrd="3" destOrd="0" presId="urn:microsoft.com/office/officeart/2005/8/layout/default"/>
    <dgm:cxn modelId="{32A1D5BB-4788-4C04-9DC2-B3A13D52D805}" type="presParOf" srcId="{0B778741-E032-4B89-AA1E-7447699A4C3C}" destId="{F24ACD16-993C-45B9-9902-0B8B14E1F8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594B4-B73D-416C-9495-B2901451B5AF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E0CE0A-DBBE-4120-B25F-7FF0391B5C6C}">
      <dgm:prSet phldrT="[Κείμενο]"/>
      <dgm:spPr/>
      <dgm:t>
        <a:bodyPr/>
        <a:lstStyle/>
        <a:p>
          <a:r>
            <a:rPr lang="el-GR" b="1" i="0" u="none"/>
            <a:t>O κάτω  αγωγός διαρρέεται από ρεύμα έντασης Ι</a:t>
          </a:r>
          <a:endParaRPr lang="en-GB" dirty="0"/>
        </a:p>
      </dgm:t>
    </dgm:pt>
    <dgm:pt modelId="{43097FE8-996C-4608-9A75-5BE00C97997A}" type="parTrans" cxnId="{62CD9F9F-140D-487E-8091-B60D0F9774E6}">
      <dgm:prSet/>
      <dgm:spPr/>
      <dgm:t>
        <a:bodyPr/>
        <a:lstStyle/>
        <a:p>
          <a:endParaRPr lang="en-GB"/>
        </a:p>
      </dgm:t>
    </dgm:pt>
    <dgm:pt modelId="{6994FB5D-9B1D-4379-9FEF-C39A07396DD1}" type="sibTrans" cxnId="{62CD9F9F-140D-487E-8091-B60D0F9774E6}">
      <dgm:prSet/>
      <dgm:spPr/>
      <dgm:t>
        <a:bodyPr/>
        <a:lstStyle/>
        <a:p>
          <a:endParaRPr lang="en-GB"/>
        </a:p>
      </dgm:t>
    </dgm:pt>
    <dgm:pt modelId="{E06C4DCD-BCE5-4904-9FF6-A86E00AC70A0}">
      <dgm:prSet phldrT="[Κείμενο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C64BE2D7-CEED-4A86-A5F6-311E4B867F49}" type="parTrans" cxnId="{4DE510FB-2A43-486D-960B-E928D6FC2284}">
      <dgm:prSet/>
      <dgm:spPr/>
      <dgm:t>
        <a:bodyPr/>
        <a:lstStyle/>
        <a:p>
          <a:endParaRPr lang="en-GB"/>
        </a:p>
      </dgm:t>
    </dgm:pt>
    <dgm:pt modelId="{56B4EA6E-FA28-402D-B295-CFAB19D53361}" type="sibTrans" cxnId="{4DE510FB-2A43-486D-960B-E928D6FC2284}">
      <dgm:prSet/>
      <dgm:spPr/>
      <dgm:t>
        <a:bodyPr/>
        <a:lstStyle/>
        <a:p>
          <a:endParaRPr lang="en-GB"/>
        </a:p>
      </dgm:t>
    </dgm:pt>
    <dgm:pt modelId="{4C9BF0CD-30C3-4C87-8AC3-31443853E2E8}">
      <dgm:prSet phldrT="[Κείμενο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325021D4-AD1E-4C7D-996D-F8A2914D841B}" type="parTrans" cxnId="{D1E2120B-DA57-4B8A-A727-8E3ADA2FFB54}">
      <dgm:prSet/>
      <dgm:spPr/>
      <dgm:t>
        <a:bodyPr/>
        <a:lstStyle/>
        <a:p>
          <a:endParaRPr lang="en-GB"/>
        </a:p>
      </dgm:t>
    </dgm:pt>
    <dgm:pt modelId="{5603626F-BD42-4EBF-968C-2E0EFF37106F}" type="sibTrans" cxnId="{D1E2120B-DA57-4B8A-A727-8E3ADA2FFB54}">
      <dgm:prSet/>
      <dgm:spPr/>
      <dgm:t>
        <a:bodyPr/>
        <a:lstStyle/>
        <a:p>
          <a:endParaRPr lang="en-GB"/>
        </a:p>
      </dgm:t>
    </dgm:pt>
    <dgm:pt modelId="{0B778741-E032-4B89-AA1E-7447699A4C3C}" type="pres">
      <dgm:prSet presAssocID="{D0B594B4-B73D-416C-9495-B2901451B5AF}" presName="diagram" presStyleCnt="0">
        <dgm:presLayoutVars>
          <dgm:dir/>
          <dgm:resizeHandles val="exact"/>
        </dgm:presLayoutVars>
      </dgm:prSet>
      <dgm:spPr/>
    </dgm:pt>
    <dgm:pt modelId="{E7201CB9-A6DA-493D-9567-5CC66096B541}" type="pres">
      <dgm:prSet presAssocID="{5FE0CE0A-DBBE-4120-B25F-7FF0391B5C6C}" presName="node" presStyleLbl="node1" presStyleIdx="0" presStyleCnt="3" custLinFactNeighborX="-50471" custLinFactNeighborY="-374">
        <dgm:presLayoutVars>
          <dgm:bulletEnabled val="1"/>
        </dgm:presLayoutVars>
      </dgm:prSet>
      <dgm:spPr/>
    </dgm:pt>
    <dgm:pt modelId="{465E73F9-5406-4C52-9A61-DBFCAD9BE8B9}" type="pres">
      <dgm:prSet presAssocID="{6994FB5D-9B1D-4379-9FEF-C39A07396DD1}" presName="sibTrans" presStyleCnt="0"/>
      <dgm:spPr/>
    </dgm:pt>
    <dgm:pt modelId="{40238683-BE73-4462-BAB8-334D8C7AE21B}" type="pres">
      <dgm:prSet presAssocID="{E06C4DCD-BCE5-4904-9FF6-A86E00AC70A0}" presName="node" presStyleLbl="node1" presStyleIdx="1" presStyleCnt="3" custLinFactNeighborX="50181" custLinFactNeighborY="747">
        <dgm:presLayoutVars>
          <dgm:bulletEnabled val="1"/>
        </dgm:presLayoutVars>
      </dgm:prSet>
      <dgm:spPr/>
    </dgm:pt>
    <dgm:pt modelId="{F4C30C38-5A30-4CDF-82B7-2BBB1AD173C4}" type="pres">
      <dgm:prSet presAssocID="{56B4EA6E-FA28-402D-B295-CFAB19D53361}" presName="sibTrans" presStyleCnt="0"/>
      <dgm:spPr/>
    </dgm:pt>
    <dgm:pt modelId="{F24ACD16-993C-45B9-9902-0B8B14E1F85E}" type="pres">
      <dgm:prSet presAssocID="{4C9BF0CD-30C3-4C87-8AC3-31443853E2E8}" presName="node" presStyleLbl="node1" presStyleIdx="2" presStyleCnt="3" custLinFactY="-15931" custLinFactNeighborX="-224" custLinFactNeighborY="-100000">
        <dgm:presLayoutVars>
          <dgm:bulletEnabled val="1"/>
        </dgm:presLayoutVars>
      </dgm:prSet>
      <dgm:spPr/>
    </dgm:pt>
  </dgm:ptLst>
  <dgm:cxnLst>
    <dgm:cxn modelId="{D1E2120B-DA57-4B8A-A727-8E3ADA2FFB54}" srcId="{D0B594B4-B73D-416C-9495-B2901451B5AF}" destId="{4C9BF0CD-30C3-4C87-8AC3-31443853E2E8}" srcOrd="2" destOrd="0" parTransId="{325021D4-AD1E-4C7D-996D-F8A2914D841B}" sibTransId="{5603626F-BD42-4EBF-968C-2E0EFF37106F}"/>
    <dgm:cxn modelId="{A9936E8A-BFC9-498A-B78F-D2718694EAC6}" type="presOf" srcId="{E06C4DCD-BCE5-4904-9FF6-A86E00AC70A0}" destId="{40238683-BE73-4462-BAB8-334D8C7AE21B}" srcOrd="0" destOrd="0" presId="urn:microsoft.com/office/officeart/2005/8/layout/default"/>
    <dgm:cxn modelId="{62CD9F9F-140D-487E-8091-B60D0F9774E6}" srcId="{D0B594B4-B73D-416C-9495-B2901451B5AF}" destId="{5FE0CE0A-DBBE-4120-B25F-7FF0391B5C6C}" srcOrd="0" destOrd="0" parTransId="{43097FE8-996C-4608-9A75-5BE00C97997A}" sibTransId="{6994FB5D-9B1D-4379-9FEF-C39A07396DD1}"/>
    <dgm:cxn modelId="{55CB84AE-48E4-41A1-A198-6356C258A914}" type="presOf" srcId="{D0B594B4-B73D-416C-9495-B2901451B5AF}" destId="{0B778741-E032-4B89-AA1E-7447699A4C3C}" srcOrd="0" destOrd="0" presId="urn:microsoft.com/office/officeart/2005/8/layout/default"/>
    <dgm:cxn modelId="{CE639DC8-76CE-42D5-9483-403EBE967C61}" type="presOf" srcId="{5FE0CE0A-DBBE-4120-B25F-7FF0391B5C6C}" destId="{E7201CB9-A6DA-493D-9567-5CC66096B541}" srcOrd="0" destOrd="0" presId="urn:microsoft.com/office/officeart/2005/8/layout/default"/>
    <dgm:cxn modelId="{9CA79EC8-54EF-471E-84E7-1F67B1604418}" type="presOf" srcId="{4C9BF0CD-30C3-4C87-8AC3-31443853E2E8}" destId="{F24ACD16-993C-45B9-9902-0B8B14E1F85E}" srcOrd="0" destOrd="0" presId="urn:microsoft.com/office/officeart/2005/8/layout/default"/>
    <dgm:cxn modelId="{4DE510FB-2A43-486D-960B-E928D6FC2284}" srcId="{D0B594B4-B73D-416C-9495-B2901451B5AF}" destId="{E06C4DCD-BCE5-4904-9FF6-A86E00AC70A0}" srcOrd="1" destOrd="0" parTransId="{C64BE2D7-CEED-4A86-A5F6-311E4B867F49}" sibTransId="{56B4EA6E-FA28-402D-B295-CFAB19D53361}"/>
    <dgm:cxn modelId="{4AB34C9C-6414-4E0C-B74C-00D05167D90D}" type="presParOf" srcId="{0B778741-E032-4B89-AA1E-7447699A4C3C}" destId="{E7201CB9-A6DA-493D-9567-5CC66096B541}" srcOrd="0" destOrd="0" presId="urn:microsoft.com/office/officeart/2005/8/layout/default"/>
    <dgm:cxn modelId="{50BA54E9-E9D8-4BF6-B927-41D9733239B2}" type="presParOf" srcId="{0B778741-E032-4B89-AA1E-7447699A4C3C}" destId="{465E73F9-5406-4C52-9A61-DBFCAD9BE8B9}" srcOrd="1" destOrd="0" presId="urn:microsoft.com/office/officeart/2005/8/layout/default"/>
    <dgm:cxn modelId="{09EC6D37-1D41-4706-BE7A-86BD85554C73}" type="presParOf" srcId="{0B778741-E032-4B89-AA1E-7447699A4C3C}" destId="{40238683-BE73-4462-BAB8-334D8C7AE21B}" srcOrd="2" destOrd="0" presId="urn:microsoft.com/office/officeart/2005/8/layout/default"/>
    <dgm:cxn modelId="{765DC24C-12A5-408E-A930-8B525DE0FE9B}" type="presParOf" srcId="{0B778741-E032-4B89-AA1E-7447699A4C3C}" destId="{F4C30C38-5A30-4CDF-82B7-2BBB1AD173C4}" srcOrd="3" destOrd="0" presId="urn:microsoft.com/office/officeart/2005/8/layout/default"/>
    <dgm:cxn modelId="{32A1D5BB-4788-4C04-9DC2-B3A13D52D805}" type="presParOf" srcId="{0B778741-E032-4B89-AA1E-7447699A4C3C}" destId="{F24ACD16-993C-45B9-9902-0B8B14E1F8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01CB9-A6DA-493D-9567-5CC66096B541}">
      <dsp:nvSpPr>
        <dsp:cNvPr id="0" name=""/>
        <dsp:cNvSpPr/>
      </dsp:nvSpPr>
      <dsp:spPr>
        <a:xfrm>
          <a:off x="52234" y="0"/>
          <a:ext cx="3887390" cy="23324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100" b="1" i="0" u="none" kern="1200"/>
            <a:t>O κάτω  αγωγός διαρρέεται από ρεύμα έντασης Ι</a:t>
          </a:r>
          <a:endParaRPr lang="en-GB" sz="4100" kern="1200" dirty="0"/>
        </a:p>
      </dsp:txBody>
      <dsp:txXfrm>
        <a:off x="52234" y="0"/>
        <a:ext cx="3887390" cy="2332434"/>
      </dsp:txXfrm>
    </dsp:sp>
    <dsp:sp modelId="{40238683-BE73-4462-BAB8-334D8C7AE21B}">
      <dsp:nvSpPr>
        <dsp:cNvPr id="0" name=""/>
        <dsp:cNvSpPr/>
      </dsp:nvSpPr>
      <dsp:spPr>
        <a:xfrm>
          <a:off x="8241101" y="17677"/>
          <a:ext cx="3887390" cy="23324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1" i="0" u="none" kern="1200" dirty="0"/>
            <a:t>O πάνω αγωγός δέχεται δύναμη </a:t>
          </a:r>
          <a:r>
            <a:rPr lang="el-GR" sz="2300" b="1" i="0" u="none" kern="1200" dirty="0" err="1"/>
            <a:t>Laplace</a:t>
          </a:r>
          <a:endParaRPr lang="el-GR" sz="2300" b="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i="0" u="none" kern="1200" dirty="0"/>
            <a:t>F=B</a:t>
          </a:r>
          <a:r>
            <a:rPr lang="en-GB" sz="2800" b="1" i="0" u="none" kern="1200" baseline="30000" dirty="0"/>
            <a:t>.</a:t>
          </a:r>
          <a:r>
            <a:rPr lang="en-GB" sz="2800" b="1" i="0" u="none" kern="1200" dirty="0"/>
            <a:t>I</a:t>
          </a:r>
          <a:r>
            <a:rPr lang="el-GR" sz="2800" b="1" i="0" u="none" kern="1200" dirty="0"/>
            <a:t>΄</a:t>
          </a:r>
          <a:r>
            <a:rPr lang="el-GR" sz="2800" b="1" i="0" u="none" kern="1200" baseline="30000" dirty="0"/>
            <a:t>.</a:t>
          </a:r>
          <a:r>
            <a:rPr lang="el-GR" sz="2800" b="1" i="0" u="none" kern="1200" dirty="0"/>
            <a:t>ℓ=</a:t>
          </a:r>
          <a:endParaRPr lang="el-GR" sz="2800" b="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kern="1200" dirty="0"/>
            <a:t>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l-GR" sz="2800" b="1" i="1" u="none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l-GR" sz="2800" b="1" i="0" u="none" kern="1200" smtClean="0">
                      <a:latin typeface="Cambria Math" panose="02040503050406030204" pitchFamily="18" charset="0"/>
                    </a:rPr>
                    <m:t>𝛍𝛐</m:t>
                  </m:r>
                </m:num>
                <m:den>
                  <m:r>
                    <a:rPr lang="el-GR" sz="2800" b="1" i="0" u="none" kern="1200" smtClean="0">
                      <a:latin typeface="Cambria Math" panose="02040503050406030204" pitchFamily="18" charset="0"/>
                    </a:rPr>
                    <m:t>𝟒</m:t>
                  </m:r>
                  <m:r>
                    <a:rPr lang="el-GR" sz="2800" b="1" i="0" u="none" kern="1200" smtClean="0">
                      <a:latin typeface="Cambria Math" panose="02040503050406030204" pitchFamily="18" charset="0"/>
                    </a:rPr>
                    <m:t>𝛑</m:t>
                  </m:r>
                </m:den>
              </m:f>
              <m:f>
                <m:fPr>
                  <m:ctrlPr>
                    <a:rPr lang="el-GR" sz="2800" b="1" i="1" u="none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2800" b="1" i="0" u="none" kern="1200" smtClean="0">
                      <a:latin typeface="Cambria Math" panose="02040503050406030204" pitchFamily="18" charset="0"/>
                    </a:rPr>
                    <m:t>𝟐</m:t>
                  </m:r>
                  <m:r>
                    <a:rPr lang="pt-BR" sz="2800" b="1" i="0" u="none" kern="1200" smtClean="0">
                      <a:latin typeface="Cambria Math" panose="02040503050406030204" pitchFamily="18" charset="0"/>
                    </a:rPr>
                    <m:t>𝚰</m:t>
                  </m:r>
                  <m:r>
                    <a:rPr lang="pt-BR" sz="2800" b="1" i="0" u="none" kern="1200" baseline="30000" smtClean="0">
                      <a:latin typeface="Cambria Math" panose="02040503050406030204" pitchFamily="18" charset="0"/>
                    </a:rPr>
                    <m:t>.</m:t>
                  </m:r>
                  <m:r>
                    <a:rPr lang="pt-BR" sz="2800" b="1" i="0" u="none" kern="1200" smtClean="0">
                      <a:latin typeface="Cambria Math" panose="02040503050406030204" pitchFamily="18" charset="0"/>
                    </a:rPr>
                    <m:t>𝚰</m:t>
                  </m:r>
                  <m:r>
                    <a:rPr lang="pt-BR" sz="2800" b="1" i="0" u="none" kern="1200" smtClean="0">
                      <a:latin typeface="Cambria Math" panose="02040503050406030204" pitchFamily="18" charset="0"/>
                    </a:rPr>
                    <m:t>΄.ℓ</m:t>
                  </m:r>
                </m:num>
                <m:den>
                  <m:r>
                    <a:rPr lang="pt-BR" sz="2800" b="1" i="0" u="none" kern="1200" smtClean="0">
                      <a:latin typeface="Cambria Math" panose="02040503050406030204" pitchFamily="18" charset="0"/>
                    </a:rPr>
                    <m:t>𝐫</m:t>
                  </m:r>
                </m:den>
              </m:f>
            </m:oMath>
          </a14:m>
          <a:endParaRPr lang="en-GB" sz="2800" kern="1200" dirty="0"/>
        </a:p>
      </dsp:txBody>
      <dsp:txXfrm>
        <a:off x="8241101" y="17677"/>
        <a:ext cx="3887390" cy="2332434"/>
      </dsp:txXfrm>
    </dsp:sp>
    <dsp:sp modelId="{F24ACD16-993C-45B9-9902-0B8B14E1F85E}">
      <dsp:nvSpPr>
        <dsp:cNvPr id="0" name=""/>
        <dsp:cNvSpPr/>
      </dsp:nvSpPr>
      <dsp:spPr>
        <a:xfrm>
          <a:off x="4143596" y="17413"/>
          <a:ext cx="3887390" cy="23324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1" i="0" u="none" kern="1200" dirty="0"/>
            <a:t>Στη θέση του πάνω αγωγού, ο κάτω αγωγός δημιουργεί</a:t>
          </a:r>
          <a:endParaRPr lang="el-GR" sz="3000" b="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1" i="0" u="none" kern="1200" dirty="0"/>
            <a:t>Β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l-GR" sz="3000" b="1" i="1" u="none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l-GR" sz="3000" b="1" i="0" u="none" kern="1200" smtClean="0">
                      <a:latin typeface="Cambria Math" panose="02040503050406030204" pitchFamily="18" charset="0"/>
                    </a:rPr>
                    <m:t>𝛍𝛐</m:t>
                  </m:r>
                </m:num>
                <m:den>
                  <m:r>
                    <a:rPr lang="el-GR" sz="3000" b="1" i="0" u="none" kern="1200" smtClean="0">
                      <a:latin typeface="Cambria Math" panose="02040503050406030204" pitchFamily="18" charset="0"/>
                    </a:rPr>
                    <m:t>𝟒</m:t>
                  </m:r>
                  <m:r>
                    <a:rPr lang="el-GR" sz="3000" b="1" i="0" u="none" kern="1200" smtClean="0">
                      <a:latin typeface="Cambria Math" panose="02040503050406030204" pitchFamily="18" charset="0"/>
                    </a:rPr>
                    <m:t>𝛑</m:t>
                  </m:r>
                </m:den>
              </m:f>
            </m:oMath>
          </a14:m>
          <a:r>
            <a:rPr lang="el-GR" sz="3000" b="1" i="0" u="none" kern="1200" dirty="0"/>
            <a:t>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l-GR" sz="2800" b="1" i="1" u="none" kern="1200" dirty="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l-GR" sz="2800" b="1" i="0" u="none" kern="1200" smtClean="0">
                      <a:latin typeface="Cambria Math" panose="02040503050406030204" pitchFamily="18" charset="0"/>
                    </a:rPr>
                    <m:t>𝟐</m:t>
                  </m:r>
                  <m:r>
                    <a:rPr lang="el-GR" sz="2800" b="1" i="0" u="none" kern="1200" smtClean="0">
                      <a:latin typeface="Cambria Math" panose="02040503050406030204" pitchFamily="18" charset="0"/>
                    </a:rPr>
                    <m:t>𝚰</m:t>
                  </m:r>
                </m:num>
                <m:den>
                  <m:r>
                    <a:rPr lang="en-GB" sz="2800" b="1" i="0" u="none" kern="1200" smtClean="0">
                      <a:latin typeface="Cambria Math" panose="02040503050406030204" pitchFamily="18" charset="0"/>
                    </a:rPr>
                    <m:t>𝐫</m:t>
                  </m:r>
                </m:den>
              </m:f>
            </m:oMath>
          </a14:m>
          <a:endParaRPr lang="en-GB" sz="3000" kern="1200" dirty="0"/>
        </a:p>
      </dsp:txBody>
      <dsp:txXfrm>
        <a:off x="4143596" y="17413"/>
        <a:ext cx="3887390" cy="233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0C2568-D8C5-58BB-AB98-8E0872477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D797665-3681-6431-4302-768F3AD2A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5D97B3-3604-C130-6153-DD122ACF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9A6081-30AD-C0D2-4505-D333901B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FE3987-DCE6-D9BA-4934-FF19AF9E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6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191C73-3BAB-997E-D10C-F53BC22C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0E771F-BA69-4238-B816-D9CC759F9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10C8C8-5595-D8A0-EC91-508E9661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0E994C-FFD5-82F4-C5D9-DAAA0FFC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0D5C89-4D11-FBFC-A1F5-BF7CB337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0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BC4013C-1867-CD0A-951B-5A8EC9AF0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1E0C9B5-9971-0443-9101-865D60726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9512F9-0C2C-C2CF-8F1D-D28517B5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89D8DF-B27F-80D9-6097-AEFDE46B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309533-1C78-1A2E-B963-54ECAB8F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6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97FF16-24EC-08DF-00E5-ADD926EC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584C83-A1D0-5155-4AED-6F2B8D843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3F3916-557D-473F-54FE-973AB96F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76DCBB-75F2-20AF-0ACD-8038CC50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FF3976-6815-DFF6-2CE9-1247892E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2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408265-4386-5C93-D0D7-2FD1F63D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44732E-4463-FA6D-CB27-EB23E35CE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24B0FD-15BF-CD44-9466-043ABA88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DAAF0B-286D-679D-EEBE-EC739CAC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3D7360-D850-9410-FBC8-248957B3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5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6073C1-E12B-1CBC-CB19-71D51BFA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FB10FA-6A15-8573-7CD0-D1529A341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9B88C0A-A19E-1796-96C7-A08856E30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7180DE9-1227-3508-0B15-F275B3A3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469010-F12D-0B51-F3A5-EC6E9F26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18F92C3-3441-66BD-7C55-C8CA9C8A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3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BD3453-CEFF-8A28-1C05-D6F00CC8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40FDEBB-794F-ECD7-DA84-0D9F39A04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D7DBC-5ABB-3A71-7627-C84268AC9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344D7BB-5868-AF93-D21D-F4C9E458C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656A280-10BF-5723-19DD-34184493B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05E6A7A-A5E7-1C11-A24A-98D3765E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25313F5-53CD-D2BB-370A-42AFCB1A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8369255-8005-74C8-9D9B-73573763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0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BC8E40-0D83-9CD5-AEDD-C354FFB9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C138956-9FA7-099F-150B-7A06AFD6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6E60482-5167-040B-23C1-A32552B1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7DF20BB-5B1E-5CD6-C9A4-FAF177CC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13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F6408FB-23B2-8AD0-2275-B354CE6F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7AF01AF-62A7-318B-3369-57706846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2DB96BE-B2B8-A9D1-552B-74292B27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5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0CA635-5997-C487-EE4E-605CBABA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C86A09-3020-D4A4-5ED6-5CBBCA31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E5C44D3-440C-D627-F6CB-F7FAC5470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A2EFAF9-B329-60CB-315C-EBF12911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31A58A-CCC2-FD25-D612-E7F3347B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AD4CD6A-A23D-BEB9-43A5-3147CB4C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3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98787F-1C81-44F1-3FBA-D666B8B5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D0C01D2-AF53-A50E-693F-1A514A592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BC3F36-C1A1-ACCB-E5AF-F5641D628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990DDAF-75C7-857A-9BAC-6228CFED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AB02E2-F515-2873-2595-FE01F0BC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1DF80E-59D9-77A4-1899-17DCE067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1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A47B6D-A5B1-87B2-AE65-FFB0BEDE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712E0EC-3AD5-19C8-E294-65BDA0472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3375FC-5039-63F0-3746-93F5246B3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9DFFB-184B-49C0-9155-A934AB2BD833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D1A703-E851-756F-991F-4DCE6986E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EAA175-7BEA-D954-B45A-05B3C622A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8321-FC63-4F8B-8068-67B13568C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eilias.gr/index.php?option=com_content&amp;task=view&amp;id=525&amp;Itemid=3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vScSTbly1c&amp;t=27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no9D8by-_C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3674C2-526E-E074-4B92-A003B8485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1" y="1133175"/>
            <a:ext cx="3381375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7F5E7-A695-C545-B046-2611298BB220}"/>
              </a:ext>
            </a:extLst>
          </p:cNvPr>
          <p:cNvSpPr txBox="1"/>
          <p:nvPr/>
        </p:nvSpPr>
        <p:spPr>
          <a:xfrm>
            <a:off x="2116181" y="5201605"/>
            <a:ext cx="795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 </a:t>
            </a:r>
            <a:r>
              <a:rPr lang="en-GB" sz="1400" dirty="0"/>
              <a:t>Pierre-Simon Laplace (23/3/1749-5/3/1827) </a:t>
            </a:r>
            <a:r>
              <a:rPr lang="el-GR" sz="1400" dirty="0"/>
              <a:t>ήταν Γάλλος μαθηματικός, αστρονόμος, φιλόσοφος. Οι μελέτες πάνω στη μηχανική του αστρονομικού συστήματος έδωσαν ώθηση στην έρευνα του διαστήματος.</a:t>
            </a:r>
            <a:endParaRPr lang="en-GB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E028C4-91F1-8267-737E-3ED87DE5A08C}"/>
              </a:ext>
            </a:extLst>
          </p:cNvPr>
          <p:cNvSpPr txBox="1"/>
          <p:nvPr/>
        </p:nvSpPr>
        <p:spPr>
          <a:xfrm>
            <a:off x="3856123" y="219948"/>
            <a:ext cx="4479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ΔΥΝΑΜΗ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LAPLACE</a:t>
            </a:r>
            <a:endParaRPr lang="en-GB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C8B7C-7F66-939B-5FC6-D9D38623E4A8}"/>
              </a:ext>
            </a:extLst>
          </p:cNvPr>
          <p:cNvSpPr txBox="1"/>
          <p:nvPr/>
        </p:nvSpPr>
        <p:spPr>
          <a:xfrm>
            <a:off x="9034585" y="6275754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Σοφία Αραβανή, φυσικός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51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72BB2F-5FB7-8343-C79B-F73C189A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10" y="2017123"/>
            <a:ext cx="68961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4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072A12-E536-6489-EF9E-08265656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-369"/>
            <a:ext cx="9735659" cy="68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7C46C-D58D-7A6D-4E6F-92FEA10DD5C3}"/>
              </a:ext>
            </a:extLst>
          </p:cNvPr>
          <p:cNvSpPr txBox="1"/>
          <p:nvPr/>
        </p:nvSpPr>
        <p:spPr>
          <a:xfrm>
            <a:off x="3048000" y="16960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l-GR" b="0" dirty="0">
                <a:effectLst/>
              </a:rPr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Διάγραμμα 3">
                <a:extLst>
                  <a:ext uri="{FF2B5EF4-FFF2-40B4-BE49-F238E27FC236}">
                    <a16:creationId xmlns:a16="http://schemas.microsoft.com/office/drawing/2014/main" id="{3217110A-336A-374A-440F-2483185A39D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45745364"/>
                  </p:ext>
                </p:extLst>
              </p:nvPr>
            </p:nvGraphicFramePr>
            <p:xfrm>
              <a:off x="104503" y="1381518"/>
              <a:ext cx="12192000" cy="50541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Διάγραμμα 3">
                <a:extLst>
                  <a:ext uri="{FF2B5EF4-FFF2-40B4-BE49-F238E27FC236}">
                    <a16:creationId xmlns:a16="http://schemas.microsoft.com/office/drawing/2014/main" id="{3217110A-336A-374A-440F-2483185A39D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45745364"/>
                  </p:ext>
                </p:extLst>
              </p:nvPr>
            </p:nvGraphicFramePr>
            <p:xfrm>
              <a:off x="104503" y="1381518"/>
              <a:ext cx="12192000" cy="50541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EF6945C-4A19-17F5-CECF-D0BFB4A8C149}"/>
              </a:ext>
            </a:extLst>
          </p:cNvPr>
          <p:cNvSpPr txBox="1"/>
          <p:nvPr/>
        </p:nvSpPr>
        <p:spPr>
          <a:xfrm>
            <a:off x="3681007" y="61475"/>
            <a:ext cx="5038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l-GR" sz="1800" b="0" i="1" u="none" strike="noStrike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Στο προηγούμενο σχήμα:</a:t>
            </a:r>
            <a:endParaRPr lang="el-GR" b="0" dirty="0">
              <a:effectLst/>
            </a:endParaRPr>
          </a:p>
          <a:p>
            <a:r>
              <a:rPr lang="el-GR" sz="3600" dirty="0"/>
              <a:t>Στο προηγούμενο σχήμα:</a:t>
            </a:r>
          </a:p>
          <a:p>
            <a:br>
              <a:rPr lang="el-G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5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E4FE03D-4434-ADBF-C516-D45CDFDF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771525"/>
            <a:ext cx="7886700" cy="531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137FA5-7D32-642E-6086-53945C079F2E}"/>
              </a:ext>
            </a:extLst>
          </p:cNvPr>
          <p:cNvSpPr txBox="1"/>
          <p:nvPr/>
        </p:nvSpPr>
        <p:spPr>
          <a:xfrm>
            <a:off x="4394861" y="6235338"/>
            <a:ext cx="340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https://techtv.mit.edu/videos/813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96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7D1D41-BAB8-68B9-C0B5-F8B4A89E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52" y="729593"/>
            <a:ext cx="10799095" cy="148478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710A53-DDE6-0482-7CCF-3D875ED6F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29" y="2279115"/>
            <a:ext cx="3046540" cy="274188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D1F1C1-0F7B-41E6-EA71-CCC6D398C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52" y="478111"/>
            <a:ext cx="1158340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5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60E0995-C1D0-1DA0-659E-9723B293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497" y="1232308"/>
            <a:ext cx="7355042" cy="197271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7C5B118-A51D-17F6-6D55-A51AB5832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0" y="952043"/>
            <a:ext cx="3611418" cy="385653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4F29164-BA4D-C23F-A46C-31328E368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97" y="3205018"/>
            <a:ext cx="7355042" cy="173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9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6E88AA-FA7E-8921-BAE8-F0992C7EA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64" y="240145"/>
            <a:ext cx="9404871" cy="297641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1ED7995-C04C-259E-8134-7E5D374AF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103" y="3216564"/>
            <a:ext cx="3915792" cy="35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1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3ADE7E5-6B45-A401-A82A-6DE9D426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39" y="846412"/>
            <a:ext cx="5610322" cy="49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49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532E32-77DE-3F66-D1F8-71890E644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43" y="895928"/>
            <a:ext cx="11400313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9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D71034E-CFB4-16BE-B493-0BF0E319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73" y="535709"/>
            <a:ext cx="10020054" cy="314450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E1E5602-2372-9D48-4A89-6D5F27529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078" y="3599805"/>
            <a:ext cx="3521844" cy="31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2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E0F7D-097E-19F3-EC0A-6903CA8FE51F}"/>
              </a:ext>
            </a:extLst>
          </p:cNvPr>
          <p:cNvSpPr txBox="1"/>
          <p:nvPr/>
        </p:nvSpPr>
        <p:spPr>
          <a:xfrm>
            <a:off x="3282084" y="42749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https://www.seilias.gr/index.php?option=com_content&amp;task=view&amp;id=525&amp;Itemid=32</a:t>
            </a:r>
            <a:endParaRPr lang="en-GB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AB93E76-D5AD-899F-79DF-A32FE098B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41" y="862575"/>
            <a:ext cx="4329161" cy="30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9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3FF6625-7F5D-E47B-2431-9703D959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53" y="129309"/>
            <a:ext cx="10354893" cy="36945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796DD5-4C99-87F4-5013-770FEC3ED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985" y="3597304"/>
            <a:ext cx="3002934" cy="32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8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498DCB-E124-14A9-D553-35BD0AFAD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73" y="329880"/>
            <a:ext cx="10631054" cy="375419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64A680B-EA11-4F82-3E9D-295544AA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552" y="4037955"/>
            <a:ext cx="3260248" cy="28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8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E12B6C-CF5F-ADF6-4DBE-1E925338FED6}"/>
              </a:ext>
            </a:extLst>
          </p:cNvPr>
          <p:cNvSpPr txBox="1"/>
          <p:nvPr/>
        </p:nvSpPr>
        <p:spPr>
          <a:xfrm>
            <a:off x="7760678" y="5228493"/>
            <a:ext cx="254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Επιμέλεια παρουσίασης </a:t>
            </a:r>
          </a:p>
          <a:p>
            <a:r>
              <a:rPr lang="el-GR" dirty="0"/>
              <a:t>Σοφία Αραβανή, φυσικός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59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9D7C60-C9C0-4D93-A4C3-9463ED83B207}"/>
              </a:ext>
            </a:extLst>
          </p:cNvPr>
          <p:cNvSpPr txBox="1"/>
          <p:nvPr/>
        </p:nvSpPr>
        <p:spPr>
          <a:xfrm>
            <a:off x="3336493" y="1611086"/>
            <a:ext cx="551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https://www.youtube.com/watch?v=wvScSTbly1c&amp;t=27s</a:t>
            </a:r>
            <a:endParaRPr lang="en-GB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938A494-B136-D970-BBD6-A1775A5E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96" y="2242321"/>
            <a:ext cx="5239407" cy="3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E119A3A-4918-E09E-34B3-4573A3AC6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3" y="368221"/>
            <a:ext cx="10314564" cy="62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2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439CA6-912C-ED37-47D6-553FC5DB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96" y="627970"/>
            <a:ext cx="2331335" cy="158400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EA70FCB-4C69-43A0-8420-666C5F65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442" y="1496173"/>
            <a:ext cx="6557754" cy="38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7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97B7597-111A-6D9F-20D3-FB112323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387" y="2129109"/>
            <a:ext cx="6267450" cy="2390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374A8-C8C2-A1DF-B16D-C422F174AF40}"/>
              </a:ext>
            </a:extLst>
          </p:cNvPr>
          <p:cNvSpPr txBox="1"/>
          <p:nvPr/>
        </p:nvSpPr>
        <p:spPr>
          <a:xfrm>
            <a:off x="3291838" y="733833"/>
            <a:ext cx="482454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8000" b="1" dirty="0">
                <a:ln/>
                <a:solidFill>
                  <a:schemeClr val="accent3"/>
                </a:solidFill>
              </a:rPr>
              <a:t>F=BI</a:t>
            </a:r>
            <a:r>
              <a:rPr lang="en-US" sz="8000" b="1" dirty="0">
                <a:ln/>
                <a:solidFill>
                  <a:schemeClr val="accent3"/>
                </a:solidFill>
              </a:rPr>
              <a:t>L=max</a:t>
            </a:r>
            <a:endParaRPr lang="en-GB" sz="8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4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B18389-E461-792B-852D-350A7D75622B}"/>
              </a:ext>
            </a:extLst>
          </p:cNvPr>
          <p:cNvSpPr txBox="1"/>
          <p:nvPr/>
        </p:nvSpPr>
        <p:spPr>
          <a:xfrm>
            <a:off x="6206309" y="1950720"/>
            <a:ext cx="36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endParaRPr lang="en-GB" dirty="0"/>
          </a:p>
        </p:txBody>
      </p: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69A71B1E-930A-9824-C63F-B16D45E557C1}"/>
              </a:ext>
            </a:extLst>
          </p:cNvPr>
          <p:cNvGrpSpPr/>
          <p:nvPr/>
        </p:nvGrpSpPr>
        <p:grpSpPr>
          <a:xfrm>
            <a:off x="5036458" y="2086209"/>
            <a:ext cx="3286031" cy="2298901"/>
            <a:chOff x="5036458" y="2086209"/>
            <a:chExt cx="3286031" cy="2298901"/>
          </a:xfrm>
        </p:grpSpPr>
        <p:grpSp>
          <p:nvGrpSpPr>
            <p:cNvPr id="16" name="Ομάδα 15">
              <a:extLst>
                <a:ext uri="{FF2B5EF4-FFF2-40B4-BE49-F238E27FC236}">
                  <a16:creationId xmlns:a16="http://schemas.microsoft.com/office/drawing/2014/main" id="{6A7B16FA-6029-A209-D0E3-E763C2F8DF00}"/>
                </a:ext>
              </a:extLst>
            </p:cNvPr>
            <p:cNvGrpSpPr/>
            <p:nvPr/>
          </p:nvGrpSpPr>
          <p:grpSpPr>
            <a:xfrm>
              <a:off x="5036458" y="2086209"/>
              <a:ext cx="3286031" cy="2298901"/>
              <a:chOff x="5036458" y="2086209"/>
              <a:chExt cx="3286031" cy="2298901"/>
            </a:xfrm>
          </p:grpSpPr>
          <p:sp>
            <p:nvSpPr>
              <p:cNvPr id="8" name="Παραλληλόγραμμο 7">
                <a:extLst>
                  <a:ext uri="{FF2B5EF4-FFF2-40B4-BE49-F238E27FC236}">
                    <a16:creationId xmlns:a16="http://schemas.microsoft.com/office/drawing/2014/main" id="{EE6E017B-B679-2B4B-E7A8-00EC0C95B88C}"/>
                  </a:ext>
                </a:extLst>
              </p:cNvPr>
              <p:cNvSpPr/>
              <p:nvPr/>
            </p:nvSpPr>
            <p:spPr>
              <a:xfrm>
                <a:off x="5036458" y="3200743"/>
                <a:ext cx="3286031" cy="1184367"/>
              </a:xfrm>
              <a:prstGeom prst="parallelogram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Βέλος: Δεξιό 3">
                <a:extLst>
                  <a:ext uri="{FF2B5EF4-FFF2-40B4-BE49-F238E27FC236}">
                    <a16:creationId xmlns:a16="http://schemas.microsoft.com/office/drawing/2014/main" id="{B40D74C5-230F-B5F7-8D15-BC72A4CB38E0}"/>
                  </a:ext>
                </a:extLst>
              </p:cNvPr>
              <p:cNvSpPr/>
              <p:nvPr/>
            </p:nvSpPr>
            <p:spPr>
              <a:xfrm rot="16200000" flipV="1">
                <a:off x="5552511" y="2731296"/>
                <a:ext cx="1383068" cy="92893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Βέλος: Δεξιό 4">
                <a:extLst>
                  <a:ext uri="{FF2B5EF4-FFF2-40B4-BE49-F238E27FC236}">
                    <a16:creationId xmlns:a16="http://schemas.microsoft.com/office/drawing/2014/main" id="{C8717AB5-2F44-4D52-27DC-F37241FBF304}"/>
                  </a:ext>
                </a:extLst>
              </p:cNvPr>
              <p:cNvSpPr/>
              <p:nvPr/>
            </p:nvSpPr>
            <p:spPr>
              <a:xfrm>
                <a:off x="6244046" y="3429000"/>
                <a:ext cx="1288868" cy="80554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Ευθύγραμμο βέλος σύνδεσης 6">
                <a:extLst>
                  <a:ext uri="{FF2B5EF4-FFF2-40B4-BE49-F238E27FC236}">
                    <a16:creationId xmlns:a16="http://schemas.microsoft.com/office/drawing/2014/main" id="{54FFA911-F0BF-4647-1269-AD8BB8F4AA7C}"/>
                  </a:ext>
                </a:extLst>
              </p:cNvPr>
              <p:cNvCxnSpPr>
                <a:cxnSpLocks/>
                <a:stCxn id="5" idx="1"/>
              </p:cNvCxnSpPr>
              <p:nvPr/>
            </p:nvCxnSpPr>
            <p:spPr>
              <a:xfrm>
                <a:off x="6244046" y="3469277"/>
                <a:ext cx="870857" cy="6498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7B076-2002-BE51-CECB-C1949F9E7F75}"/>
                  </a:ext>
                </a:extLst>
              </p:cNvPr>
              <p:cNvSpPr txBox="1"/>
              <p:nvPr/>
            </p:nvSpPr>
            <p:spPr>
              <a:xfrm>
                <a:off x="7559039" y="3244334"/>
                <a:ext cx="3657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  <a:endParaRPr lang="en-GB" dirty="0"/>
              </a:p>
            </p:txBody>
          </p:sp>
        </p:grpSp>
        <p:sp>
          <p:nvSpPr>
            <p:cNvPr id="13" name="Τόξο 12">
              <a:extLst>
                <a:ext uri="{FF2B5EF4-FFF2-40B4-BE49-F238E27FC236}">
                  <a16:creationId xmlns:a16="http://schemas.microsoft.com/office/drawing/2014/main" id="{8D23A5D5-4746-D19C-F3C7-6F668C65A2B7}"/>
                </a:ext>
              </a:extLst>
            </p:cNvPr>
            <p:cNvSpPr/>
            <p:nvPr/>
          </p:nvSpPr>
          <p:spPr>
            <a:xfrm>
              <a:off x="6290493" y="3429000"/>
              <a:ext cx="388982" cy="394845"/>
            </a:xfrm>
            <a:prstGeom prst="arc">
              <a:avLst>
                <a:gd name="adj1" fmla="val 18561257"/>
                <a:gd name="adj2" fmla="val 208176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308F91D5-BFEE-A79A-7CB8-2A7FAC375869}"/>
              </a:ext>
            </a:extLst>
          </p:cNvPr>
          <p:cNvGrpSpPr/>
          <p:nvPr/>
        </p:nvGrpSpPr>
        <p:grpSpPr>
          <a:xfrm>
            <a:off x="6389189" y="3468188"/>
            <a:ext cx="1053740" cy="724989"/>
            <a:chOff x="6389189" y="3468188"/>
            <a:chExt cx="1053740" cy="7249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7A7DBB-49C9-2F5E-4162-3A05FA27F7CF}"/>
                </a:ext>
              </a:extLst>
            </p:cNvPr>
            <p:cNvSpPr txBox="1"/>
            <p:nvPr/>
          </p:nvSpPr>
          <p:spPr>
            <a:xfrm>
              <a:off x="7077169" y="3823845"/>
              <a:ext cx="3657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346BE-A372-24B6-D372-EE01746C26D0}"/>
                </a:ext>
              </a:extLst>
            </p:cNvPr>
            <p:cNvSpPr txBox="1"/>
            <p:nvPr/>
          </p:nvSpPr>
          <p:spPr>
            <a:xfrm>
              <a:off x="6389189" y="3468188"/>
              <a:ext cx="3657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1000" b="1" dirty="0"/>
                <a:t>Φ</a:t>
              </a:r>
              <a:endParaRPr lang="en-GB" sz="1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EAAD359-CAEC-54CB-A1C2-CFB988609469}"/>
              </a:ext>
            </a:extLst>
          </p:cNvPr>
          <p:cNvSpPr txBox="1"/>
          <p:nvPr/>
        </p:nvSpPr>
        <p:spPr>
          <a:xfrm>
            <a:off x="4848959" y="620766"/>
            <a:ext cx="327205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3"/>
                </a:solidFill>
              </a:rPr>
              <a:t>F=BIL</a:t>
            </a:r>
            <a:r>
              <a:rPr lang="el-GR" sz="6000" b="1" dirty="0" err="1">
                <a:ln/>
                <a:solidFill>
                  <a:schemeClr val="accent3"/>
                </a:solidFill>
              </a:rPr>
              <a:t>ημφ</a:t>
            </a:r>
            <a:endParaRPr lang="en-GB" sz="6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9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C4CF024-D33D-26B9-2D97-C52E64EEB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8" t="40508" r="46983" b="1968"/>
          <a:stretch/>
        </p:blipFill>
        <p:spPr>
          <a:xfrm>
            <a:off x="3505200" y="1950720"/>
            <a:ext cx="5181600" cy="39449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6C5F29-7170-37F7-4B99-D296D80CB1E0}"/>
              </a:ext>
            </a:extLst>
          </p:cNvPr>
          <p:cNvSpPr txBox="1"/>
          <p:nvPr/>
        </p:nvSpPr>
        <p:spPr>
          <a:xfrm>
            <a:off x="3597976" y="435429"/>
            <a:ext cx="4864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ΑΓΩΓΟΣ ΠΑΡΑΛΛΗΛΟΣ ΣΤΙΣ ΔΥΝΑΜΙΚΕΣ ΓΡΑΜΜΕΣ</a:t>
            </a:r>
          </a:p>
          <a:p>
            <a:endParaRPr lang="el-G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l-G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Φ=0	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l-GR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ημφ</a:t>
            </a:r>
            <a:r>
              <a:rPr lang="el-G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=0 	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L=0</a:t>
            </a: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3078B889-4B09-470D-3672-884F508A6122}"/>
              </a:ext>
            </a:extLst>
          </p:cNvPr>
          <p:cNvSpPr/>
          <p:nvPr/>
        </p:nvSpPr>
        <p:spPr>
          <a:xfrm>
            <a:off x="6897189" y="1257299"/>
            <a:ext cx="243840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3BF41F4E-9A12-3084-165A-27F5D3FA309F}"/>
              </a:ext>
            </a:extLst>
          </p:cNvPr>
          <p:cNvSpPr/>
          <p:nvPr/>
        </p:nvSpPr>
        <p:spPr>
          <a:xfrm>
            <a:off x="4720714" y="1203959"/>
            <a:ext cx="243840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8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CE74F-3F43-48C7-3D4F-18C35591F944}"/>
              </a:ext>
            </a:extLst>
          </p:cNvPr>
          <p:cNvSpPr txBox="1"/>
          <p:nvPr/>
        </p:nvSpPr>
        <p:spPr>
          <a:xfrm>
            <a:off x="3579125" y="1645920"/>
            <a:ext cx="501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https://www.youtube.com/watch?v=no9D8by-_CM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A27B3-60BA-4F3F-89BF-3E9D13BBC982}"/>
              </a:ext>
            </a:extLst>
          </p:cNvPr>
          <p:cNvSpPr txBox="1"/>
          <p:nvPr/>
        </p:nvSpPr>
        <p:spPr>
          <a:xfrm>
            <a:off x="3579125" y="1358538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ΠΕΙΡΑΜΑΤΙΚΗ ΕΠΙΔΕΙΞΗ ΤΟΥ ΝΟΜΟΥ ΤΟΥ </a:t>
            </a:r>
            <a:r>
              <a:rPr lang="en-US" b="1" dirty="0">
                <a:solidFill>
                  <a:srgbClr val="FF0000"/>
                </a:solidFill>
              </a:rPr>
              <a:t>LAPLACE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A6383CB-6D59-7875-E8F5-9E2FA43CF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74"/>
          <a:stretch/>
        </p:blipFill>
        <p:spPr>
          <a:xfrm>
            <a:off x="2580440" y="2133599"/>
            <a:ext cx="7031120" cy="39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77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202</Words>
  <Application>Microsoft Office PowerPoint</Application>
  <PresentationFormat>Ευρεία οθόνη</PresentationFormat>
  <Paragraphs>29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Sofia Aravani</dc:creator>
  <cp:lastModifiedBy>Sofia Aravani</cp:lastModifiedBy>
  <cp:revision>17</cp:revision>
  <dcterms:created xsi:type="dcterms:W3CDTF">2024-01-12T16:34:29Z</dcterms:created>
  <dcterms:modified xsi:type="dcterms:W3CDTF">2025-11-05T17:59:14Z</dcterms:modified>
</cp:coreProperties>
</file>