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4"/>
  </p:sldMasterIdLst>
  <p:notesMasterIdLst>
    <p:notesMasterId r:id="rId18"/>
  </p:notesMasterIdLst>
  <p:sldIdLst>
    <p:sldId id="380" r:id="rId5"/>
    <p:sldId id="361" r:id="rId6"/>
    <p:sldId id="454" r:id="rId7"/>
    <p:sldId id="456" r:id="rId8"/>
    <p:sldId id="457" r:id="rId9"/>
    <p:sldId id="446" r:id="rId10"/>
    <p:sldId id="458" r:id="rId11"/>
    <p:sldId id="459" r:id="rId12"/>
    <p:sldId id="460" r:id="rId13"/>
    <p:sldId id="461" r:id="rId14"/>
    <p:sldId id="462" r:id="rId15"/>
    <p:sldId id="463" r:id="rId16"/>
    <p:sldId id="453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8000"/>
    <a:srgbClr val="78FAF4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Φωτεινό στυλ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Φωτεινό στυλ 3 - Έμφαση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93D81CF-94F2-401A-BA57-92F5A7B2D0C5}" styleName="Μεσαίο στυλ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3296810-A885-4BE3-A3E7-6D5BEEA58F35}" styleName="Μεσαίο στυλ 2 - Έμφαση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Στυλ με θέμα 1 - Έμφαση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Στυλ με θέμα 1 - Έμφαση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Στυλ με θέμα 2 - Έμφαση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AF606853-7671-496A-8E4F-DF71F8EC918B}" styleName="Σκούρο στυλ 1 - Έμφαση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Φωτεινό στυλ 2 - Έμφαση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75DCB02-9BB8-47FD-8907-85C794F793BA}" styleName="Στυλ με θέμα 1 - Έμφαση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Στυλ με θέμα 1 - Έμφαση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E9639D4-E3E2-4D34-9284-5A2195B3D0D7}" styleName="Φωτεινό στυλ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A488322-F2BA-4B5B-9748-0D474271808F}" styleName="Μεσαίο στυλ 3 - Έμφαση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Μεσαίο στυλ 4 - Έμφαση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Σκούρο στυλ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3833" autoAdjust="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925A17EF-115B-4BB9-BF42-426DFD9E898A}" type="datetimeFigureOut">
              <a:rPr lang="en-US" smtClean="0"/>
              <a:pPr/>
              <a:t>9/18/2021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7C4E7652-46AF-4259-BAE2-54978EA077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33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71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69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171C0B5D-B8A3-4A61-92EA-A41A86897428}" type="datetime1">
              <a:rPr lang="en-US" smtClean="0"/>
              <a:pPr algn="r"/>
              <a:t>9/18/2021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100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 algn="ctr"/>
            <a:fld id="{49598980-D22C-4904-9F8F-3DB09B2ECD84}" type="slidenum">
              <a:rPr lang="en-US" sz="1300" smtClean="0">
                <a:solidFill>
                  <a:srgbClr val="FFFFFF"/>
                </a:solidFill>
              </a:rPr>
              <a:pPr algn="ctr"/>
              <a:t>‹#›</a:t>
            </a:fld>
            <a:endParaRPr lang="en-US" sz="13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96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E6C98-A41F-48E2-A9D5-0647A9E20656}" type="datetime1">
              <a:rPr lang="en-US" smtClean="0"/>
              <a:pPr/>
              <a:t>9/18/2021</a:t>
            </a:fld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algn="ctr"/>
            <a:fld id="{49598980-D22C-4904-9F8F-3DB09B2ECD84}" type="slidenum">
              <a:rPr lang="en-US" sz="1200" smtClean="0">
                <a:solidFill>
                  <a:schemeClr val="tx1"/>
                </a:solidFill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96240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E6C98-A41F-48E2-A9D5-0647A9E20656}" type="datetime1">
              <a:rPr lang="en-US" smtClean="0"/>
              <a:pPr/>
              <a:t>9/18/2021</a:t>
            </a:fld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algn="ctr"/>
            <a:fld id="{49598980-D22C-4904-9F8F-3DB09B2ECD84}" type="slidenum">
              <a:rPr lang="en-US" sz="1200" smtClean="0">
                <a:solidFill>
                  <a:schemeClr val="tx1"/>
                </a:solidFill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814137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E6C98-A41F-48E2-A9D5-0647A9E20656}" type="datetime1">
              <a:rPr lang="en-US" smtClean="0"/>
              <a:pPr/>
              <a:t>9/18/2021</a:t>
            </a:fld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algn="ctr"/>
            <a:fld id="{49598980-D22C-4904-9F8F-3DB09B2ECD84}" type="slidenum">
              <a:rPr lang="en-US" sz="1200" smtClean="0">
                <a:solidFill>
                  <a:schemeClr val="tx1"/>
                </a:solidFill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07915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E6C98-A41F-48E2-A9D5-0647A9E20656}" type="datetime1">
              <a:rPr lang="en-US" smtClean="0"/>
              <a:pPr/>
              <a:t>9/18/2021</a:t>
            </a:fld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algn="ctr"/>
            <a:fld id="{49598980-D22C-4904-9F8F-3DB09B2ECD84}" type="slidenum">
              <a:rPr lang="en-US" sz="1200" smtClean="0">
                <a:solidFill>
                  <a:schemeClr val="tx1"/>
                </a:solidFill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1533449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E6C98-A41F-48E2-A9D5-0647A9E20656}" type="datetime1">
              <a:rPr lang="en-US" smtClean="0"/>
              <a:pPr/>
              <a:t>9/18/2021</a:t>
            </a:fld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algn="ctr"/>
            <a:fld id="{49598980-D22C-4904-9F8F-3DB09B2ECD84}" type="slidenum">
              <a:rPr lang="en-US" sz="1200" smtClean="0">
                <a:solidFill>
                  <a:schemeClr val="tx1"/>
                </a:solidFill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20979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E6C98-A41F-48E2-A9D5-0647A9E20656}" type="datetime1">
              <a:rPr lang="en-US" smtClean="0"/>
              <a:pPr/>
              <a:t>9/18/2021</a:t>
            </a:fld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49598980-D22C-4904-9F8F-3DB09B2ECD84}" type="slidenum">
              <a:rPr lang="en-US" sz="1200" smtClean="0">
                <a:solidFill>
                  <a:schemeClr val="tx1"/>
                </a:solidFill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04915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E6C98-A41F-48E2-A9D5-0647A9E20656}" type="datetime1">
              <a:rPr lang="en-US" smtClean="0"/>
              <a:pPr/>
              <a:t>9/18/2021</a:t>
            </a:fld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49598980-D22C-4904-9F8F-3DB09B2ECD84}" type="slidenum">
              <a:rPr lang="en-US" sz="1200" smtClean="0">
                <a:solidFill>
                  <a:schemeClr val="tx1"/>
                </a:solidFill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49782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E6C98-A41F-48E2-A9D5-0647A9E20656}" type="datetime1">
              <a:rPr lang="en-US" smtClean="0"/>
              <a:pPr/>
              <a:t>9/18/2021</a:t>
            </a:fld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49598980-D22C-4904-9F8F-3DB09B2ECD84}" type="slidenum">
              <a:rPr lang="en-US" sz="1200" smtClean="0">
                <a:solidFill>
                  <a:schemeClr val="tx1"/>
                </a:solidFill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8084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08E9F-15ED-434C-8711-15E0A48F1439}" type="datetime1">
              <a:rPr lang="en-US" smtClean="0"/>
              <a:pPr/>
              <a:t>9/18/2021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FEA1243F-3000-4347-94A4-FBDEAD312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96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7FB9A-B6DB-449C-94F3-E755301B3D92}" type="datetime1">
              <a:rPr lang="en-US" smtClean="0"/>
              <a:pPr/>
              <a:t>9/18/2021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FEA1243F-3000-4347-94A4-FBDEAD3122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87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8781-E729-4444-8607-1D8F13E8FF31}" type="datetime1">
              <a:rPr lang="en-US" smtClean="0"/>
              <a:pPr/>
              <a:t>9/18/2021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 algn="ctr"/>
            <a:fld id="{FEA1243F-3000-4347-94A4-FBDEAD3122CB}" type="slidenum">
              <a:rPr lang="en-US" smtClean="0"/>
              <a:pPr algn="ct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38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F860-58B4-4F81-89BB-0BD2BA751890}" type="datetime1">
              <a:rPr lang="en-US" smtClean="0"/>
              <a:pPr/>
              <a:t>9/18/2021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84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E6C98-A41F-48E2-A9D5-0647A9E20656}" type="datetime1">
              <a:rPr lang="en-US" smtClean="0"/>
              <a:pPr/>
              <a:t>9/18/2021</a:t>
            </a:fld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49598980-D22C-4904-9F8F-3DB09B2ECD84}" type="slidenum">
              <a:rPr lang="en-US" sz="1200" smtClean="0">
                <a:solidFill>
                  <a:schemeClr val="tx1"/>
                </a:solidFill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17822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A438-116E-417D-B3CE-C1582ACBFE65}" type="datetime1">
              <a:rPr lang="en-US" smtClean="0"/>
              <a:pPr/>
              <a:t>9/18/2021</a:t>
            </a:fld>
            <a:endParaRPr lang="en-US" sz="9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900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z="900" smtClean="0"/>
              <a:pPr/>
              <a:t>‹#›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579017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0B6D8-8DA3-4227-B620-0C7FC4783C1C}" type="datetime1">
              <a:rPr lang="en-US" smtClean="0"/>
              <a:pPr/>
              <a:t>9/18/2021</a:t>
            </a:fld>
            <a:endParaRPr lang="en-US" sz="9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900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algn="ctr"/>
            <a:fld id="{FEA1243F-3000-4347-94A4-FBDEAD3122CB}" type="slidenum">
              <a:rPr lang="en-US" sz="900" smtClean="0"/>
              <a:pPr algn="ctr"/>
              <a:t>‹#›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086960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E6C98-A41F-48E2-A9D5-0647A9E20656}" type="datetime1">
              <a:rPr lang="en-US" smtClean="0"/>
              <a:pPr/>
              <a:t>9/18/2021</a:t>
            </a:fld>
            <a:endParaRPr lang="en-US" sz="1000" b="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algn="ctr"/>
            <a:fld id="{49598980-D22C-4904-9F8F-3DB09B2ECD84}" type="slidenum">
              <a:rPr lang="en-US" sz="1200" smtClean="0">
                <a:solidFill>
                  <a:schemeClr val="tx1"/>
                </a:solidFill>
              </a:rPr>
              <a:pPr algn="ctr"/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843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kotsovolos.gr/osa-prepei-na-gnorizeis-gia-tis-epanafortizomenes-mpataries/" TargetMode="External"/><Relationship Id="rId2" Type="http://schemas.openxmlformats.org/officeDocument/2006/relationships/hyperlink" Target="https://www.followgreen.gr/moschato-tavros/blog/single/%CE%A4%CE%B1-%CE%BC%CF%85%CF%83%CF%84%CE%B9%CE%BA%CE%AC-%CE%B3%CE%B9%CE%B1-%CF%84%CE%B7%CE%BD-%CE%B1%CE%BD%CE%B1%CE%BA%CF%8D%CE%BA%CE%BB%CF%89%CF%83%CE%B7-%CE%BA%CE%B1%CE%B9-%CE%B1%CF%83%CF%86%CE%B1%CE%BB%CE%AE-%CF%87%CF%81%CE%AE%CF%83%CE%B7-%CF%84%CF%89%CE%BD-%CE%BC%CF%80%CE%B1%CF%84%CE%B1%CF%81%CE%B9%CF%8E%CE%BD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e-shop.gr/odhgos-agoras-trofodotiko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Στρογγυλεμένο ορθογώνιο"/>
          <p:cNvSpPr/>
          <p:nvPr/>
        </p:nvSpPr>
        <p:spPr>
          <a:xfrm>
            <a:off x="285720" y="116632"/>
            <a:ext cx="842968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Α’ Γυμνασίου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1427148"/>
            <a:ext cx="9144000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Στρογγυλεμένο ορθογώνιο"/>
          <p:cNvSpPr/>
          <p:nvPr/>
        </p:nvSpPr>
        <p:spPr>
          <a:xfrm>
            <a:off x="5286380" y="71438"/>
            <a:ext cx="3214710" cy="61808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Το υλικό του Η/Υ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611560" y="1772816"/>
            <a:ext cx="82153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Κεφάλαιο 2</a:t>
            </a:r>
          </a:p>
          <a:p>
            <a:pPr algn="ctr"/>
            <a:endParaRPr lang="el-GR" sz="4400" dirty="0"/>
          </a:p>
          <a:p>
            <a:pPr algn="ctr"/>
            <a:r>
              <a:rPr lang="el-GR" sz="4400" dirty="0"/>
              <a:t>Ποντίκια - Πληκτρολόγια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679076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AutoShape 6" descr="data:image/jpg;base64,/9j/4AAQSkZJRgABAQAAAQABAAD/2wCEAAkGBhQSEBUUExQVFRQWGBUWFBYWFRUYFBUUFRUWFhQWFBgXHCYeFxwjGRUUHy8gIycpLCwsFR4xNTAqNSYrLCkBCQoKDgwOGg8PGiokHCQpKSksLCwsLCwsLCkpLCwsLCwpKSwsLCkpKSwsLCwsLCkpLCwpLCwsLCwsKSwsLCksKf/AABEIAMIBAwMBIgACEQEDEQH/xAAbAAABBQEBAAAAAAAAAAAAAAADAAIEBQYBB//EAE0QAAEDAgMDCAYECQwABwAAAAEAAhEDIQQSMQVBUQYTImFxgZGxFDJSkqHRU3LB8BYjQmKCorLS4QcVJDM0Q1Rjc5Oj8Rc1RFWDwuL/xAAYAQADAQEAAAAAAAAAAAAAAAAAAQIDBP/EACYRAAICAQQDAAEFAQAAAAAAAAABAhESAxMhMUFRYXEEgZGhwTL/2gAMAwEAAhEDEQA/AKxoUbajTzZjWQpbUDaP9We5cJoZltJ5mW63nsVicWAAPVIERaCDEm2vahG7e1Qq8giD4qlyJ8DtqdOYgW8SOCk0WhtNrhfj2O18LHuQH4mBAHfvQMHihzYEdWvaFVOhFjQdcplbFFthvHWVBwFF7tXON4gWFrd6mO2LUfAzEN4ESUY8j5ZVYmvmcZ4KNzZzdG9u8nXd4LWYfky38qXHrVphdktbYNA7ArQ8Sm2O6qXUy4ZRnZYi8TG/RboBVNfZTnU3BnRfEsPBwuFga+38SSQ6rU4ESR5Jbdg3R6rCcAvHn4t7vWe49pJWs5EbZMmi4zN2Sd49YDuv3FZayenByXNCUjbQugIYJRKVOJXDpfq8540ULKuZV01RxXWuBXcA2EgE+EgFcOxDCE1zUQpj6gC6CQLmJuVcqVzu8UPnzvRQD4XIXWldhAAHIbkZ6E5ctsYJyGUQpjk8mAJwQnNRnIbgnkwI5YknkLqMmIM1Q9uPig48I8wpjVAxR51pYR0Tu3mDKiK5KozHpxIgfBGo4R5i3ir7D7Ma3RoHcptPDLWgxKVuxy7W3YpeD2AxujfFXFOijspKqHwV76bKQzOIaNJVA7liQYFJpG45jp4LQ8o8Nmwr+qD4FVw2RSOCLm0wahpmIZJnJqDvM7lUUrFJ8WQ6fLV+6kzxcpFLljV3U6f63zVZsvkvXdUp58LiObLmZyKNSchIzEdH2TK23KHkTh20m+hUMW+rnGYPo1CMkGdWC85VoomeTKqlytrnRlPwf81R47Y5rVHVCQ3McxDWmJ3xJ3696vMPyOxX+Drf7LvkrCjyKxP+Eqf7R+SeIWZWlyPJ/vP1P4qz2TyYNGoKgeC4TGanIBO8dIX+a0g5GVw2ThngD8xEZyddE8yY1nJu8EnFNUwI2et7bP8Ab/8A0jMdWj+sb/tj95Vo2tggYNSmCDeWOt2jKiHbeB+lpn9B37qxX6XTi7UQy+hnYepP9cPcHzT6YqN/vh7jfmqfa+Ja8B2HxlGkMvqmnOZ06noEjduUjD7cwopsFSsxzw0B7hSfBeBcjoaErXbXoMn7LF9eoP75vuM+aBUx9Qf3zfcZ81CqcosHueP9p/7iiVuUGF3H/if+6mopeBWTam2Ko/vWe6z5qJV29W+kp+635p2CwXP0+dpU87C5wD7AdECW5XRvMz3LlbYr/ox40/mqCyDV5R1vbp+635qJU5VVxvp+7/FSq2xKn0Y8WfNQ6nJ+qdaZHWCye6SkA0cuMQPo/d/il+HeI/y/dPzUF/JusHGGOLbRJZPXoVc8ldkvpuqGoyJDcvq8XTGvUkACny7q/lMY7szD7Va7F5VDEVObLMroJF5BA17FmuUjIxLwLafshVNPaDqNTMyJgi4mxUOEWO2eqFwTCvN/wvxHtD3Qnfhlifb/AFR8lO0vY8j0Q0zwKacO7gV57+GOK+lPgPkufhfivpXfD5I2kGR6D6I7gkvP/wALMV9M74Lie0hWegtUbDstHAkeBt8IWRPK6u03LPd+Su+TO2jXdUDgA6zrTBtBN+wLNQcey0y9bTRmNSYEZgVjEymjCmk1iO1qAIO2ac4er9QqNye/qaXY1T9quAoVJ0ykbrSNTKreTFQHD0iNPk4ql2KXR65gQcrY05uif+MD7FYYdh4eSgbNuymf8ulPcCFY4ekReR4fxWj7M0S6bOpHAQKZtP8A15qQEhgcY2abuxZ3J+KPYfIrSYr1HdhWfaQWEdvjePNNCZ5JW2Y8kkV6jRNg0gtHZdB/mqp/iq3iFU4DbtRrHAuDxmsXT0bDoj770VnK1odD8kcWuJPuwoc0nRtsyxy4/lFm3ZFU/wDqq3vJp2K+Y9Jre8PkgM5XUeFT3QPCSFY4HbFKp6rrnc6zvBVaZm4tdogVdhv/AMRW8R8kTZOBNN7i576nRMZiDHSbp4qzxBQ8A8CoeGU/tNTJIHI+s9uHeadI1Yr1ugXBsAkXJMjUCytau0MSXZvRTpEekNy6zMZYnrQuQFQcxWM2NatHvo1XYNPnA8VaoipzpbmeWkyXZYJgCTNhuQIkiXNaXNyuIktmcvG41QjRF+Km5ukOw/YgNHSJ4NPxskMz+OxNW7W0CRucKrGntAIsiYCs9xdnp83pHSa6deGiPtDBsqEEucC2Yyuc3WJnLroEzZ2F5tgZmL8ojM7Ukkkk+KBGI5SH+k1O0eQWexh6XctByh/tNT632BZ/Get3IGAXVxdSGdCcAuBPaECFC6nQkmB6HjsDSrMLXhvUbSOsFUOw9muw9fM6Mvqy0zIcQJI3bvBMDa3t/qo2AwlR9QNc+AZnoxI4SsYqlRdPs2TTCk01B2dVzMa4+t6rvrNs74hTs4GqZQdqRrRYXPl2qFUrlxyi28xqB/Fdr1sjbRJs0busnqAuexVRLZC5SPzUKgN4aZjjEho4cSeED8oKPyPf/RGdWb9oqVtDDxhaszJY7XXiSesm58NwVfyOd/RQODnec/aqINng/wCVKhSYGkPOXfkfvJjdxsrN/wDKeyC11CtB1/FVd/YFgcLVoNxTGvY5wqUjTNh6xqNM9I2EZksVjH4Y83SYalO2USHFlyYaRI42dMbiIhRKckaKKZuXfyn4UANOGqgXIHM1o6UydL71IZ/LPhmsnm6oYLTzVSJ7SvP8FinFtU1BlLh0JGhBndoADB7UPau0mUKdJtXC0Krwcpcc0kuaCH2a2xMi5J6J0ThrKbxFLTcVZ6F/434N4IDatxupu3oNH+U7BTpX76RA+JXnw5QsdDGYHCFx0GR3mHCPFUeLxGeo4FjWGnOdrQ6GgWM3Nri60ZCLksw9g3KXFxkZYBOWGglxHUZ0GU99vhP5PfSGi9KmSAQRUbfSxDnAgwRYjQyspsvCc48S1joyuGYuAjOGkADUHN8CtltDbppBjKZDs2dwLgXZOgxzaYJAMtLS0kzMnVZ8XTNYylFWnRAxP8muRj3mqQGhxF6egtpmNpi++QqwciqkAtrEPABLTTEg8NxkGQQVr2mm9rcVWYHucAXhshrnAjL0SYMWEcBv1R3vB6QjpEu0vJDZzdcrJVdUbPUnV5P+TFM2lWpNiplqhurhLagA4tdY+Mq22XXFQktgywxI6xqF3bezOeqNObLlbuGuYnr6ktk7ONE3dmkQLRoR1rdN9HPLGrTIvJmiHYN4dR54c/VlgIaPWN5JgQUaps6n/wC2/wDLT+ak8ga0YZ5Npq1bH65tZFdsZoqNeK1WzzULS55aZnowTAEmdNyqzMn4UANpgNyAAAMmctvVkaxouzZ/cPJIukt7UPNZ3akMzOMwTS9xOCzmfW5xgzdcTZStjUAwPijzNxbMHTrexRto4NtQzne0gEDK5zRfeQNdy7gqWRgZmLsoaMx1MbyiwMNt0/0ip9YqgxfrK72w78fU+u7zVHifWQAMLoXAuhIBwT2pgRGpgPASTgkgDaMq8SB3hSqdVpeyHNJvoRN1j3Ydg1f8B8ymdFpDmvOYXBtqNNymirPQcIxzHv0yuIcDOhIh1u4HvKLUcReZJsOsoWBxGek15tLWk8LgEolDpHMf0ezj2lIArGZWyXRqXHzQcIw1CXumNB1CZA7dCeuBuQ8TU5x/Nt0B6R3E6x2CxPXAVnSYGiBoExAsfSPMvv8Aku8lQcjHfiCODz5NWlriWO6wfJZfkcfxdQcH/YPkgCDWp5ajnST0iJk2F4jgpuEPrTwnq9YfxUjbWzG868te0dBjgB7WRheDwMklceA14bf1CCDa5fmjS6TNtPySdh7UDGtY6QSYYROVhabk36QcLX01CDynxzK+FdUpGoaQxNMtAOegwlhGUuf088REWgiVOwdKplmlh6j5gOgt6LSQ01OiNN176qt25splHCPa0h5bUokOfVIqXc6ctPSoPzjdvesoNKdfkc1cL/Bm8PSp13MDHvbVBmR23I6x1Ky2vs92Hq1HNfnqublfAEHOW9l9Ae9VbqrqbqYpsaDmu6B0psA48IJUvG4jna3N1ugCXZqjeqCJ6jbS8ldXFUzm5sPszCPp4qi2oZcSHWNhLXwLaxlV1tx/TpHS5+LdyzuxwKWIo5LjnMozDc4ObMDf0iY7Fo9vURnoht+lAJvctsueSSmvwbx/4Zpdj1v6JRblc6bWBgHi6L6Zj3XkJVKT2dGoMrwXSLi1i10Ove4n83qVdhnkYOg5ouMwzRJAIAMG0KFsXa3OOqNe4l4cfWMkgAce77ykqbv6/wDSndfsv8LN139zfNyCNrU7gg7wdOIRPSGteS4gABtzoLuUHk4KNXFvbZ7crzB3Q9omPvqtznAcncKPRHtyGswvfFMww+udXE8f2etdqbNZH/l3/Kz5rSNpMpPe1gDWyIAFpIk2QnmnuYARcHpWPHz8U7AZRtkEZYA6OuWALdyaXdF3b9i6H9LuKEXaqRlBiMCC4n0Npkm/ONvfXvUvZNEMa4CkKV/VDgZsLyPvZT8zd7A7rIOiEyLwIG4cBATEeebSM1X/AFneZVNiPWKtcaZqO+s7zKqsQekUDGBdC4uhIQ4IjUMJ7UwDBJclJAAGyTvKuNkUmB01Gl3Abp61KwewOAgcXK2w2yWNPtHr08Fk5X0aYpdk47TDoaGOjfoLbh2KZi8blaMvrO9Xq4k9ijNpImDw3TLzO4Du3Dqm/b2JoTJuAw2RvXv49/Xv71PagNKOwqhDnCWnsKyXJW3PDg4fb8lrwZCx/JwxWrj84ebkg8ETac87U+sZ+xT8JiJacwObo3neXEHceq+gjrCgbZr5a7hFiRPgIRaGLgANFzAkEiRY33dd0NWOLouMJgzWJYS8MY4Zng5YLicgMay4ERxG5Z3GsrVOfezM5mbnSB0mhrHGXPDriM7d0XKl4fGtpVjzhzdMOADyCWalrHAHcbKT/OTC0EiBq2zZDTOXpb7WnqUJWy74KgbOrgQ6k+QRPQdvg8NYMq1wnJqQC+niWHf/AEYxu0vdWuDr5W5SOjfo6ZTGo4amfHevRsE2iWNzkRlbHSPD/pZz1pRfRcdKLV2eWfg9TY5hecU2T0ZoZdCJ1nyOqNyhow+mLwCdTBswkT4LYcsnNHMxHrO67dHisvyvcTXA3yDpGtHWO/4p6c8+WEoYKgmHeG4GmCTfS7iQQHEgxMgyDfTJ1rGViWOdVaSDmsYIuOB0Njcda1tAzg6Q3gugfoEfJU+HMtECSdREg9y3wThf1mcdRxn+yIFTbpxDSXQ2AAY0sCS7tubfHetRyNqUDifxQqB/NOzZ9IzM071k9p0TzpaN7bDiATb9YeCds7HBgyQA64BInwm/cb+aSeL5E0pLjs9JrVIrPN92n1QmtrkvMugW6USTHZuuqLk7S/ozCS4khrj0jqQCY7yVOLG9fi5WZBXm5Q36HeT8EN1Mfcn5oRpjr8SgZLqVbHpk20IMdhUV7tbz19wVXtDChx9Z7dfVe9u4cCh8nKpOFDnEuJL7kkmziBc9iQGMrnpHtPmq2t6xVg/VV1U9IpjGrq4upCHAp7ShhPCYBZXE2V1AHowanEBupRW0ifzR8U9tEDt471nRdgekdBC7SoEEEG879I32R3KPXeAIkgmwIi3XdOhWWbaw61IYVV0cQLfJWNOqPuCixkgFY7Y5jF4gdf8A9j81q6leATBsCd+4LA8mNoOqYyq52rmuMbh02oXIiy2nSYaxzmAYvMQYtdAqYQAg0zHCLhxLSW2iNQO5M5T1XZ8rdSAR9pPcCpeErZabC4gktblN5jh1n5HjZSY4opsC3K5wJazKRPRm4m1zberbDvaQQ2pOUb2tBvCk0aJqZpaIBbJ6PSme8aeaF+DdNxOcOPCHtHbaFLZSROp4poiXa3c4vHRsNJFzpwR6fKR4ABxDYEAXbOh3RpaJ4lVTOSlLe1x/T+QRanJSiGu6JBaCbvMWWcqfaNI2umXNTbmcQ6oxzczS6YJABGYttOkoG0MJma3NVY05iWZrnNzTgWSPWkuBjgFX7NbzeXm82V12w90AamRmE6cCo2M2w91So7JTPNuIkzJ1EiBwCUFdOA5OuJFnUp5KAZmz5ZAI9UjKdGwCCDmF9bKpwZgjiB9iusHinOp03uhucWi/rbhrvtCo+T9EFzyQCMrIkDrWunqudxa6ZlqaajUl5RGxVIucIMOGh1F9QRvCFXoA2qDKeP5Nt4du74Uja7A6oBTOUAdLLxnwTGudBzOzWjQA/DVbGRpdmUS7DU2hxb0W3bBOg4yEGhhqrnEONVoG883Bv1NT9mNf6NSDCGnIy5BI9Vu4EIFDFVnuc0OAIv0qL22NrS6+hQBKds930tT9X5KHhsLUc7pGq2IPrUyHXPRPQtp8VJ5uvvqM7mO/eUbC1Kr3esQBGYOokSDNmnOb2QATHOgnsPkFF2BbAt+q8/FyLtR0B3Y7yQdlmNnt/wBNx/aSAxhch09kVntzspuc0zBAnTVdeVuOSzHDCMIy3zG8z6x6kNpdgYJ+zKrdabx+iUF1MjUEdoK9Z55/s+BH2wmnFD8qmfdzeUotewPJk4L1F5wx9ZjP0qcebUI7NwLvyaPc4A/ApgeaykvSfwWwZ/IHc8/NdQBYlCc4Bdq1TuVZU2mJy0hzj+M9Bv1nfYFllfRdeyXXxAA6RDRvJsqfFYg1SAwENH5RF/0Z9Xt1Ur0EuOZ5zO46AfVG7t1TywDTTq1J7E0DBUyQLn4qfgKFRxBBLG/E9yrm49jawa94b1ETHadJV+NoU49dveQFE3XA1yU23+UBY80WHK4AEusDe4DJtKz3Jinlxd9XMdrrqCj7fotrYp5b0rNFjqQLQR1lP2ZTNPE0mwMpY8Axc6k333EdiIzV4mr/AE88NzwP5UgZ4mCWiTwYCSSj4LENNFoN4AABA1E8Y3fYhcqGzUaMsgsJceoEwPNV+FkhgHAiA7LfX7VbVsyXEbLzZhzElzi1wDQb5WuudBmGgjxU1tNs/wBYffnf1vVbs6s2m3LUBLiAbX7ZgiVN/nOn7LvdNuP5XFQy0EexjhJqGIa31wNNAL3me+ydzlJjaga8GQBckiQeiLm03+KbSxVIskbiOiZzCIh0ZjAA8lEr7bpOLmc2SSIiBA4GZ65708bFlQ+tjmNaDDoaZgMgwZFw64HSbdCr7Pa7O5j3dPpOYAHGZAM+zd3BQKtUmoQbtsCJaBlmYHw0VpSqt1a9rCLSA0uLIDYANyURSXkcm32gdPF06dNlNzrtsQeBsLQRJBO7iVT0cS5rX3gQJEwSANB3kq12hgsK91V731mEtaKfRGUOBAmoT+SWiLDVVeA2fUrMdzQzAEhxM75ywd9pVxSXkiTbDbOipTdFnAxr3gormva4DI57TN7SOHaN1+CzZ2i+m+IAcwluh1Bi99UepyhxAAJMA3By6gGLTrcEKiKRvMFXLKDIBPRaIkA+qOJUyhXLgCZHUYPkVX06tP0dhrZcpDPWMDNlB4qc0ACAAANAExD6hjeob8Wc2WN+uYeUyjuURuIpGrAymoN2rhb5FICFtl3Rf9V32ptC2zx/o+bf4pbaZLKmg6LhJ438VyvbZ4/0m/shAGKK9D5NCMJS+r5uJXnbytTsnaFAUWBxqZg0TqGz1EFRqdFJWzUvcgueOI8VnNo7XZbm2ZuOYm3COkoOM2qWxlYHAgEnIbOi7dbxxWSjYNUa1xUPGYJlQQ9ocOv7Dqsi3aR1ub3HSBUr0yofVY+N5Obz0VY0Bank7Q9j9Z3zSVacafbj/wCQfNJPn2GJqMXsPE1ATULG0/ZY8G355F3dggImHo06bYb5JjsQTDRN9G7z3IjcDvffg0afpHf99VfIcLkbUcXWYBG914/im1clFhc7x3k8AjV8Rltv3D76LK7cw1esypUaHObTPSjRrdJ7JhNNXSE0+yFj8WK75sItEotbGQ3KLk6Dh2qhw1bKQfFXVATJA71M/pcVY+hSaT0g31g45i4SBrlLdHDcrzHPb6Xhy15c05zB3FwM23SqQ0eKdhqJ9Iou3B4HisVzJHTbUWW/Kd8Bp3Qe+4hveUTYtP8AEiQJvOmu9d2/QzBh9nMe+0fFF2DTikQdxI77a/FbpcnM5XFL0HdSEaBedmZ3r0ohC9BYTORs/VCozPOw48Ve7eGShhqQbHQD3H2nHd3SfeWqbgWew33R8kXmm2kDoiGy0ER12sR8UDR5mGngVIwlKoHtc1jyWkOENJ0M8Opem065GhgfmgDyC4zEP50ujo5QBL3kk9Y0AHUmBQ1sRRxFbmmdNmV5e6TEl2ZrQerMfsT8PsJ7DFKo8A7pdbsyn7Ff4d7WAhlNjJJJDQBJOpO8lG9N+t3OjyUl39PP9qckXtqsExnDiX1HZWyLuubzF+N0ynsGjlf+NNUtY8gAOa1pGhBPrCVdcrMe0VqR5mm7KC485Li6ZbBk6b+0KFQ2sazKw5ulTDaTzFNgbJiL8VRDNDhKAdQpguc3osu0wfVCk0aWVobJdA1dEk8TChtwxfRYBlsG+sXR6o9kgqThaRaxrTEgCYLiJ3wXXPegQ8qN6KM+fM/f0c3Q0jRSHFV9PAEVi/8AF5YO5+edBvy7zuSAibQcS54E2Y5wI1kB0Dt39x4Lu1LYGP8ALpj9lD2zWLKb3gNsN4M3GU7+DjHaU/lEYwcdTB5JDMRU0RaVQAXEi24cECporPF0aLKf4t7nPLnAhzRAZAh08U2BDOIHWPD4ozJIno7vygB3iVBFEcfgUn4WOPgUgLLKbDoxN7ti+/Xcq/FNAeW5jA37u5cw9LpAbvvxUh2HaXZbdUJdDXJEGXj8F1HOyutJLJex4s9Sw+FFMe086uOv36lExeN3N1O9OxlV7rNY/Lxym6gR9/sWc5tukVGKXLGsufvdPw223YR74gsqtLKjdxBBBnxKDXxAZ2+Sr3mblZqeL4NcMlyZ9mySapH5E68RuHarulRDQABZcGJZMSB5Ixb1onJvsqEUuhrntGsDthGq16YFMNe0uFRhIHbBUnZ2zw+7gY3Xi6qdsua2q1tPNALS4kmLEG09mq0048WZ6kuaL3bVQNDC42k29ogWCoTtupTdDSLetIBBJvHxV5yjqBlEPcJEnJr60OA+IKw1OtJJOpuVuc5fu5SVZ1HVDRr1/FIcpK3tN90KkNcJvPoAvhyjre0Pdb8kvwkre2Pdb8lRc+m84mBofwjre3+qz5JfhDW+kPus/dVBzy5zt9fNIC/PKCt9KfBn7q4Nv1vpXeDP3VRh/X5pc8AgAuPxj3PJc9zid5PwsjbK2gGCsHSc1JzR1E8ZVdUfJXGvgHrTA9Ge9wpMyh5s31Ghx9XgVJw5ORuac0AmQAZI3gaFZl/LRrWtDGEkWOaANN0SiM5asgSx874yxPVdAGjLlX0HVDWMtqBgm5LMhuIiBmVW7loz6N/i35puz+UdSq90UgWgE+tBibSTZICFt3FzUqM4Bh7ZDftKuuVhjDR+c0eayOJxPPYgOiMzmW14BavlmYotEzLh5GR3IGYtyv6rmt18FQxcdoVoKJ/7OqiUbLjKhr3Zj9/uVyPvoiGnbf4SPFMjhfs/in0S+TtSoTmJglxkktGupgjRcDWkzljowIM9KNTM/fgmuH3g/wDS45txv8D5JgHptZF3EHhkn45gkoxb97pKcUPJnoOKrviMxvqqnH4rm2kD1oMdSNtDHBkxdx06usqkcSbkyTquXLg6cSOzpAE3JHE6ojcOPvKHhmxLeBt2G4Ulpi67401ZwytSoG+g1rSYFtO3cpmzqBflA139g3qBWdmdF4b57ytZsrZoo0sz5BIzGdGjUDwUakVKjTTbg3ZzFVhQpZjoLNFpJ3BUOA2W6vnrPE+sWiLF0W7giVqhxlcNBim3TqbvcesrU0aYa0NbAAEAIDs892ltmtXZkewRINmum09fWqzmSNxHivVnU+vzXPRp1uq4FR5aKBN8pPiiDCn2D4OXqAw6NTw6Ao8r9GP0Z8HLrcMTpTPg/wCa9QrYIHX4Hz4p9LDsb2oCjy5+EcBJpEDrD/mhZf8AL+D/AJr0vbbYoO7v2gstlWOpq4ujaGlkrszoB+j+D/muZD9H+q/5rRc2nNYs99+i9j6ZwUH/AEX6rvml6LU+i/UK0wSzJb79D2PpmfRKn0f6qXoVX6M+6FqGJ7r7kt9hsIyn831fY+DU04GrpkPgIWrypZEb7DYRlm7NrahsEX1b80eph8Q+zy53DM+Y+K0DKXFJ1II32GyjP0NjOkZ4A1sbnqVh6GR6pkcDf46+anlqY5ql6smUtKKIDmRqCOy4+w/BNdB3tPbY/GCp8pj2tKpar8kPSXgh80BqHAHh/FDOHbucO8R8QpRwoHqmOwkeSG6k7iD9ZoPxEH4rRaqIekwPojvu8JJxafZb4u/iuK80RgyzNGdSU04Tr+Cpn4YDKGVXucQLA6TusVNp7CqvbDqhaOBJce+6ww+nQ50raIO1cQAegQdziAYHVK7hamZsxlHaTJ3lV9eu9pNPMcoMRusUVj11RjxTOZ6kovKLplvs+iSQATOp7vuFL2rt6tUmk6q54kB19TwVZ6Q9sZDDiYFgde1SsTgsTTDqhdTMXJgE8BFlM01IIyTjz2WmzWVqTSGOAm50m2moUwbTxQ0qfs/JZHF7cxFJ5Y4tka9ERpK5R5S1yQAW3/NWOGp3Z0Ken6Nh/OmKOtTwgeQQ/S8T7Z94qtFPHXtStrpwnihek4z2af371GM35/sa1IFv6XifbPvLvpmJ9s+I+Sp/S8ZIGWnJ+/tI7DjiJDKfiP3kYz9/2Pc0yea2IOrz3OjyTMlbe8++VW1sZjGszllPL5XjTNxsiOq47LOSnETu095GEw3IFhVpVnCHOJHAuMIY2c/q8VAw+MxjxLW0j3ie8ZrI4fj/AGKXiP3lL05fB7sCSMA/q8V0YF/V4qMDj/ZpeI/eXQzH8KXiPmjbl8DegSRs93UnDZzuLfiovo+P40h4LhwmP9ul8PkltS+BvQJf83u4j4ppwbxwUR2H2gN9M+59oQH4zHs9akHDqbP7JT2pfA3oFg6g8bvBDdI1Vd+Fr2mKlGO8j4OCl0OVVF2st+sLeIlS9OS8FLUi/IQvXecUlhp1BLSD1tIQ6mEI0UFgCU0lJzetMLOtAhEJjmrpTSUxDHM+8oZsiOPFDe5WhHC5JCL0k6FYfkzTGQmBM6xfxV6EklvLs4TCbV/r6n1ikxJJbxEybub2hajbX9nd+h+21dSU6naFHoyPKn+1P/R/ZCh7O/rW9o8wkkmv+Sj02jo7tco1ZokW/Jb5JJLBDAVGjnKdt7v2Vas39pSSRLwCK3aQ/FV+0eTD5qXhfUZ9VvkEkkn0NGe5Mf2iv1WHZm0WoSSVT7EhJ7UklAHVxySSYCK4UkkACrUg4EOAPaAfNedbbpBtUgAAdQhJJaaYiFRqlrgWkgzqDB+C32EcTTaSZMDVJJZ63g6dHyBxug7VFSSXMzoOwmuSSSBgZTHJJKyABSSSV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3" name="4 - Στρογγυλεμένο ορθογώνιο">
            <a:extLst>
              <a:ext uri="{FF2B5EF4-FFF2-40B4-BE49-F238E27FC236}">
                <a16:creationId xmlns:a16="http://schemas.microsoft.com/office/drawing/2014/main" id="{6E7E60DB-A22B-46A8-A7E7-3FE785776B8C}"/>
              </a:ext>
            </a:extLst>
          </p:cNvPr>
          <p:cNvSpPr/>
          <p:nvPr/>
        </p:nvSpPr>
        <p:spPr>
          <a:xfrm>
            <a:off x="214282" y="116632"/>
            <a:ext cx="882221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</a:t>
            </a:r>
            <a:r>
              <a:rPr lang="en-US" sz="3200" dirty="0"/>
              <a:t>A</a:t>
            </a:r>
            <a:r>
              <a:rPr lang="el-GR" sz="3200" dirty="0"/>
              <a:t>’ Γυμνασίου</a:t>
            </a:r>
          </a:p>
        </p:txBody>
      </p:sp>
      <p:sp>
        <p:nvSpPr>
          <p:cNvPr id="16" name="10 - Στρογγυλεμένο ορθογώνιο">
            <a:extLst>
              <a:ext uri="{FF2B5EF4-FFF2-40B4-BE49-F238E27FC236}">
                <a16:creationId xmlns:a16="http://schemas.microsoft.com/office/drawing/2014/main" id="{18EFA9B0-39E2-40C6-858F-2868BD0733FF}"/>
              </a:ext>
            </a:extLst>
          </p:cNvPr>
          <p:cNvSpPr/>
          <p:nvPr/>
        </p:nvSpPr>
        <p:spPr>
          <a:xfrm>
            <a:off x="35496" y="730873"/>
            <a:ext cx="9073008" cy="605184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C475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5DFA87-C190-4A4D-8689-E3D0B5D15268}"/>
              </a:ext>
            </a:extLst>
          </p:cNvPr>
          <p:cNvSpPr txBox="1"/>
          <p:nvPr/>
        </p:nvSpPr>
        <p:spPr>
          <a:xfrm>
            <a:off x="706551" y="1062823"/>
            <a:ext cx="39547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Κάρτες Μνήμης</a:t>
            </a:r>
          </a:p>
          <a:p>
            <a:pPr algn="ctr"/>
            <a:r>
              <a:rPr lang="el-G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Memory Card)</a:t>
            </a:r>
            <a:endParaRPr lang="el-GR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10 - Στρογγυλεμένο ορθογώνιο">
            <a:extLst>
              <a:ext uri="{FF2B5EF4-FFF2-40B4-BE49-F238E27FC236}">
                <a16:creationId xmlns:a16="http://schemas.microsoft.com/office/drawing/2014/main" id="{1A9ECCE9-3B1A-45EA-891A-A0E2705431D7}"/>
              </a:ext>
            </a:extLst>
          </p:cNvPr>
          <p:cNvSpPr/>
          <p:nvPr/>
        </p:nvSpPr>
        <p:spPr>
          <a:xfrm>
            <a:off x="5286380" y="71438"/>
            <a:ext cx="3214710" cy="61808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Το υλικό του Η/Υ</a:t>
            </a:r>
          </a:p>
        </p:txBody>
      </p:sp>
      <p:sp>
        <p:nvSpPr>
          <p:cNvPr id="11" name="9 - TextBox">
            <a:extLst>
              <a:ext uri="{FF2B5EF4-FFF2-40B4-BE49-F238E27FC236}">
                <a16:creationId xmlns:a16="http://schemas.microsoft.com/office/drawing/2014/main" id="{4FDD045E-6C0B-4363-84C6-8BB1210C154D}"/>
              </a:ext>
            </a:extLst>
          </p:cNvPr>
          <p:cNvSpPr txBox="1"/>
          <p:nvPr/>
        </p:nvSpPr>
        <p:spPr>
          <a:xfrm>
            <a:off x="348676" y="2348880"/>
            <a:ext cx="472738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SD card – micro SD card</a:t>
            </a:r>
            <a:endParaRPr lang="el-GR" sz="2400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bg1"/>
                </a:solidFill>
              </a:rPr>
              <a:t>Έχει χωρητικότητα:</a:t>
            </a:r>
          </a:p>
          <a:p>
            <a:pPr algn="just"/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l-GR" sz="2400" b="1" dirty="0">
                <a:solidFill>
                  <a:srgbClr val="FF0000"/>
                </a:solidFill>
              </a:rPr>
              <a:t>4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Gbyte</a:t>
            </a:r>
            <a:r>
              <a:rPr lang="en-US" sz="2400" b="1" dirty="0">
                <a:solidFill>
                  <a:srgbClr val="FF0000"/>
                </a:solidFill>
              </a:rPr>
              <a:t> – 512 </a:t>
            </a:r>
            <a:r>
              <a:rPr lang="en-US" sz="2400" b="1" dirty="0" err="1">
                <a:solidFill>
                  <a:srgbClr val="FF0000"/>
                </a:solidFill>
              </a:rPr>
              <a:t>Gbyte</a:t>
            </a:r>
            <a:endParaRPr lang="el-GR" sz="2400" b="1" dirty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sz="2400" b="1" dirty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chemeClr val="bg1"/>
                </a:solidFill>
              </a:rPr>
              <a:t>Κόστος: </a:t>
            </a:r>
            <a:r>
              <a:rPr lang="el-GR" sz="2400" b="1" dirty="0">
                <a:solidFill>
                  <a:srgbClr val="FF0000"/>
                </a:solidFill>
              </a:rPr>
              <a:t>6 € - 250 €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bg1"/>
                </a:solidFill>
              </a:rPr>
              <a:t>Χρησιμοποιούνται και με </a:t>
            </a:r>
            <a:r>
              <a:rPr lang="en-US" sz="2800" b="1" dirty="0">
                <a:solidFill>
                  <a:srgbClr val="0000FF"/>
                </a:solidFill>
              </a:rPr>
              <a:t>USB Card Adaptor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l-GR" sz="2400" dirty="0">
                <a:solidFill>
                  <a:schemeClr val="bg1"/>
                </a:solidFill>
              </a:rPr>
              <a:t>και συνδέονται πάνω στην </a:t>
            </a:r>
            <a:r>
              <a:rPr lang="en-US" sz="2400" dirty="0">
                <a:solidFill>
                  <a:schemeClr val="bg1"/>
                </a:solidFill>
              </a:rPr>
              <a:t>USB </a:t>
            </a:r>
            <a:r>
              <a:rPr lang="el-GR" sz="2400" dirty="0">
                <a:solidFill>
                  <a:schemeClr val="bg1"/>
                </a:solidFill>
              </a:rPr>
              <a:t>θύρα της Κεντρικής Μονάδας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E2D3AA27-8FC8-49B3-B7F5-6D456A9726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438" y="1190478"/>
            <a:ext cx="2207942" cy="1181633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BD4EA10A-F225-45EC-9B4E-99F55615BF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438" y="2799201"/>
            <a:ext cx="3361894" cy="336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7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Στρογγυλεμένο ορθογώνιο"/>
          <p:cNvSpPr/>
          <p:nvPr/>
        </p:nvSpPr>
        <p:spPr>
          <a:xfrm>
            <a:off x="35496" y="734714"/>
            <a:ext cx="9073008" cy="60518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9" name="4 - Στρογγυλεμένο ορθογώνιο">
            <a:extLst>
              <a:ext uri="{FF2B5EF4-FFF2-40B4-BE49-F238E27FC236}">
                <a16:creationId xmlns:a16="http://schemas.microsoft.com/office/drawing/2014/main" id="{86676DAD-076D-47DA-9CC7-6598CE78C311}"/>
              </a:ext>
            </a:extLst>
          </p:cNvPr>
          <p:cNvSpPr/>
          <p:nvPr/>
        </p:nvSpPr>
        <p:spPr>
          <a:xfrm>
            <a:off x="285720" y="116632"/>
            <a:ext cx="842968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Α’ Γυμνασίου</a:t>
            </a:r>
          </a:p>
        </p:txBody>
      </p:sp>
      <p:sp>
        <p:nvSpPr>
          <p:cNvPr id="22" name="10 - Στρογγυλεμένο ορθογώνιο">
            <a:extLst>
              <a:ext uri="{FF2B5EF4-FFF2-40B4-BE49-F238E27FC236}">
                <a16:creationId xmlns:a16="http://schemas.microsoft.com/office/drawing/2014/main" id="{B3B10A46-3219-4C7D-8F77-17BD1D613F62}"/>
              </a:ext>
            </a:extLst>
          </p:cNvPr>
          <p:cNvSpPr/>
          <p:nvPr/>
        </p:nvSpPr>
        <p:spPr>
          <a:xfrm>
            <a:off x="5286380" y="71438"/>
            <a:ext cx="3214710" cy="61808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Το υλικό του Η/Υ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0FDDB3-787F-477F-AFAB-1DC19FC9F867}"/>
              </a:ext>
            </a:extLst>
          </p:cNvPr>
          <p:cNvSpPr txBox="1"/>
          <p:nvPr/>
        </p:nvSpPr>
        <p:spPr>
          <a:xfrm>
            <a:off x="1835696" y="764704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Τα αποθηκευτικά μέσα</a:t>
            </a:r>
            <a:endParaRPr lang="el-GR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9 - TextBox">
            <a:extLst>
              <a:ext uri="{FF2B5EF4-FFF2-40B4-BE49-F238E27FC236}">
                <a16:creationId xmlns:a16="http://schemas.microsoft.com/office/drawing/2014/main" id="{1048E880-2997-4CE7-8637-4562691E6C86}"/>
              </a:ext>
            </a:extLst>
          </p:cNvPr>
          <p:cNvSpPr txBox="1"/>
          <p:nvPr/>
        </p:nvSpPr>
        <p:spPr>
          <a:xfrm>
            <a:off x="323528" y="1498482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bg1"/>
                </a:solidFill>
              </a:rPr>
              <a:t>Ας τα βάλουμε με την σειρά χωρητικότητας τους…</a:t>
            </a:r>
            <a:endParaRPr lang="el-GR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28" name="Πίνακας 3">
            <a:extLst>
              <a:ext uri="{FF2B5EF4-FFF2-40B4-BE49-F238E27FC236}">
                <a16:creationId xmlns:a16="http://schemas.microsoft.com/office/drawing/2014/main" id="{1F06D19F-158E-4C20-9E40-E8898D1EDF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571242"/>
              </p:ext>
            </p:extLst>
          </p:nvPr>
        </p:nvGraphicFramePr>
        <p:xfrm>
          <a:off x="251520" y="1988840"/>
          <a:ext cx="8688933" cy="4203319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576366">
                  <a:extLst>
                    <a:ext uri="{9D8B030D-6E8A-4147-A177-3AD203B41FA5}">
                      <a16:colId xmlns:a16="http://schemas.microsoft.com/office/drawing/2014/main" val="1827687099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597569982"/>
                    </a:ext>
                  </a:extLst>
                </a:gridCol>
                <a:gridCol w="3600399">
                  <a:extLst>
                    <a:ext uri="{9D8B030D-6E8A-4147-A177-3AD203B41FA5}">
                      <a16:colId xmlns:a16="http://schemas.microsoft.com/office/drawing/2014/main" val="1329268528"/>
                    </a:ext>
                  </a:extLst>
                </a:gridCol>
              </a:tblGrid>
              <a:tr h="435309">
                <a:tc gridSpan="2">
                  <a:txBody>
                    <a:bodyPr/>
                    <a:lstStyle/>
                    <a:p>
                      <a:pPr algn="ctr"/>
                      <a:r>
                        <a:rPr lang="el-GR" sz="2200" u="sng" dirty="0"/>
                        <a:t>Αποθηκευτικό Μέσο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l-GR" sz="22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u="sng" dirty="0"/>
                        <a:t>Χωρητικότητα</a:t>
                      </a:r>
                      <a:r>
                        <a:rPr lang="en-US" sz="2200" u="sng" dirty="0"/>
                        <a:t> (GB)</a:t>
                      </a:r>
                      <a:endParaRPr lang="el-GR" sz="2200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9675063"/>
                  </a:ext>
                </a:extLst>
              </a:tr>
              <a:tr h="630714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CD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dirty="0"/>
                        <a:t>0,7 </a:t>
                      </a:r>
                      <a:r>
                        <a:rPr lang="en-US" sz="2200" dirty="0"/>
                        <a:t>GB</a:t>
                      </a:r>
                      <a:endParaRPr lang="el-GR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78050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DVD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4,7 GB</a:t>
                      </a:r>
                      <a:endParaRPr lang="el-GR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183144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el-GR" sz="2200" dirty="0"/>
                        <a:t>Κάρτα Μνήμης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4 GB – 512 GB</a:t>
                      </a:r>
                      <a:endParaRPr lang="el-GR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310863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USB stick: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 GB – 1000 GB</a:t>
                      </a:r>
                      <a:endParaRPr lang="el-GR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794480"/>
                  </a:ext>
                </a:extLst>
              </a:tr>
              <a:tr h="905048">
                <a:tc>
                  <a:txBody>
                    <a:bodyPr/>
                    <a:lstStyle/>
                    <a:p>
                      <a:pPr algn="ctr"/>
                      <a:r>
                        <a:rPr lang="el-GR" sz="2200" dirty="0"/>
                        <a:t>Εξωτερικός Σκληρός Δίσκος</a:t>
                      </a:r>
                      <a:r>
                        <a:rPr lang="en-US" sz="2200" dirty="0"/>
                        <a:t>: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250 GB – 20000 GB</a:t>
                      </a:r>
                      <a:endParaRPr lang="el-GR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318496"/>
                  </a:ext>
                </a:extLst>
              </a:tr>
            </a:tbl>
          </a:graphicData>
        </a:graphic>
      </p:graphicFrame>
      <p:pic>
        <p:nvPicPr>
          <p:cNvPr id="34" name="Εικόνα 33">
            <a:extLst>
              <a:ext uri="{FF2B5EF4-FFF2-40B4-BE49-F238E27FC236}">
                <a16:creationId xmlns:a16="http://schemas.microsoft.com/office/drawing/2014/main" id="{2E17C630-0935-4B90-B4A8-5095C745E0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312" y="3158160"/>
            <a:ext cx="611376" cy="541679"/>
          </a:xfrm>
          <a:prstGeom prst="rect">
            <a:avLst/>
          </a:prstGeom>
        </p:spPr>
      </p:pic>
      <p:pic>
        <p:nvPicPr>
          <p:cNvPr id="35" name="Εικόνα 34">
            <a:extLst>
              <a:ext uri="{FF2B5EF4-FFF2-40B4-BE49-F238E27FC236}">
                <a16:creationId xmlns:a16="http://schemas.microsoft.com/office/drawing/2014/main" id="{A2056D2A-C0F2-4306-BC62-71D06C35A2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850" y="2458268"/>
            <a:ext cx="611376" cy="541679"/>
          </a:xfrm>
          <a:prstGeom prst="rect">
            <a:avLst/>
          </a:prstGeom>
        </p:spPr>
      </p:pic>
      <p:pic>
        <p:nvPicPr>
          <p:cNvPr id="36" name="Εικόνα 35">
            <a:extLst>
              <a:ext uri="{FF2B5EF4-FFF2-40B4-BE49-F238E27FC236}">
                <a16:creationId xmlns:a16="http://schemas.microsoft.com/office/drawing/2014/main" id="{6A92D047-1E3A-43FB-9339-CB8A70369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6611" y="3858052"/>
            <a:ext cx="1082786" cy="579479"/>
          </a:xfrm>
          <a:prstGeom prst="rect">
            <a:avLst/>
          </a:prstGeom>
        </p:spPr>
      </p:pic>
      <p:pic>
        <p:nvPicPr>
          <p:cNvPr id="38" name="Εικόνα 37">
            <a:extLst>
              <a:ext uri="{FF2B5EF4-FFF2-40B4-BE49-F238E27FC236}">
                <a16:creationId xmlns:a16="http://schemas.microsoft.com/office/drawing/2014/main" id="{DE27298B-7AC2-4EBD-AAEB-D02EAEE39E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5790" y="4595744"/>
            <a:ext cx="729496" cy="561612"/>
          </a:xfrm>
          <a:prstGeom prst="rect">
            <a:avLst/>
          </a:prstGeom>
        </p:spPr>
      </p:pic>
      <p:pic>
        <p:nvPicPr>
          <p:cNvPr id="40" name="Εικόνα 39">
            <a:extLst>
              <a:ext uri="{FF2B5EF4-FFF2-40B4-BE49-F238E27FC236}">
                <a16:creationId xmlns:a16="http://schemas.microsoft.com/office/drawing/2014/main" id="{AE08A9CE-D88F-4329-82B7-C8B6F66E66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6128" y="5385250"/>
            <a:ext cx="1031655" cy="72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5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Στρογγυλεμένο ορθογώνιο"/>
          <p:cNvSpPr/>
          <p:nvPr/>
        </p:nvSpPr>
        <p:spPr>
          <a:xfrm>
            <a:off x="35496" y="734714"/>
            <a:ext cx="9073008" cy="60518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5286380" y="3397926"/>
            <a:ext cx="3030036" cy="750099"/>
          </a:xfrm>
          <a:prstGeom prst="rect">
            <a:avLst/>
          </a:prstGeom>
        </p:spPr>
        <p:txBody>
          <a:bodyPr/>
          <a:lstStyle/>
          <a:p>
            <a:pPr algn="ctr"/>
            <a:endParaRPr lang="el-GR" sz="3600" b="1" dirty="0">
              <a:solidFill>
                <a:srgbClr val="FF0000"/>
              </a:solidFill>
            </a:endParaRPr>
          </a:p>
        </p:txBody>
      </p:sp>
      <p:sp>
        <p:nvSpPr>
          <p:cNvPr id="19" name="4 - Στρογγυλεμένο ορθογώνιο">
            <a:extLst>
              <a:ext uri="{FF2B5EF4-FFF2-40B4-BE49-F238E27FC236}">
                <a16:creationId xmlns:a16="http://schemas.microsoft.com/office/drawing/2014/main" id="{86676DAD-076D-47DA-9CC7-6598CE78C311}"/>
              </a:ext>
            </a:extLst>
          </p:cNvPr>
          <p:cNvSpPr/>
          <p:nvPr/>
        </p:nvSpPr>
        <p:spPr>
          <a:xfrm>
            <a:off x="285720" y="116632"/>
            <a:ext cx="842968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Α’ Γυμνασίου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D39202-172D-4E49-B0A9-D1D7098378D6}"/>
              </a:ext>
            </a:extLst>
          </p:cNvPr>
          <p:cNvSpPr txBox="1"/>
          <p:nvPr/>
        </p:nvSpPr>
        <p:spPr>
          <a:xfrm>
            <a:off x="3259800" y="2697158"/>
            <a:ext cx="224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Όλα έχουν τον ίδιο σκοπό…</a:t>
            </a:r>
          </a:p>
          <a:p>
            <a:pPr algn="ctr"/>
            <a:endParaRPr lang="el-GR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l-GR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…να αποθηκεύουν τα αρχεία μας!</a:t>
            </a:r>
          </a:p>
        </p:txBody>
      </p:sp>
      <p:sp>
        <p:nvSpPr>
          <p:cNvPr id="37" name="Βέλος: Δεξιό 36">
            <a:extLst>
              <a:ext uri="{FF2B5EF4-FFF2-40B4-BE49-F238E27FC236}">
                <a16:creationId xmlns:a16="http://schemas.microsoft.com/office/drawing/2014/main" id="{086D9DA8-9B84-4DD1-AEF6-299D53C3438D}"/>
              </a:ext>
            </a:extLst>
          </p:cNvPr>
          <p:cNvSpPr/>
          <p:nvPr/>
        </p:nvSpPr>
        <p:spPr>
          <a:xfrm rot="12785198">
            <a:off x="2186448" y="2769262"/>
            <a:ext cx="738659" cy="322745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9" name="Βέλος: Δεξιό 38">
            <a:extLst>
              <a:ext uri="{FF2B5EF4-FFF2-40B4-BE49-F238E27FC236}">
                <a16:creationId xmlns:a16="http://schemas.microsoft.com/office/drawing/2014/main" id="{6BBD54B0-83B3-4C35-9566-CFEF49693B3D}"/>
              </a:ext>
            </a:extLst>
          </p:cNvPr>
          <p:cNvSpPr/>
          <p:nvPr/>
        </p:nvSpPr>
        <p:spPr>
          <a:xfrm rot="19273840">
            <a:off x="6038812" y="2707694"/>
            <a:ext cx="622320" cy="294557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10 - Στρογγυλεμένο ορθογώνιο">
            <a:extLst>
              <a:ext uri="{FF2B5EF4-FFF2-40B4-BE49-F238E27FC236}">
                <a16:creationId xmlns:a16="http://schemas.microsoft.com/office/drawing/2014/main" id="{B3B10A46-3219-4C7D-8F77-17BD1D613F62}"/>
              </a:ext>
            </a:extLst>
          </p:cNvPr>
          <p:cNvSpPr/>
          <p:nvPr/>
        </p:nvSpPr>
        <p:spPr>
          <a:xfrm>
            <a:off x="5286380" y="71438"/>
            <a:ext cx="3214710" cy="61808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Το υλικό του Η/Υ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0FDDB3-787F-477F-AFAB-1DC19FC9F867}"/>
              </a:ext>
            </a:extLst>
          </p:cNvPr>
          <p:cNvSpPr txBox="1"/>
          <p:nvPr/>
        </p:nvSpPr>
        <p:spPr>
          <a:xfrm>
            <a:off x="1835696" y="764704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Τα αποθηκευτικά μέσα</a:t>
            </a:r>
            <a:endParaRPr lang="el-GR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6" name="Εικόνα 25">
            <a:extLst>
              <a:ext uri="{FF2B5EF4-FFF2-40B4-BE49-F238E27FC236}">
                <a16:creationId xmlns:a16="http://schemas.microsoft.com/office/drawing/2014/main" id="{513CDB79-23EB-44F2-BE41-4559570B4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76" y="1333118"/>
            <a:ext cx="1875201" cy="1312936"/>
          </a:xfrm>
          <a:prstGeom prst="rect">
            <a:avLst/>
          </a:prstGeom>
        </p:spPr>
      </p:pic>
      <p:pic>
        <p:nvPicPr>
          <p:cNvPr id="29" name="Εικόνα 28">
            <a:extLst>
              <a:ext uri="{FF2B5EF4-FFF2-40B4-BE49-F238E27FC236}">
                <a16:creationId xmlns:a16="http://schemas.microsoft.com/office/drawing/2014/main" id="{31872F88-141E-43DB-A1D2-9AE4673541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1632535"/>
            <a:ext cx="1126914" cy="867570"/>
          </a:xfrm>
          <a:prstGeom prst="rect">
            <a:avLst/>
          </a:prstGeom>
        </p:spPr>
      </p:pic>
      <p:sp>
        <p:nvSpPr>
          <p:cNvPr id="31" name="Βέλος: Δεξιό 30">
            <a:extLst>
              <a:ext uri="{FF2B5EF4-FFF2-40B4-BE49-F238E27FC236}">
                <a16:creationId xmlns:a16="http://schemas.microsoft.com/office/drawing/2014/main" id="{A0A64C9C-2355-4F5F-A15A-31C5CDC3CC70}"/>
              </a:ext>
            </a:extLst>
          </p:cNvPr>
          <p:cNvSpPr/>
          <p:nvPr/>
        </p:nvSpPr>
        <p:spPr>
          <a:xfrm rot="8348637">
            <a:off x="2199076" y="4865638"/>
            <a:ext cx="738659" cy="322745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Βέλος: Δεξιό 31">
            <a:extLst>
              <a:ext uri="{FF2B5EF4-FFF2-40B4-BE49-F238E27FC236}">
                <a16:creationId xmlns:a16="http://schemas.microsoft.com/office/drawing/2014/main" id="{6B4F4895-C93A-44CF-AB35-43B300A048F4}"/>
              </a:ext>
            </a:extLst>
          </p:cNvPr>
          <p:cNvSpPr/>
          <p:nvPr/>
        </p:nvSpPr>
        <p:spPr>
          <a:xfrm rot="1910597">
            <a:off x="5836441" y="4833924"/>
            <a:ext cx="738659" cy="322745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CD1E8F18-90C2-470E-978D-68F00EB835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07" y="4950454"/>
            <a:ext cx="1858802" cy="1646898"/>
          </a:xfrm>
          <a:prstGeom prst="rect">
            <a:avLst/>
          </a:prstGeom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E939D7CD-CDE2-4969-B9DE-8157B1424A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815" y="4701580"/>
            <a:ext cx="1786734" cy="178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50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Στρογγυλεμένο ορθογώνιο"/>
          <p:cNvSpPr/>
          <p:nvPr/>
        </p:nvSpPr>
        <p:spPr>
          <a:xfrm>
            <a:off x="35495" y="799283"/>
            <a:ext cx="9073008" cy="60518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5286380" y="2986298"/>
            <a:ext cx="3030036" cy="750099"/>
          </a:xfrm>
          <a:prstGeom prst="rect">
            <a:avLst/>
          </a:prstGeom>
        </p:spPr>
        <p:txBody>
          <a:bodyPr/>
          <a:lstStyle/>
          <a:p>
            <a:pPr algn="ctr"/>
            <a:endParaRPr lang="el-GR" sz="3600" b="1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3B5404F-2E57-4462-9FF4-89913CFE2C7C}"/>
              </a:ext>
            </a:extLst>
          </p:cNvPr>
          <p:cNvSpPr txBox="1"/>
          <p:nvPr/>
        </p:nvSpPr>
        <p:spPr>
          <a:xfrm>
            <a:off x="2133573" y="836712"/>
            <a:ext cx="4958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Χρήσιμοι Σύνδεσμοι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613101-2940-4044-9F06-A053E01AB434}"/>
              </a:ext>
            </a:extLst>
          </p:cNvPr>
          <p:cNvSpPr txBox="1"/>
          <p:nvPr/>
        </p:nvSpPr>
        <p:spPr>
          <a:xfrm>
            <a:off x="270037" y="1376219"/>
            <a:ext cx="8822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l-GR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Τα ασύρματα πληκτρολόγια και ποντίκια χρειάζονται μπαταρίες για να λειτουργήσουν με αποτέλεσμα να χρησιμοποιούμε πολλές. Τι πρέπει όμως να τις κάνουμε αφού τελειώσουν; Για να δεις την απάντηση πάτα στον ακόλουθο σύνδεσμο: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CFF0CA-2640-4660-A819-AF20C26A9AA6}"/>
              </a:ext>
            </a:extLst>
          </p:cNvPr>
          <p:cNvSpPr txBox="1"/>
          <p:nvPr/>
        </p:nvSpPr>
        <p:spPr>
          <a:xfrm>
            <a:off x="291399" y="2293211"/>
            <a:ext cx="8606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Τα μυστικά για την ανακύκλωση και ασφαλή χρήση των μπαταριών</a:t>
            </a:r>
            <a:endParaRPr lang="el-GR" sz="1600" b="1" dirty="0">
              <a:solidFill>
                <a:srgbClr val="0000FF"/>
              </a:solidFill>
            </a:endParaRPr>
          </a:p>
          <a:p>
            <a:pPr algn="ctr"/>
            <a:endParaRPr lang="el-GR" sz="1600" b="1" dirty="0">
              <a:solidFill>
                <a:srgbClr val="0000FF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60A0F2-E114-49CF-B9DE-CC51E9D37CFF}"/>
              </a:ext>
            </a:extLst>
          </p:cNvPr>
          <p:cNvSpPr txBox="1"/>
          <p:nvPr/>
        </p:nvSpPr>
        <p:spPr>
          <a:xfrm>
            <a:off x="89170" y="2756363"/>
            <a:ext cx="882278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l-GR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Για να δεις τα πλεονεκτήματα αλλά και τα είδη των επαναφορτιζόμενων μπαταριών πάτα στον ακόλουθο σύνδεσμο:</a:t>
            </a:r>
          </a:p>
          <a:p>
            <a:endParaRPr lang="el-GR" sz="1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l-GR" sz="1600" b="1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Όσα πρέπει να γνωρίζεις για τις επαναφορτιζόμενες μπαταρίες</a:t>
            </a:r>
            <a:endParaRPr lang="en-US" sz="1600" b="1" dirty="0">
              <a:solidFill>
                <a:srgbClr val="0000FF"/>
              </a:solidFill>
            </a:endParaRPr>
          </a:p>
          <a:p>
            <a:pPr algn="ctr"/>
            <a:endParaRPr lang="en-US" sz="1600" b="1" dirty="0">
              <a:solidFill>
                <a:srgbClr val="0000FF"/>
              </a:solidFill>
            </a:endParaRPr>
          </a:p>
          <a:p>
            <a:pPr algn="just"/>
            <a:r>
              <a:rPr lang="el-GR" sz="1600" b="1" u="sng" dirty="0">
                <a:solidFill>
                  <a:schemeClr val="bg1"/>
                </a:solidFill>
              </a:rPr>
              <a:t>Αφού μελετήσετε και ερευνήσετε τους παραπάνω συνδέσμους να καταγράψετε σε ένα χαρτί τις απαντήσεις στις ακόλουθες ερωτήσεις </a:t>
            </a:r>
            <a:r>
              <a:rPr lang="el-GR" sz="1600" b="1" u="sng" dirty="0">
                <a:solidFill>
                  <a:srgbClr val="FF0000"/>
                </a:solidFill>
              </a:rPr>
              <a:t>(θα σας χρειαστούν για να απαντήσετε στην άσκηση της 2</a:t>
            </a:r>
            <a:r>
              <a:rPr lang="el-GR" sz="1600" b="1" u="sng" baseline="30000" dirty="0">
                <a:solidFill>
                  <a:srgbClr val="FF0000"/>
                </a:solidFill>
              </a:rPr>
              <a:t>ης</a:t>
            </a:r>
            <a:r>
              <a:rPr lang="el-GR" sz="1600" b="1" u="sng" dirty="0">
                <a:solidFill>
                  <a:srgbClr val="FF0000"/>
                </a:solidFill>
              </a:rPr>
              <a:t> ενότητας):</a:t>
            </a:r>
            <a:endParaRPr lang="el-GR" sz="1600" b="1" u="sng" dirty="0">
              <a:solidFill>
                <a:srgbClr val="FF0000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indent="-457200" algn="just">
              <a:buFont typeface="+mj-lt"/>
              <a:buAutoNum type="arabicPeriod"/>
            </a:pPr>
            <a:endParaRPr lang="el-GR" sz="1600" dirty="0">
              <a:solidFill>
                <a:schemeClr val="bg1"/>
              </a:solidFill>
            </a:endParaRPr>
          </a:p>
          <a:p>
            <a:pPr algn="just">
              <a:buFont typeface="+mj-lt"/>
              <a:buAutoNum type="arabicPeriod"/>
            </a:pPr>
            <a:r>
              <a:rPr lang="el-GR" sz="1600" b="1" dirty="0">
                <a:solidFill>
                  <a:schemeClr val="bg1"/>
                </a:solidFill>
                <a:effectLst/>
              </a:rPr>
              <a:t>Πόσες φορές μπορείς να επαναφορτίσεις μια επαναφορτιζόμενη μπαταρία;</a:t>
            </a:r>
            <a:endParaRPr lang="el-GR" sz="1600" dirty="0">
              <a:solidFill>
                <a:schemeClr val="bg1"/>
              </a:solidFill>
            </a:endParaRPr>
          </a:p>
          <a:p>
            <a:pPr algn="just">
              <a:buFont typeface="+mj-lt"/>
              <a:buAutoNum type="arabicPeriod"/>
            </a:pPr>
            <a:r>
              <a:rPr lang="el-GR" sz="1600" b="1" dirty="0">
                <a:solidFill>
                  <a:schemeClr val="bg1"/>
                </a:solidFill>
                <a:effectLst/>
              </a:rPr>
              <a:t>Γιατί είναι τόσο σημαντικές οι επαναφορτιζόμενες μπαταρίες; </a:t>
            </a:r>
            <a:r>
              <a:rPr lang="el-GR" sz="1600" b="1" dirty="0">
                <a:solidFill>
                  <a:srgbClr val="FF0000"/>
                </a:solidFill>
                <a:effectLst/>
              </a:rPr>
              <a:t>Να δικαιολογείστε την απάντηση σας!</a:t>
            </a:r>
            <a:endParaRPr lang="en-US" sz="1600" b="1" dirty="0">
              <a:solidFill>
                <a:srgbClr val="FF0000"/>
              </a:solidFill>
              <a:effectLst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l-GR" altLang="el-GR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Γιατί είναι επικίνδυνη μια μπαταρία που δεν ανακυκλώνεται;</a:t>
            </a:r>
            <a:r>
              <a:rPr kumimoji="0" lang="el-GR" altLang="el-GR" sz="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endParaRPr kumimoji="0" lang="el-GR" altLang="el-GR" sz="24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l-GR" altLang="el-GR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Τί πρέπει να κάνο</a:t>
            </a:r>
            <a:r>
              <a:rPr lang="el-GR" altLang="el-GR" sz="1600" b="1" dirty="0">
                <a:solidFill>
                  <a:schemeClr val="bg1"/>
                </a:solidFill>
              </a:rPr>
              <a:t>υ</a:t>
            </a:r>
            <a:r>
              <a:rPr kumimoji="0" lang="el-GR" altLang="el-GR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με για να ανακυκλώσουμε τις άδειες μπαταρίες που έχουμε στο σπίτι;</a:t>
            </a:r>
            <a:r>
              <a:rPr kumimoji="0" lang="el-GR" altLang="el-GR" sz="8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endParaRPr kumimoji="0" lang="el-GR" altLang="el-GR" sz="24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>
              <a:buFont typeface="+mj-lt"/>
              <a:buAutoNum type="arabicPeriod"/>
            </a:pPr>
            <a:endParaRPr lang="en-US" sz="16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15" name="4 - Στρογγυλεμένο ορθογώνιο">
            <a:extLst>
              <a:ext uri="{FF2B5EF4-FFF2-40B4-BE49-F238E27FC236}">
                <a16:creationId xmlns:a16="http://schemas.microsoft.com/office/drawing/2014/main" id="{A5F5D604-81BB-4190-91E1-459F7C0F1CF3}"/>
              </a:ext>
            </a:extLst>
          </p:cNvPr>
          <p:cNvSpPr/>
          <p:nvPr/>
        </p:nvSpPr>
        <p:spPr>
          <a:xfrm>
            <a:off x="214282" y="116632"/>
            <a:ext cx="882221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Α’ Γυμνασίου</a:t>
            </a:r>
          </a:p>
        </p:txBody>
      </p:sp>
      <p:sp>
        <p:nvSpPr>
          <p:cNvPr id="16" name="10 - Στρογγυλεμένο ορθογώνιο">
            <a:extLst>
              <a:ext uri="{FF2B5EF4-FFF2-40B4-BE49-F238E27FC236}">
                <a16:creationId xmlns:a16="http://schemas.microsoft.com/office/drawing/2014/main" id="{BA116865-83C2-4DDB-B24C-2433F7220AF9}"/>
              </a:ext>
            </a:extLst>
          </p:cNvPr>
          <p:cNvSpPr/>
          <p:nvPr/>
        </p:nvSpPr>
        <p:spPr>
          <a:xfrm>
            <a:off x="5286380" y="71438"/>
            <a:ext cx="3246060" cy="56671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Το εσωτερικό του</a:t>
            </a:r>
            <a:r>
              <a:rPr lang="en-US" sz="2000" dirty="0"/>
              <a:t> H/Y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896777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t>2</a:t>
            </a:fld>
            <a:endParaRPr lang="en-US"/>
          </a:p>
        </p:txBody>
      </p:sp>
      <p:sp>
        <p:nvSpPr>
          <p:cNvPr id="35846" name="AutoShape 6" descr="data:image/jpg;base64,/9j/4AAQSkZJRgABAQAAAQABAAD/2wCEAAkGBhQSEBUUExQVFRQWGBUWFBYWFRUYFBUUFRUWFhQWFBgXHCYeFxwjGRUUHy8gIycpLCwsFR4xNTAqNSYrLCkBCQoKDgwOGg8PGiokHCQpKSksLCwsLCwsLCkpLCwsLCwpKSwsLCkpKSwsLCwsLCkpLCwpLCwsLCwsKSwsLCksKf/AABEIAMIBAwMBIgACEQEDEQH/xAAbAAABBQEBAAAAAAAAAAAAAAADAAIEBQYBB//EAE0QAAEDAgMDCAYECQwABwAAAAEAAhEDIQQSMQVBUQYTImFxgZGxFDJSkqHRU3LB8BYjQmKCorLS4QcVJDM0Q1Rjc5Oj8Rc1RFWDwuL/xAAYAQADAQEAAAAAAAAAAAAAAAAAAQIDBP/EACYRAAICAQQDAAEFAQAAAAAAAAABAhESAxMhMUFRYXEEgZGhwTL/2gAMAwEAAhEDEQA/AKxoUbajTzZjWQpbUDaP9We5cJoZltJ5mW63nsVicWAAPVIERaCDEm2vahG7e1Qq8giD4qlyJ8DtqdOYgW8SOCk0WhtNrhfj2O18LHuQH4mBAHfvQMHihzYEdWvaFVOhFjQdcplbFFthvHWVBwFF7tXON4gWFrd6mO2LUfAzEN4ESUY8j5ZVYmvmcZ4KNzZzdG9u8nXd4LWYfky38qXHrVphdktbYNA7ArQ8Sm2O6qXUy4ZRnZYi8TG/RboBVNfZTnU3BnRfEsPBwuFga+38SSQ6rU4ESR5Jbdg3R6rCcAvHn4t7vWe49pJWs5EbZMmi4zN2Sd49YDuv3FZayenByXNCUjbQugIYJRKVOJXDpfq8540ULKuZV01RxXWuBXcA2EgE+EgFcOxDCE1zUQpj6gC6CQLmJuVcqVzu8UPnzvRQD4XIXWldhAAHIbkZ6E5ctsYJyGUQpjk8mAJwQnNRnIbgnkwI5YknkLqMmIM1Q9uPig48I8wpjVAxR51pYR0Tu3mDKiK5KozHpxIgfBGo4R5i3ir7D7Ma3RoHcptPDLWgxKVuxy7W3YpeD2AxujfFXFOijspKqHwV76bKQzOIaNJVA7liQYFJpG45jp4LQ8o8Nmwr+qD4FVw2RSOCLm0wahpmIZJnJqDvM7lUUrFJ8WQ6fLV+6kzxcpFLljV3U6f63zVZsvkvXdUp58LiObLmZyKNSchIzEdH2TK23KHkTh20m+hUMW+rnGYPo1CMkGdWC85VoomeTKqlytrnRlPwf81R47Y5rVHVCQ3McxDWmJ3xJ3696vMPyOxX+Drf7LvkrCjyKxP+Eqf7R+SeIWZWlyPJ/vP1P4qz2TyYNGoKgeC4TGanIBO8dIX+a0g5GVw2ThngD8xEZyddE8yY1nJu8EnFNUwI2et7bP8Ab/8A0jMdWj+sb/tj95Vo2tggYNSmCDeWOt2jKiHbeB+lpn9B37qxX6XTi7UQy+hnYepP9cPcHzT6YqN/vh7jfmqfa+Ja8B2HxlGkMvqmnOZ06noEjduUjD7cwopsFSsxzw0B7hSfBeBcjoaErXbXoMn7LF9eoP75vuM+aBUx9Qf3zfcZ81CqcosHueP9p/7iiVuUGF3H/if+6mopeBWTam2Ko/vWe6z5qJV29W+kp+635p2CwXP0+dpU87C5wD7AdECW5XRvMz3LlbYr/ox40/mqCyDV5R1vbp+635qJU5VVxvp+7/FSq2xKn0Y8WfNQ6nJ+qdaZHWCye6SkA0cuMQPo/d/il+HeI/y/dPzUF/JusHGGOLbRJZPXoVc8ldkvpuqGoyJDcvq8XTGvUkACny7q/lMY7szD7Va7F5VDEVObLMroJF5BA17FmuUjIxLwLafshVNPaDqNTMyJgi4mxUOEWO2eqFwTCvN/wvxHtD3Qnfhlifb/AFR8lO0vY8j0Q0zwKacO7gV57+GOK+lPgPkufhfivpXfD5I2kGR6D6I7gkvP/wALMV9M74Lie0hWegtUbDstHAkeBt8IWRPK6u03LPd+Su+TO2jXdUDgA6zrTBtBN+wLNQcey0y9bTRmNSYEZgVjEymjCmk1iO1qAIO2ac4er9QqNye/qaXY1T9quAoVJ0ykbrSNTKreTFQHD0iNPk4ql2KXR65gQcrY05uif+MD7FYYdh4eSgbNuymf8ulPcCFY4ekReR4fxWj7M0S6bOpHAQKZtP8A15qQEhgcY2abuxZ3J+KPYfIrSYr1HdhWfaQWEdvjePNNCZ5JW2Y8kkV6jRNg0gtHZdB/mqp/iq3iFU4DbtRrHAuDxmsXT0bDoj770VnK1odD8kcWuJPuwoc0nRtsyxy4/lFm3ZFU/wDqq3vJp2K+Y9Jre8PkgM5XUeFT3QPCSFY4HbFKp6rrnc6zvBVaZm4tdogVdhv/AMRW8R8kTZOBNN7i576nRMZiDHSbp4qzxBQ8A8CoeGU/tNTJIHI+s9uHeadI1Yr1ugXBsAkXJMjUCytau0MSXZvRTpEekNy6zMZYnrQuQFQcxWM2NatHvo1XYNPnA8VaoipzpbmeWkyXZYJgCTNhuQIkiXNaXNyuIktmcvG41QjRF+Km5ukOw/YgNHSJ4NPxskMz+OxNW7W0CRucKrGntAIsiYCs9xdnp83pHSa6deGiPtDBsqEEucC2Yyuc3WJnLroEzZ2F5tgZmL8ojM7Ukkkk+KBGI5SH+k1O0eQWexh6XctByh/tNT632BZ/Get3IGAXVxdSGdCcAuBPaECFC6nQkmB6HjsDSrMLXhvUbSOsFUOw9muw9fM6Mvqy0zIcQJI3bvBMDa3t/qo2AwlR9QNc+AZnoxI4SsYqlRdPs2TTCk01B2dVzMa4+t6rvrNs74hTs4GqZQdqRrRYXPl2qFUrlxyi28xqB/Fdr1sjbRJs0busnqAuexVRLZC5SPzUKgN4aZjjEho4cSeED8oKPyPf/RGdWb9oqVtDDxhaszJY7XXiSesm58NwVfyOd/RQODnec/aqINng/wCVKhSYGkPOXfkfvJjdxsrN/wDKeyC11CtB1/FVd/YFgcLVoNxTGvY5wqUjTNh6xqNM9I2EZksVjH4Y83SYalO2USHFlyYaRI42dMbiIhRKckaKKZuXfyn4UANOGqgXIHM1o6UydL71IZ/LPhmsnm6oYLTzVSJ7SvP8FinFtU1BlLh0JGhBndoADB7UPau0mUKdJtXC0Krwcpcc0kuaCH2a2xMi5J6J0ThrKbxFLTcVZ6F/434N4IDatxupu3oNH+U7BTpX76RA+JXnw5QsdDGYHCFx0GR3mHCPFUeLxGeo4FjWGnOdrQ6GgWM3Nri60ZCLksw9g3KXFxkZYBOWGglxHUZ0GU99vhP5PfSGi9KmSAQRUbfSxDnAgwRYjQyspsvCc48S1joyuGYuAjOGkADUHN8CtltDbppBjKZDs2dwLgXZOgxzaYJAMtLS0kzMnVZ8XTNYylFWnRAxP8muRj3mqQGhxF6egtpmNpi++QqwciqkAtrEPABLTTEg8NxkGQQVr2mm9rcVWYHucAXhshrnAjL0SYMWEcBv1R3vB6QjpEu0vJDZzdcrJVdUbPUnV5P+TFM2lWpNiplqhurhLagA4tdY+Mq22XXFQktgywxI6xqF3bezOeqNObLlbuGuYnr6ktk7ONE3dmkQLRoR1rdN9HPLGrTIvJmiHYN4dR54c/VlgIaPWN5JgQUaps6n/wC2/wDLT+ak8ga0YZ5Npq1bH65tZFdsZoqNeK1WzzULS55aZnowTAEmdNyqzMn4UANpgNyAAAMmctvVkaxouzZ/cPJIukt7UPNZ3akMzOMwTS9xOCzmfW5xgzdcTZStjUAwPijzNxbMHTrexRto4NtQzne0gEDK5zRfeQNdy7gqWRgZmLsoaMx1MbyiwMNt0/0ip9YqgxfrK72w78fU+u7zVHifWQAMLoXAuhIBwT2pgRGpgPASTgkgDaMq8SB3hSqdVpeyHNJvoRN1j3Ydg1f8B8ymdFpDmvOYXBtqNNymirPQcIxzHv0yuIcDOhIh1u4HvKLUcReZJsOsoWBxGek15tLWk8LgEolDpHMf0ezj2lIArGZWyXRqXHzQcIw1CXumNB1CZA7dCeuBuQ8TU5x/Nt0B6R3E6x2CxPXAVnSYGiBoExAsfSPMvv8Aku8lQcjHfiCODz5NWlriWO6wfJZfkcfxdQcH/YPkgCDWp5ajnST0iJk2F4jgpuEPrTwnq9YfxUjbWzG868te0dBjgB7WRheDwMklceA14bf1CCDa5fmjS6TNtPySdh7UDGtY6QSYYROVhabk36QcLX01CDynxzK+FdUpGoaQxNMtAOegwlhGUuf088REWgiVOwdKplmlh6j5gOgt6LSQ01OiNN176qt25splHCPa0h5bUokOfVIqXc6ctPSoPzjdvesoNKdfkc1cL/Bm8PSp13MDHvbVBmR23I6x1Ky2vs92Hq1HNfnqublfAEHOW9l9Ae9VbqrqbqYpsaDmu6B0psA48IJUvG4jna3N1ugCXZqjeqCJ6jbS8ldXFUzm5sPszCPp4qi2oZcSHWNhLXwLaxlV1tx/TpHS5+LdyzuxwKWIo5LjnMozDc4ObMDf0iY7Fo9vURnoht+lAJvctsueSSmvwbx/4Zpdj1v6JRblc6bWBgHi6L6Zj3XkJVKT2dGoMrwXSLi1i10Ove4n83qVdhnkYOg5ouMwzRJAIAMG0KFsXa3OOqNe4l4cfWMkgAce77ykqbv6/wDSndfsv8LN139zfNyCNrU7gg7wdOIRPSGteS4gABtzoLuUHk4KNXFvbZ7crzB3Q9omPvqtznAcncKPRHtyGswvfFMww+udXE8f2etdqbNZH/l3/Kz5rSNpMpPe1gDWyIAFpIk2QnmnuYARcHpWPHz8U7AZRtkEZYA6OuWALdyaXdF3b9i6H9LuKEXaqRlBiMCC4n0Npkm/ONvfXvUvZNEMa4CkKV/VDgZsLyPvZT8zd7A7rIOiEyLwIG4cBATEeebSM1X/AFneZVNiPWKtcaZqO+s7zKqsQekUDGBdC4uhIQ4IjUMJ7UwDBJclJAAGyTvKuNkUmB01Gl3Abp61KwewOAgcXK2w2yWNPtHr08Fk5X0aYpdk47TDoaGOjfoLbh2KZi8blaMvrO9Xq4k9ijNpImDw3TLzO4Du3Dqm/b2JoTJuAw2RvXv49/Xv71PagNKOwqhDnCWnsKyXJW3PDg4fb8lrwZCx/JwxWrj84ebkg8ETac87U+sZ+xT8JiJacwObo3neXEHceq+gjrCgbZr5a7hFiRPgIRaGLgANFzAkEiRY33dd0NWOLouMJgzWJYS8MY4Zng5YLicgMay4ERxG5Z3GsrVOfezM5mbnSB0mhrHGXPDriM7d0XKl4fGtpVjzhzdMOADyCWalrHAHcbKT/OTC0EiBq2zZDTOXpb7WnqUJWy74KgbOrgQ6k+QRPQdvg8NYMq1wnJqQC+niWHf/AEYxu0vdWuDr5W5SOjfo6ZTGo4amfHevRsE2iWNzkRlbHSPD/pZz1pRfRcdKLV2eWfg9TY5hecU2T0ZoZdCJ1nyOqNyhow+mLwCdTBswkT4LYcsnNHMxHrO67dHisvyvcTXA3yDpGtHWO/4p6c8+WEoYKgmHeG4GmCTfS7iQQHEgxMgyDfTJ1rGViWOdVaSDmsYIuOB0Njcda1tAzg6Q3gugfoEfJU+HMtECSdREg9y3wThf1mcdRxn+yIFTbpxDSXQ2AAY0sCS7tubfHetRyNqUDifxQqB/NOzZ9IzM071k9p0TzpaN7bDiATb9YeCds7HBgyQA64BInwm/cb+aSeL5E0pLjs9JrVIrPN92n1QmtrkvMugW6USTHZuuqLk7S/ozCS4khrj0jqQCY7yVOLG9fi5WZBXm5Q36HeT8EN1Mfcn5oRpjr8SgZLqVbHpk20IMdhUV7tbz19wVXtDChx9Z7dfVe9u4cCh8nKpOFDnEuJL7kkmziBc9iQGMrnpHtPmq2t6xVg/VV1U9IpjGrq4upCHAp7ShhPCYBZXE2V1AHowanEBupRW0ifzR8U9tEDt471nRdgekdBC7SoEEEG879I32R3KPXeAIkgmwIi3XdOhWWbaw61IYVV0cQLfJWNOqPuCixkgFY7Y5jF4gdf8A9j81q6leATBsCd+4LA8mNoOqYyq52rmuMbh02oXIiy2nSYaxzmAYvMQYtdAqYQAg0zHCLhxLSW2iNQO5M5T1XZ8rdSAR9pPcCpeErZabC4gktblN5jh1n5HjZSY4opsC3K5wJazKRPRm4m1zberbDvaQQ2pOUb2tBvCk0aJqZpaIBbJ6PSme8aeaF+DdNxOcOPCHtHbaFLZSROp4poiXa3c4vHRsNJFzpwR6fKR4ABxDYEAXbOh3RpaJ4lVTOSlLe1x/T+QRanJSiGu6JBaCbvMWWcqfaNI2umXNTbmcQ6oxzczS6YJABGYttOkoG0MJma3NVY05iWZrnNzTgWSPWkuBjgFX7NbzeXm82V12w90AamRmE6cCo2M2w91So7JTPNuIkzJ1EiBwCUFdOA5OuJFnUp5KAZmz5ZAI9UjKdGwCCDmF9bKpwZgjiB9iusHinOp03uhucWi/rbhrvtCo+T9EFzyQCMrIkDrWunqudxa6ZlqaajUl5RGxVIucIMOGh1F9QRvCFXoA2qDKeP5Nt4du74Uja7A6oBTOUAdLLxnwTGudBzOzWjQA/DVbGRpdmUS7DU2hxb0W3bBOg4yEGhhqrnEONVoG883Bv1NT9mNf6NSDCGnIy5BI9Vu4EIFDFVnuc0OAIv0qL22NrS6+hQBKds930tT9X5KHhsLUc7pGq2IPrUyHXPRPQtp8VJ5uvvqM7mO/eUbC1Kr3esQBGYOokSDNmnOb2QATHOgnsPkFF2BbAt+q8/FyLtR0B3Y7yQdlmNnt/wBNx/aSAxhch09kVntzspuc0zBAnTVdeVuOSzHDCMIy3zG8z6x6kNpdgYJ+zKrdabx+iUF1MjUEdoK9Z55/s+BH2wmnFD8qmfdzeUotewPJk4L1F5wx9ZjP0qcebUI7NwLvyaPc4A/ApgeaykvSfwWwZ/IHc8/NdQBYlCc4Bdq1TuVZU2mJy0hzj+M9Bv1nfYFllfRdeyXXxAA6RDRvJsqfFYg1SAwENH5RF/0Z9Xt1Ur0EuOZ5zO46AfVG7t1TywDTTq1J7E0DBUyQLn4qfgKFRxBBLG/E9yrm49jawa94b1ETHadJV+NoU49dveQFE3XA1yU23+UBY80WHK4AEusDe4DJtKz3Jinlxd9XMdrrqCj7fotrYp5b0rNFjqQLQR1lP2ZTNPE0mwMpY8Axc6k333EdiIzV4mr/AE88NzwP5UgZ4mCWiTwYCSSj4LENNFoN4AABA1E8Y3fYhcqGzUaMsgsJceoEwPNV+FkhgHAiA7LfX7VbVsyXEbLzZhzElzi1wDQb5WuudBmGgjxU1tNs/wBYffnf1vVbs6s2m3LUBLiAbX7ZgiVN/nOn7LvdNuP5XFQy0EexjhJqGIa31wNNAL3me+ydzlJjaga8GQBckiQeiLm03+KbSxVIskbiOiZzCIh0ZjAA8lEr7bpOLmc2SSIiBA4GZ65708bFlQ+tjmNaDDoaZgMgwZFw64HSbdCr7Pa7O5j3dPpOYAHGZAM+zd3BQKtUmoQbtsCJaBlmYHw0VpSqt1a9rCLSA0uLIDYANyURSXkcm32gdPF06dNlNzrtsQeBsLQRJBO7iVT0cS5rX3gQJEwSANB3kq12hgsK91V731mEtaKfRGUOBAmoT+SWiLDVVeA2fUrMdzQzAEhxM75ywd9pVxSXkiTbDbOipTdFnAxr3gormva4DI57TN7SOHaN1+CzZ2i+m+IAcwluh1Bi99UepyhxAAJMA3By6gGLTrcEKiKRvMFXLKDIBPRaIkA+qOJUyhXLgCZHUYPkVX06tP0dhrZcpDPWMDNlB4qc0ACAAANAExD6hjeob8Wc2WN+uYeUyjuURuIpGrAymoN2rhb5FICFtl3Rf9V32ptC2zx/o+bf4pbaZLKmg6LhJ438VyvbZ4/0m/shAGKK9D5NCMJS+r5uJXnbytTsnaFAUWBxqZg0TqGz1EFRqdFJWzUvcgueOI8VnNo7XZbm2ZuOYm3COkoOM2qWxlYHAgEnIbOi7dbxxWSjYNUa1xUPGYJlQQ9ocOv7Dqsi3aR1ub3HSBUr0yofVY+N5Obz0VY0Bank7Q9j9Z3zSVacafbj/wCQfNJPn2GJqMXsPE1ATULG0/ZY8G355F3dggImHo06bYb5JjsQTDRN9G7z3IjcDvffg0afpHf99VfIcLkbUcXWYBG914/im1clFhc7x3k8AjV8Rltv3D76LK7cw1esypUaHObTPSjRrdJ7JhNNXSE0+yFj8WK75sItEotbGQ3KLk6Dh2qhw1bKQfFXVATJA71M/pcVY+hSaT0g31g45i4SBrlLdHDcrzHPb6Xhy15c05zB3FwM23SqQ0eKdhqJ9Iou3B4HisVzJHTbUWW/Kd8Bp3Qe+4hveUTYtP8AEiQJvOmu9d2/QzBh9nMe+0fFF2DTikQdxI77a/FbpcnM5XFL0HdSEaBedmZ3r0ohC9BYTORs/VCozPOw48Ve7eGShhqQbHQD3H2nHd3SfeWqbgWew33R8kXmm2kDoiGy0ER12sR8UDR5mGngVIwlKoHtc1jyWkOENJ0M8Opem065GhgfmgDyC4zEP50ujo5QBL3kk9Y0AHUmBQ1sRRxFbmmdNmV5e6TEl2ZrQerMfsT8PsJ7DFKo8A7pdbsyn7Ff4d7WAhlNjJJJDQBJOpO8lG9N+t3OjyUl39PP9qckXtqsExnDiX1HZWyLuubzF+N0ynsGjlf+NNUtY8gAOa1pGhBPrCVdcrMe0VqR5mm7KC485Li6ZbBk6b+0KFQ2sazKw5ulTDaTzFNgbJiL8VRDNDhKAdQpguc3osu0wfVCk0aWVobJdA1dEk8TChtwxfRYBlsG+sXR6o9kgqThaRaxrTEgCYLiJ3wXXPegQ8qN6KM+fM/f0c3Q0jRSHFV9PAEVi/8AF5YO5+edBvy7zuSAibQcS54E2Y5wI1kB0Dt39x4Lu1LYGP8ALpj9lD2zWLKb3gNsN4M3GU7+DjHaU/lEYwcdTB5JDMRU0RaVQAXEi24cECporPF0aLKf4t7nPLnAhzRAZAh08U2BDOIHWPD4ozJIno7vygB3iVBFEcfgUn4WOPgUgLLKbDoxN7ti+/Xcq/FNAeW5jA37u5cw9LpAbvvxUh2HaXZbdUJdDXJEGXj8F1HOyutJLJex4s9Sw+FFMe086uOv36lExeN3N1O9OxlV7rNY/Lxym6gR9/sWc5tukVGKXLGsufvdPw223YR74gsqtLKjdxBBBnxKDXxAZ2+Sr3mblZqeL4NcMlyZ9mySapH5E68RuHarulRDQABZcGJZMSB5Ixb1onJvsqEUuhrntGsDthGq16YFMNe0uFRhIHbBUnZ2zw+7gY3Xi6qdsua2q1tPNALS4kmLEG09mq0048WZ6kuaL3bVQNDC42k29ogWCoTtupTdDSLetIBBJvHxV5yjqBlEPcJEnJr60OA+IKw1OtJJOpuVuc5fu5SVZ1HVDRr1/FIcpK3tN90KkNcJvPoAvhyjre0Pdb8kvwkre2Pdb8lRc+m84mBofwjre3+qz5JfhDW+kPus/dVBzy5zt9fNIC/PKCt9KfBn7q4Nv1vpXeDP3VRh/X5pc8AgAuPxj3PJc9zid5PwsjbK2gGCsHSc1JzR1E8ZVdUfJXGvgHrTA9Ge9wpMyh5s31Ghx9XgVJw5ORuac0AmQAZI3gaFZl/LRrWtDGEkWOaANN0SiM5asgSx874yxPVdAGjLlX0HVDWMtqBgm5LMhuIiBmVW7loz6N/i35puz+UdSq90UgWgE+tBibSTZICFt3FzUqM4Bh7ZDftKuuVhjDR+c0eayOJxPPYgOiMzmW14BavlmYotEzLh5GR3IGYtyv6rmt18FQxcdoVoKJ/7OqiUbLjKhr3Zj9/uVyPvoiGnbf4SPFMjhfs/in0S+TtSoTmJglxkktGupgjRcDWkzljowIM9KNTM/fgmuH3g/wDS45txv8D5JgHptZF3EHhkn45gkoxb97pKcUPJnoOKrviMxvqqnH4rm2kD1oMdSNtDHBkxdx06usqkcSbkyTquXLg6cSOzpAE3JHE6ojcOPvKHhmxLeBt2G4Ulpi67401ZwytSoG+g1rSYFtO3cpmzqBflA139g3qBWdmdF4b57ytZsrZoo0sz5BIzGdGjUDwUakVKjTTbg3ZzFVhQpZjoLNFpJ3BUOA2W6vnrPE+sWiLF0W7giVqhxlcNBim3TqbvcesrU0aYa0NbAAEAIDs892ltmtXZkewRINmum09fWqzmSNxHivVnU+vzXPRp1uq4FR5aKBN8pPiiDCn2D4OXqAw6NTw6Ao8r9GP0Z8HLrcMTpTPg/wCa9QrYIHX4Hz4p9LDsb2oCjy5+EcBJpEDrD/mhZf8AL+D/AJr0vbbYoO7v2gstlWOpq4ujaGlkrszoB+j+D/muZD9H+q/5rRc2nNYs99+i9j6ZwUH/AEX6rvml6LU+i/UK0wSzJb79D2PpmfRKn0f6qXoVX6M+6FqGJ7r7kt9hsIyn831fY+DU04GrpkPgIWrypZEb7DYRlm7NrahsEX1b80eph8Q+zy53DM+Y+K0DKXFJ1II32GyjP0NjOkZ4A1sbnqVh6GR6pkcDf46+anlqY5ql6smUtKKIDmRqCOy4+w/BNdB3tPbY/GCp8pj2tKpar8kPSXgh80BqHAHh/FDOHbucO8R8QpRwoHqmOwkeSG6k7iD9ZoPxEH4rRaqIekwPojvu8JJxafZb4u/iuK80RgyzNGdSU04Tr+Cpn4YDKGVXucQLA6TusVNp7CqvbDqhaOBJce+6ww+nQ50raIO1cQAegQdziAYHVK7hamZsxlHaTJ3lV9eu9pNPMcoMRusUVj11RjxTOZ6kovKLplvs+iSQATOp7vuFL2rt6tUmk6q54kB19TwVZ6Q9sZDDiYFgde1SsTgsTTDqhdTMXJgE8BFlM01IIyTjz2WmzWVqTSGOAm50m2moUwbTxQ0qfs/JZHF7cxFJ5Y4tka9ERpK5R5S1yQAW3/NWOGp3Z0Ken6Nh/OmKOtTwgeQQ/S8T7Z94qtFPHXtStrpwnihek4z2af371GM35/sa1IFv6XifbPvLvpmJ9s+I+Sp/S8ZIGWnJ+/tI7DjiJDKfiP3kYz9/2Pc0yea2IOrz3OjyTMlbe8++VW1sZjGszllPL5XjTNxsiOq47LOSnETu095GEw3IFhVpVnCHOJHAuMIY2c/q8VAw+MxjxLW0j3ie8ZrI4fj/AGKXiP3lL05fB7sCSMA/q8V0YF/V4qMDj/ZpeI/eXQzH8KXiPmjbl8DegSRs93UnDZzuLfiovo+P40h4LhwmP9ul8PkltS+BvQJf83u4j4ppwbxwUR2H2gN9M+59oQH4zHs9akHDqbP7JT2pfA3oFg6g8bvBDdI1Vd+Fr2mKlGO8j4OCl0OVVF2st+sLeIlS9OS8FLUi/IQvXecUlhp1BLSD1tIQ6mEI0UFgCU0lJzetMLOtAhEJjmrpTSUxDHM+8oZsiOPFDe5WhHC5JCL0k6FYfkzTGQmBM6xfxV6EklvLs4TCbV/r6n1ikxJJbxEybub2hajbX9nd+h+21dSU6naFHoyPKn+1P/R/ZCh7O/rW9o8wkkmv+Sj02jo7tco1ZokW/Jb5JJLBDAVGjnKdt7v2Vas39pSSRLwCK3aQ/FV+0eTD5qXhfUZ9VvkEkkn0NGe5Mf2iv1WHZm0WoSSVT7EhJ7UklAHVxySSYCK4UkkACrUg4EOAPaAfNedbbpBtUgAAdQhJJaaYiFRqlrgWkgzqDB+C32EcTTaSZMDVJJZ63g6dHyBxug7VFSSXMzoOwmuSSSBgZTHJJKyABSSSV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3" name="4 - Στρογγυλεμένο ορθογώνιο">
            <a:extLst>
              <a:ext uri="{FF2B5EF4-FFF2-40B4-BE49-F238E27FC236}">
                <a16:creationId xmlns:a16="http://schemas.microsoft.com/office/drawing/2014/main" id="{6E7E60DB-A22B-46A8-A7E7-3FE785776B8C}"/>
              </a:ext>
            </a:extLst>
          </p:cNvPr>
          <p:cNvSpPr/>
          <p:nvPr/>
        </p:nvSpPr>
        <p:spPr>
          <a:xfrm>
            <a:off x="214282" y="116632"/>
            <a:ext cx="882221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</a:t>
            </a:r>
            <a:r>
              <a:rPr lang="en-US" sz="3200" dirty="0"/>
              <a:t>A</a:t>
            </a:r>
            <a:r>
              <a:rPr lang="el-GR" sz="3200" dirty="0"/>
              <a:t>’ Γυμνασίου</a:t>
            </a:r>
          </a:p>
        </p:txBody>
      </p:sp>
      <p:sp>
        <p:nvSpPr>
          <p:cNvPr id="16" name="10 - Στρογγυλεμένο ορθογώνιο">
            <a:extLst>
              <a:ext uri="{FF2B5EF4-FFF2-40B4-BE49-F238E27FC236}">
                <a16:creationId xmlns:a16="http://schemas.microsoft.com/office/drawing/2014/main" id="{18EFA9B0-39E2-40C6-858F-2868BD0733FF}"/>
              </a:ext>
            </a:extLst>
          </p:cNvPr>
          <p:cNvSpPr/>
          <p:nvPr/>
        </p:nvSpPr>
        <p:spPr>
          <a:xfrm>
            <a:off x="35496" y="730873"/>
            <a:ext cx="9073008" cy="605184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C475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5DFA87-C190-4A4D-8689-E3D0B5D15268}"/>
              </a:ext>
            </a:extLst>
          </p:cNvPr>
          <p:cNvSpPr txBox="1"/>
          <p:nvPr/>
        </p:nvSpPr>
        <p:spPr>
          <a:xfrm>
            <a:off x="1835696" y="764704"/>
            <a:ext cx="5544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 πληκτρολόγιο </a:t>
            </a:r>
            <a:r>
              <a:rPr lang="el-G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keyboard)</a:t>
            </a:r>
            <a:endParaRPr lang="el-GR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el-GR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 ποντίκι </a:t>
            </a:r>
            <a:r>
              <a:rPr lang="el-G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mouse)</a:t>
            </a:r>
            <a:endParaRPr lang="el-GR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9 - TextBox">
            <a:extLst>
              <a:ext uri="{FF2B5EF4-FFF2-40B4-BE49-F238E27FC236}">
                <a16:creationId xmlns:a16="http://schemas.microsoft.com/office/drawing/2014/main" id="{281FE341-FDE1-4E96-8A84-855D073FA435}"/>
              </a:ext>
            </a:extLst>
          </p:cNvPr>
          <p:cNvSpPr txBox="1"/>
          <p:nvPr/>
        </p:nvSpPr>
        <p:spPr>
          <a:xfrm>
            <a:off x="323528" y="1498482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l-GR" b="1" u="sng" dirty="0">
              <a:solidFill>
                <a:schemeClr val="bg1"/>
              </a:solidFill>
            </a:endParaRPr>
          </a:p>
          <a:p>
            <a:pPr algn="just"/>
            <a:r>
              <a:rPr lang="el-GR" dirty="0">
                <a:solidFill>
                  <a:schemeClr val="bg1"/>
                </a:solidFill>
              </a:rPr>
              <a:t>Το πληκτρολόγιο και το ποντίκι όπως έχουμε τονίσει είναι δύο σημαντικές </a:t>
            </a:r>
            <a:r>
              <a:rPr lang="el-GR" b="1" dirty="0">
                <a:solidFill>
                  <a:srgbClr val="FF0000"/>
                </a:solidFill>
              </a:rPr>
              <a:t>Συσκευές Εισόδου.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E3D431-8250-4555-8E3A-BBDAE05C6B07}"/>
              </a:ext>
            </a:extLst>
          </p:cNvPr>
          <p:cNvSpPr txBox="1"/>
          <p:nvPr/>
        </p:nvSpPr>
        <p:spPr>
          <a:xfrm>
            <a:off x="251520" y="2420888"/>
            <a:ext cx="3600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>
                <a:solidFill>
                  <a:schemeClr val="bg1"/>
                </a:solidFill>
              </a:rPr>
              <a:t>Υπάρχουν δύο είδη πληκτρολογίων-ποντικιών:</a:t>
            </a:r>
          </a:p>
          <a:p>
            <a:pPr algn="just"/>
            <a:endParaRPr lang="el-GR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rgbClr val="FF0000"/>
                </a:solidFill>
              </a:rPr>
              <a:t>Τα ασύρματα πληκτρολόγια και ποντίκια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l-GR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rgbClr val="FF0000"/>
                </a:solidFill>
              </a:rPr>
              <a:t>Τα ενσύρματα πληκτρολόγια και ποντίκια</a:t>
            </a:r>
          </a:p>
          <a:p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3546B8A4-79FD-4454-AFB3-B7B65710DF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0" b="17450"/>
          <a:stretch/>
        </p:blipFill>
        <p:spPr>
          <a:xfrm>
            <a:off x="4899975" y="2392532"/>
            <a:ext cx="2930459" cy="1969241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BAC867ED-4D30-4CD8-A386-B712D482DE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481" y="4654557"/>
            <a:ext cx="3119446" cy="1857110"/>
          </a:xfrm>
          <a:prstGeom prst="rect">
            <a:avLst/>
          </a:prstGeom>
        </p:spPr>
      </p:pic>
      <p:sp>
        <p:nvSpPr>
          <p:cNvPr id="19" name="10 - Στρογγυλεμένο ορθογώνιο">
            <a:extLst>
              <a:ext uri="{FF2B5EF4-FFF2-40B4-BE49-F238E27FC236}">
                <a16:creationId xmlns:a16="http://schemas.microsoft.com/office/drawing/2014/main" id="{62D8D3B8-4379-49B5-9CC3-E22FC5F8E0A2}"/>
              </a:ext>
            </a:extLst>
          </p:cNvPr>
          <p:cNvSpPr/>
          <p:nvPr/>
        </p:nvSpPr>
        <p:spPr>
          <a:xfrm>
            <a:off x="5286380" y="71438"/>
            <a:ext cx="3214710" cy="61808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Το υλικό του Η/Υ</a:t>
            </a:r>
          </a:p>
        </p:txBody>
      </p:sp>
    </p:spTree>
    <p:extLst>
      <p:ext uri="{BB962C8B-B14F-4D97-AF65-F5344CB8AC3E}">
        <p14:creationId xmlns:p14="http://schemas.microsoft.com/office/powerpoint/2010/main" val="85301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t>3</a:t>
            </a:fld>
            <a:endParaRPr lang="en-US"/>
          </a:p>
        </p:txBody>
      </p:sp>
      <p:sp>
        <p:nvSpPr>
          <p:cNvPr id="35846" name="AutoShape 6" descr="data:image/jpg;base64,/9j/4AAQSkZJRgABAQAAAQABAAD/2wCEAAkGBhQSEBUUExQVFRQWGBUWFBYWFRUYFBUUFRUWFhQWFBgXHCYeFxwjGRUUHy8gIycpLCwsFR4xNTAqNSYrLCkBCQoKDgwOGg8PGiokHCQpKSksLCwsLCwsLCkpLCwsLCwpKSwsLCkpKSwsLCwsLCkpLCwpLCwsLCwsKSwsLCksKf/AABEIAMIBAwMBIgACEQEDEQH/xAAbAAABBQEBAAAAAAAAAAAAAAADAAIEBQYBB//EAE0QAAEDAgMDCAYECQwABwAAAAEAAhEDIQQSMQVBUQYTImFxgZGxFDJSkqHRU3LB8BYjQmKCorLS4QcVJDM0Q1Rjc5Oj8Rc1RFWDwuL/xAAYAQADAQEAAAAAAAAAAAAAAAAAAQIDBP/EACYRAAICAQQDAAEFAQAAAAAAAAABAhESAxMhMUFRYXEEgZGhwTL/2gAMAwEAAhEDEQA/AKxoUbajTzZjWQpbUDaP9We5cJoZltJ5mW63nsVicWAAPVIERaCDEm2vahG7e1Qq8giD4qlyJ8DtqdOYgW8SOCk0WhtNrhfj2O18LHuQH4mBAHfvQMHihzYEdWvaFVOhFjQdcplbFFthvHWVBwFF7tXON4gWFrd6mO2LUfAzEN4ESUY8j5ZVYmvmcZ4KNzZzdG9u8nXd4LWYfky38qXHrVphdktbYNA7ArQ8Sm2O6qXUy4ZRnZYi8TG/RboBVNfZTnU3BnRfEsPBwuFga+38SSQ6rU4ESR5Jbdg3R6rCcAvHn4t7vWe49pJWs5EbZMmi4zN2Sd49YDuv3FZayenByXNCUjbQugIYJRKVOJXDpfq8540ULKuZV01RxXWuBXcA2EgE+EgFcOxDCE1zUQpj6gC6CQLmJuVcqVzu8UPnzvRQD4XIXWldhAAHIbkZ6E5ctsYJyGUQpjk8mAJwQnNRnIbgnkwI5YknkLqMmIM1Q9uPig48I8wpjVAxR51pYR0Tu3mDKiK5KozHpxIgfBGo4R5i3ir7D7Ma3RoHcptPDLWgxKVuxy7W3YpeD2AxujfFXFOijspKqHwV76bKQzOIaNJVA7liQYFJpG45jp4LQ8o8Nmwr+qD4FVw2RSOCLm0wahpmIZJnJqDvM7lUUrFJ8WQ6fLV+6kzxcpFLljV3U6f63zVZsvkvXdUp58LiObLmZyKNSchIzEdH2TK23KHkTh20m+hUMW+rnGYPo1CMkGdWC85VoomeTKqlytrnRlPwf81R47Y5rVHVCQ3McxDWmJ3xJ3696vMPyOxX+Drf7LvkrCjyKxP+Eqf7R+SeIWZWlyPJ/vP1P4qz2TyYNGoKgeC4TGanIBO8dIX+a0g5GVw2ThngD8xEZyddE8yY1nJu8EnFNUwI2et7bP8Ab/8A0jMdWj+sb/tj95Vo2tggYNSmCDeWOt2jKiHbeB+lpn9B37qxX6XTi7UQy+hnYepP9cPcHzT6YqN/vh7jfmqfa+Ja8B2HxlGkMvqmnOZ06noEjduUjD7cwopsFSsxzw0B7hSfBeBcjoaErXbXoMn7LF9eoP75vuM+aBUx9Qf3zfcZ81CqcosHueP9p/7iiVuUGF3H/if+6mopeBWTam2Ko/vWe6z5qJV29W+kp+635p2CwXP0+dpU87C5wD7AdECW5XRvMz3LlbYr/ox40/mqCyDV5R1vbp+635qJU5VVxvp+7/FSq2xKn0Y8WfNQ6nJ+qdaZHWCye6SkA0cuMQPo/d/il+HeI/y/dPzUF/JusHGGOLbRJZPXoVc8ldkvpuqGoyJDcvq8XTGvUkACny7q/lMY7szD7Va7F5VDEVObLMroJF5BA17FmuUjIxLwLafshVNPaDqNTMyJgi4mxUOEWO2eqFwTCvN/wvxHtD3Qnfhlifb/AFR8lO0vY8j0Q0zwKacO7gV57+GOK+lPgPkufhfivpXfD5I2kGR6D6I7gkvP/wALMV9M74Lie0hWegtUbDstHAkeBt8IWRPK6u03LPd+Su+TO2jXdUDgA6zrTBtBN+wLNQcey0y9bTRmNSYEZgVjEymjCmk1iO1qAIO2ac4er9QqNye/qaXY1T9quAoVJ0ykbrSNTKreTFQHD0iNPk4ql2KXR65gQcrY05uif+MD7FYYdh4eSgbNuymf8ulPcCFY4ekReR4fxWj7M0S6bOpHAQKZtP8A15qQEhgcY2abuxZ3J+KPYfIrSYr1HdhWfaQWEdvjePNNCZ5JW2Y8kkV6jRNg0gtHZdB/mqp/iq3iFU4DbtRrHAuDxmsXT0bDoj770VnK1odD8kcWuJPuwoc0nRtsyxy4/lFm3ZFU/wDqq3vJp2K+Y9Jre8PkgM5XUeFT3QPCSFY4HbFKp6rrnc6zvBVaZm4tdogVdhv/AMRW8R8kTZOBNN7i576nRMZiDHSbp4qzxBQ8A8CoeGU/tNTJIHI+s9uHeadI1Yr1ugXBsAkXJMjUCytau0MSXZvRTpEekNy6zMZYnrQuQFQcxWM2NatHvo1XYNPnA8VaoipzpbmeWkyXZYJgCTNhuQIkiXNaXNyuIktmcvG41QjRF+Km5ukOw/YgNHSJ4NPxskMz+OxNW7W0CRucKrGntAIsiYCs9xdnp83pHSa6deGiPtDBsqEEucC2Yyuc3WJnLroEzZ2F5tgZmL8ojM7Ukkkk+KBGI5SH+k1O0eQWexh6XctByh/tNT632BZ/Get3IGAXVxdSGdCcAuBPaECFC6nQkmB6HjsDSrMLXhvUbSOsFUOw9muw9fM6Mvqy0zIcQJI3bvBMDa3t/qo2AwlR9QNc+AZnoxI4SsYqlRdPs2TTCk01B2dVzMa4+t6rvrNs74hTs4GqZQdqRrRYXPl2qFUrlxyi28xqB/Fdr1sjbRJs0busnqAuexVRLZC5SPzUKgN4aZjjEho4cSeED8oKPyPf/RGdWb9oqVtDDxhaszJY7XXiSesm58NwVfyOd/RQODnec/aqINng/wCVKhSYGkPOXfkfvJjdxsrN/wDKeyC11CtB1/FVd/YFgcLVoNxTGvY5wqUjTNh6xqNM9I2EZksVjH4Y83SYalO2USHFlyYaRI42dMbiIhRKckaKKZuXfyn4UANOGqgXIHM1o6UydL71IZ/LPhmsnm6oYLTzVSJ7SvP8FinFtU1BlLh0JGhBndoADB7UPau0mUKdJtXC0Krwcpcc0kuaCH2a2xMi5J6J0ThrKbxFLTcVZ6F/434N4IDatxupu3oNH+U7BTpX76RA+JXnw5QsdDGYHCFx0GR3mHCPFUeLxGeo4FjWGnOdrQ6GgWM3Nri60ZCLksw9g3KXFxkZYBOWGglxHUZ0GU99vhP5PfSGi9KmSAQRUbfSxDnAgwRYjQyspsvCc48S1joyuGYuAjOGkADUHN8CtltDbppBjKZDs2dwLgXZOgxzaYJAMtLS0kzMnVZ8XTNYylFWnRAxP8muRj3mqQGhxF6egtpmNpi++QqwciqkAtrEPABLTTEg8NxkGQQVr2mm9rcVWYHucAXhshrnAjL0SYMWEcBv1R3vB6QjpEu0vJDZzdcrJVdUbPUnV5P+TFM2lWpNiplqhurhLagA4tdY+Mq22XXFQktgywxI6xqF3bezOeqNObLlbuGuYnr6ktk7ONE3dmkQLRoR1rdN9HPLGrTIvJmiHYN4dR54c/VlgIaPWN5JgQUaps6n/wC2/wDLT+ak8ga0YZ5Npq1bH65tZFdsZoqNeK1WzzULS55aZnowTAEmdNyqzMn4UANpgNyAAAMmctvVkaxouzZ/cPJIukt7UPNZ3akMzOMwTS9xOCzmfW5xgzdcTZStjUAwPijzNxbMHTrexRto4NtQzne0gEDK5zRfeQNdy7gqWRgZmLsoaMx1MbyiwMNt0/0ip9YqgxfrK72w78fU+u7zVHifWQAMLoXAuhIBwT2pgRGpgPASTgkgDaMq8SB3hSqdVpeyHNJvoRN1j3Ydg1f8B8ymdFpDmvOYXBtqNNymirPQcIxzHv0yuIcDOhIh1u4HvKLUcReZJsOsoWBxGek15tLWk8LgEolDpHMf0ezj2lIArGZWyXRqXHzQcIw1CXumNB1CZA7dCeuBuQ8TU5x/Nt0B6R3E6x2CxPXAVnSYGiBoExAsfSPMvv8Aku8lQcjHfiCODz5NWlriWO6wfJZfkcfxdQcH/YPkgCDWp5ajnST0iJk2F4jgpuEPrTwnq9YfxUjbWzG868te0dBjgB7WRheDwMklceA14bf1CCDa5fmjS6TNtPySdh7UDGtY6QSYYROVhabk36QcLX01CDynxzK+FdUpGoaQxNMtAOegwlhGUuf088REWgiVOwdKplmlh6j5gOgt6LSQ01OiNN176qt25splHCPa0h5bUokOfVIqXc6ctPSoPzjdvesoNKdfkc1cL/Bm8PSp13MDHvbVBmR23I6x1Ky2vs92Hq1HNfnqublfAEHOW9l9Ae9VbqrqbqYpsaDmu6B0psA48IJUvG4jna3N1ugCXZqjeqCJ6jbS8ldXFUzm5sPszCPp4qi2oZcSHWNhLXwLaxlV1tx/TpHS5+LdyzuxwKWIo5LjnMozDc4ObMDf0iY7Fo9vURnoht+lAJvctsueSSmvwbx/4Zpdj1v6JRblc6bWBgHi6L6Zj3XkJVKT2dGoMrwXSLi1i10Ove4n83qVdhnkYOg5ouMwzRJAIAMG0KFsXa3OOqNe4l4cfWMkgAce77ykqbv6/wDSndfsv8LN139zfNyCNrU7gg7wdOIRPSGteS4gABtzoLuUHk4KNXFvbZ7crzB3Q9omPvqtznAcncKPRHtyGswvfFMww+udXE8f2etdqbNZH/l3/Kz5rSNpMpPe1gDWyIAFpIk2QnmnuYARcHpWPHz8U7AZRtkEZYA6OuWALdyaXdF3b9i6H9LuKEXaqRlBiMCC4n0Npkm/ONvfXvUvZNEMa4CkKV/VDgZsLyPvZT8zd7A7rIOiEyLwIG4cBATEeebSM1X/AFneZVNiPWKtcaZqO+s7zKqsQekUDGBdC4uhIQ4IjUMJ7UwDBJclJAAGyTvKuNkUmB01Gl3Abp61KwewOAgcXK2w2yWNPtHr08Fk5X0aYpdk47TDoaGOjfoLbh2KZi8blaMvrO9Xq4k9ijNpImDw3TLzO4Du3Dqm/b2JoTJuAw2RvXv49/Xv71PagNKOwqhDnCWnsKyXJW3PDg4fb8lrwZCx/JwxWrj84ebkg8ETac87U+sZ+xT8JiJacwObo3neXEHceq+gjrCgbZr5a7hFiRPgIRaGLgANFzAkEiRY33dd0NWOLouMJgzWJYS8MY4Zng5YLicgMay4ERxG5Z3GsrVOfezM5mbnSB0mhrHGXPDriM7d0XKl4fGtpVjzhzdMOADyCWalrHAHcbKT/OTC0EiBq2zZDTOXpb7WnqUJWy74KgbOrgQ6k+QRPQdvg8NYMq1wnJqQC+niWHf/AEYxu0vdWuDr5W5SOjfo6ZTGo4amfHevRsE2iWNzkRlbHSPD/pZz1pRfRcdKLV2eWfg9TY5hecU2T0ZoZdCJ1nyOqNyhow+mLwCdTBswkT4LYcsnNHMxHrO67dHisvyvcTXA3yDpGtHWO/4p6c8+WEoYKgmHeG4GmCTfS7iQQHEgxMgyDfTJ1rGViWOdVaSDmsYIuOB0Njcda1tAzg6Q3gugfoEfJU+HMtECSdREg9y3wThf1mcdRxn+yIFTbpxDSXQ2AAY0sCS7tubfHetRyNqUDifxQqB/NOzZ9IzM071k9p0TzpaN7bDiATb9YeCds7HBgyQA64BInwm/cb+aSeL5E0pLjs9JrVIrPN92n1QmtrkvMugW6USTHZuuqLk7S/ozCS4khrj0jqQCY7yVOLG9fi5WZBXm5Q36HeT8EN1Mfcn5oRpjr8SgZLqVbHpk20IMdhUV7tbz19wVXtDChx9Z7dfVe9u4cCh8nKpOFDnEuJL7kkmziBc9iQGMrnpHtPmq2t6xVg/VV1U9IpjGrq4upCHAp7ShhPCYBZXE2V1AHowanEBupRW0ifzR8U9tEDt471nRdgekdBC7SoEEEG879I32R3KPXeAIkgmwIi3XdOhWWbaw61IYVV0cQLfJWNOqPuCixkgFY7Y5jF4gdf8A9j81q6leATBsCd+4LA8mNoOqYyq52rmuMbh02oXIiy2nSYaxzmAYvMQYtdAqYQAg0zHCLhxLSW2iNQO5M5T1XZ8rdSAR9pPcCpeErZabC4gktblN5jh1n5HjZSY4opsC3K5wJazKRPRm4m1zberbDvaQQ2pOUb2tBvCk0aJqZpaIBbJ6PSme8aeaF+DdNxOcOPCHtHbaFLZSROp4poiXa3c4vHRsNJFzpwR6fKR4ABxDYEAXbOh3RpaJ4lVTOSlLe1x/T+QRanJSiGu6JBaCbvMWWcqfaNI2umXNTbmcQ6oxzczS6YJABGYttOkoG0MJma3NVY05iWZrnNzTgWSPWkuBjgFX7NbzeXm82V12w90AamRmE6cCo2M2w91So7JTPNuIkzJ1EiBwCUFdOA5OuJFnUp5KAZmz5ZAI9UjKdGwCCDmF9bKpwZgjiB9iusHinOp03uhucWi/rbhrvtCo+T9EFzyQCMrIkDrWunqudxa6ZlqaajUl5RGxVIucIMOGh1F9QRvCFXoA2qDKeP5Nt4du74Uja7A6oBTOUAdLLxnwTGudBzOzWjQA/DVbGRpdmUS7DU2hxb0W3bBOg4yEGhhqrnEONVoG883Bv1NT9mNf6NSDCGnIy5BI9Vu4EIFDFVnuc0OAIv0qL22NrS6+hQBKds930tT9X5KHhsLUc7pGq2IPrUyHXPRPQtp8VJ5uvvqM7mO/eUbC1Kr3esQBGYOokSDNmnOb2QATHOgnsPkFF2BbAt+q8/FyLtR0B3Y7yQdlmNnt/wBNx/aSAxhch09kVntzspuc0zBAnTVdeVuOSzHDCMIy3zG8z6x6kNpdgYJ+zKrdabx+iUF1MjUEdoK9Z55/s+BH2wmnFD8qmfdzeUotewPJk4L1F5wx9ZjP0qcebUI7NwLvyaPc4A/ApgeaykvSfwWwZ/IHc8/NdQBYlCc4Bdq1TuVZU2mJy0hzj+M9Bv1nfYFllfRdeyXXxAA6RDRvJsqfFYg1SAwENH5RF/0Z9Xt1Ur0EuOZ5zO46AfVG7t1TywDTTq1J7E0DBUyQLn4qfgKFRxBBLG/E9yrm49jawa94b1ETHadJV+NoU49dveQFE3XA1yU23+UBY80WHK4AEusDe4DJtKz3Jinlxd9XMdrrqCj7fotrYp5b0rNFjqQLQR1lP2ZTNPE0mwMpY8Axc6k333EdiIzV4mr/AE88NzwP5UgZ4mCWiTwYCSSj4LENNFoN4AABA1E8Y3fYhcqGzUaMsgsJceoEwPNV+FkhgHAiA7LfX7VbVsyXEbLzZhzElzi1wDQb5WuudBmGgjxU1tNs/wBYffnf1vVbs6s2m3LUBLiAbX7ZgiVN/nOn7LvdNuP5XFQy0EexjhJqGIa31wNNAL3me+ydzlJjaga8GQBckiQeiLm03+KbSxVIskbiOiZzCIh0ZjAA8lEr7bpOLmc2SSIiBA4GZ65708bFlQ+tjmNaDDoaZgMgwZFw64HSbdCr7Pa7O5j3dPpOYAHGZAM+zd3BQKtUmoQbtsCJaBlmYHw0VpSqt1a9rCLSA0uLIDYANyURSXkcm32gdPF06dNlNzrtsQeBsLQRJBO7iVT0cS5rX3gQJEwSANB3kq12hgsK91V731mEtaKfRGUOBAmoT+SWiLDVVeA2fUrMdzQzAEhxM75ywd9pVxSXkiTbDbOipTdFnAxr3gormva4DI57TN7SOHaN1+CzZ2i+m+IAcwluh1Bi99UepyhxAAJMA3By6gGLTrcEKiKRvMFXLKDIBPRaIkA+qOJUyhXLgCZHUYPkVX06tP0dhrZcpDPWMDNlB4qc0ACAAANAExD6hjeob8Wc2WN+uYeUyjuURuIpGrAymoN2rhb5FICFtl3Rf9V32ptC2zx/o+bf4pbaZLKmg6LhJ438VyvbZ4/0m/shAGKK9D5NCMJS+r5uJXnbytTsnaFAUWBxqZg0TqGz1EFRqdFJWzUvcgueOI8VnNo7XZbm2ZuOYm3COkoOM2qWxlYHAgEnIbOi7dbxxWSjYNUa1xUPGYJlQQ9ocOv7Dqsi3aR1ub3HSBUr0yofVY+N5Obz0VY0Bank7Q9j9Z3zSVacafbj/wCQfNJPn2GJqMXsPE1ATULG0/ZY8G355F3dggImHo06bYb5JjsQTDRN9G7z3IjcDvffg0afpHf99VfIcLkbUcXWYBG914/im1clFhc7x3k8AjV8Rltv3D76LK7cw1esypUaHObTPSjRrdJ7JhNNXSE0+yFj8WK75sItEotbGQ3KLk6Dh2qhw1bKQfFXVATJA71M/pcVY+hSaT0g31g45i4SBrlLdHDcrzHPb6Xhy15c05zB3FwM23SqQ0eKdhqJ9Iou3B4HisVzJHTbUWW/Kd8Bp3Qe+4hveUTYtP8AEiQJvOmu9d2/QzBh9nMe+0fFF2DTikQdxI77a/FbpcnM5XFL0HdSEaBedmZ3r0ohC9BYTORs/VCozPOw48Ve7eGShhqQbHQD3H2nHd3SfeWqbgWew33R8kXmm2kDoiGy0ER12sR8UDR5mGngVIwlKoHtc1jyWkOENJ0M8Opem065GhgfmgDyC4zEP50ujo5QBL3kk9Y0AHUmBQ1sRRxFbmmdNmV5e6TEl2ZrQerMfsT8PsJ7DFKo8A7pdbsyn7Ff4d7WAhlNjJJJDQBJOpO8lG9N+t3OjyUl39PP9qckXtqsExnDiX1HZWyLuubzF+N0ynsGjlf+NNUtY8gAOa1pGhBPrCVdcrMe0VqR5mm7KC485Li6ZbBk6b+0KFQ2sazKw5ulTDaTzFNgbJiL8VRDNDhKAdQpguc3osu0wfVCk0aWVobJdA1dEk8TChtwxfRYBlsG+sXR6o9kgqThaRaxrTEgCYLiJ3wXXPegQ8qN6KM+fM/f0c3Q0jRSHFV9PAEVi/8AF5YO5+edBvy7zuSAibQcS54E2Y5wI1kB0Dt39x4Lu1LYGP8ALpj9lD2zWLKb3gNsN4M3GU7+DjHaU/lEYwcdTB5JDMRU0RaVQAXEi24cECporPF0aLKf4t7nPLnAhzRAZAh08U2BDOIHWPD4ozJIno7vygB3iVBFEcfgUn4WOPgUgLLKbDoxN7ti+/Xcq/FNAeW5jA37u5cw9LpAbvvxUh2HaXZbdUJdDXJEGXj8F1HOyutJLJex4s9Sw+FFMe086uOv36lExeN3N1O9OxlV7rNY/Lxym6gR9/sWc5tukVGKXLGsufvdPw223YR74gsqtLKjdxBBBnxKDXxAZ2+Sr3mblZqeL4NcMlyZ9mySapH5E68RuHarulRDQABZcGJZMSB5Ixb1onJvsqEUuhrntGsDthGq16YFMNe0uFRhIHbBUnZ2zw+7gY3Xi6qdsua2q1tPNALS4kmLEG09mq0048WZ6kuaL3bVQNDC42k29ogWCoTtupTdDSLetIBBJvHxV5yjqBlEPcJEnJr60OA+IKw1OtJJOpuVuc5fu5SVZ1HVDRr1/FIcpK3tN90KkNcJvPoAvhyjre0Pdb8kvwkre2Pdb8lRc+m84mBofwjre3+qz5JfhDW+kPus/dVBzy5zt9fNIC/PKCt9KfBn7q4Nv1vpXeDP3VRh/X5pc8AgAuPxj3PJc9zid5PwsjbK2gGCsHSc1JzR1E8ZVdUfJXGvgHrTA9Ge9wpMyh5s31Ghx9XgVJw5ORuac0AmQAZI3gaFZl/LRrWtDGEkWOaANN0SiM5asgSx874yxPVdAGjLlX0HVDWMtqBgm5LMhuIiBmVW7loz6N/i35puz+UdSq90UgWgE+tBibSTZICFt3FzUqM4Bh7ZDftKuuVhjDR+c0eayOJxPPYgOiMzmW14BavlmYotEzLh5GR3IGYtyv6rmt18FQxcdoVoKJ/7OqiUbLjKhr3Zj9/uVyPvoiGnbf4SPFMjhfs/in0S+TtSoTmJglxkktGupgjRcDWkzljowIM9KNTM/fgmuH3g/wDS45txv8D5JgHptZF3EHhkn45gkoxb97pKcUPJnoOKrviMxvqqnH4rm2kD1oMdSNtDHBkxdx06usqkcSbkyTquXLg6cSOzpAE3JHE6ojcOPvKHhmxLeBt2G4Ulpi67401ZwytSoG+g1rSYFtO3cpmzqBflA139g3qBWdmdF4b57ytZsrZoo0sz5BIzGdGjUDwUakVKjTTbg3ZzFVhQpZjoLNFpJ3BUOA2W6vnrPE+sWiLF0W7giVqhxlcNBim3TqbvcesrU0aYa0NbAAEAIDs892ltmtXZkewRINmum09fWqzmSNxHivVnU+vzXPRp1uq4FR5aKBN8pPiiDCn2D4OXqAw6NTw6Ao8r9GP0Z8HLrcMTpTPg/wCa9QrYIHX4Hz4p9LDsb2oCjy5+EcBJpEDrD/mhZf8AL+D/AJr0vbbYoO7v2gstlWOpq4ujaGlkrszoB+j+D/muZD9H+q/5rRc2nNYs99+i9j6ZwUH/AEX6rvml6LU+i/UK0wSzJb79D2PpmfRKn0f6qXoVX6M+6FqGJ7r7kt9hsIyn831fY+DU04GrpkPgIWrypZEb7DYRlm7NrahsEX1b80eph8Q+zy53DM+Y+K0DKXFJ1II32GyjP0NjOkZ4A1sbnqVh6GR6pkcDf46+anlqY5ql6smUtKKIDmRqCOy4+w/BNdB3tPbY/GCp8pj2tKpar8kPSXgh80BqHAHh/FDOHbucO8R8QpRwoHqmOwkeSG6k7iD9ZoPxEH4rRaqIekwPojvu8JJxafZb4u/iuK80RgyzNGdSU04Tr+Cpn4YDKGVXucQLA6TusVNp7CqvbDqhaOBJce+6ww+nQ50raIO1cQAegQdziAYHVK7hamZsxlHaTJ3lV9eu9pNPMcoMRusUVj11RjxTOZ6kovKLplvs+iSQATOp7vuFL2rt6tUmk6q54kB19TwVZ6Q9sZDDiYFgde1SsTgsTTDqhdTMXJgE8BFlM01IIyTjz2WmzWVqTSGOAm50m2moUwbTxQ0qfs/JZHF7cxFJ5Y4tka9ERpK5R5S1yQAW3/NWOGp3Z0Ken6Nh/OmKOtTwgeQQ/S8T7Z94qtFPHXtStrpwnihek4z2af371GM35/sa1IFv6XifbPvLvpmJ9s+I+Sp/S8ZIGWnJ+/tI7DjiJDKfiP3kYz9/2Pc0yea2IOrz3OjyTMlbe8++VW1sZjGszllPL5XjTNxsiOq47LOSnETu095GEw3IFhVpVnCHOJHAuMIY2c/q8VAw+MxjxLW0j3ie8ZrI4fj/AGKXiP3lL05fB7sCSMA/q8V0YF/V4qMDj/ZpeI/eXQzH8KXiPmjbl8DegSRs93UnDZzuLfiovo+P40h4LhwmP9ul8PkltS+BvQJf83u4j4ppwbxwUR2H2gN9M+59oQH4zHs9akHDqbP7JT2pfA3oFg6g8bvBDdI1Vd+Fr2mKlGO8j4OCl0OVVF2st+sLeIlS9OS8FLUi/IQvXecUlhp1BLSD1tIQ6mEI0UFgCU0lJzetMLOtAhEJjmrpTSUxDHM+8oZsiOPFDe5WhHC5JCL0k6FYfkzTGQmBM6xfxV6EklvLs4TCbV/r6n1ikxJJbxEybub2hajbX9nd+h+21dSU6naFHoyPKn+1P/R/ZCh7O/rW9o8wkkmv+Sj02jo7tco1ZokW/Jb5JJLBDAVGjnKdt7v2Vas39pSSRLwCK3aQ/FV+0eTD5qXhfUZ9VvkEkkn0NGe5Mf2iv1WHZm0WoSSVT7EhJ7UklAHVxySSYCK4UkkACrUg4EOAPaAfNedbbpBtUgAAdQhJJaaYiFRqlrgWkgzqDB+C32EcTTaSZMDVJJZ63g6dHyBxug7VFSSXMzoOwmuSSSBgZTHJJKyABSSSV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3" name="4 - Στρογγυλεμένο ορθογώνιο">
            <a:extLst>
              <a:ext uri="{FF2B5EF4-FFF2-40B4-BE49-F238E27FC236}">
                <a16:creationId xmlns:a16="http://schemas.microsoft.com/office/drawing/2014/main" id="{6E7E60DB-A22B-46A8-A7E7-3FE785776B8C}"/>
              </a:ext>
            </a:extLst>
          </p:cNvPr>
          <p:cNvSpPr/>
          <p:nvPr/>
        </p:nvSpPr>
        <p:spPr>
          <a:xfrm>
            <a:off x="214282" y="116632"/>
            <a:ext cx="882221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</a:t>
            </a:r>
            <a:r>
              <a:rPr lang="en-US" sz="3200" dirty="0"/>
              <a:t>A</a:t>
            </a:r>
            <a:r>
              <a:rPr lang="el-GR" sz="3200" dirty="0"/>
              <a:t>’ Γυμνασίου</a:t>
            </a:r>
          </a:p>
        </p:txBody>
      </p:sp>
      <p:sp>
        <p:nvSpPr>
          <p:cNvPr id="16" name="10 - Στρογγυλεμένο ορθογώνιο">
            <a:extLst>
              <a:ext uri="{FF2B5EF4-FFF2-40B4-BE49-F238E27FC236}">
                <a16:creationId xmlns:a16="http://schemas.microsoft.com/office/drawing/2014/main" id="{18EFA9B0-39E2-40C6-858F-2868BD0733FF}"/>
              </a:ext>
            </a:extLst>
          </p:cNvPr>
          <p:cNvSpPr/>
          <p:nvPr/>
        </p:nvSpPr>
        <p:spPr>
          <a:xfrm>
            <a:off x="35496" y="730873"/>
            <a:ext cx="9073008" cy="605184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C475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5DFA87-C190-4A4D-8689-E3D0B5D15268}"/>
              </a:ext>
            </a:extLst>
          </p:cNvPr>
          <p:cNvSpPr txBox="1"/>
          <p:nvPr/>
        </p:nvSpPr>
        <p:spPr>
          <a:xfrm>
            <a:off x="1835695" y="764704"/>
            <a:ext cx="6089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Ασύρματα πληκτρολόγια - ποντίκια</a:t>
            </a:r>
            <a:endParaRPr lang="el-GR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9 - TextBox">
            <a:extLst>
              <a:ext uri="{FF2B5EF4-FFF2-40B4-BE49-F238E27FC236}">
                <a16:creationId xmlns:a16="http://schemas.microsoft.com/office/drawing/2014/main" id="{281FE341-FDE1-4E96-8A84-855D073FA435}"/>
              </a:ext>
            </a:extLst>
          </p:cNvPr>
          <p:cNvSpPr txBox="1"/>
          <p:nvPr/>
        </p:nvSpPr>
        <p:spPr>
          <a:xfrm>
            <a:off x="323528" y="1413931"/>
            <a:ext cx="41044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Συνδέονται με την Κεντρική Μονάδα με έναν </a:t>
            </a:r>
            <a:r>
              <a:rPr lang="en-US" dirty="0">
                <a:solidFill>
                  <a:schemeClr val="bg1"/>
                </a:solidFill>
              </a:rPr>
              <a:t>USB </a:t>
            </a:r>
            <a:r>
              <a:rPr lang="el-GR" dirty="0">
                <a:solidFill>
                  <a:schemeClr val="bg1"/>
                </a:solidFill>
              </a:rPr>
              <a:t>πομποδέκτη</a:t>
            </a:r>
            <a:endParaRPr lang="en-US" dirty="0">
              <a:solidFill>
                <a:schemeClr val="bg1"/>
              </a:solidFill>
            </a:endParaRPr>
          </a:p>
          <a:p>
            <a:pPr algn="just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l-GR" b="1" u="sng" dirty="0">
                <a:solidFill>
                  <a:schemeClr val="bg1"/>
                </a:solidFill>
              </a:rPr>
              <a:t>Πλεονεκτήματα</a:t>
            </a:r>
          </a:p>
          <a:p>
            <a:pPr algn="ctr"/>
            <a:endParaRPr lang="el-GR" b="1" u="sng" dirty="0">
              <a:solidFill>
                <a:schemeClr val="bg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l-GR" b="1" dirty="0">
                <a:solidFill>
                  <a:srgbClr val="008000"/>
                </a:solidFill>
              </a:rPr>
              <a:t>Δεν έχουν καλώδια - μπορούμε να τα μετακινήσουμε/χρησιμοποιήσουμε όπως θέλουμε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l-GR" b="1" dirty="0">
                <a:solidFill>
                  <a:srgbClr val="008000"/>
                </a:solidFill>
              </a:rPr>
              <a:t>Λειτουργούν σε αποστάσεις 3-5 μέτρων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l-GR" b="1" dirty="0">
                <a:solidFill>
                  <a:srgbClr val="008000"/>
                </a:solidFill>
              </a:rPr>
              <a:t>Δεν πιάνουν χώρο (αποθηκεύονται εύκολα)</a:t>
            </a:r>
            <a:endParaRPr lang="en-US" b="1" dirty="0">
              <a:solidFill>
                <a:srgbClr val="008000"/>
              </a:solidFill>
            </a:endParaRPr>
          </a:p>
          <a:p>
            <a:pPr algn="ctr"/>
            <a:r>
              <a:rPr lang="el-GR" b="1" u="sng" dirty="0">
                <a:solidFill>
                  <a:schemeClr val="bg1"/>
                </a:solidFill>
              </a:rPr>
              <a:t>Μειονεκτήματα</a:t>
            </a:r>
          </a:p>
          <a:p>
            <a:pPr algn="ctr"/>
            <a:endParaRPr lang="el-GR" b="1" u="sng" dirty="0">
              <a:solidFill>
                <a:schemeClr val="bg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l-GR" b="1" dirty="0">
                <a:solidFill>
                  <a:srgbClr val="FF0000"/>
                </a:solidFill>
              </a:rPr>
              <a:t>Είναι πιο ακριβά (30 €/</a:t>
            </a:r>
            <a:r>
              <a:rPr lang="el-GR" b="1" dirty="0" err="1">
                <a:solidFill>
                  <a:srgbClr val="FF0000"/>
                </a:solidFill>
              </a:rPr>
              <a:t>σέτ</a:t>
            </a:r>
            <a:r>
              <a:rPr lang="el-GR" b="1" dirty="0">
                <a:solidFill>
                  <a:srgbClr val="FF0000"/>
                </a:solidFill>
              </a:rPr>
              <a:t>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l-GR" b="1" dirty="0">
                <a:solidFill>
                  <a:srgbClr val="FF0000"/>
                </a:solidFill>
              </a:rPr>
              <a:t>Έχουν υψηλό κόστος χρήσης (χρειάζονται μπαταρίες)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3546B8A4-79FD-4454-AFB3-B7B65710DF6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0" b="17450"/>
          <a:stretch/>
        </p:blipFill>
        <p:spPr>
          <a:xfrm>
            <a:off x="4899975" y="2392532"/>
            <a:ext cx="3899822" cy="2620644"/>
          </a:xfrm>
          <a:prstGeom prst="rect">
            <a:avLst/>
          </a:prstGeom>
        </p:spPr>
      </p:pic>
      <p:sp>
        <p:nvSpPr>
          <p:cNvPr id="12" name="10 - Στρογγυλεμένο ορθογώνιο">
            <a:extLst>
              <a:ext uri="{FF2B5EF4-FFF2-40B4-BE49-F238E27FC236}">
                <a16:creationId xmlns:a16="http://schemas.microsoft.com/office/drawing/2014/main" id="{3A844C2D-CC36-44E5-BB76-EDC9DC9FCCFD}"/>
              </a:ext>
            </a:extLst>
          </p:cNvPr>
          <p:cNvSpPr/>
          <p:nvPr/>
        </p:nvSpPr>
        <p:spPr>
          <a:xfrm>
            <a:off x="5286380" y="71438"/>
            <a:ext cx="3214710" cy="61808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Το υλικό του Η/Υ</a:t>
            </a:r>
          </a:p>
        </p:txBody>
      </p:sp>
      <p:sp>
        <p:nvSpPr>
          <p:cNvPr id="14" name="Οβάλ 13">
            <a:extLst>
              <a:ext uri="{FF2B5EF4-FFF2-40B4-BE49-F238E27FC236}">
                <a16:creationId xmlns:a16="http://schemas.microsoft.com/office/drawing/2014/main" id="{6143E476-3D89-49C1-BD29-E8F61B8DCA99}"/>
              </a:ext>
            </a:extLst>
          </p:cNvPr>
          <p:cNvSpPr/>
          <p:nvPr/>
        </p:nvSpPr>
        <p:spPr>
          <a:xfrm>
            <a:off x="6228184" y="4365104"/>
            <a:ext cx="936104" cy="4788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895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t>4</a:t>
            </a:fld>
            <a:endParaRPr lang="en-US"/>
          </a:p>
        </p:txBody>
      </p:sp>
      <p:sp>
        <p:nvSpPr>
          <p:cNvPr id="35846" name="AutoShape 6" descr="data:image/jpg;base64,/9j/4AAQSkZJRgABAQAAAQABAAD/2wCEAAkGBhQSEBUUExQVFRQWGBUWFBYWFRUYFBUUFRUWFhQWFBgXHCYeFxwjGRUUHy8gIycpLCwsFR4xNTAqNSYrLCkBCQoKDgwOGg8PGiokHCQpKSksLCwsLCwsLCkpLCwsLCwpKSwsLCkpKSwsLCwsLCkpLCwpLCwsLCwsKSwsLCksKf/AABEIAMIBAwMBIgACEQEDEQH/xAAbAAABBQEBAAAAAAAAAAAAAAADAAIEBQYBB//EAE0QAAEDAgMDCAYECQwABwAAAAEAAhEDIQQSMQVBUQYTImFxgZGxFDJSkqHRU3LB8BYjQmKCorLS4QcVJDM0Q1Rjc5Oj8Rc1RFWDwuL/xAAYAQADAQEAAAAAAAAAAAAAAAAAAQIDBP/EACYRAAICAQQDAAEFAQAAAAAAAAABAhESAxMhMUFRYXEEgZGhwTL/2gAMAwEAAhEDEQA/AKxoUbajTzZjWQpbUDaP9We5cJoZltJ5mW63nsVicWAAPVIERaCDEm2vahG7e1Qq8giD4qlyJ8DtqdOYgW8SOCk0WhtNrhfj2O18LHuQH4mBAHfvQMHihzYEdWvaFVOhFjQdcplbFFthvHWVBwFF7tXON4gWFrd6mO2LUfAzEN4ESUY8j5ZVYmvmcZ4KNzZzdG9u8nXd4LWYfky38qXHrVphdktbYNA7ArQ8Sm2O6qXUy4ZRnZYi8TG/RboBVNfZTnU3BnRfEsPBwuFga+38SSQ6rU4ESR5Jbdg3R6rCcAvHn4t7vWe49pJWs5EbZMmi4zN2Sd49YDuv3FZayenByXNCUjbQugIYJRKVOJXDpfq8540ULKuZV01RxXWuBXcA2EgE+EgFcOxDCE1zUQpj6gC6CQLmJuVcqVzu8UPnzvRQD4XIXWldhAAHIbkZ6E5ctsYJyGUQpjk8mAJwQnNRnIbgnkwI5YknkLqMmIM1Q9uPig48I8wpjVAxR51pYR0Tu3mDKiK5KozHpxIgfBGo4R5i3ir7D7Ma3RoHcptPDLWgxKVuxy7W3YpeD2AxujfFXFOijspKqHwV76bKQzOIaNJVA7liQYFJpG45jp4LQ8o8Nmwr+qD4FVw2RSOCLm0wahpmIZJnJqDvM7lUUrFJ8WQ6fLV+6kzxcpFLljV3U6f63zVZsvkvXdUp58LiObLmZyKNSchIzEdH2TK23KHkTh20m+hUMW+rnGYPo1CMkGdWC85VoomeTKqlytrnRlPwf81R47Y5rVHVCQ3McxDWmJ3xJ3696vMPyOxX+Drf7LvkrCjyKxP+Eqf7R+SeIWZWlyPJ/vP1P4qz2TyYNGoKgeC4TGanIBO8dIX+a0g5GVw2ThngD8xEZyddE8yY1nJu8EnFNUwI2et7bP8Ab/8A0jMdWj+sb/tj95Vo2tggYNSmCDeWOt2jKiHbeB+lpn9B37qxX6XTi7UQy+hnYepP9cPcHzT6YqN/vh7jfmqfa+Ja8B2HxlGkMvqmnOZ06noEjduUjD7cwopsFSsxzw0B7hSfBeBcjoaErXbXoMn7LF9eoP75vuM+aBUx9Qf3zfcZ81CqcosHueP9p/7iiVuUGF3H/if+6mopeBWTam2Ko/vWe6z5qJV29W+kp+635p2CwXP0+dpU87C5wD7AdECW5XRvMz3LlbYr/ox40/mqCyDV5R1vbp+635qJU5VVxvp+7/FSq2xKn0Y8WfNQ6nJ+qdaZHWCye6SkA0cuMQPo/d/il+HeI/y/dPzUF/JusHGGOLbRJZPXoVc8ldkvpuqGoyJDcvq8XTGvUkACny7q/lMY7szD7Va7F5VDEVObLMroJF5BA17FmuUjIxLwLafshVNPaDqNTMyJgi4mxUOEWO2eqFwTCvN/wvxHtD3Qnfhlifb/AFR8lO0vY8j0Q0zwKacO7gV57+GOK+lPgPkufhfivpXfD5I2kGR6D6I7gkvP/wALMV9M74Lie0hWegtUbDstHAkeBt8IWRPK6u03LPd+Su+TO2jXdUDgA6zrTBtBN+wLNQcey0y9bTRmNSYEZgVjEymjCmk1iO1qAIO2ac4er9QqNye/qaXY1T9quAoVJ0ykbrSNTKreTFQHD0iNPk4ql2KXR65gQcrY05uif+MD7FYYdh4eSgbNuymf8ulPcCFY4ekReR4fxWj7M0S6bOpHAQKZtP8A15qQEhgcY2abuxZ3J+KPYfIrSYr1HdhWfaQWEdvjePNNCZ5JW2Y8kkV6jRNg0gtHZdB/mqp/iq3iFU4DbtRrHAuDxmsXT0bDoj770VnK1odD8kcWuJPuwoc0nRtsyxy4/lFm3ZFU/wDqq3vJp2K+Y9Jre8PkgM5XUeFT3QPCSFY4HbFKp6rrnc6zvBVaZm4tdogVdhv/AMRW8R8kTZOBNN7i576nRMZiDHSbp4qzxBQ8A8CoeGU/tNTJIHI+s9uHeadI1Yr1ugXBsAkXJMjUCytau0MSXZvRTpEekNy6zMZYnrQuQFQcxWM2NatHvo1XYNPnA8VaoipzpbmeWkyXZYJgCTNhuQIkiXNaXNyuIktmcvG41QjRF+Km5ukOw/YgNHSJ4NPxskMz+OxNW7W0CRucKrGntAIsiYCs9xdnp83pHSa6deGiPtDBsqEEucC2Yyuc3WJnLroEzZ2F5tgZmL8ojM7Ukkkk+KBGI5SH+k1O0eQWexh6XctByh/tNT632BZ/Get3IGAXVxdSGdCcAuBPaECFC6nQkmB6HjsDSrMLXhvUbSOsFUOw9muw9fM6Mvqy0zIcQJI3bvBMDa3t/qo2AwlR9QNc+AZnoxI4SsYqlRdPs2TTCk01B2dVzMa4+t6rvrNs74hTs4GqZQdqRrRYXPl2qFUrlxyi28xqB/Fdr1sjbRJs0busnqAuexVRLZC5SPzUKgN4aZjjEho4cSeED8oKPyPf/RGdWb9oqVtDDxhaszJY7XXiSesm58NwVfyOd/RQODnec/aqINng/wCVKhSYGkPOXfkfvJjdxsrN/wDKeyC11CtB1/FVd/YFgcLVoNxTGvY5wqUjTNh6xqNM9I2EZksVjH4Y83SYalO2USHFlyYaRI42dMbiIhRKckaKKZuXfyn4UANOGqgXIHM1o6UydL71IZ/LPhmsnm6oYLTzVSJ7SvP8FinFtU1BlLh0JGhBndoADB7UPau0mUKdJtXC0Krwcpcc0kuaCH2a2xMi5J6J0ThrKbxFLTcVZ6F/434N4IDatxupu3oNH+U7BTpX76RA+JXnw5QsdDGYHCFx0GR3mHCPFUeLxGeo4FjWGnOdrQ6GgWM3Nri60ZCLksw9g3KXFxkZYBOWGglxHUZ0GU99vhP5PfSGi9KmSAQRUbfSxDnAgwRYjQyspsvCc48S1joyuGYuAjOGkADUHN8CtltDbppBjKZDs2dwLgXZOgxzaYJAMtLS0kzMnVZ8XTNYylFWnRAxP8muRj3mqQGhxF6egtpmNpi++QqwciqkAtrEPABLTTEg8NxkGQQVr2mm9rcVWYHucAXhshrnAjL0SYMWEcBv1R3vB6QjpEu0vJDZzdcrJVdUbPUnV5P+TFM2lWpNiplqhurhLagA4tdY+Mq22XXFQktgywxI6xqF3bezOeqNObLlbuGuYnr6ktk7ONE3dmkQLRoR1rdN9HPLGrTIvJmiHYN4dR54c/VlgIaPWN5JgQUaps6n/wC2/wDLT+ak8ga0YZ5Npq1bH65tZFdsZoqNeK1WzzULS55aZnowTAEmdNyqzMn4UANpgNyAAAMmctvVkaxouzZ/cPJIukt7UPNZ3akMzOMwTS9xOCzmfW5xgzdcTZStjUAwPijzNxbMHTrexRto4NtQzne0gEDK5zRfeQNdy7gqWRgZmLsoaMx1MbyiwMNt0/0ip9YqgxfrK72w78fU+u7zVHifWQAMLoXAuhIBwT2pgRGpgPASTgkgDaMq8SB3hSqdVpeyHNJvoRN1j3Ydg1f8B8ymdFpDmvOYXBtqNNymirPQcIxzHv0yuIcDOhIh1u4HvKLUcReZJsOsoWBxGek15tLWk8LgEolDpHMf0ezj2lIArGZWyXRqXHzQcIw1CXumNB1CZA7dCeuBuQ8TU5x/Nt0B6R3E6x2CxPXAVnSYGiBoExAsfSPMvv8Aku8lQcjHfiCODz5NWlriWO6wfJZfkcfxdQcH/YPkgCDWp5ajnST0iJk2F4jgpuEPrTwnq9YfxUjbWzG868te0dBjgB7WRheDwMklceA14bf1CCDa5fmjS6TNtPySdh7UDGtY6QSYYROVhabk36QcLX01CDynxzK+FdUpGoaQxNMtAOegwlhGUuf088REWgiVOwdKplmlh6j5gOgt6LSQ01OiNN176qt25splHCPa0h5bUokOfVIqXc6ctPSoPzjdvesoNKdfkc1cL/Bm8PSp13MDHvbVBmR23I6x1Ky2vs92Hq1HNfnqublfAEHOW9l9Ae9VbqrqbqYpsaDmu6B0psA48IJUvG4jna3N1ugCXZqjeqCJ6jbS8ldXFUzm5sPszCPp4qi2oZcSHWNhLXwLaxlV1tx/TpHS5+LdyzuxwKWIo5LjnMozDc4ObMDf0iY7Fo9vURnoht+lAJvctsueSSmvwbx/4Zpdj1v6JRblc6bWBgHi6L6Zj3XkJVKT2dGoMrwXSLi1i10Ove4n83qVdhnkYOg5ouMwzRJAIAMG0KFsXa3OOqNe4l4cfWMkgAce77ykqbv6/wDSndfsv8LN139zfNyCNrU7gg7wdOIRPSGteS4gABtzoLuUHk4KNXFvbZ7crzB3Q9omPvqtznAcncKPRHtyGswvfFMww+udXE8f2etdqbNZH/l3/Kz5rSNpMpPe1gDWyIAFpIk2QnmnuYARcHpWPHz8U7AZRtkEZYA6OuWALdyaXdF3b9i6H9LuKEXaqRlBiMCC4n0Npkm/ONvfXvUvZNEMa4CkKV/VDgZsLyPvZT8zd7A7rIOiEyLwIG4cBATEeebSM1X/AFneZVNiPWKtcaZqO+s7zKqsQekUDGBdC4uhIQ4IjUMJ7UwDBJclJAAGyTvKuNkUmB01Gl3Abp61KwewOAgcXK2w2yWNPtHr08Fk5X0aYpdk47TDoaGOjfoLbh2KZi8blaMvrO9Xq4k9ijNpImDw3TLzO4Du3Dqm/b2JoTJuAw2RvXv49/Xv71PagNKOwqhDnCWnsKyXJW3PDg4fb8lrwZCx/JwxWrj84ebkg8ETac87U+sZ+xT8JiJacwObo3neXEHceq+gjrCgbZr5a7hFiRPgIRaGLgANFzAkEiRY33dd0NWOLouMJgzWJYS8MY4Zng5YLicgMay4ERxG5Z3GsrVOfezM5mbnSB0mhrHGXPDriM7d0XKl4fGtpVjzhzdMOADyCWalrHAHcbKT/OTC0EiBq2zZDTOXpb7WnqUJWy74KgbOrgQ6k+QRPQdvg8NYMq1wnJqQC+niWHf/AEYxu0vdWuDr5W5SOjfo6ZTGo4amfHevRsE2iWNzkRlbHSPD/pZz1pRfRcdKLV2eWfg9TY5hecU2T0ZoZdCJ1nyOqNyhow+mLwCdTBswkT4LYcsnNHMxHrO67dHisvyvcTXA3yDpGtHWO/4p6c8+WEoYKgmHeG4GmCTfS7iQQHEgxMgyDfTJ1rGViWOdVaSDmsYIuOB0Njcda1tAzg6Q3gugfoEfJU+HMtECSdREg9y3wThf1mcdRxn+yIFTbpxDSXQ2AAY0sCS7tubfHetRyNqUDifxQqB/NOzZ9IzM071k9p0TzpaN7bDiATb9YeCds7HBgyQA64BInwm/cb+aSeL5E0pLjs9JrVIrPN92n1QmtrkvMugW6USTHZuuqLk7S/ozCS4khrj0jqQCY7yVOLG9fi5WZBXm5Q36HeT8EN1Mfcn5oRpjr8SgZLqVbHpk20IMdhUV7tbz19wVXtDChx9Z7dfVe9u4cCh8nKpOFDnEuJL7kkmziBc9iQGMrnpHtPmq2t6xVg/VV1U9IpjGrq4upCHAp7ShhPCYBZXE2V1AHowanEBupRW0ifzR8U9tEDt471nRdgekdBC7SoEEEG879I32R3KPXeAIkgmwIi3XdOhWWbaw61IYVV0cQLfJWNOqPuCixkgFY7Y5jF4gdf8A9j81q6leATBsCd+4LA8mNoOqYyq52rmuMbh02oXIiy2nSYaxzmAYvMQYtdAqYQAg0zHCLhxLSW2iNQO5M5T1XZ8rdSAR9pPcCpeErZabC4gktblN5jh1n5HjZSY4opsC3K5wJazKRPRm4m1zberbDvaQQ2pOUb2tBvCk0aJqZpaIBbJ6PSme8aeaF+DdNxOcOPCHtHbaFLZSROp4poiXa3c4vHRsNJFzpwR6fKR4ABxDYEAXbOh3RpaJ4lVTOSlLe1x/T+QRanJSiGu6JBaCbvMWWcqfaNI2umXNTbmcQ6oxzczS6YJABGYttOkoG0MJma3NVY05iWZrnNzTgWSPWkuBjgFX7NbzeXm82V12w90AamRmE6cCo2M2w91So7JTPNuIkzJ1EiBwCUFdOA5OuJFnUp5KAZmz5ZAI9UjKdGwCCDmF9bKpwZgjiB9iusHinOp03uhucWi/rbhrvtCo+T9EFzyQCMrIkDrWunqudxa6ZlqaajUl5RGxVIucIMOGh1F9QRvCFXoA2qDKeP5Nt4du74Uja7A6oBTOUAdLLxnwTGudBzOzWjQA/DVbGRpdmUS7DU2hxb0W3bBOg4yEGhhqrnEONVoG883Bv1NT9mNf6NSDCGnIy5BI9Vu4EIFDFVnuc0OAIv0qL22NrS6+hQBKds930tT9X5KHhsLUc7pGq2IPrUyHXPRPQtp8VJ5uvvqM7mO/eUbC1Kr3esQBGYOokSDNmnOb2QATHOgnsPkFF2BbAt+q8/FyLtR0B3Y7yQdlmNnt/wBNx/aSAxhch09kVntzspuc0zBAnTVdeVuOSzHDCMIy3zG8z6x6kNpdgYJ+zKrdabx+iUF1MjUEdoK9Z55/s+BH2wmnFD8qmfdzeUotewPJk4L1F5wx9ZjP0qcebUI7NwLvyaPc4A/ApgeaykvSfwWwZ/IHc8/NdQBYlCc4Bdq1TuVZU2mJy0hzj+M9Bv1nfYFllfRdeyXXxAA6RDRvJsqfFYg1SAwENH5RF/0Z9Xt1Ur0EuOZ5zO46AfVG7t1TywDTTq1J7E0DBUyQLn4qfgKFRxBBLG/E9yrm49jawa94b1ETHadJV+NoU49dveQFE3XA1yU23+UBY80WHK4AEusDe4DJtKz3Jinlxd9XMdrrqCj7fotrYp5b0rNFjqQLQR1lP2ZTNPE0mwMpY8Axc6k333EdiIzV4mr/AE88NzwP5UgZ4mCWiTwYCSSj4LENNFoN4AABA1E8Y3fYhcqGzUaMsgsJceoEwPNV+FkhgHAiA7LfX7VbVsyXEbLzZhzElzi1wDQb5WuudBmGgjxU1tNs/wBYffnf1vVbs6s2m3LUBLiAbX7ZgiVN/nOn7LvdNuP5XFQy0EexjhJqGIa31wNNAL3me+ydzlJjaga8GQBckiQeiLm03+KbSxVIskbiOiZzCIh0ZjAA8lEr7bpOLmc2SSIiBA4GZ65708bFlQ+tjmNaDDoaZgMgwZFw64HSbdCr7Pa7O5j3dPpOYAHGZAM+zd3BQKtUmoQbtsCJaBlmYHw0VpSqt1a9rCLSA0uLIDYANyURSXkcm32gdPF06dNlNzrtsQeBsLQRJBO7iVT0cS5rX3gQJEwSANB3kq12hgsK91V731mEtaKfRGUOBAmoT+SWiLDVVeA2fUrMdzQzAEhxM75ywd9pVxSXkiTbDbOipTdFnAxr3gormva4DI57TN7SOHaN1+CzZ2i+m+IAcwluh1Bi99UepyhxAAJMA3By6gGLTrcEKiKRvMFXLKDIBPRaIkA+qOJUyhXLgCZHUYPkVX06tP0dhrZcpDPWMDNlB4qc0ACAAANAExD6hjeob8Wc2WN+uYeUyjuURuIpGrAymoN2rhb5FICFtl3Rf9V32ptC2zx/o+bf4pbaZLKmg6LhJ438VyvbZ4/0m/shAGKK9D5NCMJS+r5uJXnbytTsnaFAUWBxqZg0TqGz1EFRqdFJWzUvcgueOI8VnNo7XZbm2ZuOYm3COkoOM2qWxlYHAgEnIbOi7dbxxWSjYNUa1xUPGYJlQQ9ocOv7Dqsi3aR1ub3HSBUr0yofVY+N5Obz0VY0Bank7Q9j9Z3zSVacafbj/wCQfNJPn2GJqMXsPE1ATULG0/ZY8G355F3dggImHo06bYb5JjsQTDRN9G7z3IjcDvffg0afpHf99VfIcLkbUcXWYBG914/im1clFhc7x3k8AjV8Rltv3D76LK7cw1esypUaHObTPSjRrdJ7JhNNXSE0+yFj8WK75sItEotbGQ3KLk6Dh2qhw1bKQfFXVATJA71M/pcVY+hSaT0g31g45i4SBrlLdHDcrzHPb6Xhy15c05zB3FwM23SqQ0eKdhqJ9Iou3B4HisVzJHTbUWW/Kd8Bp3Qe+4hveUTYtP8AEiQJvOmu9d2/QzBh9nMe+0fFF2DTikQdxI77a/FbpcnM5XFL0HdSEaBedmZ3r0ohC9BYTORs/VCozPOw48Ve7eGShhqQbHQD3H2nHd3SfeWqbgWew33R8kXmm2kDoiGy0ER12sR8UDR5mGngVIwlKoHtc1jyWkOENJ0M8Opem065GhgfmgDyC4zEP50ujo5QBL3kk9Y0AHUmBQ1sRRxFbmmdNmV5e6TEl2ZrQerMfsT8PsJ7DFKo8A7pdbsyn7Ff4d7WAhlNjJJJDQBJOpO8lG9N+t3OjyUl39PP9qckXtqsExnDiX1HZWyLuubzF+N0ynsGjlf+NNUtY8gAOa1pGhBPrCVdcrMe0VqR5mm7KC485Li6ZbBk6b+0KFQ2sazKw5ulTDaTzFNgbJiL8VRDNDhKAdQpguc3osu0wfVCk0aWVobJdA1dEk8TChtwxfRYBlsG+sXR6o9kgqThaRaxrTEgCYLiJ3wXXPegQ8qN6KM+fM/f0c3Q0jRSHFV9PAEVi/8AF5YO5+edBvy7zuSAibQcS54E2Y5wI1kB0Dt39x4Lu1LYGP8ALpj9lD2zWLKb3gNsN4M3GU7+DjHaU/lEYwcdTB5JDMRU0RaVQAXEi24cECporPF0aLKf4t7nPLnAhzRAZAh08U2BDOIHWPD4ozJIno7vygB3iVBFEcfgUn4WOPgUgLLKbDoxN7ti+/Xcq/FNAeW5jA37u5cw9LpAbvvxUh2HaXZbdUJdDXJEGXj8F1HOyutJLJex4s9Sw+FFMe086uOv36lExeN3N1O9OxlV7rNY/Lxym6gR9/sWc5tukVGKXLGsufvdPw223YR74gsqtLKjdxBBBnxKDXxAZ2+Sr3mblZqeL4NcMlyZ9mySapH5E68RuHarulRDQABZcGJZMSB5Ixb1onJvsqEUuhrntGsDthGq16YFMNe0uFRhIHbBUnZ2zw+7gY3Xi6qdsua2q1tPNALS4kmLEG09mq0048WZ6kuaL3bVQNDC42k29ogWCoTtupTdDSLetIBBJvHxV5yjqBlEPcJEnJr60OA+IKw1OtJJOpuVuc5fu5SVZ1HVDRr1/FIcpK3tN90KkNcJvPoAvhyjre0Pdb8kvwkre2Pdb8lRc+m84mBofwjre3+qz5JfhDW+kPus/dVBzy5zt9fNIC/PKCt9KfBn7q4Nv1vpXeDP3VRh/X5pc8AgAuPxj3PJc9zid5PwsjbK2gGCsHSc1JzR1E8ZVdUfJXGvgHrTA9Ge9wpMyh5s31Ghx9XgVJw5ORuac0AmQAZI3gaFZl/LRrWtDGEkWOaANN0SiM5asgSx874yxPVdAGjLlX0HVDWMtqBgm5LMhuIiBmVW7loz6N/i35puz+UdSq90UgWgE+tBibSTZICFt3FzUqM4Bh7ZDftKuuVhjDR+c0eayOJxPPYgOiMzmW14BavlmYotEzLh5GR3IGYtyv6rmt18FQxcdoVoKJ/7OqiUbLjKhr3Zj9/uVyPvoiGnbf4SPFMjhfs/in0S+TtSoTmJglxkktGupgjRcDWkzljowIM9KNTM/fgmuH3g/wDS45txv8D5JgHptZF3EHhkn45gkoxb97pKcUPJnoOKrviMxvqqnH4rm2kD1oMdSNtDHBkxdx06usqkcSbkyTquXLg6cSOzpAE3JHE6ojcOPvKHhmxLeBt2G4Ulpi67401ZwytSoG+g1rSYFtO3cpmzqBflA139g3qBWdmdF4b57ytZsrZoo0sz5BIzGdGjUDwUakVKjTTbg3ZzFVhQpZjoLNFpJ3BUOA2W6vnrPE+sWiLF0W7giVqhxlcNBim3TqbvcesrU0aYa0NbAAEAIDs892ltmtXZkewRINmum09fWqzmSNxHivVnU+vzXPRp1uq4FR5aKBN8pPiiDCn2D4OXqAw6NTw6Ao8r9GP0Z8HLrcMTpTPg/wCa9QrYIHX4Hz4p9LDsb2oCjy5+EcBJpEDrD/mhZf8AL+D/AJr0vbbYoO7v2gstlWOpq4ujaGlkrszoB+j+D/muZD9H+q/5rRc2nNYs99+i9j6ZwUH/AEX6rvml6LU+i/UK0wSzJb79D2PpmfRKn0f6qXoVX6M+6FqGJ7r7kt9hsIyn831fY+DU04GrpkPgIWrypZEb7DYRlm7NrahsEX1b80eph8Q+zy53DM+Y+K0DKXFJ1II32GyjP0NjOkZ4A1sbnqVh6GR6pkcDf46+anlqY5ql6smUtKKIDmRqCOy4+w/BNdB3tPbY/GCp8pj2tKpar8kPSXgh80BqHAHh/FDOHbucO8R8QpRwoHqmOwkeSG6k7iD9ZoPxEH4rRaqIekwPojvu8JJxafZb4u/iuK80RgyzNGdSU04Tr+Cpn4YDKGVXucQLA6TusVNp7CqvbDqhaOBJce+6ww+nQ50raIO1cQAegQdziAYHVK7hamZsxlHaTJ3lV9eu9pNPMcoMRusUVj11RjxTOZ6kovKLplvs+iSQATOp7vuFL2rt6tUmk6q54kB19TwVZ6Q9sZDDiYFgde1SsTgsTTDqhdTMXJgE8BFlM01IIyTjz2WmzWVqTSGOAm50m2moUwbTxQ0qfs/JZHF7cxFJ5Y4tka9ERpK5R5S1yQAW3/NWOGp3Z0Ken6Nh/OmKOtTwgeQQ/S8T7Z94qtFPHXtStrpwnihek4z2af371GM35/sa1IFv6XifbPvLvpmJ9s+I+Sp/S8ZIGWnJ+/tI7DjiJDKfiP3kYz9/2Pc0yea2IOrz3OjyTMlbe8++VW1sZjGszllPL5XjTNxsiOq47LOSnETu095GEw3IFhVpVnCHOJHAuMIY2c/q8VAw+MxjxLW0j3ie8ZrI4fj/AGKXiP3lL05fB7sCSMA/q8V0YF/V4qMDj/ZpeI/eXQzH8KXiPmjbl8DegSRs93UnDZzuLfiovo+P40h4LhwmP9ul8PkltS+BvQJf83u4j4ppwbxwUR2H2gN9M+59oQH4zHs9akHDqbP7JT2pfA3oFg6g8bvBDdI1Vd+Fr2mKlGO8j4OCl0OVVF2st+sLeIlS9OS8FLUi/IQvXecUlhp1BLSD1tIQ6mEI0UFgCU0lJzetMLOtAhEJjmrpTSUxDHM+8oZsiOPFDe5WhHC5JCL0k6FYfkzTGQmBM6xfxV6EklvLs4TCbV/r6n1ikxJJbxEybub2hajbX9nd+h+21dSU6naFHoyPKn+1P/R/ZCh7O/rW9o8wkkmv+Sj02jo7tco1ZokW/Jb5JJLBDAVGjnKdt7v2Vas39pSSRLwCK3aQ/FV+0eTD5qXhfUZ9VvkEkkn0NGe5Mf2iv1WHZm0WoSSVT7EhJ7UklAHVxySSYCK4UkkACrUg4EOAPaAfNedbbpBtUgAAdQhJJaaYiFRqlrgWkgzqDB+C32EcTTaSZMDVJJZ63g6dHyBxug7VFSSXMzoOwmuSSSBgZTHJJKyABSSSV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3" name="4 - Στρογγυλεμένο ορθογώνιο">
            <a:extLst>
              <a:ext uri="{FF2B5EF4-FFF2-40B4-BE49-F238E27FC236}">
                <a16:creationId xmlns:a16="http://schemas.microsoft.com/office/drawing/2014/main" id="{6E7E60DB-A22B-46A8-A7E7-3FE785776B8C}"/>
              </a:ext>
            </a:extLst>
          </p:cNvPr>
          <p:cNvSpPr/>
          <p:nvPr/>
        </p:nvSpPr>
        <p:spPr>
          <a:xfrm>
            <a:off x="214282" y="116632"/>
            <a:ext cx="882221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</a:t>
            </a:r>
            <a:r>
              <a:rPr lang="en-US" sz="3200" dirty="0"/>
              <a:t>A</a:t>
            </a:r>
            <a:r>
              <a:rPr lang="el-GR" sz="3200" dirty="0"/>
              <a:t>’ Γυμνασίου</a:t>
            </a:r>
          </a:p>
        </p:txBody>
      </p:sp>
      <p:sp>
        <p:nvSpPr>
          <p:cNvPr id="16" name="10 - Στρογγυλεμένο ορθογώνιο">
            <a:extLst>
              <a:ext uri="{FF2B5EF4-FFF2-40B4-BE49-F238E27FC236}">
                <a16:creationId xmlns:a16="http://schemas.microsoft.com/office/drawing/2014/main" id="{18EFA9B0-39E2-40C6-858F-2868BD0733FF}"/>
              </a:ext>
            </a:extLst>
          </p:cNvPr>
          <p:cNvSpPr/>
          <p:nvPr/>
        </p:nvSpPr>
        <p:spPr>
          <a:xfrm>
            <a:off x="35496" y="730873"/>
            <a:ext cx="9073008" cy="605184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C475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5DFA87-C190-4A4D-8689-E3D0B5D15268}"/>
              </a:ext>
            </a:extLst>
          </p:cNvPr>
          <p:cNvSpPr txBox="1"/>
          <p:nvPr/>
        </p:nvSpPr>
        <p:spPr>
          <a:xfrm>
            <a:off x="1835695" y="764704"/>
            <a:ext cx="6089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Ενσύρματα πληκτρολόγια - ποντίκια</a:t>
            </a:r>
            <a:endParaRPr lang="el-GR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9 - TextBox">
            <a:extLst>
              <a:ext uri="{FF2B5EF4-FFF2-40B4-BE49-F238E27FC236}">
                <a16:creationId xmlns:a16="http://schemas.microsoft.com/office/drawing/2014/main" id="{281FE341-FDE1-4E96-8A84-855D073FA435}"/>
              </a:ext>
            </a:extLst>
          </p:cNvPr>
          <p:cNvSpPr txBox="1"/>
          <p:nvPr/>
        </p:nvSpPr>
        <p:spPr>
          <a:xfrm>
            <a:off x="323528" y="1413931"/>
            <a:ext cx="41044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Συνδέονται με την Κεντρική Μονάδα με </a:t>
            </a:r>
            <a:r>
              <a:rPr lang="en-US" dirty="0">
                <a:solidFill>
                  <a:schemeClr val="bg1"/>
                </a:solidFill>
              </a:rPr>
              <a:t>USB </a:t>
            </a:r>
            <a:r>
              <a:rPr lang="el-GR" dirty="0">
                <a:solidFill>
                  <a:schemeClr val="bg1"/>
                </a:solidFill>
              </a:rPr>
              <a:t>καλώδιο</a:t>
            </a:r>
            <a:endParaRPr lang="en-US" dirty="0">
              <a:solidFill>
                <a:schemeClr val="bg1"/>
              </a:solidFill>
            </a:endParaRPr>
          </a:p>
          <a:p>
            <a:pPr algn="just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l-GR" b="1" u="sng" dirty="0">
                <a:solidFill>
                  <a:schemeClr val="bg1"/>
                </a:solidFill>
              </a:rPr>
              <a:t>Πλεονεκτήματα</a:t>
            </a:r>
          </a:p>
          <a:p>
            <a:pPr algn="ctr"/>
            <a:endParaRPr lang="el-GR" b="1" u="sng" dirty="0">
              <a:solidFill>
                <a:schemeClr val="bg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l-GR" b="1" dirty="0">
                <a:solidFill>
                  <a:srgbClr val="008000"/>
                </a:solidFill>
              </a:rPr>
              <a:t>Είναι πιο φθηνά (15 €/</a:t>
            </a:r>
            <a:r>
              <a:rPr lang="el-GR" b="1" dirty="0" err="1">
                <a:solidFill>
                  <a:srgbClr val="008000"/>
                </a:solidFill>
              </a:rPr>
              <a:t>σέτ</a:t>
            </a:r>
            <a:r>
              <a:rPr lang="el-GR" b="1" dirty="0">
                <a:solidFill>
                  <a:srgbClr val="008000"/>
                </a:solidFill>
              </a:rPr>
              <a:t>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l-GR" b="1" dirty="0">
                <a:solidFill>
                  <a:srgbClr val="008000"/>
                </a:solidFill>
              </a:rPr>
              <a:t>Δεν έχουν κόστος χρήσης</a:t>
            </a:r>
          </a:p>
          <a:p>
            <a:pPr algn="ctr"/>
            <a:endParaRPr lang="el-GR" b="1" u="sng" dirty="0">
              <a:solidFill>
                <a:schemeClr val="bg1"/>
              </a:solidFill>
            </a:endParaRPr>
          </a:p>
          <a:p>
            <a:pPr algn="ctr"/>
            <a:r>
              <a:rPr lang="el-GR" b="1" u="sng" dirty="0">
                <a:solidFill>
                  <a:schemeClr val="bg1"/>
                </a:solidFill>
              </a:rPr>
              <a:t>Μειονεκτήματα</a:t>
            </a:r>
          </a:p>
          <a:p>
            <a:pPr algn="ctr"/>
            <a:endParaRPr lang="el-GR" b="1" u="sng" dirty="0">
              <a:solidFill>
                <a:schemeClr val="bg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l-GR" b="1" dirty="0">
                <a:solidFill>
                  <a:srgbClr val="FF0000"/>
                </a:solidFill>
              </a:rPr>
              <a:t>Έχουν καλώδια - μπορούμε να τα μετακινήσουμε μόνο όσο μας αφήνει το καλώδιο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l-GR" b="1" dirty="0">
                <a:solidFill>
                  <a:srgbClr val="FF0000"/>
                </a:solidFill>
              </a:rPr>
              <a:t>Λειτουργούν σε αποστάσεις 1-1,5 μέτρων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l-GR" b="1" dirty="0">
                <a:solidFill>
                  <a:srgbClr val="FF0000"/>
                </a:solidFill>
              </a:rPr>
              <a:t>Πιάνουν χώρο, δεν αποθηκεύονται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10 - Στρογγυλεμένο ορθογώνιο">
            <a:extLst>
              <a:ext uri="{FF2B5EF4-FFF2-40B4-BE49-F238E27FC236}">
                <a16:creationId xmlns:a16="http://schemas.microsoft.com/office/drawing/2014/main" id="{3A844C2D-CC36-44E5-BB76-EDC9DC9FCCFD}"/>
              </a:ext>
            </a:extLst>
          </p:cNvPr>
          <p:cNvSpPr/>
          <p:nvPr/>
        </p:nvSpPr>
        <p:spPr>
          <a:xfrm>
            <a:off x="5286380" y="71438"/>
            <a:ext cx="3214710" cy="61808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Το υλικό του Η/Υ</a:t>
            </a: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0243F7FF-EA55-488D-88A1-F4B2EB7997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455" y="2780928"/>
            <a:ext cx="4089466" cy="243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0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Στρογγυλεμένο ορθογώνιο"/>
          <p:cNvSpPr/>
          <p:nvPr/>
        </p:nvSpPr>
        <p:spPr>
          <a:xfrm>
            <a:off x="285720" y="116632"/>
            <a:ext cx="842968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Α’ Γυμνασίου</a:t>
            </a:r>
          </a:p>
        </p:txBody>
      </p:sp>
      <p:cxnSp>
        <p:nvCxnSpPr>
          <p:cNvPr id="7" name="6 - Ευθεία γραμμή σύνδεσης"/>
          <p:cNvCxnSpPr/>
          <p:nvPr/>
        </p:nvCxnSpPr>
        <p:spPr>
          <a:xfrm>
            <a:off x="0" y="1427148"/>
            <a:ext cx="9144000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Στρογγυλεμένο ορθογώνιο"/>
          <p:cNvSpPr/>
          <p:nvPr/>
        </p:nvSpPr>
        <p:spPr>
          <a:xfrm>
            <a:off x="5286380" y="71438"/>
            <a:ext cx="3214710" cy="61808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Το υλικό του Η/Υ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611560" y="1772816"/>
            <a:ext cx="82153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Κεφάλαιο 2</a:t>
            </a:r>
          </a:p>
          <a:p>
            <a:pPr algn="ctr"/>
            <a:endParaRPr lang="el-GR" sz="4400" dirty="0"/>
          </a:p>
          <a:p>
            <a:pPr algn="ctr"/>
            <a:r>
              <a:rPr lang="el-GR" sz="4400" dirty="0"/>
              <a:t>Αποθηκευτικά Μέσα</a:t>
            </a:r>
            <a:endParaRPr lang="el-GR" sz="2800" dirty="0"/>
          </a:p>
        </p:txBody>
      </p:sp>
      <p:sp>
        <p:nvSpPr>
          <p:cNvPr id="10" name="9 - TextBox"/>
          <p:cNvSpPr txBox="1"/>
          <p:nvPr/>
        </p:nvSpPr>
        <p:spPr>
          <a:xfrm>
            <a:off x="214282" y="6143644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Καραγιάννης Χρήστος</a:t>
            </a:r>
          </a:p>
          <a:p>
            <a:r>
              <a:rPr lang="el-GR" dirty="0"/>
              <a:t>Καθηγητής Πληροφορικής</a:t>
            </a:r>
          </a:p>
        </p:txBody>
      </p:sp>
    </p:spTree>
    <p:extLst>
      <p:ext uri="{BB962C8B-B14F-4D97-AF65-F5344CB8AC3E}">
        <p14:creationId xmlns:p14="http://schemas.microsoft.com/office/powerpoint/2010/main" val="3478754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Στρογγυλεμένο ορθογώνιο"/>
          <p:cNvSpPr/>
          <p:nvPr/>
        </p:nvSpPr>
        <p:spPr>
          <a:xfrm>
            <a:off x="35496" y="734714"/>
            <a:ext cx="9073008" cy="605184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5286380" y="3397926"/>
            <a:ext cx="3030036" cy="750099"/>
          </a:xfrm>
          <a:prstGeom prst="rect">
            <a:avLst/>
          </a:prstGeom>
        </p:spPr>
        <p:txBody>
          <a:bodyPr/>
          <a:lstStyle/>
          <a:p>
            <a:pPr algn="ctr"/>
            <a:endParaRPr lang="el-GR" sz="3600" b="1" dirty="0">
              <a:solidFill>
                <a:srgbClr val="FF0000"/>
              </a:solidFill>
            </a:endParaRPr>
          </a:p>
        </p:txBody>
      </p:sp>
      <p:sp>
        <p:nvSpPr>
          <p:cNvPr id="19" name="4 - Στρογγυλεμένο ορθογώνιο">
            <a:extLst>
              <a:ext uri="{FF2B5EF4-FFF2-40B4-BE49-F238E27FC236}">
                <a16:creationId xmlns:a16="http://schemas.microsoft.com/office/drawing/2014/main" id="{86676DAD-076D-47DA-9CC7-6598CE78C311}"/>
              </a:ext>
            </a:extLst>
          </p:cNvPr>
          <p:cNvSpPr/>
          <p:nvPr/>
        </p:nvSpPr>
        <p:spPr>
          <a:xfrm>
            <a:off x="285720" y="116632"/>
            <a:ext cx="842968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Α’ Γυμνασίου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D39202-172D-4E49-B0A9-D1D7098378D6}"/>
              </a:ext>
            </a:extLst>
          </p:cNvPr>
          <p:cNvSpPr txBox="1"/>
          <p:nvPr/>
        </p:nvSpPr>
        <p:spPr>
          <a:xfrm>
            <a:off x="3097320" y="3734524"/>
            <a:ext cx="224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Αποθηκευτικά Μέσα</a:t>
            </a:r>
          </a:p>
        </p:txBody>
      </p:sp>
      <p:sp>
        <p:nvSpPr>
          <p:cNvPr id="37" name="Βέλος: Δεξιό 36">
            <a:extLst>
              <a:ext uri="{FF2B5EF4-FFF2-40B4-BE49-F238E27FC236}">
                <a16:creationId xmlns:a16="http://schemas.microsoft.com/office/drawing/2014/main" id="{086D9DA8-9B84-4DD1-AEF6-299D53C3438D}"/>
              </a:ext>
            </a:extLst>
          </p:cNvPr>
          <p:cNvSpPr/>
          <p:nvPr/>
        </p:nvSpPr>
        <p:spPr>
          <a:xfrm rot="12785198">
            <a:off x="2297032" y="3523264"/>
            <a:ext cx="738659" cy="322745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9" name="Βέλος: Δεξιό 38">
            <a:extLst>
              <a:ext uri="{FF2B5EF4-FFF2-40B4-BE49-F238E27FC236}">
                <a16:creationId xmlns:a16="http://schemas.microsoft.com/office/drawing/2014/main" id="{6BBD54B0-83B3-4C35-9566-CFEF49693B3D}"/>
              </a:ext>
            </a:extLst>
          </p:cNvPr>
          <p:cNvSpPr/>
          <p:nvPr/>
        </p:nvSpPr>
        <p:spPr>
          <a:xfrm rot="19273840">
            <a:off x="5219679" y="3473246"/>
            <a:ext cx="622320" cy="294557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10 - Στρογγυλεμένο ορθογώνιο">
            <a:extLst>
              <a:ext uri="{FF2B5EF4-FFF2-40B4-BE49-F238E27FC236}">
                <a16:creationId xmlns:a16="http://schemas.microsoft.com/office/drawing/2014/main" id="{B3B10A46-3219-4C7D-8F77-17BD1D613F62}"/>
              </a:ext>
            </a:extLst>
          </p:cNvPr>
          <p:cNvSpPr/>
          <p:nvPr/>
        </p:nvSpPr>
        <p:spPr>
          <a:xfrm>
            <a:off x="5286380" y="71438"/>
            <a:ext cx="3214710" cy="61808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Το υλικό του Η/Υ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0FDDB3-787F-477F-AFAB-1DC19FC9F867}"/>
              </a:ext>
            </a:extLst>
          </p:cNvPr>
          <p:cNvSpPr txBox="1"/>
          <p:nvPr/>
        </p:nvSpPr>
        <p:spPr>
          <a:xfrm>
            <a:off x="1835696" y="764704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Τα αποθηκευτικά μέσα</a:t>
            </a:r>
            <a:endParaRPr lang="el-GR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9 - TextBox">
            <a:extLst>
              <a:ext uri="{FF2B5EF4-FFF2-40B4-BE49-F238E27FC236}">
                <a16:creationId xmlns:a16="http://schemas.microsoft.com/office/drawing/2014/main" id="{1048E880-2997-4CE7-8637-4562691E6C86}"/>
              </a:ext>
            </a:extLst>
          </p:cNvPr>
          <p:cNvSpPr txBox="1"/>
          <p:nvPr/>
        </p:nvSpPr>
        <p:spPr>
          <a:xfrm>
            <a:off x="323528" y="1498482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chemeClr val="bg1"/>
                </a:solidFill>
              </a:rPr>
              <a:t>Με τον όρο αποθηκευτικά μέσα ορίζουμε όλες τις περιφερειακές συσκευές του Η/Υ που χρησιμοποιούμε για να αποθηκεύσουμε τα αρχεία μας.</a:t>
            </a:r>
            <a:endParaRPr lang="el-GR" b="1" dirty="0">
              <a:solidFill>
                <a:srgbClr val="FF0000"/>
              </a:solidFill>
            </a:endParaRPr>
          </a:p>
        </p:txBody>
      </p:sp>
      <p:pic>
        <p:nvPicPr>
          <p:cNvPr id="26" name="Εικόνα 25">
            <a:extLst>
              <a:ext uri="{FF2B5EF4-FFF2-40B4-BE49-F238E27FC236}">
                <a16:creationId xmlns:a16="http://schemas.microsoft.com/office/drawing/2014/main" id="{513CDB79-23EB-44F2-BE41-4559570B4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93" y="2322329"/>
            <a:ext cx="1875201" cy="1312936"/>
          </a:xfrm>
          <a:prstGeom prst="rect">
            <a:avLst/>
          </a:prstGeom>
        </p:spPr>
      </p:pic>
      <p:pic>
        <p:nvPicPr>
          <p:cNvPr id="29" name="Εικόνα 28">
            <a:extLst>
              <a:ext uri="{FF2B5EF4-FFF2-40B4-BE49-F238E27FC236}">
                <a16:creationId xmlns:a16="http://schemas.microsoft.com/office/drawing/2014/main" id="{31872F88-141E-43DB-A1D2-9AE467354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310" y="2152310"/>
            <a:ext cx="1126914" cy="86757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CC2C2ADB-50F4-4234-90BB-0A1897B42D7D}"/>
              </a:ext>
            </a:extLst>
          </p:cNvPr>
          <p:cNvSpPr txBox="1"/>
          <p:nvPr/>
        </p:nvSpPr>
        <p:spPr>
          <a:xfrm>
            <a:off x="6588224" y="2509298"/>
            <a:ext cx="1993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Στικάκι</a:t>
            </a:r>
            <a:r>
              <a:rPr lang="el-GR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USB</a:t>
            </a:r>
          </a:p>
          <a:p>
            <a:pPr algn="ctr"/>
            <a:r>
              <a:rPr lang="el-GR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USB stick)</a:t>
            </a:r>
            <a:endParaRPr lang="el-GR" sz="1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572D523-AE79-4801-A7CE-664B1EAABD27}"/>
              </a:ext>
            </a:extLst>
          </p:cNvPr>
          <p:cNvSpPr txBox="1"/>
          <p:nvPr/>
        </p:nvSpPr>
        <p:spPr>
          <a:xfrm>
            <a:off x="2149573" y="2325590"/>
            <a:ext cx="2925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Εξωτερικός Σκληρός Δίσκος</a:t>
            </a:r>
          </a:p>
          <a:p>
            <a:pPr algn="ctr"/>
            <a:r>
              <a:rPr lang="el-GR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External Hard Disk)</a:t>
            </a:r>
            <a:endParaRPr lang="el-GR" sz="1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Βέλος: Δεξιό 30">
            <a:extLst>
              <a:ext uri="{FF2B5EF4-FFF2-40B4-BE49-F238E27FC236}">
                <a16:creationId xmlns:a16="http://schemas.microsoft.com/office/drawing/2014/main" id="{A0A64C9C-2355-4F5F-A15A-31C5CDC3CC70}"/>
              </a:ext>
            </a:extLst>
          </p:cNvPr>
          <p:cNvSpPr/>
          <p:nvPr/>
        </p:nvSpPr>
        <p:spPr>
          <a:xfrm rot="8348637">
            <a:off x="2459600" y="4599017"/>
            <a:ext cx="738659" cy="322745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Βέλος: Δεξιό 31">
            <a:extLst>
              <a:ext uri="{FF2B5EF4-FFF2-40B4-BE49-F238E27FC236}">
                <a16:creationId xmlns:a16="http://schemas.microsoft.com/office/drawing/2014/main" id="{6B4F4895-C93A-44CF-AB35-43B300A048F4}"/>
              </a:ext>
            </a:extLst>
          </p:cNvPr>
          <p:cNvSpPr/>
          <p:nvPr/>
        </p:nvSpPr>
        <p:spPr>
          <a:xfrm rot="1910597">
            <a:off x="5161509" y="4522164"/>
            <a:ext cx="738659" cy="322745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A776624-9921-4868-8605-770A2B63719E}"/>
              </a:ext>
            </a:extLst>
          </p:cNvPr>
          <p:cNvSpPr txBox="1"/>
          <p:nvPr/>
        </p:nvSpPr>
        <p:spPr>
          <a:xfrm>
            <a:off x="2220875" y="5586200"/>
            <a:ext cx="1486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DVD - CD</a:t>
            </a:r>
            <a:endParaRPr lang="el-GR" sz="2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CD1E8F18-90C2-470E-978D-68F00EB835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07" y="4950454"/>
            <a:ext cx="1858802" cy="1646898"/>
          </a:xfrm>
          <a:prstGeom prst="rect">
            <a:avLst/>
          </a:prstGeom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E939D7CD-CDE2-4969-B9DE-8157B1424A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949" y="4247714"/>
            <a:ext cx="2240600" cy="22406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F0C44DE2-7923-487B-9B49-7A23ED31234C}"/>
              </a:ext>
            </a:extLst>
          </p:cNvPr>
          <p:cNvSpPr txBox="1"/>
          <p:nvPr/>
        </p:nvSpPr>
        <p:spPr>
          <a:xfrm>
            <a:off x="4572000" y="5570457"/>
            <a:ext cx="1993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Κάρτα Μνήμης</a:t>
            </a:r>
            <a:endParaRPr lang="en-US" sz="1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l-GR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(</a:t>
            </a:r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Memory Card)</a:t>
            </a:r>
            <a:endParaRPr lang="el-GR" sz="1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0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7" grpId="0" animBg="1"/>
      <p:bldP spid="39" grpId="0" animBg="1"/>
      <p:bldP spid="30" grpId="0"/>
      <p:bldP spid="25" grpId="0"/>
      <p:bldP spid="31" grpId="0" animBg="1"/>
      <p:bldP spid="32" grpId="0" animBg="1"/>
      <p:bldP spid="33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t>7</a:t>
            </a:fld>
            <a:endParaRPr lang="en-US"/>
          </a:p>
        </p:txBody>
      </p:sp>
      <p:sp>
        <p:nvSpPr>
          <p:cNvPr id="35846" name="AutoShape 6" descr="data:image/jpg;base64,/9j/4AAQSkZJRgABAQAAAQABAAD/2wCEAAkGBhQSEBUUExQVFRQWGBUWFBYWFRUYFBUUFRUWFhQWFBgXHCYeFxwjGRUUHy8gIycpLCwsFR4xNTAqNSYrLCkBCQoKDgwOGg8PGiokHCQpKSksLCwsLCwsLCkpLCwsLCwpKSwsLCkpKSwsLCwsLCkpLCwpLCwsLCwsKSwsLCksKf/AABEIAMIBAwMBIgACEQEDEQH/xAAbAAABBQEBAAAAAAAAAAAAAAADAAIEBQYBB//EAE0QAAEDAgMDCAYECQwABwAAAAEAAhEDIQQSMQVBUQYTImFxgZGxFDJSkqHRU3LB8BYjQmKCorLS4QcVJDM0Q1Rjc5Oj8Rc1RFWDwuL/xAAYAQADAQEAAAAAAAAAAAAAAAAAAQIDBP/EACYRAAICAQQDAAEFAQAAAAAAAAABAhESAxMhMUFRYXEEgZGhwTL/2gAMAwEAAhEDEQA/AKxoUbajTzZjWQpbUDaP9We5cJoZltJ5mW63nsVicWAAPVIERaCDEm2vahG7e1Qq8giD4qlyJ8DtqdOYgW8SOCk0WhtNrhfj2O18LHuQH4mBAHfvQMHihzYEdWvaFVOhFjQdcplbFFthvHWVBwFF7tXON4gWFrd6mO2LUfAzEN4ESUY8j5ZVYmvmcZ4KNzZzdG9u8nXd4LWYfky38qXHrVphdktbYNA7ArQ8Sm2O6qXUy4ZRnZYi8TG/RboBVNfZTnU3BnRfEsPBwuFga+38SSQ6rU4ESR5Jbdg3R6rCcAvHn4t7vWe49pJWs5EbZMmi4zN2Sd49YDuv3FZayenByXNCUjbQugIYJRKVOJXDpfq8540ULKuZV01RxXWuBXcA2EgE+EgFcOxDCE1zUQpj6gC6CQLmJuVcqVzu8UPnzvRQD4XIXWldhAAHIbkZ6E5ctsYJyGUQpjk8mAJwQnNRnIbgnkwI5YknkLqMmIM1Q9uPig48I8wpjVAxR51pYR0Tu3mDKiK5KozHpxIgfBGo4R5i3ir7D7Ma3RoHcptPDLWgxKVuxy7W3YpeD2AxujfFXFOijspKqHwV76bKQzOIaNJVA7liQYFJpG45jp4LQ8o8Nmwr+qD4FVw2RSOCLm0wahpmIZJnJqDvM7lUUrFJ8WQ6fLV+6kzxcpFLljV3U6f63zVZsvkvXdUp58LiObLmZyKNSchIzEdH2TK23KHkTh20m+hUMW+rnGYPo1CMkGdWC85VoomeTKqlytrnRlPwf81R47Y5rVHVCQ3McxDWmJ3xJ3696vMPyOxX+Drf7LvkrCjyKxP+Eqf7R+SeIWZWlyPJ/vP1P4qz2TyYNGoKgeC4TGanIBO8dIX+a0g5GVw2ThngD8xEZyddE8yY1nJu8EnFNUwI2et7bP8Ab/8A0jMdWj+sb/tj95Vo2tggYNSmCDeWOt2jKiHbeB+lpn9B37qxX6XTi7UQy+hnYepP9cPcHzT6YqN/vh7jfmqfa+Ja8B2HxlGkMvqmnOZ06noEjduUjD7cwopsFSsxzw0B7hSfBeBcjoaErXbXoMn7LF9eoP75vuM+aBUx9Qf3zfcZ81CqcosHueP9p/7iiVuUGF3H/if+6mopeBWTam2Ko/vWe6z5qJV29W+kp+635p2CwXP0+dpU87C5wD7AdECW5XRvMz3LlbYr/ox40/mqCyDV5R1vbp+635qJU5VVxvp+7/FSq2xKn0Y8WfNQ6nJ+qdaZHWCye6SkA0cuMQPo/d/il+HeI/y/dPzUF/JusHGGOLbRJZPXoVc8ldkvpuqGoyJDcvq8XTGvUkACny7q/lMY7szD7Va7F5VDEVObLMroJF5BA17FmuUjIxLwLafshVNPaDqNTMyJgi4mxUOEWO2eqFwTCvN/wvxHtD3Qnfhlifb/AFR8lO0vY8j0Q0zwKacO7gV57+GOK+lPgPkufhfivpXfD5I2kGR6D6I7gkvP/wALMV9M74Lie0hWegtUbDstHAkeBt8IWRPK6u03LPd+Su+TO2jXdUDgA6zrTBtBN+wLNQcey0y9bTRmNSYEZgVjEymjCmk1iO1qAIO2ac4er9QqNye/qaXY1T9quAoVJ0ykbrSNTKreTFQHD0iNPk4ql2KXR65gQcrY05uif+MD7FYYdh4eSgbNuymf8ulPcCFY4ekReR4fxWj7M0S6bOpHAQKZtP8A15qQEhgcY2abuxZ3J+KPYfIrSYr1HdhWfaQWEdvjePNNCZ5JW2Y8kkV6jRNg0gtHZdB/mqp/iq3iFU4DbtRrHAuDxmsXT0bDoj770VnK1odD8kcWuJPuwoc0nRtsyxy4/lFm3ZFU/wDqq3vJp2K+Y9Jre8PkgM5XUeFT3QPCSFY4HbFKp6rrnc6zvBVaZm4tdogVdhv/AMRW8R8kTZOBNN7i576nRMZiDHSbp4qzxBQ8A8CoeGU/tNTJIHI+s9uHeadI1Yr1ugXBsAkXJMjUCytau0MSXZvRTpEekNy6zMZYnrQuQFQcxWM2NatHvo1XYNPnA8VaoipzpbmeWkyXZYJgCTNhuQIkiXNaXNyuIktmcvG41QjRF+Km5ukOw/YgNHSJ4NPxskMz+OxNW7W0CRucKrGntAIsiYCs9xdnp83pHSa6deGiPtDBsqEEucC2Yyuc3WJnLroEzZ2F5tgZmL8ojM7Ukkkk+KBGI5SH+k1O0eQWexh6XctByh/tNT632BZ/Get3IGAXVxdSGdCcAuBPaECFC6nQkmB6HjsDSrMLXhvUbSOsFUOw9muw9fM6Mvqy0zIcQJI3bvBMDa3t/qo2AwlR9QNc+AZnoxI4SsYqlRdPs2TTCk01B2dVzMa4+t6rvrNs74hTs4GqZQdqRrRYXPl2qFUrlxyi28xqB/Fdr1sjbRJs0busnqAuexVRLZC5SPzUKgN4aZjjEho4cSeED8oKPyPf/RGdWb9oqVtDDxhaszJY7XXiSesm58NwVfyOd/RQODnec/aqINng/wCVKhSYGkPOXfkfvJjdxsrN/wDKeyC11CtB1/FVd/YFgcLVoNxTGvY5wqUjTNh6xqNM9I2EZksVjH4Y83SYalO2USHFlyYaRI42dMbiIhRKckaKKZuXfyn4UANOGqgXIHM1o6UydL71IZ/LPhmsnm6oYLTzVSJ7SvP8FinFtU1BlLh0JGhBndoADB7UPau0mUKdJtXC0Krwcpcc0kuaCH2a2xMi5J6J0ThrKbxFLTcVZ6F/434N4IDatxupu3oNH+U7BTpX76RA+JXnw5QsdDGYHCFx0GR3mHCPFUeLxGeo4FjWGnOdrQ6GgWM3Nri60ZCLksw9g3KXFxkZYBOWGglxHUZ0GU99vhP5PfSGi9KmSAQRUbfSxDnAgwRYjQyspsvCc48S1joyuGYuAjOGkADUHN8CtltDbppBjKZDs2dwLgXZOgxzaYJAMtLS0kzMnVZ8XTNYylFWnRAxP8muRj3mqQGhxF6egtpmNpi++QqwciqkAtrEPABLTTEg8NxkGQQVr2mm9rcVWYHucAXhshrnAjL0SYMWEcBv1R3vB6QjpEu0vJDZzdcrJVdUbPUnV5P+TFM2lWpNiplqhurhLagA4tdY+Mq22XXFQktgywxI6xqF3bezOeqNObLlbuGuYnr6ktk7ONE3dmkQLRoR1rdN9HPLGrTIvJmiHYN4dR54c/VlgIaPWN5JgQUaps6n/wC2/wDLT+ak8ga0YZ5Npq1bH65tZFdsZoqNeK1WzzULS55aZnowTAEmdNyqzMn4UANpgNyAAAMmctvVkaxouzZ/cPJIukt7UPNZ3akMzOMwTS9xOCzmfW5xgzdcTZStjUAwPijzNxbMHTrexRto4NtQzne0gEDK5zRfeQNdy7gqWRgZmLsoaMx1MbyiwMNt0/0ip9YqgxfrK72w78fU+u7zVHifWQAMLoXAuhIBwT2pgRGpgPASTgkgDaMq8SB3hSqdVpeyHNJvoRN1j3Ydg1f8B8ymdFpDmvOYXBtqNNymirPQcIxzHv0yuIcDOhIh1u4HvKLUcReZJsOsoWBxGek15tLWk8LgEolDpHMf0ezj2lIArGZWyXRqXHzQcIw1CXumNB1CZA7dCeuBuQ8TU5x/Nt0B6R3E6x2CxPXAVnSYGiBoExAsfSPMvv8Aku8lQcjHfiCODz5NWlriWO6wfJZfkcfxdQcH/YPkgCDWp5ajnST0iJk2F4jgpuEPrTwnq9YfxUjbWzG868te0dBjgB7WRheDwMklceA14bf1CCDa5fmjS6TNtPySdh7UDGtY6QSYYROVhabk36QcLX01CDynxzK+FdUpGoaQxNMtAOegwlhGUuf088REWgiVOwdKplmlh6j5gOgt6LSQ01OiNN176qt25splHCPa0h5bUokOfVIqXc6ctPSoPzjdvesoNKdfkc1cL/Bm8PSp13MDHvbVBmR23I6x1Ky2vs92Hq1HNfnqublfAEHOW9l9Ae9VbqrqbqYpsaDmu6B0psA48IJUvG4jna3N1ugCXZqjeqCJ6jbS8ldXFUzm5sPszCPp4qi2oZcSHWNhLXwLaxlV1tx/TpHS5+LdyzuxwKWIo5LjnMozDc4ObMDf0iY7Fo9vURnoht+lAJvctsueSSmvwbx/4Zpdj1v6JRblc6bWBgHi6L6Zj3XkJVKT2dGoMrwXSLi1i10Ove4n83qVdhnkYOg5ouMwzRJAIAMG0KFsXa3OOqNe4l4cfWMkgAce77ykqbv6/wDSndfsv8LN139zfNyCNrU7gg7wdOIRPSGteS4gABtzoLuUHk4KNXFvbZ7crzB3Q9omPvqtznAcncKPRHtyGswvfFMww+udXE8f2etdqbNZH/l3/Kz5rSNpMpPe1gDWyIAFpIk2QnmnuYARcHpWPHz8U7AZRtkEZYA6OuWALdyaXdF3b9i6H9LuKEXaqRlBiMCC4n0Npkm/ONvfXvUvZNEMa4CkKV/VDgZsLyPvZT8zd7A7rIOiEyLwIG4cBATEeebSM1X/AFneZVNiPWKtcaZqO+s7zKqsQekUDGBdC4uhIQ4IjUMJ7UwDBJclJAAGyTvKuNkUmB01Gl3Abp61KwewOAgcXK2w2yWNPtHr08Fk5X0aYpdk47TDoaGOjfoLbh2KZi8blaMvrO9Xq4k9ijNpImDw3TLzO4Du3Dqm/b2JoTJuAw2RvXv49/Xv71PagNKOwqhDnCWnsKyXJW3PDg4fb8lrwZCx/JwxWrj84ebkg8ETac87U+sZ+xT8JiJacwObo3neXEHceq+gjrCgbZr5a7hFiRPgIRaGLgANFzAkEiRY33dd0NWOLouMJgzWJYS8MY4Zng5YLicgMay4ERxG5Z3GsrVOfezM5mbnSB0mhrHGXPDriM7d0XKl4fGtpVjzhzdMOADyCWalrHAHcbKT/OTC0EiBq2zZDTOXpb7WnqUJWy74KgbOrgQ6k+QRPQdvg8NYMq1wnJqQC+niWHf/AEYxu0vdWuDr5W5SOjfo6ZTGo4amfHevRsE2iWNzkRlbHSPD/pZz1pRfRcdKLV2eWfg9TY5hecU2T0ZoZdCJ1nyOqNyhow+mLwCdTBswkT4LYcsnNHMxHrO67dHisvyvcTXA3yDpGtHWO/4p6c8+WEoYKgmHeG4GmCTfS7iQQHEgxMgyDfTJ1rGViWOdVaSDmsYIuOB0Njcda1tAzg6Q3gugfoEfJU+HMtECSdREg9y3wThf1mcdRxn+yIFTbpxDSXQ2AAY0sCS7tubfHetRyNqUDifxQqB/NOzZ9IzM071k9p0TzpaN7bDiATb9YeCds7HBgyQA64BInwm/cb+aSeL5E0pLjs9JrVIrPN92n1QmtrkvMugW6USTHZuuqLk7S/ozCS4khrj0jqQCY7yVOLG9fi5WZBXm5Q36HeT8EN1Mfcn5oRpjr8SgZLqVbHpk20IMdhUV7tbz19wVXtDChx9Z7dfVe9u4cCh8nKpOFDnEuJL7kkmziBc9iQGMrnpHtPmq2t6xVg/VV1U9IpjGrq4upCHAp7ShhPCYBZXE2V1AHowanEBupRW0ifzR8U9tEDt471nRdgekdBC7SoEEEG879I32R3KPXeAIkgmwIi3XdOhWWbaw61IYVV0cQLfJWNOqPuCixkgFY7Y5jF4gdf8A9j81q6leATBsCd+4LA8mNoOqYyq52rmuMbh02oXIiy2nSYaxzmAYvMQYtdAqYQAg0zHCLhxLSW2iNQO5M5T1XZ8rdSAR9pPcCpeErZabC4gktblN5jh1n5HjZSY4opsC3K5wJazKRPRm4m1zberbDvaQQ2pOUb2tBvCk0aJqZpaIBbJ6PSme8aeaF+DdNxOcOPCHtHbaFLZSROp4poiXa3c4vHRsNJFzpwR6fKR4ABxDYEAXbOh3RpaJ4lVTOSlLe1x/T+QRanJSiGu6JBaCbvMWWcqfaNI2umXNTbmcQ6oxzczS6YJABGYttOkoG0MJma3NVY05iWZrnNzTgWSPWkuBjgFX7NbzeXm82V12w90AamRmE6cCo2M2w91So7JTPNuIkzJ1EiBwCUFdOA5OuJFnUp5KAZmz5ZAI9UjKdGwCCDmF9bKpwZgjiB9iusHinOp03uhucWi/rbhrvtCo+T9EFzyQCMrIkDrWunqudxa6ZlqaajUl5RGxVIucIMOGh1F9QRvCFXoA2qDKeP5Nt4du74Uja7A6oBTOUAdLLxnwTGudBzOzWjQA/DVbGRpdmUS7DU2hxb0W3bBOg4yEGhhqrnEONVoG883Bv1NT9mNf6NSDCGnIy5BI9Vu4EIFDFVnuc0OAIv0qL22NrS6+hQBKds930tT9X5KHhsLUc7pGq2IPrUyHXPRPQtp8VJ5uvvqM7mO/eUbC1Kr3esQBGYOokSDNmnOb2QATHOgnsPkFF2BbAt+q8/FyLtR0B3Y7yQdlmNnt/wBNx/aSAxhch09kVntzspuc0zBAnTVdeVuOSzHDCMIy3zG8z6x6kNpdgYJ+zKrdabx+iUF1MjUEdoK9Z55/s+BH2wmnFD8qmfdzeUotewPJk4L1F5wx9ZjP0qcebUI7NwLvyaPc4A/ApgeaykvSfwWwZ/IHc8/NdQBYlCc4Bdq1TuVZU2mJy0hzj+M9Bv1nfYFllfRdeyXXxAA6RDRvJsqfFYg1SAwENH5RF/0Z9Xt1Ur0EuOZ5zO46AfVG7t1TywDTTq1J7E0DBUyQLn4qfgKFRxBBLG/E9yrm49jawa94b1ETHadJV+NoU49dveQFE3XA1yU23+UBY80WHK4AEusDe4DJtKz3Jinlxd9XMdrrqCj7fotrYp5b0rNFjqQLQR1lP2ZTNPE0mwMpY8Axc6k333EdiIzV4mr/AE88NzwP5UgZ4mCWiTwYCSSj4LENNFoN4AABA1E8Y3fYhcqGzUaMsgsJceoEwPNV+FkhgHAiA7LfX7VbVsyXEbLzZhzElzi1wDQb5WuudBmGgjxU1tNs/wBYffnf1vVbs6s2m3LUBLiAbX7ZgiVN/nOn7LvdNuP5XFQy0EexjhJqGIa31wNNAL3me+ydzlJjaga8GQBckiQeiLm03+KbSxVIskbiOiZzCIh0ZjAA8lEr7bpOLmc2SSIiBA4GZ65708bFlQ+tjmNaDDoaZgMgwZFw64HSbdCr7Pa7O5j3dPpOYAHGZAM+zd3BQKtUmoQbtsCJaBlmYHw0VpSqt1a9rCLSA0uLIDYANyURSXkcm32gdPF06dNlNzrtsQeBsLQRJBO7iVT0cS5rX3gQJEwSANB3kq12hgsK91V731mEtaKfRGUOBAmoT+SWiLDVVeA2fUrMdzQzAEhxM75ywd9pVxSXkiTbDbOipTdFnAxr3gormva4DI57TN7SOHaN1+CzZ2i+m+IAcwluh1Bi99UepyhxAAJMA3By6gGLTrcEKiKRvMFXLKDIBPRaIkA+qOJUyhXLgCZHUYPkVX06tP0dhrZcpDPWMDNlB4qc0ACAAANAExD6hjeob8Wc2WN+uYeUyjuURuIpGrAymoN2rhb5FICFtl3Rf9V32ptC2zx/o+bf4pbaZLKmg6LhJ438VyvbZ4/0m/shAGKK9D5NCMJS+r5uJXnbytTsnaFAUWBxqZg0TqGz1EFRqdFJWzUvcgueOI8VnNo7XZbm2ZuOYm3COkoOM2qWxlYHAgEnIbOi7dbxxWSjYNUa1xUPGYJlQQ9ocOv7Dqsi3aR1ub3HSBUr0yofVY+N5Obz0VY0Bank7Q9j9Z3zSVacafbj/wCQfNJPn2GJqMXsPE1ATULG0/ZY8G355F3dggImHo06bYb5JjsQTDRN9G7z3IjcDvffg0afpHf99VfIcLkbUcXWYBG914/im1clFhc7x3k8AjV8Rltv3D76LK7cw1esypUaHObTPSjRrdJ7JhNNXSE0+yFj8WK75sItEotbGQ3KLk6Dh2qhw1bKQfFXVATJA71M/pcVY+hSaT0g31g45i4SBrlLdHDcrzHPb6Xhy15c05zB3FwM23SqQ0eKdhqJ9Iou3B4HisVzJHTbUWW/Kd8Bp3Qe+4hveUTYtP8AEiQJvOmu9d2/QzBh9nMe+0fFF2DTikQdxI77a/FbpcnM5XFL0HdSEaBedmZ3r0ohC9BYTORs/VCozPOw48Ve7eGShhqQbHQD3H2nHd3SfeWqbgWew33R8kXmm2kDoiGy0ER12sR8UDR5mGngVIwlKoHtc1jyWkOENJ0M8Opem065GhgfmgDyC4zEP50ujo5QBL3kk9Y0AHUmBQ1sRRxFbmmdNmV5e6TEl2ZrQerMfsT8PsJ7DFKo8A7pdbsyn7Ff4d7WAhlNjJJJDQBJOpO8lG9N+t3OjyUl39PP9qckXtqsExnDiX1HZWyLuubzF+N0ynsGjlf+NNUtY8gAOa1pGhBPrCVdcrMe0VqR5mm7KC485Li6ZbBk6b+0KFQ2sazKw5ulTDaTzFNgbJiL8VRDNDhKAdQpguc3osu0wfVCk0aWVobJdA1dEk8TChtwxfRYBlsG+sXR6o9kgqThaRaxrTEgCYLiJ3wXXPegQ8qN6KM+fM/f0c3Q0jRSHFV9PAEVi/8AF5YO5+edBvy7zuSAibQcS54E2Y5wI1kB0Dt39x4Lu1LYGP8ALpj9lD2zWLKb3gNsN4M3GU7+DjHaU/lEYwcdTB5JDMRU0RaVQAXEi24cECporPF0aLKf4t7nPLnAhzRAZAh08U2BDOIHWPD4ozJIno7vygB3iVBFEcfgUn4WOPgUgLLKbDoxN7ti+/Xcq/FNAeW5jA37u5cw9LpAbvvxUh2HaXZbdUJdDXJEGXj8F1HOyutJLJex4s9Sw+FFMe086uOv36lExeN3N1O9OxlV7rNY/Lxym6gR9/sWc5tukVGKXLGsufvdPw223YR74gsqtLKjdxBBBnxKDXxAZ2+Sr3mblZqeL4NcMlyZ9mySapH5E68RuHarulRDQABZcGJZMSB5Ixb1onJvsqEUuhrntGsDthGq16YFMNe0uFRhIHbBUnZ2zw+7gY3Xi6qdsua2q1tPNALS4kmLEG09mq0048WZ6kuaL3bVQNDC42k29ogWCoTtupTdDSLetIBBJvHxV5yjqBlEPcJEnJr60OA+IKw1OtJJOpuVuc5fu5SVZ1HVDRr1/FIcpK3tN90KkNcJvPoAvhyjre0Pdb8kvwkre2Pdb8lRc+m84mBofwjre3+qz5JfhDW+kPus/dVBzy5zt9fNIC/PKCt9KfBn7q4Nv1vpXeDP3VRh/X5pc8AgAuPxj3PJc9zid5PwsjbK2gGCsHSc1JzR1E8ZVdUfJXGvgHrTA9Ge9wpMyh5s31Ghx9XgVJw5ORuac0AmQAZI3gaFZl/LRrWtDGEkWOaANN0SiM5asgSx874yxPVdAGjLlX0HVDWMtqBgm5LMhuIiBmVW7loz6N/i35puz+UdSq90UgWgE+tBibSTZICFt3FzUqM4Bh7ZDftKuuVhjDR+c0eayOJxPPYgOiMzmW14BavlmYotEzLh5GR3IGYtyv6rmt18FQxcdoVoKJ/7OqiUbLjKhr3Zj9/uVyPvoiGnbf4SPFMjhfs/in0S+TtSoTmJglxkktGupgjRcDWkzljowIM9KNTM/fgmuH3g/wDS45txv8D5JgHptZF3EHhkn45gkoxb97pKcUPJnoOKrviMxvqqnH4rm2kD1oMdSNtDHBkxdx06usqkcSbkyTquXLg6cSOzpAE3JHE6ojcOPvKHhmxLeBt2G4Ulpi67401ZwytSoG+g1rSYFtO3cpmzqBflA139g3qBWdmdF4b57ytZsrZoo0sz5BIzGdGjUDwUakVKjTTbg3ZzFVhQpZjoLNFpJ3BUOA2W6vnrPE+sWiLF0W7giVqhxlcNBim3TqbvcesrU0aYa0NbAAEAIDs892ltmtXZkewRINmum09fWqzmSNxHivVnU+vzXPRp1uq4FR5aKBN8pPiiDCn2D4OXqAw6NTw6Ao8r9GP0Z8HLrcMTpTPg/wCa9QrYIHX4Hz4p9LDsb2oCjy5+EcBJpEDrD/mhZf8AL+D/AJr0vbbYoO7v2gstlWOpq4ujaGlkrszoB+j+D/muZD9H+q/5rRc2nNYs99+i9j6ZwUH/AEX6rvml6LU+i/UK0wSzJb79D2PpmfRKn0f6qXoVX6M+6FqGJ7r7kt9hsIyn831fY+DU04GrpkPgIWrypZEb7DYRlm7NrahsEX1b80eph8Q+zy53DM+Y+K0DKXFJ1II32GyjP0NjOkZ4A1sbnqVh6GR6pkcDf46+anlqY5ql6smUtKKIDmRqCOy4+w/BNdB3tPbY/GCp8pj2tKpar8kPSXgh80BqHAHh/FDOHbucO8R8QpRwoHqmOwkeSG6k7iD9ZoPxEH4rRaqIekwPojvu8JJxafZb4u/iuK80RgyzNGdSU04Tr+Cpn4YDKGVXucQLA6TusVNp7CqvbDqhaOBJce+6ww+nQ50raIO1cQAegQdziAYHVK7hamZsxlHaTJ3lV9eu9pNPMcoMRusUVj11RjxTOZ6kovKLplvs+iSQATOp7vuFL2rt6tUmk6q54kB19TwVZ6Q9sZDDiYFgde1SsTgsTTDqhdTMXJgE8BFlM01IIyTjz2WmzWVqTSGOAm50m2moUwbTxQ0qfs/JZHF7cxFJ5Y4tka9ERpK5R5S1yQAW3/NWOGp3Z0Ken6Nh/OmKOtTwgeQQ/S8T7Z94qtFPHXtStrpwnihek4z2af371GM35/sa1IFv6XifbPvLvpmJ9s+I+Sp/S8ZIGWnJ+/tI7DjiJDKfiP3kYz9/2Pc0yea2IOrz3OjyTMlbe8++VW1sZjGszllPL5XjTNxsiOq47LOSnETu095GEw3IFhVpVnCHOJHAuMIY2c/q8VAw+MxjxLW0j3ie8ZrI4fj/AGKXiP3lL05fB7sCSMA/q8V0YF/V4qMDj/ZpeI/eXQzH8KXiPmjbl8DegSRs93UnDZzuLfiovo+P40h4LhwmP9ul8PkltS+BvQJf83u4j4ppwbxwUR2H2gN9M+59oQH4zHs9akHDqbP7JT2pfA3oFg6g8bvBDdI1Vd+Fr2mKlGO8j4OCl0OVVF2st+sLeIlS9OS8FLUi/IQvXecUlhp1BLSD1tIQ6mEI0UFgCU0lJzetMLOtAhEJjmrpTSUxDHM+8oZsiOPFDe5WhHC5JCL0k6FYfkzTGQmBM6xfxV6EklvLs4TCbV/r6n1ikxJJbxEybub2hajbX9nd+h+21dSU6naFHoyPKn+1P/R/ZCh7O/rW9o8wkkmv+Sj02jo7tco1ZokW/Jb5JJLBDAVGjnKdt7v2Vas39pSSRLwCK3aQ/FV+0eTD5qXhfUZ9VvkEkkn0NGe5Mf2iv1WHZm0WoSSVT7EhJ7UklAHVxySSYCK4UkkACrUg4EOAPaAfNedbbpBtUgAAdQhJJaaYiFRqlrgWkgzqDB+C32EcTTaSZMDVJJZ63g6dHyBxug7VFSSXMzoOwmuSSSBgZTHJJKyABSSSV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3" name="4 - Στρογγυλεμένο ορθογώνιο">
            <a:extLst>
              <a:ext uri="{FF2B5EF4-FFF2-40B4-BE49-F238E27FC236}">
                <a16:creationId xmlns:a16="http://schemas.microsoft.com/office/drawing/2014/main" id="{6E7E60DB-A22B-46A8-A7E7-3FE785776B8C}"/>
              </a:ext>
            </a:extLst>
          </p:cNvPr>
          <p:cNvSpPr/>
          <p:nvPr/>
        </p:nvSpPr>
        <p:spPr>
          <a:xfrm>
            <a:off x="214282" y="116632"/>
            <a:ext cx="882221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</a:t>
            </a:r>
            <a:r>
              <a:rPr lang="en-US" sz="3200" dirty="0"/>
              <a:t>A</a:t>
            </a:r>
            <a:r>
              <a:rPr lang="el-GR" sz="3200" dirty="0"/>
              <a:t>’ Γυμνασίου</a:t>
            </a:r>
          </a:p>
        </p:txBody>
      </p:sp>
      <p:sp>
        <p:nvSpPr>
          <p:cNvPr id="16" name="10 - Στρογγυλεμένο ορθογώνιο">
            <a:extLst>
              <a:ext uri="{FF2B5EF4-FFF2-40B4-BE49-F238E27FC236}">
                <a16:creationId xmlns:a16="http://schemas.microsoft.com/office/drawing/2014/main" id="{18EFA9B0-39E2-40C6-858F-2868BD0733FF}"/>
              </a:ext>
            </a:extLst>
          </p:cNvPr>
          <p:cNvSpPr/>
          <p:nvPr/>
        </p:nvSpPr>
        <p:spPr>
          <a:xfrm>
            <a:off x="35496" y="730873"/>
            <a:ext cx="9073008" cy="605184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C475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5DFA87-C190-4A4D-8689-E3D0B5D15268}"/>
              </a:ext>
            </a:extLst>
          </p:cNvPr>
          <p:cNvSpPr txBox="1"/>
          <p:nvPr/>
        </p:nvSpPr>
        <p:spPr>
          <a:xfrm>
            <a:off x="611560" y="764704"/>
            <a:ext cx="7889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Εξωτερικός Σκληρός Δίσκος – </a:t>
            </a: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USB stick</a:t>
            </a:r>
            <a:endParaRPr lang="el-GR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10 - Στρογγυλεμένο ορθογώνιο">
            <a:extLst>
              <a:ext uri="{FF2B5EF4-FFF2-40B4-BE49-F238E27FC236}">
                <a16:creationId xmlns:a16="http://schemas.microsoft.com/office/drawing/2014/main" id="{1A9ECCE9-3B1A-45EA-891A-A0E2705431D7}"/>
              </a:ext>
            </a:extLst>
          </p:cNvPr>
          <p:cNvSpPr/>
          <p:nvPr/>
        </p:nvSpPr>
        <p:spPr>
          <a:xfrm>
            <a:off x="5286380" y="71438"/>
            <a:ext cx="3214710" cy="61808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Το υλικό του Η/Υ</a:t>
            </a:r>
          </a:p>
        </p:txBody>
      </p:sp>
      <p:sp>
        <p:nvSpPr>
          <p:cNvPr id="11" name="9 - TextBox">
            <a:extLst>
              <a:ext uri="{FF2B5EF4-FFF2-40B4-BE49-F238E27FC236}">
                <a16:creationId xmlns:a16="http://schemas.microsoft.com/office/drawing/2014/main" id="{4FDD045E-6C0B-4363-84C6-8BB1210C154D}"/>
              </a:ext>
            </a:extLst>
          </p:cNvPr>
          <p:cNvSpPr txBox="1"/>
          <p:nvPr/>
        </p:nvSpPr>
        <p:spPr>
          <a:xfrm>
            <a:off x="154764" y="1268760"/>
            <a:ext cx="592940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Συνδέονται στην Κεντρική Μονάδα με την θύρα </a:t>
            </a:r>
            <a:r>
              <a:rPr lang="en-US" dirty="0">
                <a:solidFill>
                  <a:schemeClr val="bg1"/>
                </a:solidFill>
              </a:rPr>
              <a:t>USB</a:t>
            </a:r>
          </a:p>
          <a:p>
            <a:pPr algn="just"/>
            <a:endParaRPr lang="en-US" dirty="0">
              <a:solidFill>
                <a:schemeClr val="bg1"/>
              </a:solidFill>
            </a:endParaRPr>
          </a:p>
          <a:p>
            <a:pPr algn="just"/>
            <a:r>
              <a:rPr lang="el-GR" dirty="0">
                <a:solidFill>
                  <a:schemeClr val="bg1"/>
                </a:solidFill>
              </a:rPr>
              <a:t>Υπάρχουν 3 διαφορετικά είδη </a:t>
            </a:r>
            <a:r>
              <a:rPr lang="en-US" dirty="0">
                <a:solidFill>
                  <a:schemeClr val="bg1"/>
                </a:solidFill>
              </a:rPr>
              <a:t>USB </a:t>
            </a:r>
            <a:r>
              <a:rPr lang="el-GR" dirty="0">
                <a:solidFill>
                  <a:schemeClr val="bg1"/>
                </a:solidFill>
              </a:rPr>
              <a:t>θυρών:</a:t>
            </a:r>
            <a:endParaRPr lang="en-US" dirty="0">
              <a:solidFill>
                <a:schemeClr val="bg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2000" b="1" u="sng" dirty="0">
                <a:solidFill>
                  <a:schemeClr val="bg1"/>
                </a:solidFill>
              </a:rPr>
              <a:t>USB 2: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Το καταλαβαίνουμε από το </a:t>
            </a:r>
            <a:r>
              <a:rPr lang="el-GR" b="1" u="sng" dirty="0">
                <a:solidFill>
                  <a:schemeClr val="bg1"/>
                </a:solidFill>
              </a:rPr>
              <a:t>μαύρο</a:t>
            </a:r>
            <a:r>
              <a:rPr lang="el-GR" dirty="0">
                <a:solidFill>
                  <a:schemeClr val="bg1"/>
                </a:solidFill>
              </a:rPr>
              <a:t> ή </a:t>
            </a:r>
            <a:r>
              <a:rPr lang="el-GR" b="1" dirty="0">
                <a:highlight>
                  <a:srgbClr val="000000"/>
                </a:highlight>
              </a:rPr>
              <a:t>άσπρο</a:t>
            </a:r>
            <a:r>
              <a:rPr lang="en-US" dirty="0"/>
              <a:t> </a:t>
            </a:r>
            <a:r>
              <a:rPr lang="el-GR" dirty="0">
                <a:solidFill>
                  <a:schemeClr val="bg1"/>
                </a:solidFill>
              </a:rPr>
              <a:t>χρώμα του πλαστικού της θύρας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Έχει την </a:t>
            </a:r>
            <a:r>
              <a:rPr lang="el-GR" b="1" dirty="0">
                <a:solidFill>
                  <a:srgbClr val="FF0000"/>
                </a:solidFill>
              </a:rPr>
              <a:t>μικρότερη ταχύτητα </a:t>
            </a:r>
            <a:r>
              <a:rPr lang="el-GR" dirty="0">
                <a:solidFill>
                  <a:schemeClr val="bg1"/>
                </a:solidFill>
              </a:rPr>
              <a:t>μεταφοράς αρχείων</a:t>
            </a:r>
            <a:endParaRPr lang="en-US" dirty="0">
              <a:solidFill>
                <a:schemeClr val="bg1"/>
              </a:solidFill>
            </a:endParaRPr>
          </a:p>
          <a:p>
            <a:pPr lvl="1" algn="just"/>
            <a:r>
              <a:rPr lang="en-US" b="1" dirty="0">
                <a:solidFill>
                  <a:schemeClr val="bg1"/>
                </a:solidFill>
              </a:rPr>
              <a:t>      </a:t>
            </a:r>
            <a:r>
              <a:rPr lang="el-GR" b="1" dirty="0">
                <a:solidFill>
                  <a:srgbClr val="FF0000"/>
                </a:solidFill>
              </a:rPr>
              <a:t>(</a:t>
            </a:r>
            <a:r>
              <a:rPr lang="el-GR" b="1" dirty="0" err="1">
                <a:solidFill>
                  <a:srgbClr val="FF0000"/>
                </a:solidFill>
              </a:rPr>
              <a:t>εώς</a:t>
            </a:r>
            <a:r>
              <a:rPr lang="el-GR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500</a:t>
            </a:r>
            <a:r>
              <a:rPr lang="el-GR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Mbps)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2000" b="1" u="sng" dirty="0">
                <a:solidFill>
                  <a:schemeClr val="bg1"/>
                </a:solidFill>
              </a:rPr>
              <a:t>USB 3, USB 3.1 gen1: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Το καταλαβαίνουμε από το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l-GR" b="1" dirty="0" err="1">
                <a:solidFill>
                  <a:srgbClr val="0000FF"/>
                </a:solidFill>
              </a:rPr>
              <a:t>μπλέ</a:t>
            </a:r>
            <a:r>
              <a:rPr lang="el-GR" dirty="0">
                <a:solidFill>
                  <a:schemeClr val="bg1"/>
                </a:solidFill>
              </a:rPr>
              <a:t> χρώμα του πλαστικού της θύρας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Είναι </a:t>
            </a:r>
            <a:r>
              <a:rPr lang="el-GR" b="1" u="sng" dirty="0">
                <a:solidFill>
                  <a:schemeClr val="bg1"/>
                </a:solidFill>
              </a:rPr>
              <a:t>10 φορές πιο γρήγορο </a:t>
            </a:r>
            <a:r>
              <a:rPr lang="el-GR" dirty="0">
                <a:solidFill>
                  <a:schemeClr val="bg1"/>
                </a:solidFill>
              </a:rPr>
              <a:t>από το </a:t>
            </a:r>
            <a:r>
              <a:rPr lang="en-US" dirty="0">
                <a:solidFill>
                  <a:schemeClr val="bg1"/>
                </a:solidFill>
              </a:rPr>
              <a:t>USB 2</a:t>
            </a:r>
          </a:p>
          <a:p>
            <a:pPr lvl="1" algn="just"/>
            <a:r>
              <a:rPr lang="en-US" b="1" dirty="0">
                <a:solidFill>
                  <a:schemeClr val="bg1"/>
                </a:solidFill>
              </a:rPr>
              <a:t>      </a:t>
            </a:r>
            <a:r>
              <a:rPr lang="el-GR" b="1" dirty="0">
                <a:solidFill>
                  <a:srgbClr val="FF0000"/>
                </a:solidFill>
              </a:rPr>
              <a:t>(</a:t>
            </a:r>
            <a:r>
              <a:rPr lang="el-GR" b="1" dirty="0" err="1">
                <a:solidFill>
                  <a:srgbClr val="FF0000"/>
                </a:solidFill>
              </a:rPr>
              <a:t>εώς</a:t>
            </a:r>
            <a:r>
              <a:rPr lang="el-GR" b="1" dirty="0">
                <a:solidFill>
                  <a:srgbClr val="FF0000"/>
                </a:solidFill>
              </a:rPr>
              <a:t> 5000 </a:t>
            </a:r>
            <a:r>
              <a:rPr lang="en-US" b="1" dirty="0">
                <a:solidFill>
                  <a:srgbClr val="FF0000"/>
                </a:solidFill>
              </a:rPr>
              <a:t>Mbps</a:t>
            </a:r>
            <a:r>
              <a:rPr lang="el-GR" b="1" dirty="0">
                <a:solidFill>
                  <a:srgbClr val="FF0000"/>
                </a:solidFill>
              </a:rPr>
              <a:t> ή αλλιώς 5 </a:t>
            </a:r>
            <a:r>
              <a:rPr lang="en-US" b="1" dirty="0" err="1">
                <a:solidFill>
                  <a:srgbClr val="FF0000"/>
                </a:solidFill>
              </a:rPr>
              <a:t>Gbps</a:t>
            </a:r>
            <a:r>
              <a:rPr lang="en-US" sz="2000" b="1" u="sng" dirty="0" err="1">
                <a:solidFill>
                  <a:schemeClr val="bg1"/>
                </a:solidFill>
              </a:rPr>
              <a:t>C</a:t>
            </a:r>
            <a:r>
              <a:rPr lang="en-US" sz="2000" b="1" u="sng" dirty="0">
                <a:solidFill>
                  <a:schemeClr val="bg1"/>
                </a:solidFill>
              </a:rPr>
              <a:t>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Το σχήμα της θύρας </a:t>
            </a:r>
            <a:r>
              <a:rPr lang="en-US" dirty="0">
                <a:solidFill>
                  <a:schemeClr val="bg1"/>
                </a:solidFill>
              </a:rPr>
              <a:t>USB </a:t>
            </a:r>
            <a:r>
              <a:rPr lang="el-GR" dirty="0">
                <a:solidFill>
                  <a:schemeClr val="bg1"/>
                </a:solidFill>
              </a:rPr>
              <a:t>δεν είναι παραλληλόγραμμο αλλά οβάλ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Φτάνει ταχύτητες </a:t>
            </a:r>
            <a:r>
              <a:rPr lang="el-GR" b="1" dirty="0" err="1">
                <a:solidFill>
                  <a:srgbClr val="FF0000"/>
                </a:solidFill>
              </a:rPr>
              <a:t>εώς</a:t>
            </a:r>
            <a:r>
              <a:rPr lang="el-GR" b="1" dirty="0">
                <a:solidFill>
                  <a:srgbClr val="FF0000"/>
                </a:solidFill>
              </a:rPr>
              <a:t> 10000 </a:t>
            </a:r>
            <a:r>
              <a:rPr lang="en-US" b="1" dirty="0">
                <a:solidFill>
                  <a:srgbClr val="FF0000"/>
                </a:solidFill>
              </a:rPr>
              <a:t>Mbps</a:t>
            </a:r>
            <a:r>
              <a:rPr lang="el-GR" b="1" dirty="0">
                <a:solidFill>
                  <a:srgbClr val="FF0000"/>
                </a:solidFill>
              </a:rPr>
              <a:t> ή αλλιώς 10 </a:t>
            </a:r>
            <a:r>
              <a:rPr lang="en-US" b="1" dirty="0">
                <a:solidFill>
                  <a:srgbClr val="FF0000"/>
                </a:solidFill>
              </a:rPr>
              <a:t>Gbps)</a:t>
            </a:r>
          </a:p>
          <a:p>
            <a:pPr marL="342900" indent="-342900" algn="just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13FD7588-60BB-4AE4-92C8-472B3BDD5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0167" y="2322444"/>
            <a:ext cx="1219200" cy="1323975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4E4AE0DB-5FC0-482C-80A0-5AF029FFC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681" y="2374831"/>
            <a:ext cx="1362075" cy="1219200"/>
          </a:xfrm>
          <a:prstGeom prst="rect">
            <a:avLst/>
          </a:prstGeom>
        </p:spPr>
      </p:pic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2004CF58-4F06-4F0E-A976-533A1689ACC7}"/>
              </a:ext>
            </a:extLst>
          </p:cNvPr>
          <p:cNvSpPr/>
          <p:nvPr/>
        </p:nvSpPr>
        <p:spPr>
          <a:xfrm>
            <a:off x="6385127" y="3212976"/>
            <a:ext cx="995185" cy="355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Ορθογώνιο 18">
            <a:extLst>
              <a:ext uri="{FF2B5EF4-FFF2-40B4-BE49-F238E27FC236}">
                <a16:creationId xmlns:a16="http://schemas.microsoft.com/office/drawing/2014/main" id="{BBE1BB0E-02AD-452B-A918-2A314F249FE4}"/>
              </a:ext>
            </a:extLst>
          </p:cNvPr>
          <p:cNvSpPr/>
          <p:nvPr/>
        </p:nvSpPr>
        <p:spPr>
          <a:xfrm>
            <a:off x="7753279" y="3212976"/>
            <a:ext cx="995185" cy="355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1F7217C6-4311-4B53-82F1-488DB9BB49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2612" y="3801089"/>
            <a:ext cx="1295400" cy="1181100"/>
          </a:xfrm>
          <a:prstGeom prst="rect">
            <a:avLst/>
          </a:prstGeom>
        </p:spPr>
      </p:pic>
      <p:sp>
        <p:nvSpPr>
          <p:cNvPr id="22" name="Ορθογώνιο 21">
            <a:extLst>
              <a:ext uri="{FF2B5EF4-FFF2-40B4-BE49-F238E27FC236}">
                <a16:creationId xmlns:a16="http://schemas.microsoft.com/office/drawing/2014/main" id="{91BCF6A1-DBDB-4F98-A748-D5EE9D69647E}"/>
              </a:ext>
            </a:extLst>
          </p:cNvPr>
          <p:cNvSpPr/>
          <p:nvPr/>
        </p:nvSpPr>
        <p:spPr>
          <a:xfrm>
            <a:off x="6980123" y="4506394"/>
            <a:ext cx="995185" cy="4407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3" name="Εικόνα 22">
            <a:extLst>
              <a:ext uri="{FF2B5EF4-FFF2-40B4-BE49-F238E27FC236}">
                <a16:creationId xmlns:a16="http://schemas.microsoft.com/office/drawing/2014/main" id="{87587C58-97D1-44CE-8338-004BCC40F1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5960" y="5282380"/>
            <a:ext cx="1209675" cy="1200150"/>
          </a:xfrm>
          <a:prstGeom prst="rect">
            <a:avLst/>
          </a:prstGeom>
        </p:spPr>
      </p:pic>
      <p:sp>
        <p:nvSpPr>
          <p:cNvPr id="25" name="Ορθογώνιο 24">
            <a:extLst>
              <a:ext uri="{FF2B5EF4-FFF2-40B4-BE49-F238E27FC236}">
                <a16:creationId xmlns:a16="http://schemas.microsoft.com/office/drawing/2014/main" id="{D2164D62-7032-40C0-B645-4B9CEE6858B3}"/>
              </a:ext>
            </a:extLst>
          </p:cNvPr>
          <p:cNvSpPr/>
          <p:nvPr/>
        </p:nvSpPr>
        <p:spPr>
          <a:xfrm>
            <a:off x="6905094" y="6040224"/>
            <a:ext cx="995185" cy="4407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45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22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t>8</a:t>
            </a:fld>
            <a:endParaRPr lang="en-US"/>
          </a:p>
        </p:txBody>
      </p:sp>
      <p:sp>
        <p:nvSpPr>
          <p:cNvPr id="35846" name="AutoShape 6" descr="data:image/jpg;base64,/9j/4AAQSkZJRgABAQAAAQABAAD/2wCEAAkGBhQSEBUUExQVFRQWGBUWFBYWFRUYFBUUFRUWFhQWFBgXHCYeFxwjGRUUHy8gIycpLCwsFR4xNTAqNSYrLCkBCQoKDgwOGg8PGiokHCQpKSksLCwsLCwsLCkpLCwsLCwpKSwsLCkpKSwsLCwsLCkpLCwpLCwsLCwsKSwsLCksKf/AABEIAMIBAwMBIgACEQEDEQH/xAAbAAABBQEBAAAAAAAAAAAAAAADAAIEBQYBB//EAE0QAAEDAgMDCAYECQwABwAAAAEAAhEDIQQSMQVBUQYTImFxgZGxFDJSkqHRU3LB8BYjQmKCorLS4QcVJDM0Q1Rjc5Oj8Rc1RFWDwuL/xAAYAQADAQEAAAAAAAAAAAAAAAAAAQIDBP/EACYRAAICAQQDAAEFAQAAAAAAAAABAhESAxMhMUFRYXEEgZGhwTL/2gAMAwEAAhEDEQA/AKxoUbajTzZjWQpbUDaP9We5cJoZltJ5mW63nsVicWAAPVIERaCDEm2vahG7e1Qq8giD4qlyJ8DtqdOYgW8SOCk0WhtNrhfj2O18LHuQH4mBAHfvQMHihzYEdWvaFVOhFjQdcplbFFthvHWVBwFF7tXON4gWFrd6mO2LUfAzEN4ESUY8j5ZVYmvmcZ4KNzZzdG9u8nXd4LWYfky38qXHrVphdktbYNA7ArQ8Sm2O6qXUy4ZRnZYi8TG/RboBVNfZTnU3BnRfEsPBwuFga+38SSQ6rU4ESR5Jbdg3R6rCcAvHn4t7vWe49pJWs5EbZMmi4zN2Sd49YDuv3FZayenByXNCUjbQugIYJRKVOJXDpfq8540ULKuZV01RxXWuBXcA2EgE+EgFcOxDCE1zUQpj6gC6CQLmJuVcqVzu8UPnzvRQD4XIXWldhAAHIbkZ6E5ctsYJyGUQpjk8mAJwQnNRnIbgnkwI5YknkLqMmIM1Q9uPig48I8wpjVAxR51pYR0Tu3mDKiK5KozHpxIgfBGo4R5i3ir7D7Ma3RoHcptPDLWgxKVuxy7W3YpeD2AxujfFXFOijspKqHwV76bKQzOIaNJVA7liQYFJpG45jp4LQ8o8Nmwr+qD4FVw2RSOCLm0wahpmIZJnJqDvM7lUUrFJ8WQ6fLV+6kzxcpFLljV3U6f63zVZsvkvXdUp58LiObLmZyKNSchIzEdH2TK23KHkTh20m+hUMW+rnGYPo1CMkGdWC85VoomeTKqlytrnRlPwf81R47Y5rVHVCQ3McxDWmJ3xJ3696vMPyOxX+Drf7LvkrCjyKxP+Eqf7R+SeIWZWlyPJ/vP1P4qz2TyYNGoKgeC4TGanIBO8dIX+a0g5GVw2ThngD8xEZyddE8yY1nJu8EnFNUwI2et7bP8Ab/8A0jMdWj+sb/tj95Vo2tggYNSmCDeWOt2jKiHbeB+lpn9B37qxX6XTi7UQy+hnYepP9cPcHzT6YqN/vh7jfmqfa+Ja8B2HxlGkMvqmnOZ06noEjduUjD7cwopsFSsxzw0B7hSfBeBcjoaErXbXoMn7LF9eoP75vuM+aBUx9Qf3zfcZ81CqcosHueP9p/7iiVuUGF3H/if+6mopeBWTam2Ko/vWe6z5qJV29W+kp+635p2CwXP0+dpU87C5wD7AdECW5XRvMz3LlbYr/ox40/mqCyDV5R1vbp+635qJU5VVxvp+7/FSq2xKn0Y8WfNQ6nJ+qdaZHWCye6SkA0cuMQPo/d/il+HeI/y/dPzUF/JusHGGOLbRJZPXoVc8ldkvpuqGoyJDcvq8XTGvUkACny7q/lMY7szD7Va7F5VDEVObLMroJF5BA17FmuUjIxLwLafshVNPaDqNTMyJgi4mxUOEWO2eqFwTCvN/wvxHtD3Qnfhlifb/AFR8lO0vY8j0Q0zwKacO7gV57+GOK+lPgPkufhfivpXfD5I2kGR6D6I7gkvP/wALMV9M74Lie0hWegtUbDstHAkeBt8IWRPK6u03LPd+Su+TO2jXdUDgA6zrTBtBN+wLNQcey0y9bTRmNSYEZgVjEymjCmk1iO1qAIO2ac4er9QqNye/qaXY1T9quAoVJ0ykbrSNTKreTFQHD0iNPk4ql2KXR65gQcrY05uif+MD7FYYdh4eSgbNuymf8ulPcCFY4ekReR4fxWj7M0S6bOpHAQKZtP8A15qQEhgcY2abuxZ3J+KPYfIrSYr1HdhWfaQWEdvjePNNCZ5JW2Y8kkV6jRNg0gtHZdB/mqp/iq3iFU4DbtRrHAuDxmsXT0bDoj770VnK1odD8kcWuJPuwoc0nRtsyxy4/lFm3ZFU/wDqq3vJp2K+Y9Jre8PkgM5XUeFT3QPCSFY4HbFKp6rrnc6zvBVaZm4tdogVdhv/AMRW8R8kTZOBNN7i576nRMZiDHSbp4qzxBQ8A8CoeGU/tNTJIHI+s9uHeadI1Yr1ugXBsAkXJMjUCytau0MSXZvRTpEekNy6zMZYnrQuQFQcxWM2NatHvo1XYNPnA8VaoipzpbmeWkyXZYJgCTNhuQIkiXNaXNyuIktmcvG41QjRF+Km5ukOw/YgNHSJ4NPxskMz+OxNW7W0CRucKrGntAIsiYCs9xdnp83pHSa6deGiPtDBsqEEucC2Yyuc3WJnLroEzZ2F5tgZmL8ojM7Ukkkk+KBGI5SH+k1O0eQWexh6XctByh/tNT632BZ/Get3IGAXVxdSGdCcAuBPaECFC6nQkmB6HjsDSrMLXhvUbSOsFUOw9muw9fM6Mvqy0zIcQJI3bvBMDa3t/qo2AwlR9QNc+AZnoxI4SsYqlRdPs2TTCk01B2dVzMa4+t6rvrNs74hTs4GqZQdqRrRYXPl2qFUrlxyi28xqB/Fdr1sjbRJs0busnqAuexVRLZC5SPzUKgN4aZjjEho4cSeED8oKPyPf/RGdWb9oqVtDDxhaszJY7XXiSesm58NwVfyOd/RQODnec/aqINng/wCVKhSYGkPOXfkfvJjdxsrN/wDKeyC11CtB1/FVd/YFgcLVoNxTGvY5wqUjTNh6xqNM9I2EZksVjH4Y83SYalO2USHFlyYaRI42dMbiIhRKckaKKZuXfyn4UANOGqgXIHM1o6UydL71IZ/LPhmsnm6oYLTzVSJ7SvP8FinFtU1BlLh0JGhBndoADB7UPau0mUKdJtXC0Krwcpcc0kuaCH2a2xMi5J6J0ThrKbxFLTcVZ6F/434N4IDatxupu3oNH+U7BTpX76RA+JXnw5QsdDGYHCFx0GR3mHCPFUeLxGeo4FjWGnOdrQ6GgWM3Nri60ZCLksw9g3KXFxkZYBOWGglxHUZ0GU99vhP5PfSGi9KmSAQRUbfSxDnAgwRYjQyspsvCc48S1joyuGYuAjOGkADUHN8CtltDbppBjKZDs2dwLgXZOgxzaYJAMtLS0kzMnVZ8XTNYylFWnRAxP8muRj3mqQGhxF6egtpmNpi++QqwciqkAtrEPABLTTEg8NxkGQQVr2mm9rcVWYHucAXhshrnAjL0SYMWEcBv1R3vB6QjpEu0vJDZzdcrJVdUbPUnV5P+TFM2lWpNiplqhurhLagA4tdY+Mq22XXFQktgywxI6xqF3bezOeqNObLlbuGuYnr6ktk7ONE3dmkQLRoR1rdN9HPLGrTIvJmiHYN4dR54c/VlgIaPWN5JgQUaps6n/wC2/wDLT+ak8ga0YZ5Npq1bH65tZFdsZoqNeK1WzzULS55aZnowTAEmdNyqzMn4UANpgNyAAAMmctvVkaxouzZ/cPJIukt7UPNZ3akMzOMwTS9xOCzmfW5xgzdcTZStjUAwPijzNxbMHTrexRto4NtQzne0gEDK5zRfeQNdy7gqWRgZmLsoaMx1MbyiwMNt0/0ip9YqgxfrK72w78fU+u7zVHifWQAMLoXAuhIBwT2pgRGpgPASTgkgDaMq8SB3hSqdVpeyHNJvoRN1j3Ydg1f8B8ymdFpDmvOYXBtqNNymirPQcIxzHv0yuIcDOhIh1u4HvKLUcReZJsOsoWBxGek15tLWk8LgEolDpHMf0ezj2lIArGZWyXRqXHzQcIw1CXumNB1CZA7dCeuBuQ8TU5x/Nt0B6R3E6x2CxPXAVnSYGiBoExAsfSPMvv8Aku8lQcjHfiCODz5NWlriWO6wfJZfkcfxdQcH/YPkgCDWp5ajnST0iJk2F4jgpuEPrTwnq9YfxUjbWzG868te0dBjgB7WRheDwMklceA14bf1CCDa5fmjS6TNtPySdh7UDGtY6QSYYROVhabk36QcLX01CDynxzK+FdUpGoaQxNMtAOegwlhGUuf088REWgiVOwdKplmlh6j5gOgt6LSQ01OiNN176qt25splHCPa0h5bUokOfVIqXc6ctPSoPzjdvesoNKdfkc1cL/Bm8PSp13MDHvbVBmR23I6x1Ky2vs92Hq1HNfnqublfAEHOW9l9Ae9VbqrqbqYpsaDmu6B0psA48IJUvG4jna3N1ugCXZqjeqCJ6jbS8ldXFUzm5sPszCPp4qi2oZcSHWNhLXwLaxlV1tx/TpHS5+LdyzuxwKWIo5LjnMozDc4ObMDf0iY7Fo9vURnoht+lAJvctsueSSmvwbx/4Zpdj1v6JRblc6bWBgHi6L6Zj3XkJVKT2dGoMrwXSLi1i10Ove4n83qVdhnkYOg5ouMwzRJAIAMG0KFsXa3OOqNe4l4cfWMkgAce77ykqbv6/wDSndfsv8LN139zfNyCNrU7gg7wdOIRPSGteS4gABtzoLuUHk4KNXFvbZ7crzB3Q9omPvqtznAcncKPRHtyGswvfFMww+udXE8f2etdqbNZH/l3/Kz5rSNpMpPe1gDWyIAFpIk2QnmnuYARcHpWPHz8U7AZRtkEZYA6OuWALdyaXdF3b9i6H9LuKEXaqRlBiMCC4n0Npkm/ONvfXvUvZNEMa4CkKV/VDgZsLyPvZT8zd7A7rIOiEyLwIG4cBATEeebSM1X/AFneZVNiPWKtcaZqO+s7zKqsQekUDGBdC4uhIQ4IjUMJ7UwDBJclJAAGyTvKuNkUmB01Gl3Abp61KwewOAgcXK2w2yWNPtHr08Fk5X0aYpdk47TDoaGOjfoLbh2KZi8blaMvrO9Xq4k9ijNpImDw3TLzO4Du3Dqm/b2JoTJuAw2RvXv49/Xv71PagNKOwqhDnCWnsKyXJW3PDg4fb8lrwZCx/JwxWrj84ebkg8ETac87U+sZ+xT8JiJacwObo3neXEHceq+gjrCgbZr5a7hFiRPgIRaGLgANFzAkEiRY33dd0NWOLouMJgzWJYS8MY4Zng5YLicgMay4ERxG5Z3GsrVOfezM5mbnSB0mhrHGXPDriM7d0XKl4fGtpVjzhzdMOADyCWalrHAHcbKT/OTC0EiBq2zZDTOXpb7WnqUJWy74KgbOrgQ6k+QRPQdvg8NYMq1wnJqQC+niWHf/AEYxu0vdWuDr5W5SOjfo6ZTGo4amfHevRsE2iWNzkRlbHSPD/pZz1pRfRcdKLV2eWfg9TY5hecU2T0ZoZdCJ1nyOqNyhow+mLwCdTBswkT4LYcsnNHMxHrO67dHisvyvcTXA3yDpGtHWO/4p6c8+WEoYKgmHeG4GmCTfS7iQQHEgxMgyDfTJ1rGViWOdVaSDmsYIuOB0Njcda1tAzg6Q3gugfoEfJU+HMtECSdREg9y3wThf1mcdRxn+yIFTbpxDSXQ2AAY0sCS7tubfHetRyNqUDifxQqB/NOzZ9IzM071k9p0TzpaN7bDiATb9YeCds7HBgyQA64BInwm/cb+aSeL5E0pLjs9JrVIrPN92n1QmtrkvMugW6USTHZuuqLk7S/ozCS4khrj0jqQCY7yVOLG9fi5WZBXm5Q36HeT8EN1Mfcn5oRpjr8SgZLqVbHpk20IMdhUV7tbz19wVXtDChx9Z7dfVe9u4cCh8nKpOFDnEuJL7kkmziBc9iQGMrnpHtPmq2t6xVg/VV1U9IpjGrq4upCHAp7ShhPCYBZXE2V1AHowanEBupRW0ifzR8U9tEDt471nRdgekdBC7SoEEEG879I32R3KPXeAIkgmwIi3XdOhWWbaw61IYVV0cQLfJWNOqPuCixkgFY7Y5jF4gdf8A9j81q6leATBsCd+4LA8mNoOqYyq52rmuMbh02oXIiy2nSYaxzmAYvMQYtdAqYQAg0zHCLhxLSW2iNQO5M5T1XZ8rdSAR9pPcCpeErZabC4gktblN5jh1n5HjZSY4opsC3K5wJazKRPRm4m1zberbDvaQQ2pOUb2tBvCk0aJqZpaIBbJ6PSme8aeaF+DdNxOcOPCHtHbaFLZSROp4poiXa3c4vHRsNJFzpwR6fKR4ABxDYEAXbOh3RpaJ4lVTOSlLe1x/T+QRanJSiGu6JBaCbvMWWcqfaNI2umXNTbmcQ6oxzczS6YJABGYttOkoG0MJma3NVY05iWZrnNzTgWSPWkuBjgFX7NbzeXm82V12w90AamRmE6cCo2M2w91So7JTPNuIkzJ1EiBwCUFdOA5OuJFnUp5KAZmz5ZAI9UjKdGwCCDmF9bKpwZgjiB9iusHinOp03uhucWi/rbhrvtCo+T9EFzyQCMrIkDrWunqudxa6ZlqaajUl5RGxVIucIMOGh1F9QRvCFXoA2qDKeP5Nt4du74Uja7A6oBTOUAdLLxnwTGudBzOzWjQA/DVbGRpdmUS7DU2hxb0W3bBOg4yEGhhqrnEONVoG883Bv1NT9mNf6NSDCGnIy5BI9Vu4EIFDFVnuc0OAIv0qL22NrS6+hQBKds930tT9X5KHhsLUc7pGq2IPrUyHXPRPQtp8VJ5uvvqM7mO/eUbC1Kr3esQBGYOokSDNmnOb2QATHOgnsPkFF2BbAt+q8/FyLtR0B3Y7yQdlmNnt/wBNx/aSAxhch09kVntzspuc0zBAnTVdeVuOSzHDCMIy3zG8z6x6kNpdgYJ+zKrdabx+iUF1MjUEdoK9Z55/s+BH2wmnFD8qmfdzeUotewPJk4L1F5wx9ZjP0qcebUI7NwLvyaPc4A/ApgeaykvSfwWwZ/IHc8/NdQBYlCc4Bdq1TuVZU2mJy0hzj+M9Bv1nfYFllfRdeyXXxAA6RDRvJsqfFYg1SAwENH5RF/0Z9Xt1Ur0EuOZ5zO46AfVG7t1TywDTTq1J7E0DBUyQLn4qfgKFRxBBLG/E9yrm49jawa94b1ETHadJV+NoU49dveQFE3XA1yU23+UBY80WHK4AEusDe4DJtKz3Jinlxd9XMdrrqCj7fotrYp5b0rNFjqQLQR1lP2ZTNPE0mwMpY8Axc6k333EdiIzV4mr/AE88NzwP5UgZ4mCWiTwYCSSj4LENNFoN4AABA1E8Y3fYhcqGzUaMsgsJceoEwPNV+FkhgHAiA7LfX7VbVsyXEbLzZhzElzi1wDQb5WuudBmGgjxU1tNs/wBYffnf1vVbs6s2m3LUBLiAbX7ZgiVN/nOn7LvdNuP5XFQy0EexjhJqGIa31wNNAL3me+ydzlJjaga8GQBckiQeiLm03+KbSxVIskbiOiZzCIh0ZjAA8lEr7bpOLmc2SSIiBA4GZ65708bFlQ+tjmNaDDoaZgMgwZFw64HSbdCr7Pa7O5j3dPpOYAHGZAM+zd3BQKtUmoQbtsCJaBlmYHw0VpSqt1a9rCLSA0uLIDYANyURSXkcm32gdPF06dNlNzrtsQeBsLQRJBO7iVT0cS5rX3gQJEwSANB3kq12hgsK91V731mEtaKfRGUOBAmoT+SWiLDVVeA2fUrMdzQzAEhxM75ywd9pVxSXkiTbDbOipTdFnAxr3gormva4DI57TN7SOHaN1+CzZ2i+m+IAcwluh1Bi99UepyhxAAJMA3By6gGLTrcEKiKRvMFXLKDIBPRaIkA+qOJUyhXLgCZHUYPkVX06tP0dhrZcpDPWMDNlB4qc0ACAAANAExD6hjeob8Wc2WN+uYeUyjuURuIpGrAymoN2rhb5FICFtl3Rf9V32ptC2zx/o+bf4pbaZLKmg6LhJ438VyvbZ4/0m/shAGKK9D5NCMJS+r5uJXnbytTsnaFAUWBxqZg0TqGz1EFRqdFJWzUvcgueOI8VnNo7XZbm2ZuOYm3COkoOM2qWxlYHAgEnIbOi7dbxxWSjYNUa1xUPGYJlQQ9ocOv7Dqsi3aR1ub3HSBUr0yofVY+N5Obz0VY0Bank7Q9j9Z3zSVacafbj/wCQfNJPn2GJqMXsPE1ATULG0/ZY8G355F3dggImHo06bYb5JjsQTDRN9G7z3IjcDvffg0afpHf99VfIcLkbUcXWYBG914/im1clFhc7x3k8AjV8Rltv3D76LK7cw1esypUaHObTPSjRrdJ7JhNNXSE0+yFj8WK75sItEotbGQ3KLk6Dh2qhw1bKQfFXVATJA71M/pcVY+hSaT0g31g45i4SBrlLdHDcrzHPb6Xhy15c05zB3FwM23SqQ0eKdhqJ9Iou3B4HisVzJHTbUWW/Kd8Bp3Qe+4hveUTYtP8AEiQJvOmu9d2/QzBh9nMe+0fFF2DTikQdxI77a/FbpcnM5XFL0HdSEaBedmZ3r0ohC9BYTORs/VCozPOw48Ve7eGShhqQbHQD3H2nHd3SfeWqbgWew33R8kXmm2kDoiGy0ER12sR8UDR5mGngVIwlKoHtc1jyWkOENJ0M8Opem065GhgfmgDyC4zEP50ujo5QBL3kk9Y0AHUmBQ1sRRxFbmmdNmV5e6TEl2ZrQerMfsT8PsJ7DFKo8A7pdbsyn7Ff4d7WAhlNjJJJDQBJOpO8lG9N+t3OjyUl39PP9qckXtqsExnDiX1HZWyLuubzF+N0ynsGjlf+NNUtY8gAOa1pGhBPrCVdcrMe0VqR5mm7KC485Li6ZbBk6b+0KFQ2sazKw5ulTDaTzFNgbJiL8VRDNDhKAdQpguc3osu0wfVCk0aWVobJdA1dEk8TChtwxfRYBlsG+sXR6o9kgqThaRaxrTEgCYLiJ3wXXPegQ8qN6KM+fM/f0c3Q0jRSHFV9PAEVi/8AF5YO5+edBvy7zuSAibQcS54E2Y5wI1kB0Dt39x4Lu1LYGP8ALpj9lD2zWLKb3gNsN4M3GU7+DjHaU/lEYwcdTB5JDMRU0RaVQAXEi24cECporPF0aLKf4t7nPLnAhzRAZAh08U2BDOIHWPD4ozJIno7vygB3iVBFEcfgUn4WOPgUgLLKbDoxN7ti+/Xcq/FNAeW5jA37u5cw9LpAbvvxUh2HaXZbdUJdDXJEGXj8F1HOyutJLJex4s9Sw+FFMe086uOv36lExeN3N1O9OxlV7rNY/Lxym6gR9/sWc5tukVGKXLGsufvdPw223YR74gsqtLKjdxBBBnxKDXxAZ2+Sr3mblZqeL4NcMlyZ9mySapH5E68RuHarulRDQABZcGJZMSB5Ixb1onJvsqEUuhrntGsDthGq16YFMNe0uFRhIHbBUnZ2zw+7gY3Xi6qdsua2q1tPNALS4kmLEG09mq0048WZ6kuaL3bVQNDC42k29ogWCoTtupTdDSLetIBBJvHxV5yjqBlEPcJEnJr60OA+IKw1OtJJOpuVuc5fu5SVZ1HVDRr1/FIcpK3tN90KkNcJvPoAvhyjre0Pdb8kvwkre2Pdb8lRc+m84mBofwjre3+qz5JfhDW+kPus/dVBzy5zt9fNIC/PKCt9KfBn7q4Nv1vpXeDP3VRh/X5pc8AgAuPxj3PJc9zid5PwsjbK2gGCsHSc1JzR1E8ZVdUfJXGvgHrTA9Ge9wpMyh5s31Ghx9XgVJw5ORuac0AmQAZI3gaFZl/LRrWtDGEkWOaANN0SiM5asgSx874yxPVdAGjLlX0HVDWMtqBgm5LMhuIiBmVW7loz6N/i35puz+UdSq90UgWgE+tBibSTZICFt3FzUqM4Bh7ZDftKuuVhjDR+c0eayOJxPPYgOiMzmW14BavlmYotEzLh5GR3IGYtyv6rmt18FQxcdoVoKJ/7OqiUbLjKhr3Zj9/uVyPvoiGnbf4SPFMjhfs/in0S+TtSoTmJglxkktGupgjRcDWkzljowIM9KNTM/fgmuH3g/wDS45txv8D5JgHptZF3EHhkn45gkoxb97pKcUPJnoOKrviMxvqqnH4rm2kD1oMdSNtDHBkxdx06usqkcSbkyTquXLg6cSOzpAE3JHE6ojcOPvKHhmxLeBt2G4Ulpi67401ZwytSoG+g1rSYFtO3cpmzqBflA139g3qBWdmdF4b57ytZsrZoo0sz5BIzGdGjUDwUakVKjTTbg3ZzFVhQpZjoLNFpJ3BUOA2W6vnrPE+sWiLF0W7giVqhxlcNBim3TqbvcesrU0aYa0NbAAEAIDs892ltmtXZkewRINmum09fWqzmSNxHivVnU+vzXPRp1uq4FR5aKBN8pPiiDCn2D4OXqAw6NTw6Ao8r9GP0Z8HLrcMTpTPg/wCa9QrYIHX4Hz4p9LDsb2oCjy5+EcBJpEDrD/mhZf8AL+D/AJr0vbbYoO7v2gstlWOpq4ujaGlkrszoB+j+D/muZD9H+q/5rRc2nNYs99+i9j6ZwUH/AEX6rvml6LU+i/UK0wSzJb79D2PpmfRKn0f6qXoVX6M+6FqGJ7r7kt9hsIyn831fY+DU04GrpkPgIWrypZEb7DYRlm7NrahsEX1b80eph8Q+zy53DM+Y+K0DKXFJ1II32GyjP0NjOkZ4A1sbnqVh6GR6pkcDf46+anlqY5ql6smUtKKIDmRqCOy4+w/BNdB3tPbY/GCp8pj2tKpar8kPSXgh80BqHAHh/FDOHbucO8R8QpRwoHqmOwkeSG6k7iD9ZoPxEH4rRaqIekwPojvu8JJxafZb4u/iuK80RgyzNGdSU04Tr+Cpn4YDKGVXucQLA6TusVNp7CqvbDqhaOBJce+6ww+nQ50raIO1cQAegQdziAYHVK7hamZsxlHaTJ3lV9eu9pNPMcoMRusUVj11RjxTOZ6kovKLplvs+iSQATOp7vuFL2rt6tUmk6q54kB19TwVZ6Q9sZDDiYFgde1SsTgsTTDqhdTMXJgE8BFlM01IIyTjz2WmzWVqTSGOAm50m2moUwbTxQ0qfs/JZHF7cxFJ5Y4tka9ERpK5R5S1yQAW3/NWOGp3Z0Ken6Nh/OmKOtTwgeQQ/S8T7Z94qtFPHXtStrpwnihek4z2af371GM35/sa1IFv6XifbPvLvpmJ9s+I+Sp/S8ZIGWnJ+/tI7DjiJDKfiP3kYz9/2Pc0yea2IOrz3OjyTMlbe8++VW1sZjGszllPL5XjTNxsiOq47LOSnETu095GEw3IFhVpVnCHOJHAuMIY2c/q8VAw+MxjxLW0j3ie8ZrI4fj/AGKXiP3lL05fB7sCSMA/q8V0YF/V4qMDj/ZpeI/eXQzH8KXiPmjbl8DegSRs93UnDZzuLfiovo+P40h4LhwmP9ul8PkltS+BvQJf83u4j4ppwbxwUR2H2gN9M+59oQH4zHs9akHDqbP7JT2pfA3oFg6g8bvBDdI1Vd+Fr2mKlGO8j4OCl0OVVF2st+sLeIlS9OS8FLUi/IQvXecUlhp1BLSD1tIQ6mEI0UFgCU0lJzetMLOtAhEJjmrpTSUxDHM+8oZsiOPFDe5WhHC5JCL0k6FYfkzTGQmBM6xfxV6EklvLs4TCbV/r6n1ikxJJbxEybub2hajbX9nd+h+21dSU6naFHoyPKn+1P/R/ZCh7O/rW9o8wkkmv+Sj02jo7tco1ZokW/Jb5JJLBDAVGjnKdt7v2Vas39pSSRLwCK3aQ/FV+0eTD5qXhfUZ9VvkEkkn0NGe5Mf2iv1WHZm0WoSSVT7EhJ7UklAHVxySSYCK4UkkACrUg4EOAPaAfNedbbpBtUgAAdQhJJaaYiFRqlrgWkgzqDB+C32EcTTaSZMDVJJZ63g6dHyBxug7VFSSXMzoOwmuSSSBgZTHJJKyABSSSV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3" name="4 - Στρογγυλεμένο ορθογώνιο">
            <a:extLst>
              <a:ext uri="{FF2B5EF4-FFF2-40B4-BE49-F238E27FC236}">
                <a16:creationId xmlns:a16="http://schemas.microsoft.com/office/drawing/2014/main" id="{6E7E60DB-A22B-46A8-A7E7-3FE785776B8C}"/>
              </a:ext>
            </a:extLst>
          </p:cNvPr>
          <p:cNvSpPr/>
          <p:nvPr/>
        </p:nvSpPr>
        <p:spPr>
          <a:xfrm>
            <a:off x="214282" y="116632"/>
            <a:ext cx="882221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</a:t>
            </a:r>
            <a:r>
              <a:rPr lang="en-US" sz="3200" dirty="0"/>
              <a:t>A</a:t>
            </a:r>
            <a:r>
              <a:rPr lang="el-GR" sz="3200" dirty="0"/>
              <a:t>’ Γυμνασίου</a:t>
            </a:r>
          </a:p>
        </p:txBody>
      </p:sp>
      <p:sp>
        <p:nvSpPr>
          <p:cNvPr id="16" name="10 - Στρογγυλεμένο ορθογώνιο">
            <a:extLst>
              <a:ext uri="{FF2B5EF4-FFF2-40B4-BE49-F238E27FC236}">
                <a16:creationId xmlns:a16="http://schemas.microsoft.com/office/drawing/2014/main" id="{18EFA9B0-39E2-40C6-858F-2868BD0733FF}"/>
              </a:ext>
            </a:extLst>
          </p:cNvPr>
          <p:cNvSpPr/>
          <p:nvPr/>
        </p:nvSpPr>
        <p:spPr>
          <a:xfrm>
            <a:off x="35496" y="730873"/>
            <a:ext cx="9073008" cy="605184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C475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5DFA87-C190-4A4D-8689-E3D0B5D15268}"/>
              </a:ext>
            </a:extLst>
          </p:cNvPr>
          <p:cNvSpPr txBox="1"/>
          <p:nvPr/>
        </p:nvSpPr>
        <p:spPr>
          <a:xfrm>
            <a:off x="611560" y="1105580"/>
            <a:ext cx="7889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Εξωτερικός Σκληρός Δίσκος – </a:t>
            </a:r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USB stick</a:t>
            </a:r>
            <a:endParaRPr lang="el-GR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10 - Στρογγυλεμένο ορθογώνιο">
            <a:extLst>
              <a:ext uri="{FF2B5EF4-FFF2-40B4-BE49-F238E27FC236}">
                <a16:creationId xmlns:a16="http://schemas.microsoft.com/office/drawing/2014/main" id="{1A9ECCE9-3B1A-45EA-891A-A0E2705431D7}"/>
              </a:ext>
            </a:extLst>
          </p:cNvPr>
          <p:cNvSpPr/>
          <p:nvPr/>
        </p:nvSpPr>
        <p:spPr>
          <a:xfrm>
            <a:off x="5286380" y="71438"/>
            <a:ext cx="3214710" cy="61808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Το υλικό του Η/Υ</a:t>
            </a:r>
          </a:p>
        </p:txBody>
      </p:sp>
      <p:graphicFrame>
        <p:nvGraphicFramePr>
          <p:cNvPr id="2" name="Πίνακας 3">
            <a:extLst>
              <a:ext uri="{FF2B5EF4-FFF2-40B4-BE49-F238E27FC236}">
                <a16:creationId xmlns:a16="http://schemas.microsoft.com/office/drawing/2014/main" id="{6608630B-06F9-46DA-ACA8-E56D270981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456784"/>
              </p:ext>
            </p:extLst>
          </p:nvPr>
        </p:nvGraphicFramePr>
        <p:xfrm>
          <a:off x="155575" y="2204864"/>
          <a:ext cx="8880921" cy="28803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599592">
                  <a:extLst>
                    <a:ext uri="{9D8B030D-6E8A-4147-A177-3AD203B41FA5}">
                      <a16:colId xmlns:a16="http://schemas.microsoft.com/office/drawing/2014/main" val="1827687099"/>
                    </a:ext>
                  </a:extLst>
                </a:gridCol>
                <a:gridCol w="1456793">
                  <a:extLst>
                    <a:ext uri="{9D8B030D-6E8A-4147-A177-3AD203B41FA5}">
                      <a16:colId xmlns:a16="http://schemas.microsoft.com/office/drawing/2014/main" val="90164008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1329268528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752852095"/>
                    </a:ext>
                  </a:extLst>
                </a:gridCol>
              </a:tblGrid>
              <a:tr h="931515">
                <a:tc gridSpan="2">
                  <a:txBody>
                    <a:bodyPr/>
                    <a:lstStyle/>
                    <a:p>
                      <a:pPr algn="ctr"/>
                      <a:r>
                        <a:rPr lang="el-GR" sz="2200" u="sng" dirty="0"/>
                        <a:t>Αποθηκευτικό Μέσο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l-GR" sz="22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u="sng" dirty="0"/>
                        <a:t>Χωρητικότητα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200" u="sng" dirty="0"/>
                        <a:t>Κόστος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9675063"/>
                  </a:ext>
                </a:extLst>
              </a:tr>
              <a:tr h="1043757">
                <a:tc>
                  <a:txBody>
                    <a:bodyPr/>
                    <a:lstStyle/>
                    <a:p>
                      <a:pPr algn="ctr"/>
                      <a:r>
                        <a:rPr lang="el-GR" sz="2200" dirty="0"/>
                        <a:t>Εξωτερικός Σκληρός Δίσκος</a:t>
                      </a:r>
                      <a:r>
                        <a:rPr lang="en-US" sz="2200" dirty="0"/>
                        <a:t>: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250 GB – 20000 GB (20 TB)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35 € - 800 €</a:t>
                      </a:r>
                      <a:endParaRPr lang="el-GR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5954859"/>
                  </a:ext>
                </a:extLst>
              </a:tr>
              <a:tr h="90504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USB stick: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 GB – 1000 GB (1 TB)</a:t>
                      </a:r>
                      <a:endParaRPr lang="el-G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4 € - 180 €</a:t>
                      </a:r>
                      <a:endParaRPr lang="el-GR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78050"/>
                  </a:ext>
                </a:extLst>
              </a:tr>
            </a:tbl>
          </a:graphicData>
        </a:graphic>
      </p:graphicFrame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01A7B5F8-56EA-4DCF-95B3-C070EC0C4F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4226807"/>
            <a:ext cx="1027076" cy="790708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D07E1745-DE7F-4577-A6DD-0080DD83E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844" y="3185961"/>
            <a:ext cx="1315108" cy="92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9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AutoShape 6" descr="data:image/jpg;base64,/9j/4AAQSkZJRgABAQAAAQABAAD/2wCEAAkGBhQSEBUUExQVFRQWGBUWFBYWFRUYFBUUFRUWFhQWFBgXHCYeFxwjGRUUHy8gIycpLCwsFR4xNTAqNSYrLCkBCQoKDgwOGg8PGiokHCQpKSksLCwsLCwsLCkpLCwsLCwpKSwsLCkpKSwsLCwsLCkpLCwpLCwsLCwsKSwsLCksKf/AABEIAMIBAwMBIgACEQEDEQH/xAAbAAABBQEBAAAAAAAAAAAAAAADAAIEBQYBB//EAE0QAAEDAgMDCAYECQwABwAAAAEAAhEDIQQSMQVBUQYTImFxgZGxFDJSkqHRU3LB8BYjQmKCorLS4QcVJDM0Q1Rjc5Oj8Rc1RFWDwuL/xAAYAQADAQEAAAAAAAAAAAAAAAAAAQIDBP/EACYRAAICAQQDAAEFAQAAAAAAAAABAhESAxMhMUFRYXEEgZGhwTL/2gAMAwEAAhEDEQA/AKxoUbajTzZjWQpbUDaP9We5cJoZltJ5mW63nsVicWAAPVIERaCDEm2vahG7e1Qq8giD4qlyJ8DtqdOYgW8SOCk0WhtNrhfj2O18LHuQH4mBAHfvQMHihzYEdWvaFVOhFjQdcplbFFthvHWVBwFF7tXON4gWFrd6mO2LUfAzEN4ESUY8j5ZVYmvmcZ4KNzZzdG9u8nXd4LWYfky38qXHrVphdktbYNA7ArQ8Sm2O6qXUy4ZRnZYi8TG/RboBVNfZTnU3BnRfEsPBwuFga+38SSQ6rU4ESR5Jbdg3R6rCcAvHn4t7vWe49pJWs5EbZMmi4zN2Sd49YDuv3FZayenByXNCUjbQugIYJRKVOJXDpfq8540ULKuZV01RxXWuBXcA2EgE+EgFcOxDCE1zUQpj6gC6CQLmJuVcqVzu8UPnzvRQD4XIXWldhAAHIbkZ6E5ctsYJyGUQpjk8mAJwQnNRnIbgnkwI5YknkLqMmIM1Q9uPig48I8wpjVAxR51pYR0Tu3mDKiK5KozHpxIgfBGo4R5i3ir7D7Ma3RoHcptPDLWgxKVuxy7W3YpeD2AxujfFXFOijspKqHwV76bKQzOIaNJVA7liQYFJpG45jp4LQ8o8Nmwr+qD4FVw2RSOCLm0wahpmIZJnJqDvM7lUUrFJ8WQ6fLV+6kzxcpFLljV3U6f63zVZsvkvXdUp58LiObLmZyKNSchIzEdH2TK23KHkTh20m+hUMW+rnGYPo1CMkGdWC85VoomeTKqlytrnRlPwf81R47Y5rVHVCQ3McxDWmJ3xJ3696vMPyOxX+Drf7LvkrCjyKxP+Eqf7R+SeIWZWlyPJ/vP1P4qz2TyYNGoKgeC4TGanIBO8dIX+a0g5GVw2ThngD8xEZyddE8yY1nJu8EnFNUwI2et7bP8Ab/8A0jMdWj+sb/tj95Vo2tggYNSmCDeWOt2jKiHbeB+lpn9B37qxX6XTi7UQy+hnYepP9cPcHzT6YqN/vh7jfmqfa+Ja8B2HxlGkMvqmnOZ06noEjduUjD7cwopsFSsxzw0B7hSfBeBcjoaErXbXoMn7LF9eoP75vuM+aBUx9Qf3zfcZ81CqcosHueP9p/7iiVuUGF3H/if+6mopeBWTam2Ko/vWe6z5qJV29W+kp+635p2CwXP0+dpU87C5wD7AdECW5XRvMz3LlbYr/ox40/mqCyDV5R1vbp+635qJU5VVxvp+7/FSq2xKn0Y8WfNQ6nJ+qdaZHWCye6SkA0cuMQPo/d/il+HeI/y/dPzUF/JusHGGOLbRJZPXoVc8ldkvpuqGoyJDcvq8XTGvUkACny7q/lMY7szD7Va7F5VDEVObLMroJF5BA17FmuUjIxLwLafshVNPaDqNTMyJgi4mxUOEWO2eqFwTCvN/wvxHtD3Qnfhlifb/AFR8lO0vY8j0Q0zwKacO7gV57+GOK+lPgPkufhfivpXfD5I2kGR6D6I7gkvP/wALMV9M74Lie0hWegtUbDstHAkeBt8IWRPK6u03LPd+Su+TO2jXdUDgA6zrTBtBN+wLNQcey0y9bTRmNSYEZgVjEymjCmk1iO1qAIO2ac4er9QqNye/qaXY1T9quAoVJ0ykbrSNTKreTFQHD0iNPk4ql2KXR65gQcrY05uif+MD7FYYdh4eSgbNuymf8ulPcCFY4ekReR4fxWj7M0S6bOpHAQKZtP8A15qQEhgcY2abuxZ3J+KPYfIrSYr1HdhWfaQWEdvjePNNCZ5JW2Y8kkV6jRNg0gtHZdB/mqp/iq3iFU4DbtRrHAuDxmsXT0bDoj770VnK1odD8kcWuJPuwoc0nRtsyxy4/lFm3ZFU/wDqq3vJp2K+Y9Jre8PkgM5XUeFT3QPCSFY4HbFKp6rrnc6zvBVaZm4tdogVdhv/AMRW8R8kTZOBNN7i576nRMZiDHSbp4qzxBQ8A8CoeGU/tNTJIHI+s9uHeadI1Yr1ugXBsAkXJMjUCytau0MSXZvRTpEekNy6zMZYnrQuQFQcxWM2NatHvo1XYNPnA8VaoipzpbmeWkyXZYJgCTNhuQIkiXNaXNyuIktmcvG41QjRF+Km5ukOw/YgNHSJ4NPxskMz+OxNW7W0CRucKrGntAIsiYCs9xdnp83pHSa6deGiPtDBsqEEucC2Yyuc3WJnLroEzZ2F5tgZmL8ojM7Ukkkk+KBGI5SH+k1O0eQWexh6XctByh/tNT632BZ/Get3IGAXVxdSGdCcAuBPaECFC6nQkmB6HjsDSrMLXhvUbSOsFUOw9muw9fM6Mvqy0zIcQJI3bvBMDa3t/qo2AwlR9QNc+AZnoxI4SsYqlRdPs2TTCk01B2dVzMa4+t6rvrNs74hTs4GqZQdqRrRYXPl2qFUrlxyi28xqB/Fdr1sjbRJs0busnqAuexVRLZC5SPzUKgN4aZjjEho4cSeED8oKPyPf/RGdWb9oqVtDDxhaszJY7XXiSesm58NwVfyOd/RQODnec/aqINng/wCVKhSYGkPOXfkfvJjdxsrN/wDKeyC11CtB1/FVd/YFgcLVoNxTGvY5wqUjTNh6xqNM9I2EZksVjH4Y83SYalO2USHFlyYaRI42dMbiIhRKckaKKZuXfyn4UANOGqgXIHM1o6UydL71IZ/LPhmsnm6oYLTzVSJ7SvP8FinFtU1BlLh0JGhBndoADB7UPau0mUKdJtXC0Krwcpcc0kuaCH2a2xMi5J6J0ThrKbxFLTcVZ6F/434N4IDatxupu3oNH+U7BTpX76RA+JXnw5QsdDGYHCFx0GR3mHCPFUeLxGeo4FjWGnOdrQ6GgWM3Nri60ZCLksw9g3KXFxkZYBOWGglxHUZ0GU99vhP5PfSGi9KmSAQRUbfSxDnAgwRYjQyspsvCc48S1joyuGYuAjOGkADUHN8CtltDbppBjKZDs2dwLgXZOgxzaYJAMtLS0kzMnVZ8XTNYylFWnRAxP8muRj3mqQGhxF6egtpmNpi++QqwciqkAtrEPABLTTEg8NxkGQQVr2mm9rcVWYHucAXhshrnAjL0SYMWEcBv1R3vB6QjpEu0vJDZzdcrJVdUbPUnV5P+TFM2lWpNiplqhurhLagA4tdY+Mq22XXFQktgywxI6xqF3bezOeqNObLlbuGuYnr6ktk7ONE3dmkQLRoR1rdN9HPLGrTIvJmiHYN4dR54c/VlgIaPWN5JgQUaps6n/wC2/wDLT+ak8ga0YZ5Npq1bH65tZFdsZoqNeK1WzzULS55aZnowTAEmdNyqzMn4UANpgNyAAAMmctvVkaxouzZ/cPJIukt7UPNZ3akMzOMwTS9xOCzmfW5xgzdcTZStjUAwPijzNxbMHTrexRto4NtQzne0gEDK5zRfeQNdy7gqWRgZmLsoaMx1MbyiwMNt0/0ip9YqgxfrK72w78fU+u7zVHifWQAMLoXAuhIBwT2pgRGpgPASTgkgDaMq8SB3hSqdVpeyHNJvoRN1j3Ydg1f8B8ymdFpDmvOYXBtqNNymirPQcIxzHv0yuIcDOhIh1u4HvKLUcReZJsOsoWBxGek15tLWk8LgEolDpHMf0ezj2lIArGZWyXRqXHzQcIw1CXumNB1CZA7dCeuBuQ8TU5x/Nt0B6R3E6x2CxPXAVnSYGiBoExAsfSPMvv8Aku8lQcjHfiCODz5NWlriWO6wfJZfkcfxdQcH/YPkgCDWp5ajnST0iJk2F4jgpuEPrTwnq9YfxUjbWzG868te0dBjgB7WRheDwMklceA14bf1CCDa5fmjS6TNtPySdh7UDGtY6QSYYROVhabk36QcLX01CDynxzK+FdUpGoaQxNMtAOegwlhGUuf088REWgiVOwdKplmlh6j5gOgt6LSQ01OiNN176qt25splHCPa0h5bUokOfVIqXc6ctPSoPzjdvesoNKdfkc1cL/Bm8PSp13MDHvbVBmR23I6x1Ky2vs92Hq1HNfnqublfAEHOW9l9Ae9VbqrqbqYpsaDmu6B0psA48IJUvG4jna3N1ugCXZqjeqCJ6jbS8ldXFUzm5sPszCPp4qi2oZcSHWNhLXwLaxlV1tx/TpHS5+LdyzuxwKWIo5LjnMozDc4ObMDf0iY7Fo9vURnoht+lAJvctsueSSmvwbx/4Zpdj1v6JRblc6bWBgHi6L6Zj3XkJVKT2dGoMrwXSLi1i10Ove4n83qVdhnkYOg5ouMwzRJAIAMG0KFsXa3OOqNe4l4cfWMkgAce77ykqbv6/wDSndfsv8LN139zfNyCNrU7gg7wdOIRPSGteS4gABtzoLuUHk4KNXFvbZ7crzB3Q9omPvqtznAcncKPRHtyGswvfFMww+udXE8f2etdqbNZH/l3/Kz5rSNpMpPe1gDWyIAFpIk2QnmnuYARcHpWPHz8U7AZRtkEZYA6OuWALdyaXdF3b9i6H9LuKEXaqRlBiMCC4n0Npkm/ONvfXvUvZNEMa4CkKV/VDgZsLyPvZT8zd7A7rIOiEyLwIG4cBATEeebSM1X/AFneZVNiPWKtcaZqO+s7zKqsQekUDGBdC4uhIQ4IjUMJ7UwDBJclJAAGyTvKuNkUmB01Gl3Abp61KwewOAgcXK2w2yWNPtHr08Fk5X0aYpdk47TDoaGOjfoLbh2KZi8blaMvrO9Xq4k9ijNpImDw3TLzO4Du3Dqm/b2JoTJuAw2RvXv49/Xv71PagNKOwqhDnCWnsKyXJW3PDg4fb8lrwZCx/JwxWrj84ebkg8ETac87U+sZ+xT8JiJacwObo3neXEHceq+gjrCgbZr5a7hFiRPgIRaGLgANFzAkEiRY33dd0NWOLouMJgzWJYS8MY4Zng5YLicgMay4ERxG5Z3GsrVOfezM5mbnSB0mhrHGXPDriM7d0XKl4fGtpVjzhzdMOADyCWalrHAHcbKT/OTC0EiBq2zZDTOXpb7WnqUJWy74KgbOrgQ6k+QRPQdvg8NYMq1wnJqQC+niWHf/AEYxu0vdWuDr5W5SOjfo6ZTGo4amfHevRsE2iWNzkRlbHSPD/pZz1pRfRcdKLV2eWfg9TY5hecU2T0ZoZdCJ1nyOqNyhow+mLwCdTBswkT4LYcsnNHMxHrO67dHisvyvcTXA3yDpGtHWO/4p6c8+WEoYKgmHeG4GmCTfS7iQQHEgxMgyDfTJ1rGViWOdVaSDmsYIuOB0Njcda1tAzg6Q3gugfoEfJU+HMtECSdREg9y3wThf1mcdRxn+yIFTbpxDSXQ2AAY0sCS7tubfHetRyNqUDifxQqB/NOzZ9IzM071k9p0TzpaN7bDiATb9YeCds7HBgyQA64BInwm/cb+aSeL5E0pLjs9JrVIrPN92n1QmtrkvMugW6USTHZuuqLk7S/ozCS4khrj0jqQCY7yVOLG9fi5WZBXm5Q36HeT8EN1Mfcn5oRpjr8SgZLqVbHpk20IMdhUV7tbz19wVXtDChx9Z7dfVe9u4cCh8nKpOFDnEuJL7kkmziBc9iQGMrnpHtPmq2t6xVg/VV1U9IpjGrq4upCHAp7ShhPCYBZXE2V1AHowanEBupRW0ifzR8U9tEDt471nRdgekdBC7SoEEEG879I32R3KPXeAIkgmwIi3XdOhWWbaw61IYVV0cQLfJWNOqPuCixkgFY7Y5jF4gdf8A9j81q6leATBsCd+4LA8mNoOqYyq52rmuMbh02oXIiy2nSYaxzmAYvMQYtdAqYQAg0zHCLhxLSW2iNQO5M5T1XZ8rdSAR9pPcCpeErZabC4gktblN5jh1n5HjZSY4opsC3K5wJazKRPRm4m1zberbDvaQQ2pOUb2tBvCk0aJqZpaIBbJ6PSme8aeaF+DdNxOcOPCHtHbaFLZSROp4poiXa3c4vHRsNJFzpwR6fKR4ABxDYEAXbOh3RpaJ4lVTOSlLe1x/T+QRanJSiGu6JBaCbvMWWcqfaNI2umXNTbmcQ6oxzczS6YJABGYttOkoG0MJma3NVY05iWZrnNzTgWSPWkuBjgFX7NbzeXm82V12w90AamRmE6cCo2M2w91So7JTPNuIkzJ1EiBwCUFdOA5OuJFnUp5KAZmz5ZAI9UjKdGwCCDmF9bKpwZgjiB9iusHinOp03uhucWi/rbhrvtCo+T9EFzyQCMrIkDrWunqudxa6ZlqaajUl5RGxVIucIMOGh1F9QRvCFXoA2qDKeP5Nt4du74Uja7A6oBTOUAdLLxnwTGudBzOzWjQA/DVbGRpdmUS7DU2hxb0W3bBOg4yEGhhqrnEONVoG883Bv1NT9mNf6NSDCGnIy5BI9Vu4EIFDFVnuc0OAIv0qL22NrS6+hQBKds930tT9X5KHhsLUc7pGq2IPrUyHXPRPQtp8VJ5uvvqM7mO/eUbC1Kr3esQBGYOokSDNmnOb2QATHOgnsPkFF2BbAt+q8/FyLtR0B3Y7yQdlmNnt/wBNx/aSAxhch09kVntzspuc0zBAnTVdeVuOSzHDCMIy3zG8z6x6kNpdgYJ+zKrdabx+iUF1MjUEdoK9Z55/s+BH2wmnFD8qmfdzeUotewPJk4L1F5wx9ZjP0qcebUI7NwLvyaPc4A/ApgeaykvSfwWwZ/IHc8/NdQBYlCc4Bdq1TuVZU2mJy0hzj+M9Bv1nfYFllfRdeyXXxAA6RDRvJsqfFYg1SAwENH5RF/0Z9Xt1Ur0EuOZ5zO46AfVG7t1TywDTTq1J7E0DBUyQLn4qfgKFRxBBLG/E9yrm49jawa94b1ETHadJV+NoU49dveQFE3XA1yU23+UBY80WHK4AEusDe4DJtKz3Jinlxd9XMdrrqCj7fotrYp5b0rNFjqQLQR1lP2ZTNPE0mwMpY8Axc6k333EdiIzV4mr/AE88NzwP5UgZ4mCWiTwYCSSj4LENNFoN4AABA1E8Y3fYhcqGzUaMsgsJceoEwPNV+FkhgHAiA7LfX7VbVsyXEbLzZhzElzi1wDQb5WuudBmGgjxU1tNs/wBYffnf1vVbs6s2m3LUBLiAbX7ZgiVN/nOn7LvdNuP5XFQy0EexjhJqGIa31wNNAL3me+ydzlJjaga8GQBckiQeiLm03+KbSxVIskbiOiZzCIh0ZjAA8lEr7bpOLmc2SSIiBA4GZ65708bFlQ+tjmNaDDoaZgMgwZFw64HSbdCr7Pa7O5j3dPpOYAHGZAM+zd3BQKtUmoQbtsCJaBlmYHw0VpSqt1a9rCLSA0uLIDYANyURSXkcm32gdPF06dNlNzrtsQeBsLQRJBO7iVT0cS5rX3gQJEwSANB3kq12hgsK91V731mEtaKfRGUOBAmoT+SWiLDVVeA2fUrMdzQzAEhxM75ywd9pVxSXkiTbDbOipTdFnAxr3gormva4DI57TN7SOHaN1+CzZ2i+m+IAcwluh1Bi99UepyhxAAJMA3By6gGLTrcEKiKRvMFXLKDIBPRaIkA+qOJUyhXLgCZHUYPkVX06tP0dhrZcpDPWMDNlB4qc0ACAAANAExD6hjeob8Wc2WN+uYeUyjuURuIpGrAymoN2rhb5FICFtl3Rf9V32ptC2zx/o+bf4pbaZLKmg6LhJ438VyvbZ4/0m/shAGKK9D5NCMJS+r5uJXnbytTsnaFAUWBxqZg0TqGz1EFRqdFJWzUvcgueOI8VnNo7XZbm2ZuOYm3COkoOM2qWxlYHAgEnIbOi7dbxxWSjYNUa1xUPGYJlQQ9ocOv7Dqsi3aR1ub3HSBUr0yofVY+N5Obz0VY0Bank7Q9j9Z3zSVacafbj/wCQfNJPn2GJqMXsPE1ATULG0/ZY8G355F3dggImHo06bYb5JjsQTDRN9G7z3IjcDvffg0afpHf99VfIcLkbUcXWYBG914/im1clFhc7x3k8AjV8Rltv3D76LK7cw1esypUaHObTPSjRrdJ7JhNNXSE0+yFj8WK75sItEotbGQ3KLk6Dh2qhw1bKQfFXVATJA71M/pcVY+hSaT0g31g45i4SBrlLdHDcrzHPb6Xhy15c05zB3FwM23SqQ0eKdhqJ9Iou3B4HisVzJHTbUWW/Kd8Bp3Qe+4hveUTYtP8AEiQJvOmu9d2/QzBh9nMe+0fFF2DTikQdxI77a/FbpcnM5XFL0HdSEaBedmZ3r0ohC9BYTORs/VCozPOw48Ve7eGShhqQbHQD3H2nHd3SfeWqbgWew33R8kXmm2kDoiGy0ER12sR8UDR5mGngVIwlKoHtc1jyWkOENJ0M8Opem065GhgfmgDyC4zEP50ujo5QBL3kk9Y0AHUmBQ1sRRxFbmmdNmV5e6TEl2ZrQerMfsT8PsJ7DFKo8A7pdbsyn7Ff4d7WAhlNjJJJDQBJOpO8lG9N+t3OjyUl39PP9qckXtqsExnDiX1HZWyLuubzF+N0ynsGjlf+NNUtY8gAOa1pGhBPrCVdcrMe0VqR5mm7KC485Li6ZbBk6b+0KFQ2sazKw5ulTDaTzFNgbJiL8VRDNDhKAdQpguc3osu0wfVCk0aWVobJdA1dEk8TChtwxfRYBlsG+sXR6o9kgqThaRaxrTEgCYLiJ3wXXPegQ8qN6KM+fM/f0c3Q0jRSHFV9PAEVi/8AF5YO5+edBvy7zuSAibQcS54E2Y5wI1kB0Dt39x4Lu1LYGP8ALpj9lD2zWLKb3gNsN4M3GU7+DjHaU/lEYwcdTB5JDMRU0RaVQAXEi24cECporPF0aLKf4t7nPLnAhzRAZAh08U2BDOIHWPD4ozJIno7vygB3iVBFEcfgUn4WOPgUgLLKbDoxN7ti+/Xcq/FNAeW5jA37u5cw9LpAbvvxUh2HaXZbdUJdDXJEGXj8F1HOyutJLJex4s9Sw+FFMe086uOv36lExeN3N1O9OxlV7rNY/Lxym6gR9/sWc5tukVGKXLGsufvdPw223YR74gsqtLKjdxBBBnxKDXxAZ2+Sr3mblZqeL4NcMlyZ9mySapH5E68RuHarulRDQABZcGJZMSB5Ixb1onJvsqEUuhrntGsDthGq16YFMNe0uFRhIHbBUnZ2zw+7gY3Xi6qdsua2q1tPNALS4kmLEG09mq0048WZ6kuaL3bVQNDC42k29ogWCoTtupTdDSLetIBBJvHxV5yjqBlEPcJEnJr60OA+IKw1OtJJOpuVuc5fu5SVZ1HVDRr1/FIcpK3tN90KkNcJvPoAvhyjre0Pdb8kvwkre2Pdb8lRc+m84mBofwjre3+qz5JfhDW+kPus/dVBzy5zt9fNIC/PKCt9KfBn7q4Nv1vpXeDP3VRh/X5pc8AgAuPxj3PJc9zid5PwsjbK2gGCsHSc1JzR1E8ZVdUfJXGvgHrTA9Ge9wpMyh5s31Ghx9XgVJw5ORuac0AmQAZI3gaFZl/LRrWtDGEkWOaANN0SiM5asgSx874yxPVdAGjLlX0HVDWMtqBgm5LMhuIiBmVW7loz6N/i35puz+UdSq90UgWgE+tBibSTZICFt3FzUqM4Bh7ZDftKuuVhjDR+c0eayOJxPPYgOiMzmW14BavlmYotEzLh5GR3IGYtyv6rmt18FQxcdoVoKJ/7OqiUbLjKhr3Zj9/uVyPvoiGnbf4SPFMjhfs/in0S+TtSoTmJglxkktGupgjRcDWkzljowIM9KNTM/fgmuH3g/wDS45txv8D5JgHptZF3EHhkn45gkoxb97pKcUPJnoOKrviMxvqqnH4rm2kD1oMdSNtDHBkxdx06usqkcSbkyTquXLg6cSOzpAE3JHE6ojcOPvKHhmxLeBt2G4Ulpi67401ZwytSoG+g1rSYFtO3cpmzqBflA139g3qBWdmdF4b57ytZsrZoo0sz5BIzGdGjUDwUakVKjTTbg3ZzFVhQpZjoLNFpJ3BUOA2W6vnrPE+sWiLF0W7giVqhxlcNBim3TqbvcesrU0aYa0NbAAEAIDs892ltmtXZkewRINmum09fWqzmSNxHivVnU+vzXPRp1uq4FR5aKBN8pPiiDCn2D4OXqAw6NTw6Ao8r9GP0Z8HLrcMTpTPg/wCa9QrYIHX4Hz4p9LDsb2oCjy5+EcBJpEDrD/mhZf8AL+D/AJr0vbbYoO7v2gstlWOpq4ujaGlkrszoB+j+D/muZD9H+q/5rRc2nNYs99+i9j6ZwUH/AEX6rvml6LU+i/UK0wSzJb79D2PpmfRKn0f6qXoVX6M+6FqGJ7r7kt9hsIyn831fY+DU04GrpkPgIWrypZEb7DYRlm7NrahsEX1b80eph8Q+zy53DM+Y+K0DKXFJ1II32GyjP0NjOkZ4A1sbnqVh6GR6pkcDf46+anlqY5ql6smUtKKIDmRqCOy4+w/BNdB3tPbY/GCp8pj2tKpar8kPSXgh80BqHAHh/FDOHbucO8R8QpRwoHqmOwkeSG6k7iD9ZoPxEH4rRaqIekwPojvu8JJxafZb4u/iuK80RgyzNGdSU04Tr+Cpn4YDKGVXucQLA6TusVNp7CqvbDqhaOBJce+6ww+nQ50raIO1cQAegQdziAYHVK7hamZsxlHaTJ3lV9eu9pNPMcoMRusUVj11RjxTOZ6kovKLplvs+iSQATOp7vuFL2rt6tUmk6q54kB19TwVZ6Q9sZDDiYFgde1SsTgsTTDqhdTMXJgE8BFlM01IIyTjz2WmzWVqTSGOAm50m2moUwbTxQ0qfs/JZHF7cxFJ5Y4tka9ERpK5R5S1yQAW3/NWOGp3Z0Ken6Nh/OmKOtTwgeQQ/S8T7Z94qtFPHXtStrpwnihek4z2af371GM35/sa1IFv6XifbPvLvpmJ9s+I+Sp/S8ZIGWnJ+/tI7DjiJDKfiP3kYz9/2Pc0yea2IOrz3OjyTMlbe8++VW1sZjGszllPL5XjTNxsiOq47LOSnETu095GEw3IFhVpVnCHOJHAuMIY2c/q8VAw+MxjxLW0j3ie8ZrI4fj/AGKXiP3lL05fB7sCSMA/q8V0YF/V4qMDj/ZpeI/eXQzH8KXiPmjbl8DegSRs93UnDZzuLfiovo+P40h4LhwmP9ul8PkltS+BvQJf83u4j4ppwbxwUR2H2gN9M+59oQH4zHs9akHDqbP7JT2pfA3oFg6g8bvBDdI1Vd+Fr2mKlGO8j4OCl0OVVF2st+sLeIlS9OS8FLUi/IQvXecUlhp1BLSD1tIQ6mEI0UFgCU0lJzetMLOtAhEJjmrpTSUxDHM+8oZsiOPFDe5WhHC5JCL0k6FYfkzTGQmBM6xfxV6EklvLs4TCbV/r6n1ikxJJbxEybub2hajbX9nd+h+21dSU6naFHoyPKn+1P/R/ZCh7O/rW9o8wkkmv+Sj02jo7tco1ZokW/Jb5JJLBDAVGjnKdt7v2Vas39pSSRLwCK3aQ/FV+0eTD5qXhfUZ9VvkEkkn0NGe5Mf2iv1WHZm0WoSSVT7EhJ7UklAHVxySSYCK4UkkACrUg4EOAPaAfNedbbpBtUgAAdQhJJaaYiFRqlrgWkgzqDB+C32EcTTaSZMDVJJZ63g6dHyBxug7VFSSXMzoOwmuSSSBgZTHJJKyABSSSVi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3" name="4 - Στρογγυλεμένο ορθογώνιο">
            <a:extLst>
              <a:ext uri="{FF2B5EF4-FFF2-40B4-BE49-F238E27FC236}">
                <a16:creationId xmlns:a16="http://schemas.microsoft.com/office/drawing/2014/main" id="{6E7E60DB-A22B-46A8-A7E7-3FE785776B8C}"/>
              </a:ext>
            </a:extLst>
          </p:cNvPr>
          <p:cNvSpPr/>
          <p:nvPr/>
        </p:nvSpPr>
        <p:spPr>
          <a:xfrm>
            <a:off x="214282" y="116632"/>
            <a:ext cx="8822214" cy="50006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200" dirty="0"/>
              <a:t>Πληροφορική </a:t>
            </a:r>
            <a:r>
              <a:rPr lang="en-US" sz="3200" dirty="0"/>
              <a:t>A</a:t>
            </a:r>
            <a:r>
              <a:rPr lang="el-GR" sz="3200" dirty="0"/>
              <a:t>’ Γυμνασίου</a:t>
            </a:r>
          </a:p>
        </p:txBody>
      </p:sp>
      <p:sp>
        <p:nvSpPr>
          <p:cNvPr id="16" name="10 - Στρογγυλεμένο ορθογώνιο">
            <a:extLst>
              <a:ext uri="{FF2B5EF4-FFF2-40B4-BE49-F238E27FC236}">
                <a16:creationId xmlns:a16="http://schemas.microsoft.com/office/drawing/2014/main" id="{18EFA9B0-39E2-40C6-858F-2868BD0733FF}"/>
              </a:ext>
            </a:extLst>
          </p:cNvPr>
          <p:cNvSpPr/>
          <p:nvPr/>
        </p:nvSpPr>
        <p:spPr>
          <a:xfrm>
            <a:off x="35496" y="730873"/>
            <a:ext cx="9073008" cy="6051848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CC475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5DFA87-C190-4A4D-8689-E3D0B5D15268}"/>
              </a:ext>
            </a:extLst>
          </p:cNvPr>
          <p:cNvSpPr txBox="1"/>
          <p:nvPr/>
        </p:nvSpPr>
        <p:spPr>
          <a:xfrm>
            <a:off x="1331640" y="925623"/>
            <a:ext cx="2297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DVD - CD</a:t>
            </a:r>
            <a:endParaRPr lang="el-GR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10 - Στρογγυλεμένο ορθογώνιο">
            <a:extLst>
              <a:ext uri="{FF2B5EF4-FFF2-40B4-BE49-F238E27FC236}">
                <a16:creationId xmlns:a16="http://schemas.microsoft.com/office/drawing/2014/main" id="{1A9ECCE9-3B1A-45EA-891A-A0E2705431D7}"/>
              </a:ext>
            </a:extLst>
          </p:cNvPr>
          <p:cNvSpPr/>
          <p:nvPr/>
        </p:nvSpPr>
        <p:spPr>
          <a:xfrm>
            <a:off x="5286380" y="71438"/>
            <a:ext cx="3214710" cy="61808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/>
              <a:t>Κεφάλαιο 2</a:t>
            </a:r>
          </a:p>
          <a:p>
            <a:pPr algn="ctr"/>
            <a:r>
              <a:rPr lang="el-GR" sz="2000" dirty="0"/>
              <a:t>Το υλικό του Η/Υ</a:t>
            </a:r>
          </a:p>
        </p:txBody>
      </p:sp>
      <p:sp>
        <p:nvSpPr>
          <p:cNvPr id="11" name="9 - TextBox">
            <a:extLst>
              <a:ext uri="{FF2B5EF4-FFF2-40B4-BE49-F238E27FC236}">
                <a16:creationId xmlns:a16="http://schemas.microsoft.com/office/drawing/2014/main" id="{4FDD045E-6C0B-4363-84C6-8BB1210C154D}"/>
              </a:ext>
            </a:extLst>
          </p:cNvPr>
          <p:cNvSpPr txBox="1"/>
          <p:nvPr/>
        </p:nvSpPr>
        <p:spPr>
          <a:xfrm>
            <a:off x="276668" y="3286469"/>
            <a:ext cx="587358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just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0000"/>
              </a:solidFill>
            </a:endParaRPr>
          </a:p>
          <a:p>
            <a:pPr algn="just"/>
            <a:r>
              <a:rPr lang="en-US" sz="2000" b="1" u="sng" dirty="0">
                <a:solidFill>
                  <a:schemeClr val="bg1"/>
                </a:solidFill>
              </a:rPr>
              <a:t>DVD:</a:t>
            </a:r>
            <a:endParaRPr lang="el-GR" sz="2000" b="1" u="sng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Εφευρέθηκε το </a:t>
            </a:r>
            <a:r>
              <a:rPr lang="en-US" dirty="0">
                <a:solidFill>
                  <a:schemeClr val="bg1"/>
                </a:solidFill>
              </a:rPr>
              <a:t>1997</a:t>
            </a:r>
            <a:endParaRPr lang="el-GR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Χρησιμοποιείται για εγγραφή ταινιών και άλλων αρχείων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Έχει χωρητικότητα:</a:t>
            </a:r>
          </a:p>
          <a:p>
            <a:pPr algn="just"/>
            <a:r>
              <a:rPr lang="el-GR" b="1" dirty="0">
                <a:solidFill>
                  <a:srgbClr val="FF0000"/>
                </a:solidFill>
              </a:rPr>
              <a:t>      4700 </a:t>
            </a:r>
            <a:r>
              <a:rPr lang="en-US" b="1" dirty="0">
                <a:solidFill>
                  <a:srgbClr val="FF0000"/>
                </a:solidFill>
              </a:rPr>
              <a:t>Mbyte</a:t>
            </a:r>
            <a:r>
              <a:rPr lang="el-GR" b="1" dirty="0">
                <a:solidFill>
                  <a:srgbClr val="FF0000"/>
                </a:solidFill>
              </a:rPr>
              <a:t> (4,7 </a:t>
            </a:r>
            <a:r>
              <a:rPr lang="en-US" b="1" dirty="0" err="1">
                <a:solidFill>
                  <a:srgbClr val="FF0000"/>
                </a:solidFill>
              </a:rPr>
              <a:t>Gbyte</a:t>
            </a:r>
            <a:r>
              <a:rPr lang="en-US" b="1" dirty="0">
                <a:solidFill>
                  <a:srgbClr val="FF0000"/>
                </a:solidFill>
              </a:rPr>
              <a:t>)</a:t>
            </a:r>
            <a:endParaRPr lang="el-GR" b="1" dirty="0">
              <a:solidFill>
                <a:srgbClr val="FF0000"/>
              </a:solidFill>
            </a:endParaRPr>
          </a:p>
          <a:p>
            <a:pPr algn="just"/>
            <a:r>
              <a:rPr lang="el-GR" b="1" dirty="0">
                <a:solidFill>
                  <a:srgbClr val="FF0000"/>
                </a:solidFill>
              </a:rPr>
              <a:t>      8500 </a:t>
            </a:r>
            <a:r>
              <a:rPr lang="en-US" b="1" dirty="0">
                <a:solidFill>
                  <a:srgbClr val="FF0000"/>
                </a:solidFill>
              </a:rPr>
              <a:t>Mbyte (8,5 </a:t>
            </a:r>
            <a:r>
              <a:rPr lang="en-US" b="1" dirty="0" err="1">
                <a:solidFill>
                  <a:srgbClr val="FF0000"/>
                </a:solidFill>
              </a:rPr>
              <a:t>Gbyte</a:t>
            </a:r>
            <a:r>
              <a:rPr lang="en-US" b="1" dirty="0">
                <a:solidFill>
                  <a:srgbClr val="FF0000"/>
                </a:solidFill>
              </a:rPr>
              <a:t> – Double Layer)</a:t>
            </a:r>
            <a:endParaRPr lang="el-GR" b="1" dirty="0">
              <a:solidFill>
                <a:srgbClr val="FF0000"/>
              </a:solidFill>
            </a:endParaRPr>
          </a:p>
          <a:p>
            <a:pPr algn="just"/>
            <a:r>
              <a:rPr lang="el-GR" b="1" dirty="0">
                <a:solidFill>
                  <a:srgbClr val="FF0000"/>
                </a:solidFill>
              </a:rPr>
              <a:t>      </a:t>
            </a:r>
            <a:r>
              <a:rPr lang="en-US" b="1" dirty="0">
                <a:solidFill>
                  <a:srgbClr val="FF0000"/>
                </a:solidFill>
              </a:rPr>
              <a:t>(≈1</a:t>
            </a:r>
            <a:r>
              <a:rPr lang="el-GR" b="1" dirty="0">
                <a:solidFill>
                  <a:srgbClr val="FF0000"/>
                </a:solidFill>
              </a:rPr>
              <a:t>000 ή 2000 φωτογραφίες)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F64717E0-D8CB-4F5A-88CD-9B62284C2A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800" y="803695"/>
            <a:ext cx="1858802" cy="1646898"/>
          </a:xfrm>
          <a:prstGeom prst="rect">
            <a:avLst/>
          </a:prstGeom>
        </p:spPr>
      </p:pic>
      <p:pic>
        <p:nvPicPr>
          <p:cNvPr id="4" name="Εικόνα 3">
            <a:extLst>
              <a:ext uri="{FF2B5EF4-FFF2-40B4-BE49-F238E27FC236}">
                <a16:creationId xmlns:a16="http://schemas.microsoft.com/office/drawing/2014/main" id="{3AED2A51-7569-4BA4-A3CD-D26EB2CD4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6979" y="2556552"/>
            <a:ext cx="1314111" cy="856749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9D17E756-669F-4846-BD51-743E92328A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3584" y="3977590"/>
            <a:ext cx="1967506" cy="964208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8B670E47-D089-4B78-83BD-D5530F4223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3878" y="5733631"/>
            <a:ext cx="4369969" cy="882479"/>
          </a:xfrm>
          <a:prstGeom prst="rect">
            <a:avLst/>
          </a:prstGeom>
        </p:spPr>
      </p:pic>
      <p:sp>
        <p:nvSpPr>
          <p:cNvPr id="15" name="Οβάλ 14">
            <a:extLst>
              <a:ext uri="{FF2B5EF4-FFF2-40B4-BE49-F238E27FC236}">
                <a16:creationId xmlns:a16="http://schemas.microsoft.com/office/drawing/2014/main" id="{5E17CA6C-39E8-43F4-BC6B-31A7EE02E4B2}"/>
              </a:ext>
            </a:extLst>
          </p:cNvPr>
          <p:cNvSpPr/>
          <p:nvPr/>
        </p:nvSpPr>
        <p:spPr>
          <a:xfrm>
            <a:off x="7186979" y="2911050"/>
            <a:ext cx="1314111" cy="5436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Οβάλ 25">
            <a:extLst>
              <a:ext uri="{FF2B5EF4-FFF2-40B4-BE49-F238E27FC236}">
                <a16:creationId xmlns:a16="http://schemas.microsoft.com/office/drawing/2014/main" id="{26065E23-86EF-4A3B-B3B9-DEC567A571EA}"/>
              </a:ext>
            </a:extLst>
          </p:cNvPr>
          <p:cNvSpPr/>
          <p:nvPr/>
        </p:nvSpPr>
        <p:spPr>
          <a:xfrm>
            <a:off x="6581233" y="4571212"/>
            <a:ext cx="936104" cy="4788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Οβάλ 26">
            <a:extLst>
              <a:ext uri="{FF2B5EF4-FFF2-40B4-BE49-F238E27FC236}">
                <a16:creationId xmlns:a16="http://schemas.microsoft.com/office/drawing/2014/main" id="{CADCBCE4-0E73-47FD-B4C2-56908AABDEE0}"/>
              </a:ext>
            </a:extLst>
          </p:cNvPr>
          <p:cNvSpPr/>
          <p:nvPr/>
        </p:nvSpPr>
        <p:spPr>
          <a:xfrm>
            <a:off x="5939135" y="5947391"/>
            <a:ext cx="1314111" cy="5436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8" name="Οβάλ 27">
            <a:extLst>
              <a:ext uri="{FF2B5EF4-FFF2-40B4-BE49-F238E27FC236}">
                <a16:creationId xmlns:a16="http://schemas.microsoft.com/office/drawing/2014/main" id="{CB52AF4B-375C-4BC0-BDB4-C9FCE29DFE77}"/>
              </a:ext>
            </a:extLst>
          </p:cNvPr>
          <p:cNvSpPr/>
          <p:nvPr/>
        </p:nvSpPr>
        <p:spPr>
          <a:xfrm>
            <a:off x="2512313" y="5809462"/>
            <a:ext cx="1571564" cy="8264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43D157-BF0C-4DC5-8987-80EA75D98043}"/>
              </a:ext>
            </a:extLst>
          </p:cNvPr>
          <p:cNvSpPr txBox="1"/>
          <p:nvPr/>
        </p:nvSpPr>
        <p:spPr>
          <a:xfrm>
            <a:off x="281557" y="1772816"/>
            <a:ext cx="673871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u="sng" dirty="0">
                <a:solidFill>
                  <a:schemeClr val="bg1"/>
                </a:solidFill>
              </a:rPr>
              <a:t>CD: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Εφευρέθηκε το </a:t>
            </a:r>
            <a:r>
              <a:rPr lang="en-US" dirty="0">
                <a:solidFill>
                  <a:schemeClr val="bg1"/>
                </a:solidFill>
              </a:rPr>
              <a:t>1982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Αρχικά χρησιμοποιήθηκε για εγγραφή τραγουδιών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Αργότερα χρησιμοποιήθηκε και για εγγραφή άλλων αρχείων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Έχει χωρητικότητα </a:t>
            </a:r>
            <a:r>
              <a:rPr lang="el-GR" b="1" dirty="0">
                <a:solidFill>
                  <a:srgbClr val="FF0000"/>
                </a:solidFill>
              </a:rPr>
              <a:t>700 </a:t>
            </a:r>
            <a:r>
              <a:rPr lang="en-US" b="1" dirty="0">
                <a:solidFill>
                  <a:srgbClr val="FF0000"/>
                </a:solidFill>
              </a:rPr>
              <a:t>Mbyte (≈15</a:t>
            </a:r>
            <a:r>
              <a:rPr lang="el-GR" b="1" dirty="0">
                <a:solidFill>
                  <a:srgbClr val="FF0000"/>
                </a:solidFill>
              </a:rPr>
              <a:t>0 φωτογραφίες)</a:t>
            </a:r>
            <a:endParaRPr lang="en-US" b="1" dirty="0">
              <a:solidFill>
                <a:srgbClr val="FF0000"/>
              </a:solidFill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3672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6" grpId="0" animBg="1"/>
      <p:bldP spid="27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XDINOLA@ABU7C9EFUVWXY5MI" val="4213"/>
</p:tagLst>
</file>

<file path=ppt/theme/theme1.xml><?xml version="1.0" encoding="utf-8"?>
<a:theme xmlns:a="http://schemas.openxmlformats.org/drawingml/2006/main" name="Θρόισμα">
  <a:themeElements>
    <a:clrScheme name="Θρόισμα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Θρόισμα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Θρόισμα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E6B03208763A44EB64B9FC8A84B4CC804005E48DE7B391D904E817F9F36E6EFDCBC" ma:contentTypeVersion="27" ma:contentTypeDescription="Create a new document." ma:contentTypeScope="" ma:versionID="f59015344ce38924cb8527d380e7ea99"/>
</file>

<file path=customXml/itemProps1.xml><?xml version="1.0" encoding="utf-8"?>
<ds:datastoreItem xmlns:ds="http://schemas.openxmlformats.org/officeDocument/2006/customXml" ds:itemID="{818D7DC0-4F3B-48B5-9E9F-C8ACA989F2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BFD448-CD34-4361-8FF3-7040F84F4D0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A38B058-DAC0-4376-88B9-067C3BE4BF3D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2621</TotalTime>
  <Words>848</Words>
  <Application>Microsoft Office PowerPoint</Application>
  <PresentationFormat>Προβολή στην οθόνη (4:3)</PresentationFormat>
  <Paragraphs>181</Paragraphs>
  <Slides>13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Comic Sans MS</vt:lpstr>
      <vt:lpstr>Wingdings 3</vt:lpstr>
      <vt:lpstr>Θρόισμα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vanessa</dc:creator>
  <cp:lastModifiedBy>Hp</cp:lastModifiedBy>
  <cp:revision>605</cp:revision>
  <dcterms:created xsi:type="dcterms:W3CDTF">2010-11-26T16:15:21Z</dcterms:created>
  <dcterms:modified xsi:type="dcterms:W3CDTF">2021-09-18T16:35:54Z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TC101671079990</vt:lpwstr>
  </property>
</Properties>
</file>