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67" d="100"/>
          <a:sy n="67" d="100"/>
        </p:scale>
        <p:origin x="858"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1524000" y="1122363"/>
            <a:ext cx="9144000" cy="2387600"/>
          </a:xfrm>
        </p:spPr>
        <p:txBody>
          <a:bodyPr anchor="b"/>
          <a:lstStyle>
            <a:lvl1pPr algn="ctr">
              <a:defRPr sz="6000"/>
            </a:lvl1pPr>
          </a:lstStyle>
          <a:p>
            <a:r>
              <a:rPr lang="el-GR" smtClean="0"/>
              <a:t>Στυλ κύριου τίτλου</a:t>
            </a:r>
            <a:endParaRPr lang="el-GR"/>
          </a:p>
        </p:txBody>
      </p:sp>
      <p:sp>
        <p:nvSpPr>
          <p:cNvPr id="3" name="Υπότιτλος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smtClean="0"/>
              <a:t>Κάντε κλικ για να επεξεργαστείτε τον υπότιτλο του υποδείγματος</a:t>
            </a:r>
            <a:endParaRPr lang="el-GR"/>
          </a:p>
        </p:txBody>
      </p:sp>
      <p:sp>
        <p:nvSpPr>
          <p:cNvPr id="4" name="Θέση ημερομηνίας 3"/>
          <p:cNvSpPr>
            <a:spLocks noGrp="1"/>
          </p:cNvSpPr>
          <p:nvPr>
            <p:ph type="dt" sz="half" idx="10"/>
          </p:nvPr>
        </p:nvSpPr>
        <p:spPr/>
        <p:txBody>
          <a:bodyPr/>
          <a:lstStyle/>
          <a:p>
            <a:fld id="{812BD5EF-67E3-4E56-9365-B9FDE4F2940B}" type="datetimeFigureOut">
              <a:rPr lang="el-GR" smtClean="0"/>
              <a:t>18/11/2020</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05B881CF-5C7B-43C4-B993-01EB3D6588C7}" type="slidenum">
              <a:rPr lang="el-GR" smtClean="0"/>
              <a:t>‹#›</a:t>
            </a:fld>
            <a:endParaRPr lang="el-GR"/>
          </a:p>
        </p:txBody>
      </p:sp>
    </p:spTree>
    <p:extLst>
      <p:ext uri="{BB962C8B-B14F-4D97-AF65-F5344CB8AC3E}">
        <p14:creationId xmlns:p14="http://schemas.microsoft.com/office/powerpoint/2010/main" val="24644017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p:txBody>
          <a:bodyPr vert="eaVert"/>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812BD5EF-67E3-4E56-9365-B9FDE4F2940B}" type="datetimeFigureOut">
              <a:rPr lang="el-GR" smtClean="0"/>
              <a:t>18/11/2020</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05B881CF-5C7B-43C4-B993-01EB3D6588C7}" type="slidenum">
              <a:rPr lang="el-GR" smtClean="0"/>
              <a:t>‹#›</a:t>
            </a:fld>
            <a:endParaRPr lang="el-GR"/>
          </a:p>
        </p:txBody>
      </p:sp>
    </p:spTree>
    <p:extLst>
      <p:ext uri="{BB962C8B-B14F-4D97-AF65-F5344CB8AC3E}">
        <p14:creationId xmlns:p14="http://schemas.microsoft.com/office/powerpoint/2010/main" val="36151246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8724900" y="365125"/>
            <a:ext cx="2628900" cy="5811838"/>
          </a:xfrm>
        </p:spPr>
        <p:txBody>
          <a:bodyPr vert="eaVert"/>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a:xfrm>
            <a:off x="838200" y="365125"/>
            <a:ext cx="7734300" cy="5811838"/>
          </a:xfrm>
        </p:spPr>
        <p:txBody>
          <a:bodyPr vert="eaVert"/>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812BD5EF-67E3-4E56-9365-B9FDE4F2940B}" type="datetimeFigureOut">
              <a:rPr lang="el-GR" smtClean="0"/>
              <a:t>18/11/2020</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05B881CF-5C7B-43C4-B993-01EB3D6588C7}" type="slidenum">
              <a:rPr lang="el-GR" smtClean="0"/>
              <a:t>‹#›</a:t>
            </a:fld>
            <a:endParaRPr lang="el-GR"/>
          </a:p>
        </p:txBody>
      </p:sp>
    </p:spTree>
    <p:extLst>
      <p:ext uri="{BB962C8B-B14F-4D97-AF65-F5344CB8AC3E}">
        <p14:creationId xmlns:p14="http://schemas.microsoft.com/office/powerpoint/2010/main" val="40780481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idx="1"/>
          </p:nvPr>
        </p:nvSpPr>
        <p:spPr/>
        <p:txBody>
          <a:body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812BD5EF-67E3-4E56-9365-B9FDE4F2940B}" type="datetimeFigureOut">
              <a:rPr lang="el-GR" smtClean="0"/>
              <a:t>18/11/2020</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05B881CF-5C7B-43C4-B993-01EB3D6588C7}" type="slidenum">
              <a:rPr lang="el-GR" smtClean="0"/>
              <a:t>‹#›</a:t>
            </a:fld>
            <a:endParaRPr lang="el-GR"/>
          </a:p>
        </p:txBody>
      </p:sp>
    </p:spTree>
    <p:extLst>
      <p:ext uri="{BB962C8B-B14F-4D97-AF65-F5344CB8AC3E}">
        <p14:creationId xmlns:p14="http://schemas.microsoft.com/office/powerpoint/2010/main" val="28247686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831850" y="1709738"/>
            <a:ext cx="10515600" cy="2852737"/>
          </a:xfrm>
        </p:spPr>
        <p:txBody>
          <a:bodyPr anchor="b"/>
          <a:lstStyle>
            <a:lvl1pPr>
              <a:defRPr sz="6000"/>
            </a:lvl1pPr>
          </a:lstStyle>
          <a:p>
            <a:r>
              <a:rPr lang="el-GR" smtClean="0"/>
              <a:t>Στυλ κύριου τίτλου</a:t>
            </a:r>
            <a:endParaRPr lang="el-GR"/>
          </a:p>
        </p:txBody>
      </p:sp>
      <p:sp>
        <p:nvSpPr>
          <p:cNvPr id="3" name="Θέση κειμένου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smtClean="0"/>
              <a:t>Επεξεργασία στυλ υποδείγματος κειμένου</a:t>
            </a:r>
          </a:p>
        </p:txBody>
      </p:sp>
      <p:sp>
        <p:nvSpPr>
          <p:cNvPr id="4" name="Θέση ημερομηνίας 3"/>
          <p:cNvSpPr>
            <a:spLocks noGrp="1"/>
          </p:cNvSpPr>
          <p:nvPr>
            <p:ph type="dt" sz="half" idx="10"/>
          </p:nvPr>
        </p:nvSpPr>
        <p:spPr/>
        <p:txBody>
          <a:bodyPr/>
          <a:lstStyle/>
          <a:p>
            <a:fld id="{812BD5EF-67E3-4E56-9365-B9FDE4F2940B}" type="datetimeFigureOut">
              <a:rPr lang="el-GR" smtClean="0"/>
              <a:t>18/11/2020</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05B881CF-5C7B-43C4-B993-01EB3D6588C7}" type="slidenum">
              <a:rPr lang="el-GR" smtClean="0"/>
              <a:t>‹#›</a:t>
            </a:fld>
            <a:endParaRPr lang="el-GR"/>
          </a:p>
        </p:txBody>
      </p:sp>
    </p:spTree>
    <p:extLst>
      <p:ext uri="{BB962C8B-B14F-4D97-AF65-F5344CB8AC3E}">
        <p14:creationId xmlns:p14="http://schemas.microsoft.com/office/powerpoint/2010/main" val="11571475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sz="half" idx="1"/>
          </p:nvPr>
        </p:nvSpPr>
        <p:spPr>
          <a:xfrm>
            <a:off x="838200" y="1825625"/>
            <a:ext cx="5181600" cy="4351338"/>
          </a:xfrm>
        </p:spPr>
        <p:txBody>
          <a:body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6172200" y="1825625"/>
            <a:ext cx="5181600" cy="4351338"/>
          </a:xfrm>
        </p:spPr>
        <p:txBody>
          <a:body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ημερομηνίας 4"/>
          <p:cNvSpPr>
            <a:spLocks noGrp="1"/>
          </p:cNvSpPr>
          <p:nvPr>
            <p:ph type="dt" sz="half" idx="10"/>
          </p:nvPr>
        </p:nvSpPr>
        <p:spPr/>
        <p:txBody>
          <a:bodyPr/>
          <a:lstStyle/>
          <a:p>
            <a:fld id="{812BD5EF-67E3-4E56-9365-B9FDE4F2940B}" type="datetimeFigureOut">
              <a:rPr lang="el-GR" smtClean="0"/>
              <a:t>18/11/2020</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05B881CF-5C7B-43C4-B993-01EB3D6588C7}" type="slidenum">
              <a:rPr lang="el-GR" smtClean="0"/>
              <a:t>‹#›</a:t>
            </a:fld>
            <a:endParaRPr lang="el-GR"/>
          </a:p>
        </p:txBody>
      </p:sp>
    </p:spTree>
    <p:extLst>
      <p:ext uri="{BB962C8B-B14F-4D97-AF65-F5344CB8AC3E}">
        <p14:creationId xmlns:p14="http://schemas.microsoft.com/office/powerpoint/2010/main" val="42757932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a:xfrm>
            <a:off x="839788" y="365125"/>
            <a:ext cx="10515600" cy="1325563"/>
          </a:xfrm>
        </p:spPr>
        <p:txBody>
          <a:bodyPr/>
          <a:lstStyle/>
          <a:p>
            <a:r>
              <a:rPr lang="el-GR" smtClean="0"/>
              <a:t>Στυλ κύριου τίτλου</a:t>
            </a:r>
            <a:endParaRPr lang="el-GR"/>
          </a:p>
        </p:txBody>
      </p:sp>
      <p:sp>
        <p:nvSpPr>
          <p:cNvPr id="3" name="Θέση κειμένου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Επεξεργασία στυλ υποδείγματος κειμένου</a:t>
            </a:r>
          </a:p>
        </p:txBody>
      </p:sp>
      <p:sp>
        <p:nvSpPr>
          <p:cNvPr id="4" name="Θέση περιεχομένου 3"/>
          <p:cNvSpPr>
            <a:spLocks noGrp="1"/>
          </p:cNvSpPr>
          <p:nvPr>
            <p:ph sz="half" idx="2"/>
          </p:nvPr>
        </p:nvSpPr>
        <p:spPr>
          <a:xfrm>
            <a:off x="839788" y="2505075"/>
            <a:ext cx="5157787" cy="3684588"/>
          </a:xfrm>
        </p:spPr>
        <p:txBody>
          <a:body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Επεξεργασία στυλ υποδείγματος κειμένου</a:t>
            </a:r>
          </a:p>
        </p:txBody>
      </p:sp>
      <p:sp>
        <p:nvSpPr>
          <p:cNvPr id="6" name="Θέση περιεχομένου 5"/>
          <p:cNvSpPr>
            <a:spLocks noGrp="1"/>
          </p:cNvSpPr>
          <p:nvPr>
            <p:ph sz="quarter" idx="4"/>
          </p:nvPr>
        </p:nvSpPr>
        <p:spPr>
          <a:xfrm>
            <a:off x="6172200" y="2505075"/>
            <a:ext cx="5183188" cy="3684588"/>
          </a:xfrm>
        </p:spPr>
        <p:txBody>
          <a:body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ημερομηνίας 6"/>
          <p:cNvSpPr>
            <a:spLocks noGrp="1"/>
          </p:cNvSpPr>
          <p:nvPr>
            <p:ph type="dt" sz="half" idx="10"/>
          </p:nvPr>
        </p:nvSpPr>
        <p:spPr/>
        <p:txBody>
          <a:bodyPr/>
          <a:lstStyle/>
          <a:p>
            <a:fld id="{812BD5EF-67E3-4E56-9365-B9FDE4F2940B}" type="datetimeFigureOut">
              <a:rPr lang="el-GR" smtClean="0"/>
              <a:t>18/11/2020</a:t>
            </a:fld>
            <a:endParaRPr lang="el-GR"/>
          </a:p>
        </p:txBody>
      </p:sp>
      <p:sp>
        <p:nvSpPr>
          <p:cNvPr id="8" name="Θέση υποσέλιδου 7"/>
          <p:cNvSpPr>
            <a:spLocks noGrp="1"/>
          </p:cNvSpPr>
          <p:nvPr>
            <p:ph type="ftr" sz="quarter" idx="11"/>
          </p:nvPr>
        </p:nvSpPr>
        <p:spPr/>
        <p:txBody>
          <a:bodyPr/>
          <a:lstStyle/>
          <a:p>
            <a:endParaRPr lang="el-GR"/>
          </a:p>
        </p:txBody>
      </p:sp>
      <p:sp>
        <p:nvSpPr>
          <p:cNvPr id="9" name="Θέση αριθμού διαφάνειας 8"/>
          <p:cNvSpPr>
            <a:spLocks noGrp="1"/>
          </p:cNvSpPr>
          <p:nvPr>
            <p:ph type="sldNum" sz="quarter" idx="12"/>
          </p:nvPr>
        </p:nvSpPr>
        <p:spPr/>
        <p:txBody>
          <a:bodyPr/>
          <a:lstStyle/>
          <a:p>
            <a:fld id="{05B881CF-5C7B-43C4-B993-01EB3D6588C7}" type="slidenum">
              <a:rPr lang="el-GR" smtClean="0"/>
              <a:t>‹#›</a:t>
            </a:fld>
            <a:endParaRPr lang="el-GR"/>
          </a:p>
        </p:txBody>
      </p:sp>
    </p:spTree>
    <p:extLst>
      <p:ext uri="{BB962C8B-B14F-4D97-AF65-F5344CB8AC3E}">
        <p14:creationId xmlns:p14="http://schemas.microsoft.com/office/powerpoint/2010/main" val="14679309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ημερομηνίας 2"/>
          <p:cNvSpPr>
            <a:spLocks noGrp="1"/>
          </p:cNvSpPr>
          <p:nvPr>
            <p:ph type="dt" sz="half" idx="10"/>
          </p:nvPr>
        </p:nvSpPr>
        <p:spPr/>
        <p:txBody>
          <a:bodyPr/>
          <a:lstStyle/>
          <a:p>
            <a:fld id="{812BD5EF-67E3-4E56-9365-B9FDE4F2940B}" type="datetimeFigureOut">
              <a:rPr lang="el-GR" smtClean="0"/>
              <a:t>18/11/2020</a:t>
            </a:fld>
            <a:endParaRPr lang="el-GR"/>
          </a:p>
        </p:txBody>
      </p:sp>
      <p:sp>
        <p:nvSpPr>
          <p:cNvPr id="4" name="Θέση υποσέλιδου 3"/>
          <p:cNvSpPr>
            <a:spLocks noGrp="1"/>
          </p:cNvSpPr>
          <p:nvPr>
            <p:ph type="ftr" sz="quarter" idx="11"/>
          </p:nvPr>
        </p:nvSpPr>
        <p:spPr/>
        <p:txBody>
          <a:bodyPr/>
          <a:lstStyle/>
          <a:p>
            <a:endParaRPr lang="el-GR"/>
          </a:p>
        </p:txBody>
      </p:sp>
      <p:sp>
        <p:nvSpPr>
          <p:cNvPr id="5" name="Θέση αριθμού διαφάνειας 4"/>
          <p:cNvSpPr>
            <a:spLocks noGrp="1"/>
          </p:cNvSpPr>
          <p:nvPr>
            <p:ph type="sldNum" sz="quarter" idx="12"/>
          </p:nvPr>
        </p:nvSpPr>
        <p:spPr/>
        <p:txBody>
          <a:bodyPr/>
          <a:lstStyle/>
          <a:p>
            <a:fld id="{05B881CF-5C7B-43C4-B993-01EB3D6588C7}" type="slidenum">
              <a:rPr lang="el-GR" smtClean="0"/>
              <a:t>‹#›</a:t>
            </a:fld>
            <a:endParaRPr lang="el-GR"/>
          </a:p>
        </p:txBody>
      </p:sp>
    </p:spTree>
    <p:extLst>
      <p:ext uri="{BB962C8B-B14F-4D97-AF65-F5344CB8AC3E}">
        <p14:creationId xmlns:p14="http://schemas.microsoft.com/office/powerpoint/2010/main" val="15104431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fld id="{812BD5EF-67E3-4E56-9365-B9FDE4F2940B}" type="datetimeFigureOut">
              <a:rPr lang="el-GR" smtClean="0"/>
              <a:t>18/11/2020</a:t>
            </a:fld>
            <a:endParaRPr lang="el-GR"/>
          </a:p>
        </p:txBody>
      </p:sp>
      <p:sp>
        <p:nvSpPr>
          <p:cNvPr id="3" name="Θέση υποσέλιδου 2"/>
          <p:cNvSpPr>
            <a:spLocks noGrp="1"/>
          </p:cNvSpPr>
          <p:nvPr>
            <p:ph type="ftr" sz="quarter" idx="11"/>
          </p:nvPr>
        </p:nvSpPr>
        <p:spPr/>
        <p:txBody>
          <a:bodyPr/>
          <a:lstStyle/>
          <a:p>
            <a:endParaRPr lang="el-GR"/>
          </a:p>
        </p:txBody>
      </p:sp>
      <p:sp>
        <p:nvSpPr>
          <p:cNvPr id="4" name="Θέση αριθμού διαφάνειας 3"/>
          <p:cNvSpPr>
            <a:spLocks noGrp="1"/>
          </p:cNvSpPr>
          <p:nvPr>
            <p:ph type="sldNum" sz="quarter" idx="12"/>
          </p:nvPr>
        </p:nvSpPr>
        <p:spPr/>
        <p:txBody>
          <a:bodyPr/>
          <a:lstStyle/>
          <a:p>
            <a:fld id="{05B881CF-5C7B-43C4-B993-01EB3D6588C7}" type="slidenum">
              <a:rPr lang="el-GR" smtClean="0"/>
              <a:t>‹#›</a:t>
            </a:fld>
            <a:endParaRPr lang="el-GR"/>
          </a:p>
        </p:txBody>
      </p:sp>
    </p:spTree>
    <p:extLst>
      <p:ext uri="{BB962C8B-B14F-4D97-AF65-F5344CB8AC3E}">
        <p14:creationId xmlns:p14="http://schemas.microsoft.com/office/powerpoint/2010/main" val="20889265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839788" y="457200"/>
            <a:ext cx="3932237" cy="1600200"/>
          </a:xfrm>
        </p:spPr>
        <p:txBody>
          <a:bodyPr anchor="b"/>
          <a:lstStyle>
            <a:lvl1pPr>
              <a:defRPr sz="3200"/>
            </a:lvl1pPr>
          </a:lstStyle>
          <a:p>
            <a:r>
              <a:rPr lang="el-GR" smtClean="0"/>
              <a:t>Στυλ κύριου τίτλου</a:t>
            </a:r>
            <a:endParaRPr lang="el-GR"/>
          </a:p>
        </p:txBody>
      </p:sp>
      <p:sp>
        <p:nvSpPr>
          <p:cNvPr id="3" name="Θέση περιεχομένου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smtClean="0"/>
              <a:t>Επεξεργασία στυλ υποδείγματος κειμένου</a:t>
            </a:r>
          </a:p>
        </p:txBody>
      </p:sp>
      <p:sp>
        <p:nvSpPr>
          <p:cNvPr id="5" name="Θέση ημερομηνίας 4"/>
          <p:cNvSpPr>
            <a:spLocks noGrp="1"/>
          </p:cNvSpPr>
          <p:nvPr>
            <p:ph type="dt" sz="half" idx="10"/>
          </p:nvPr>
        </p:nvSpPr>
        <p:spPr/>
        <p:txBody>
          <a:bodyPr/>
          <a:lstStyle/>
          <a:p>
            <a:fld id="{812BD5EF-67E3-4E56-9365-B9FDE4F2940B}" type="datetimeFigureOut">
              <a:rPr lang="el-GR" smtClean="0"/>
              <a:t>18/11/2020</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05B881CF-5C7B-43C4-B993-01EB3D6588C7}" type="slidenum">
              <a:rPr lang="el-GR" smtClean="0"/>
              <a:t>‹#›</a:t>
            </a:fld>
            <a:endParaRPr lang="el-GR"/>
          </a:p>
        </p:txBody>
      </p:sp>
    </p:spTree>
    <p:extLst>
      <p:ext uri="{BB962C8B-B14F-4D97-AF65-F5344CB8AC3E}">
        <p14:creationId xmlns:p14="http://schemas.microsoft.com/office/powerpoint/2010/main" val="28284492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839788" y="457200"/>
            <a:ext cx="3932237" cy="1600200"/>
          </a:xfrm>
        </p:spPr>
        <p:txBody>
          <a:bodyPr anchor="b"/>
          <a:lstStyle>
            <a:lvl1pPr>
              <a:defRPr sz="3200"/>
            </a:lvl1pPr>
          </a:lstStyle>
          <a:p>
            <a:r>
              <a:rPr lang="el-GR" smtClean="0"/>
              <a:t>Στυλ κύριου τίτλου</a:t>
            </a:r>
            <a:endParaRPr lang="el-GR"/>
          </a:p>
        </p:txBody>
      </p:sp>
      <p:sp>
        <p:nvSpPr>
          <p:cNvPr id="3" name="Θέση εικόνας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smtClean="0"/>
              <a:t>Επεξεργασία στυλ υποδείγματος κειμένου</a:t>
            </a:r>
          </a:p>
        </p:txBody>
      </p:sp>
      <p:sp>
        <p:nvSpPr>
          <p:cNvPr id="5" name="Θέση ημερομηνίας 4"/>
          <p:cNvSpPr>
            <a:spLocks noGrp="1"/>
          </p:cNvSpPr>
          <p:nvPr>
            <p:ph type="dt" sz="half" idx="10"/>
          </p:nvPr>
        </p:nvSpPr>
        <p:spPr/>
        <p:txBody>
          <a:bodyPr/>
          <a:lstStyle/>
          <a:p>
            <a:fld id="{812BD5EF-67E3-4E56-9365-B9FDE4F2940B}" type="datetimeFigureOut">
              <a:rPr lang="el-GR" smtClean="0"/>
              <a:t>18/11/2020</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05B881CF-5C7B-43C4-B993-01EB3D6588C7}" type="slidenum">
              <a:rPr lang="el-GR" smtClean="0"/>
              <a:t>‹#›</a:t>
            </a:fld>
            <a:endParaRPr lang="el-GR"/>
          </a:p>
        </p:txBody>
      </p:sp>
    </p:spTree>
    <p:extLst>
      <p:ext uri="{BB962C8B-B14F-4D97-AF65-F5344CB8AC3E}">
        <p14:creationId xmlns:p14="http://schemas.microsoft.com/office/powerpoint/2010/main" val="13974916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smtClean="0"/>
              <a:t>Στυλ κύριου τίτλου</a:t>
            </a:r>
            <a:endParaRPr lang="el-GR"/>
          </a:p>
        </p:txBody>
      </p:sp>
      <p:sp>
        <p:nvSpPr>
          <p:cNvPr id="3" name="Θέση κειμένου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12BD5EF-67E3-4E56-9365-B9FDE4F2940B}" type="datetimeFigureOut">
              <a:rPr lang="el-GR" smtClean="0"/>
              <a:t>18/11/2020</a:t>
            </a:fld>
            <a:endParaRPr lang="el-GR"/>
          </a:p>
        </p:txBody>
      </p:sp>
      <p:sp>
        <p:nvSpPr>
          <p:cNvPr id="5" name="Θέση υποσέλιδου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Θέση αριθμού διαφάνειας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5B881CF-5C7B-43C4-B993-01EB3D6588C7}" type="slidenum">
              <a:rPr lang="el-GR" smtClean="0"/>
              <a:t>‹#›</a:t>
            </a:fld>
            <a:endParaRPr lang="el-GR"/>
          </a:p>
        </p:txBody>
      </p:sp>
    </p:spTree>
    <p:extLst>
      <p:ext uri="{BB962C8B-B14F-4D97-AF65-F5344CB8AC3E}">
        <p14:creationId xmlns:p14="http://schemas.microsoft.com/office/powerpoint/2010/main" val="74859117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365126"/>
            <a:ext cx="10515600" cy="920750"/>
          </a:xfrm>
        </p:spPr>
        <p:txBody>
          <a:bodyPr>
            <a:normAutofit/>
          </a:bodyPr>
          <a:lstStyle/>
          <a:p>
            <a:pPr algn="ctr"/>
            <a:r>
              <a:rPr lang="en-US" sz="2400" b="1" dirty="0" smtClean="0"/>
              <a:t>AITIA TH</a:t>
            </a:r>
            <a:r>
              <a:rPr lang="el-GR" sz="2400" b="1" dirty="0" smtClean="0"/>
              <a:t>Σ</a:t>
            </a:r>
            <a:r>
              <a:rPr lang="en-US" sz="2400" b="1" dirty="0" smtClean="0"/>
              <a:t> EIKONOMAXIA</a:t>
            </a:r>
            <a:r>
              <a:rPr lang="el-GR" sz="2400" b="1" dirty="0" smtClean="0"/>
              <a:t>Σ</a:t>
            </a:r>
            <a:endParaRPr lang="el-GR" sz="2400" b="1" dirty="0"/>
          </a:p>
        </p:txBody>
      </p:sp>
      <p:sp>
        <p:nvSpPr>
          <p:cNvPr id="3" name="Θέση περιεχομένου 2"/>
          <p:cNvSpPr>
            <a:spLocks noGrp="1"/>
          </p:cNvSpPr>
          <p:nvPr>
            <p:ph idx="1"/>
          </p:nvPr>
        </p:nvSpPr>
        <p:spPr>
          <a:xfrm>
            <a:off x="942974" y="1285876"/>
            <a:ext cx="10410825" cy="4891087"/>
          </a:xfrm>
          <a:solidFill>
            <a:srgbClr val="00B0F0"/>
          </a:solidFill>
        </p:spPr>
        <p:txBody>
          <a:bodyPr>
            <a:normAutofit fontScale="55000" lnSpcReduction="20000"/>
          </a:bodyPr>
          <a:lstStyle/>
          <a:p>
            <a:endParaRPr lang="el-GR" dirty="0"/>
          </a:p>
          <a:p>
            <a:r>
              <a:rPr lang="el-GR" sz="3300" dirty="0"/>
              <a:t> </a:t>
            </a:r>
            <a:r>
              <a:rPr lang="el-GR" sz="3300" dirty="0" smtClean="0"/>
              <a:t>Τα </a:t>
            </a:r>
            <a:r>
              <a:rPr lang="el-GR" sz="3300" dirty="0"/>
              <a:t>αίτια της εικονομαχίας είναι κυρίως θεολογικά, αλλά έχουν και πολιτικό και κοινωνικό περιεχόμενο. Ειδικότερα:</a:t>
            </a:r>
          </a:p>
          <a:p>
            <a:r>
              <a:rPr lang="el-GR" sz="3300" dirty="0" smtClean="0"/>
              <a:t>1</a:t>
            </a:r>
            <a:r>
              <a:rPr lang="el-GR" sz="3300" dirty="0"/>
              <a:t>.  Τον 8ο μ.Χ. αιώνα εδραιώνεται στην Ανατολή το Ισλάμ, ενώ ο Χριστιανισμός δέχεται ακόμη επιρροές από τον Ιουδαϊσμό. Οι θρησκείες αυτές αρνούνται την απεικόνιση του </a:t>
            </a:r>
            <a:r>
              <a:rPr lang="el-GR" sz="3300" dirty="0" smtClean="0"/>
              <a:t>Θεού. </a:t>
            </a:r>
            <a:r>
              <a:rPr lang="el-GR" sz="3300" dirty="0"/>
              <a:t>Γενικότερα, στην Μικρά Ασία υπήρχε μια τάση απόρριψης των εικόνων.</a:t>
            </a:r>
          </a:p>
          <a:p>
            <a:r>
              <a:rPr lang="el-GR" sz="3300" dirty="0" smtClean="0"/>
              <a:t>2</a:t>
            </a:r>
            <a:r>
              <a:rPr lang="el-GR" sz="3300" dirty="0"/>
              <a:t>.  Το ανεικονικό πνεύμα του Ισλαμισμού και οι αντιλήψεις της Ανατολής επηρέασαν τη δυναστεία των </a:t>
            </a:r>
            <a:r>
              <a:rPr lang="el-GR" sz="3300" dirty="0" err="1"/>
              <a:t>Ισαύρων</a:t>
            </a:r>
            <a:r>
              <a:rPr lang="el-GR" sz="3300" dirty="0"/>
              <a:t> που καταγόταν από τη Συρία</a:t>
            </a:r>
            <a:r>
              <a:rPr lang="el-GR" sz="3300" dirty="0" smtClean="0"/>
              <a:t>..</a:t>
            </a:r>
            <a:endParaRPr lang="el-GR" sz="3300" dirty="0"/>
          </a:p>
          <a:p>
            <a:r>
              <a:rPr lang="el-GR" sz="3300" dirty="0" smtClean="0"/>
              <a:t>3</a:t>
            </a:r>
            <a:r>
              <a:rPr lang="el-GR" sz="3300" dirty="0"/>
              <a:t>. Η επιθυμία των </a:t>
            </a:r>
            <a:r>
              <a:rPr lang="el-GR" sz="3300" dirty="0" err="1"/>
              <a:t>Ισαύρων</a:t>
            </a:r>
            <a:r>
              <a:rPr lang="el-GR" sz="3300" dirty="0"/>
              <a:t> να περιορίσουν την επιρροή των μοναχών.</a:t>
            </a:r>
          </a:p>
          <a:p>
            <a:r>
              <a:rPr lang="el-GR" sz="3300" dirty="0" smtClean="0"/>
              <a:t>4</a:t>
            </a:r>
            <a:r>
              <a:rPr lang="el-GR" sz="3300" dirty="0"/>
              <a:t>. Η λανθασμένη ιδέα που είχαν οι εικονομάχοι ότι οι επιτυχίες των εχθρών του Βυζαντίου, προέρχονταν από τη δίκαιη οργή του Θεού για ότι συνέβαινε στο χώρο της λατρείας.</a:t>
            </a:r>
          </a:p>
          <a:p>
            <a:r>
              <a:rPr lang="el-GR" sz="3300" dirty="0" smtClean="0"/>
              <a:t>5</a:t>
            </a:r>
            <a:r>
              <a:rPr lang="el-GR" sz="3300" dirty="0"/>
              <a:t>.  Στη διένεξη αυτή συνέβαλαν πολλοί αφελείς και χωρίς θεολογική παιδεία μοναχοί και λαϊκοί, που προέρχονταν από τα ευρύτερα λαϊκά στρώματα της κοινωνίας. Με τις υπερβολές και τις δεισιδαιμονίες τους σχετικά με τις εικόνες διαμόρφωσαν ένα κλίμα εικονολατρίας με ειδωλολατρικές εκδηλώσεις. Κατέληξαν να λατρεύουν το ξύλο, το χρώμα και το υλικό της εικόνας, τα οποία θεωρούσαν φορείς της θείας χάριτος και μέσον αγιασμού των πιστών.</a:t>
            </a:r>
          </a:p>
          <a:p>
            <a:r>
              <a:rPr lang="el-GR" sz="3300" dirty="0" smtClean="0"/>
              <a:t>6</a:t>
            </a:r>
            <a:r>
              <a:rPr lang="el-GR" sz="3300" dirty="0"/>
              <a:t>.  Οι αντιλήψεις αυτές, αλλά και η δυσαρέσκεια για την αυστηρή οικονομική και κοινωνική πολιτική των </a:t>
            </a:r>
            <a:r>
              <a:rPr lang="el-GR" sz="3300" dirty="0" err="1"/>
              <a:t>Ισαύρων</a:t>
            </a:r>
            <a:r>
              <a:rPr lang="el-GR" sz="3300" dirty="0"/>
              <a:t> οδήγησε τις λαϊκές και οικονομικά ασθενείς κοινωνικές ομάδες με αφορμή τις </a:t>
            </a:r>
            <a:r>
              <a:rPr lang="el-GR" sz="3300" dirty="0" err="1"/>
              <a:t>εικονομαχικές</a:t>
            </a:r>
            <a:r>
              <a:rPr lang="el-GR" sz="3300" dirty="0"/>
              <a:t> θέσεις αυτής της δυναστείας, να αντιδράσουν δυναμικά στις μεταρρυθμίσεις τους.</a:t>
            </a:r>
          </a:p>
        </p:txBody>
      </p:sp>
    </p:spTree>
    <p:extLst>
      <p:ext uri="{BB962C8B-B14F-4D97-AF65-F5344CB8AC3E}">
        <p14:creationId xmlns:p14="http://schemas.microsoft.com/office/powerpoint/2010/main" val="10940859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pPr algn="ctr"/>
            <a:r>
              <a:rPr lang="el-GR" sz="2800" b="1" dirty="0" smtClean="0"/>
              <a:t>Α΄ΦΑΣΗ (726-787μ.Χ)</a:t>
            </a:r>
            <a:endParaRPr lang="el-GR" sz="2800" b="1" dirty="0"/>
          </a:p>
        </p:txBody>
      </p:sp>
      <p:sp>
        <p:nvSpPr>
          <p:cNvPr id="3" name="Θέση περιεχομένου 2"/>
          <p:cNvSpPr>
            <a:spLocks noGrp="1"/>
          </p:cNvSpPr>
          <p:nvPr>
            <p:ph idx="1"/>
          </p:nvPr>
        </p:nvSpPr>
        <p:spPr>
          <a:solidFill>
            <a:srgbClr val="00B0F0"/>
          </a:solidFill>
        </p:spPr>
        <p:txBody>
          <a:bodyPr/>
          <a:lstStyle/>
          <a:p>
            <a:r>
              <a:rPr lang="el-GR" dirty="0" smtClean="0"/>
              <a:t>726μ.Χ ο Λέων Γ΄ </a:t>
            </a:r>
            <a:r>
              <a:rPr lang="el-GR" dirty="0" err="1" smtClean="0"/>
              <a:t>Ίσαυρος</a:t>
            </a:r>
            <a:r>
              <a:rPr lang="el-GR" dirty="0" smtClean="0"/>
              <a:t> απομακρύνει την εικόνα του Χριστού από την Χαλκή Πύλη των ανακτόρων</a:t>
            </a:r>
          </a:p>
          <a:p>
            <a:r>
              <a:rPr lang="el-GR" dirty="0" smtClean="0"/>
              <a:t>730 </a:t>
            </a:r>
            <a:r>
              <a:rPr lang="el-GR" dirty="0" err="1" smtClean="0"/>
              <a:t>μ.Χ</a:t>
            </a:r>
            <a:r>
              <a:rPr lang="el-GR" dirty="0" smtClean="0"/>
              <a:t> διάταγμα κατάργησης των εικόνων</a:t>
            </a:r>
          </a:p>
          <a:p>
            <a:r>
              <a:rPr lang="el-GR" dirty="0" smtClean="0"/>
              <a:t>754 </a:t>
            </a:r>
            <a:r>
              <a:rPr lang="el-GR" dirty="0" err="1" smtClean="0"/>
              <a:t>μ.Χ</a:t>
            </a:r>
            <a:r>
              <a:rPr lang="el-GR" dirty="0" smtClean="0"/>
              <a:t>  ο </a:t>
            </a:r>
            <a:r>
              <a:rPr lang="el-GR" dirty="0"/>
              <a:t>Κ</a:t>
            </a:r>
            <a:r>
              <a:rPr lang="el-GR" dirty="0" smtClean="0"/>
              <a:t>ωνσταντίνος Ε΄ συγκαλεί  τη Σύνοδο της Ιέρειας που καταδικάζει τη λατρεία των εικόνων</a:t>
            </a:r>
          </a:p>
          <a:p>
            <a:r>
              <a:rPr lang="el-GR" dirty="0" smtClean="0"/>
              <a:t>787 </a:t>
            </a:r>
            <a:r>
              <a:rPr lang="el-GR" dirty="0" err="1" smtClean="0"/>
              <a:t>μ.Χ</a:t>
            </a:r>
            <a:r>
              <a:rPr lang="el-GR" dirty="0" smtClean="0"/>
              <a:t> η Ειρήνη η Αθηναία συγκαλεί την Ζ΄ Οικουμενική Σύνοδο που αποφασίζει την αναστήλωση των εικόνων</a:t>
            </a:r>
            <a:endParaRPr lang="el-GR" dirty="0"/>
          </a:p>
        </p:txBody>
      </p:sp>
    </p:spTree>
    <p:extLst>
      <p:ext uri="{BB962C8B-B14F-4D97-AF65-F5344CB8AC3E}">
        <p14:creationId xmlns:p14="http://schemas.microsoft.com/office/powerpoint/2010/main" val="399374771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pPr algn="ctr"/>
            <a:r>
              <a:rPr lang="el-GR" sz="2800" b="1" dirty="0" smtClean="0"/>
              <a:t>Β</a:t>
            </a:r>
            <a:r>
              <a:rPr lang="el-GR" sz="2800" b="1" dirty="0" smtClean="0"/>
              <a:t>΄</a:t>
            </a:r>
            <a:r>
              <a:rPr lang="en-US" sz="2800" b="1" dirty="0" smtClean="0"/>
              <a:t> </a:t>
            </a:r>
            <a:r>
              <a:rPr lang="el-GR" sz="2800" b="1" dirty="0" smtClean="0"/>
              <a:t>ΦΑΣΗ </a:t>
            </a:r>
            <a:r>
              <a:rPr lang="el-GR" sz="2800" b="1" dirty="0" smtClean="0"/>
              <a:t>(</a:t>
            </a:r>
            <a:r>
              <a:rPr lang="el-GR" sz="2800" b="1" dirty="0" smtClean="0"/>
              <a:t>815</a:t>
            </a:r>
            <a:r>
              <a:rPr lang="el-GR" sz="2800" b="1" dirty="0"/>
              <a:t>μ</a:t>
            </a:r>
            <a:r>
              <a:rPr lang="en-US" sz="2800" b="1" dirty="0" smtClean="0"/>
              <a:t>.X</a:t>
            </a:r>
            <a:r>
              <a:rPr lang="el-GR" sz="2800" b="1" dirty="0" smtClean="0"/>
              <a:t>-843μ.Χ</a:t>
            </a:r>
            <a:r>
              <a:rPr lang="el-GR" sz="2800" b="1" dirty="0" smtClean="0"/>
              <a:t>)</a:t>
            </a:r>
            <a:endParaRPr lang="el-GR" sz="2800" b="1" dirty="0"/>
          </a:p>
        </p:txBody>
      </p:sp>
      <p:sp>
        <p:nvSpPr>
          <p:cNvPr id="3" name="Θέση περιεχομένου 2"/>
          <p:cNvSpPr>
            <a:spLocks noGrp="1"/>
          </p:cNvSpPr>
          <p:nvPr>
            <p:ph idx="1"/>
          </p:nvPr>
        </p:nvSpPr>
        <p:spPr>
          <a:solidFill>
            <a:srgbClr val="00B0F0"/>
          </a:solidFill>
          <a:ln>
            <a:solidFill>
              <a:schemeClr val="tx1">
                <a:lumMod val="95000"/>
                <a:lumOff val="5000"/>
              </a:schemeClr>
            </a:solidFill>
          </a:ln>
        </p:spPr>
        <p:txBody>
          <a:bodyPr>
            <a:normAutofit/>
          </a:bodyPr>
          <a:lstStyle/>
          <a:p>
            <a:r>
              <a:rPr lang="el-GR" b="1" dirty="0" smtClean="0"/>
              <a:t>815μ.Χ ο Λέων Ε΄ ο Αρμένιος </a:t>
            </a:r>
            <a:r>
              <a:rPr lang="el-GR" b="1" dirty="0" err="1" smtClean="0"/>
              <a:t>επανέφερε</a:t>
            </a:r>
            <a:r>
              <a:rPr lang="el-GR" b="1" dirty="0" smtClean="0"/>
              <a:t> σε ισχύ της αποφάσεις της συνόδου της Ιέρειας</a:t>
            </a:r>
          </a:p>
          <a:p>
            <a:endParaRPr lang="el-GR" b="1" dirty="0" smtClean="0"/>
          </a:p>
          <a:p>
            <a:r>
              <a:rPr lang="el-GR" b="1" dirty="0" smtClean="0"/>
              <a:t>843μ.Χ η Θεοδώρα μετά το θάνατο του Θεόφιλου συγκαλεί σύνοδο που αποφασίζει την οριστική αναστήλωση των εικόνων</a:t>
            </a:r>
            <a:endParaRPr lang="el-GR" dirty="0"/>
          </a:p>
          <a:p>
            <a:endParaRPr lang="el-GR" dirty="0"/>
          </a:p>
        </p:txBody>
      </p:sp>
    </p:spTree>
    <p:extLst>
      <p:ext uri="{BB962C8B-B14F-4D97-AF65-F5344CB8AC3E}">
        <p14:creationId xmlns:p14="http://schemas.microsoft.com/office/powerpoint/2010/main" val="1026731819"/>
      </p:ext>
    </p:extLst>
  </p:cSld>
  <p:clrMapOvr>
    <a:masterClrMapping/>
  </p:clrMapOvr>
  <p:timing>
    <p:tnLst>
      <p:par>
        <p:cTn id="1" dur="indefinite" restart="never" nodeType="tmRoot"/>
      </p:par>
    </p:tnLst>
  </p:timing>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356</Words>
  <Application>Microsoft Office PowerPoint</Application>
  <PresentationFormat>Ευρεία οθόνη</PresentationFormat>
  <Paragraphs>18</Paragraphs>
  <Slides>3</Slides>
  <Notes>0</Notes>
  <HiddenSlides>0</HiddenSlides>
  <MMClips>0</MMClips>
  <ScaleCrop>false</ScaleCrop>
  <HeadingPairs>
    <vt:vector size="6" baseType="variant">
      <vt:variant>
        <vt:lpstr>Γραμματοσειρές που χρησιμοποιούνται</vt:lpstr>
      </vt:variant>
      <vt:variant>
        <vt:i4>3</vt:i4>
      </vt:variant>
      <vt:variant>
        <vt:lpstr>Θέμα</vt:lpstr>
      </vt:variant>
      <vt:variant>
        <vt:i4>1</vt:i4>
      </vt:variant>
      <vt:variant>
        <vt:lpstr>Τίτλοι διαφανειών</vt:lpstr>
      </vt:variant>
      <vt:variant>
        <vt:i4>3</vt:i4>
      </vt:variant>
    </vt:vector>
  </HeadingPairs>
  <TitlesOfParts>
    <vt:vector size="7" baseType="lpstr">
      <vt:lpstr>Arial</vt:lpstr>
      <vt:lpstr>Calibri</vt:lpstr>
      <vt:lpstr>Calibri Light</vt:lpstr>
      <vt:lpstr>Θέμα του Office</vt:lpstr>
      <vt:lpstr>AITIA THΣ EIKONOMAXIAΣ</vt:lpstr>
      <vt:lpstr>Α΄ΦΑΣΗ (726-787μ.Χ)</vt:lpstr>
      <vt:lpstr>Β΄ ΦΑΣΗ (815μ.X-843μ.Χ)</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AITIA THΣ EIKONOMAXIAΣ</dc:title>
  <dc:creator>user</dc:creator>
  <cp:lastModifiedBy>user</cp:lastModifiedBy>
  <cp:revision>1</cp:revision>
  <dcterms:created xsi:type="dcterms:W3CDTF">2020-11-18T12:07:10Z</dcterms:created>
  <dcterms:modified xsi:type="dcterms:W3CDTF">2020-11-18T12:07:28Z</dcterms:modified>
</cp:coreProperties>
</file>