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media/image9.png" ContentType="image/png"/>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5"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26"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9"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0"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31"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33"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34"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35"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36"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37"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38"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43"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45"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47"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48"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301320"/>
            <a:ext cx="907200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52"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53"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54"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4"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56"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57"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58"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60"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61"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62"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64"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65"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6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6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69"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70"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72"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73"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74"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75"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76"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77"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82"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84"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86"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87"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6"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504000" y="301320"/>
            <a:ext cx="907200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91"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92"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93"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95"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9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97"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99"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00"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01"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03"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104"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06"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07"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08"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109"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11"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112"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113"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114"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115"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116"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21"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23"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8"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9"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25"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26"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504000" y="301320"/>
            <a:ext cx="907200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30"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31"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132"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34"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35"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36"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3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39"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40"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42"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143"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45"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4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47"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148"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50"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151"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152"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153"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154"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155"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60"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62"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64"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65"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504000" y="301320"/>
            <a:ext cx="907200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69"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70"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171"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73"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74"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75"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7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7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79"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81"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182"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84"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85"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86"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187"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504000" y="301320"/>
            <a:ext cx="907200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89"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190"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191"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192"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193"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194"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8"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99"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01"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03"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04"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5"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6" name="PlaceHolder 1"/>
          <p:cNvSpPr>
            <a:spLocks noGrp="1"/>
          </p:cNvSpPr>
          <p:nvPr>
            <p:ph type="subTitle"/>
          </p:nvPr>
        </p:nvSpPr>
        <p:spPr>
          <a:xfrm>
            <a:off x="504000" y="301320"/>
            <a:ext cx="907200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0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09"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210"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12"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13"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14"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16"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17"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18"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3"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4"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15"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20"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221"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23"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24"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25"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226"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28"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229"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230"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231"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232"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233"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7"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38"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40"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42"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43"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4"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5" name="PlaceHolder 1"/>
          <p:cNvSpPr>
            <a:spLocks noGrp="1"/>
          </p:cNvSpPr>
          <p:nvPr>
            <p:ph type="subTitle"/>
          </p:nvPr>
        </p:nvSpPr>
        <p:spPr>
          <a:xfrm>
            <a:off x="504000" y="301320"/>
            <a:ext cx="907200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4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48"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249"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17"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9"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51"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52"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53"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55"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5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57"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59"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260"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62"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63"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64"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265"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67"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268"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269"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270"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271"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272"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301320"/>
            <a:ext cx="9072000" cy="1261800"/>
          </a:xfrm>
          <a:prstGeom prst="rect">
            <a:avLst/>
          </a:prstGeom>
        </p:spPr>
        <p:txBody>
          <a:bodyPr lIns="0" rIns="0" tIns="0" bIns="0" anchor="ctr"/>
          <a:p>
            <a:pPr algn="ctr"/>
            <a:endParaRPr b="0" lang="el-GR" sz="4400" spc="-1" strike="noStrike">
              <a:latin typeface="Arial"/>
            </a:endParaRPr>
          </a:p>
        </p:txBody>
      </p:sp>
      <p:sp>
        <p:nvSpPr>
          <p:cNvPr id="21"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2"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3"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0" name="" descr=""/>
          <p:cNvPicPr/>
          <p:nvPr/>
        </p:nvPicPr>
        <p:blipFill>
          <a:blip r:embed="rId2"/>
          <a:stretch/>
        </p:blipFill>
        <p:spPr>
          <a:xfrm>
            <a:off x="0" y="0"/>
            <a:ext cx="10078920" cy="7558920"/>
          </a:xfrm>
          <a:prstGeom prst="rect">
            <a:avLst/>
          </a:prstGeom>
          <a:ln>
            <a:noFill/>
          </a:ln>
        </p:spPr>
      </p:pic>
      <p:sp>
        <p:nvSpPr>
          <p:cNvPr id="1" name="PlaceHolder 1"/>
          <p:cNvSpPr>
            <a:spLocks noGrp="1"/>
          </p:cNvSpPr>
          <p:nvPr>
            <p:ph type="title"/>
          </p:nvPr>
        </p:nvSpPr>
        <p:spPr>
          <a:xfrm>
            <a:off x="504000" y="301320"/>
            <a:ext cx="9072000" cy="1261800"/>
          </a:xfrm>
          <a:prstGeom prst="rect">
            <a:avLst/>
          </a:prstGeom>
        </p:spPr>
        <p:txBody>
          <a:bodyPr lIns="0" rIns="0" tIns="0" bIns="0" anchor="ct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2"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 name="" descr=""/>
          <p:cNvPicPr/>
          <p:nvPr/>
        </p:nvPicPr>
        <p:blipFill>
          <a:blip r:embed="rId2"/>
          <a:stretch/>
        </p:blipFill>
        <p:spPr>
          <a:xfrm>
            <a:off x="0" y="-1440"/>
            <a:ext cx="10078920" cy="7560360"/>
          </a:xfrm>
          <a:prstGeom prst="rect">
            <a:avLst/>
          </a:prstGeom>
          <a:ln>
            <a:noFill/>
          </a:ln>
        </p:spPr>
      </p:pic>
      <p:sp>
        <p:nvSpPr>
          <p:cNvPr id="40" name="PlaceHolder 1"/>
          <p:cNvSpPr>
            <a:spLocks noGrp="1"/>
          </p:cNvSpPr>
          <p:nvPr>
            <p:ph type="title"/>
          </p:nvPr>
        </p:nvSpPr>
        <p:spPr>
          <a:xfrm>
            <a:off x="504000" y="301320"/>
            <a:ext cx="9072000" cy="1261800"/>
          </a:xfrm>
          <a:prstGeom prst="rect">
            <a:avLst/>
          </a:prstGeom>
        </p:spPr>
        <p:txBody>
          <a:bodyPr lIns="0" rIns="0" tIns="0" bIns="0" anchor="ct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41"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 name="" descr=""/>
          <p:cNvPicPr/>
          <p:nvPr/>
        </p:nvPicPr>
        <p:blipFill>
          <a:blip r:embed="rId2"/>
          <a:stretch/>
        </p:blipFill>
        <p:spPr>
          <a:xfrm>
            <a:off x="0" y="0"/>
            <a:ext cx="10078920" cy="7558920"/>
          </a:xfrm>
          <a:prstGeom prst="rect">
            <a:avLst/>
          </a:prstGeom>
          <a:ln>
            <a:noFill/>
          </a:ln>
        </p:spPr>
      </p:pic>
      <p:sp>
        <p:nvSpPr>
          <p:cNvPr id="79" name="PlaceHolder 1"/>
          <p:cNvSpPr>
            <a:spLocks noGrp="1"/>
          </p:cNvSpPr>
          <p:nvPr>
            <p:ph type="title"/>
          </p:nvPr>
        </p:nvSpPr>
        <p:spPr>
          <a:xfrm>
            <a:off x="504000" y="301320"/>
            <a:ext cx="9072000" cy="1261800"/>
          </a:xfrm>
          <a:prstGeom prst="rect">
            <a:avLst/>
          </a:prstGeom>
        </p:spPr>
        <p:txBody>
          <a:bodyPr lIns="0" rIns="0" tIns="0" bIns="0" anchor="ct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80"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 descr=""/>
          <p:cNvPicPr/>
          <p:nvPr/>
        </p:nvPicPr>
        <p:blipFill>
          <a:blip r:embed="rId2"/>
          <a:stretch/>
        </p:blipFill>
        <p:spPr>
          <a:xfrm>
            <a:off x="0" y="0"/>
            <a:ext cx="10078920" cy="7558920"/>
          </a:xfrm>
          <a:prstGeom prst="rect">
            <a:avLst/>
          </a:prstGeom>
          <a:ln>
            <a:noFill/>
          </a:ln>
        </p:spPr>
      </p:pic>
      <p:sp>
        <p:nvSpPr>
          <p:cNvPr id="118" name="PlaceHolder 1"/>
          <p:cNvSpPr>
            <a:spLocks noGrp="1"/>
          </p:cNvSpPr>
          <p:nvPr>
            <p:ph type="title"/>
          </p:nvPr>
        </p:nvSpPr>
        <p:spPr>
          <a:xfrm>
            <a:off x="504000" y="301320"/>
            <a:ext cx="9072000" cy="1261800"/>
          </a:xfrm>
          <a:prstGeom prst="rect">
            <a:avLst/>
          </a:prstGeom>
        </p:spPr>
        <p:txBody>
          <a:bodyPr lIns="0" rIns="0" tIns="0" bIns="0" anchor="ct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119"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 descr=""/>
          <p:cNvPicPr/>
          <p:nvPr/>
        </p:nvPicPr>
        <p:blipFill>
          <a:blip r:embed="rId2"/>
          <a:stretch/>
        </p:blipFill>
        <p:spPr>
          <a:xfrm>
            <a:off x="0" y="0"/>
            <a:ext cx="10078920" cy="7558920"/>
          </a:xfrm>
          <a:prstGeom prst="rect">
            <a:avLst/>
          </a:prstGeom>
          <a:ln>
            <a:noFill/>
          </a:ln>
        </p:spPr>
      </p:pic>
      <p:sp>
        <p:nvSpPr>
          <p:cNvPr id="157" name="PlaceHolder 1"/>
          <p:cNvSpPr>
            <a:spLocks noGrp="1"/>
          </p:cNvSpPr>
          <p:nvPr>
            <p:ph type="title"/>
          </p:nvPr>
        </p:nvSpPr>
        <p:spPr>
          <a:xfrm>
            <a:off x="504000" y="301320"/>
            <a:ext cx="9071640" cy="1261440"/>
          </a:xfrm>
          <a:prstGeom prst="rect">
            <a:avLst/>
          </a:prstGeom>
        </p:spPr>
        <p:txBody>
          <a:bodyPr lIns="0" rIns="0" tIns="0" bIns="0" anchor="ct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158"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5" name="" descr=""/>
          <p:cNvPicPr/>
          <p:nvPr/>
        </p:nvPicPr>
        <p:blipFill>
          <a:blip r:embed="rId2"/>
          <a:stretch/>
        </p:blipFill>
        <p:spPr>
          <a:xfrm>
            <a:off x="0" y="0"/>
            <a:ext cx="10078920" cy="7558920"/>
          </a:xfrm>
          <a:prstGeom prst="rect">
            <a:avLst/>
          </a:prstGeom>
          <a:ln>
            <a:noFill/>
          </a:ln>
        </p:spPr>
      </p:pic>
      <p:sp>
        <p:nvSpPr>
          <p:cNvPr id="196" name="PlaceHolder 1"/>
          <p:cNvSpPr>
            <a:spLocks noGrp="1"/>
          </p:cNvSpPr>
          <p:nvPr>
            <p:ph type="title"/>
          </p:nvPr>
        </p:nvSpPr>
        <p:spPr>
          <a:xfrm>
            <a:off x="504000" y="301320"/>
            <a:ext cx="9072000" cy="1261800"/>
          </a:xfrm>
          <a:prstGeom prst="rect">
            <a:avLst/>
          </a:prstGeom>
        </p:spPr>
        <p:txBody>
          <a:bodyPr lIns="0" rIns="0" tIns="0" bIns="0" anchor="ct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197"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4" name="" descr=""/>
          <p:cNvPicPr/>
          <p:nvPr/>
        </p:nvPicPr>
        <p:blipFill>
          <a:blip r:embed="rId2"/>
          <a:stretch/>
        </p:blipFill>
        <p:spPr>
          <a:xfrm>
            <a:off x="0" y="0"/>
            <a:ext cx="10078920" cy="7558920"/>
          </a:xfrm>
          <a:prstGeom prst="rect">
            <a:avLst/>
          </a:prstGeom>
          <a:ln>
            <a:noFill/>
          </a:ln>
        </p:spPr>
      </p:pic>
      <p:sp>
        <p:nvSpPr>
          <p:cNvPr id="235" name="PlaceHolder 1"/>
          <p:cNvSpPr>
            <a:spLocks noGrp="1"/>
          </p:cNvSpPr>
          <p:nvPr>
            <p:ph type="title"/>
          </p:nvPr>
        </p:nvSpPr>
        <p:spPr>
          <a:xfrm>
            <a:off x="504000" y="301320"/>
            <a:ext cx="9072000" cy="1261800"/>
          </a:xfrm>
          <a:prstGeom prst="rect">
            <a:avLst/>
          </a:prstGeom>
        </p:spPr>
        <p:txBody>
          <a:bodyPr lIns="0" rIns="0" tIns="0" bIns="0" anchor="ct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236"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53.xml"/>
</Relationships>
</file>

<file path=ppt/slides/_rels/slide1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53.xml"/>
</Relationships>
</file>

<file path=ppt/slides/_rels/slide1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5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53.xml"/>
</Relationships>
</file>

<file path=ppt/slides/_rels/slide1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61.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CustomShape 1"/>
          <p:cNvSpPr/>
          <p:nvPr/>
        </p:nvSpPr>
        <p:spPr>
          <a:xfrm>
            <a:off x="504000" y="3168000"/>
            <a:ext cx="9070560" cy="126108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4400" spc="-1" strike="noStrike">
                <a:solidFill>
                  <a:srgbClr val="000000"/>
                </a:solidFill>
                <a:latin typeface="Times New Roman"/>
                <a:ea typeface="DejaVu Sans"/>
              </a:rPr>
              <a:t>ΑΙΓΥΠΤΟΣ</a:t>
            </a:r>
            <a:endParaRPr b="0" lang="el-GR" sz="4400" spc="-1" strike="noStrike">
              <a:latin typeface="Arial"/>
            </a:endParaRPr>
          </a:p>
        </p:txBody>
      </p:sp>
      <p:sp>
        <p:nvSpPr>
          <p:cNvPr id="274" name="CustomShape 2"/>
          <p:cNvSpPr/>
          <p:nvPr/>
        </p:nvSpPr>
        <p:spPr>
          <a:xfrm>
            <a:off x="504000" y="4752000"/>
            <a:ext cx="8868960" cy="2590920"/>
          </a:xfrm>
          <a:prstGeom prst="rect">
            <a:avLst/>
          </a:prstGeom>
          <a:noFill/>
          <a:ln>
            <a:noFill/>
          </a:ln>
        </p:spPr>
        <p:style>
          <a:lnRef idx="0"/>
          <a:fillRef idx="0"/>
          <a:effectRef idx="0"/>
          <a:fontRef idx="minor"/>
        </p:style>
        <p:txBody>
          <a:bodyPr lIns="0" rIns="0" tIns="0" bIns="0">
            <a:normAutofit/>
          </a:bodyPr>
          <a:p>
            <a:pPr marL="432000" indent="-322920" algn="ctr">
              <a:lnSpc>
                <a:spcPct val="100000"/>
              </a:lnSpc>
              <a:spcAft>
                <a:spcPts val="1414"/>
              </a:spcAft>
            </a:pPr>
            <a:r>
              <a:rPr b="0" lang="el-GR" sz="3200" spc="-1" strike="noStrike">
                <a:solidFill>
                  <a:srgbClr val="000000"/>
                </a:solidFill>
                <a:latin typeface="Times New Roman"/>
                <a:ea typeface="DejaVu Sans"/>
              </a:rPr>
              <a:t>(3000-1000 π.Χ)</a:t>
            </a:r>
            <a:endParaRPr b="0" lang="el-GR" sz="32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CustomShape 1"/>
          <p:cNvSpPr/>
          <p:nvPr/>
        </p:nvSpPr>
        <p:spPr>
          <a:xfrm>
            <a:off x="576360" y="5904000"/>
            <a:ext cx="9070560" cy="126108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2800" spc="-1" strike="noStrike">
                <a:solidFill>
                  <a:srgbClr val="000000"/>
                </a:solidFill>
                <a:latin typeface="Times New Roman"/>
                <a:ea typeface="DejaVu Sans"/>
              </a:rPr>
              <a:t>Σαρκοφάγος Τουταγχαμόν, Αίγυπτος</a:t>
            </a:r>
            <a:endParaRPr b="0" lang="el-GR" sz="2800" spc="-1" strike="noStrike">
              <a:latin typeface="Arial"/>
            </a:endParaRPr>
          </a:p>
        </p:txBody>
      </p:sp>
      <p:pic>
        <p:nvPicPr>
          <p:cNvPr id="293" name="" descr=""/>
          <p:cNvPicPr/>
          <p:nvPr/>
        </p:nvPicPr>
        <p:blipFill>
          <a:blip r:embed="rId1"/>
          <a:stretch/>
        </p:blipFill>
        <p:spPr>
          <a:xfrm>
            <a:off x="1368000" y="1008000"/>
            <a:ext cx="7630920" cy="507384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CustomShape 1"/>
          <p:cNvSpPr/>
          <p:nvPr/>
        </p:nvSpPr>
        <p:spPr>
          <a:xfrm>
            <a:off x="720000" y="432000"/>
            <a:ext cx="8854560" cy="143892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4400" spc="-1" strike="noStrike">
                <a:solidFill>
                  <a:srgbClr val="000000"/>
                </a:solidFill>
                <a:latin typeface="Times New Roman"/>
                <a:ea typeface="DejaVu Sans"/>
              </a:rPr>
              <a:t>Γραφή </a:t>
            </a:r>
            <a:endParaRPr b="0" lang="el-GR" sz="4400" spc="-1" strike="noStrike">
              <a:latin typeface="Arial"/>
            </a:endParaRPr>
          </a:p>
        </p:txBody>
      </p:sp>
      <p:sp>
        <p:nvSpPr>
          <p:cNvPr id="295" name="CustomShape 2"/>
          <p:cNvSpPr/>
          <p:nvPr/>
        </p:nvSpPr>
        <p:spPr>
          <a:xfrm>
            <a:off x="72000" y="2016000"/>
            <a:ext cx="4030920" cy="5619600"/>
          </a:xfrm>
          <a:prstGeom prst="rect">
            <a:avLst/>
          </a:prstGeom>
          <a:noFill/>
          <a:ln>
            <a:noFill/>
          </a:ln>
        </p:spPr>
        <p:style>
          <a:lnRef idx="0"/>
          <a:fillRef idx="0"/>
          <a:effectRef idx="0"/>
          <a:fontRef idx="minor"/>
        </p:style>
        <p:txBody>
          <a:bodyPr lIns="90000" rIns="90000" tIns="45000" bIns="45000"/>
          <a:p>
            <a:pPr algn="just">
              <a:lnSpc>
                <a:spcPct val="100000"/>
              </a:lnSpc>
              <a:spcBef>
                <a:spcPts val="1191"/>
              </a:spcBef>
              <a:spcAft>
                <a:spcPts val="992"/>
              </a:spcAft>
            </a:pPr>
            <a:r>
              <a:rPr b="0" lang="el-GR" sz="2000" spc="-1" strike="noStrike">
                <a:solidFill>
                  <a:srgbClr val="000000"/>
                </a:solidFill>
                <a:latin typeface="Times New Roman"/>
                <a:ea typeface="DejaVu Sans"/>
              </a:rPr>
              <a:t>Το είδος γραφής που χρησιμοποιούσαν οι Αιγύπτιοι ήταν τα ιερογλυφικά, μια γραφή συμβολική και φθογγολογική. Τα ιερογλυφικά ήταν μια πολύ δύσκολη γραφή και την κατείχαν μόνο ειδικοί βασιλικοί αξιωματούχοι, οι γραφείς. Μπορούσε να διαβαστεί σε στήλες, από δεξιά προς αριστερά ή το αντίστροφο, ανάλογα με το πού κοιτούσαν οι μορφές. </a:t>
            </a:r>
            <a:endParaRPr b="0" lang="el-GR" sz="2000" spc="-1" strike="noStrike">
              <a:latin typeface="Arial"/>
            </a:endParaRPr>
          </a:p>
          <a:p>
            <a:pPr>
              <a:lnSpc>
                <a:spcPct val="100000"/>
              </a:lnSpc>
            </a:pPr>
            <a:r>
              <a:rPr b="0" lang="el-GR" sz="2000" spc="-1" strike="noStrike">
                <a:solidFill>
                  <a:srgbClr val="000000"/>
                </a:solidFill>
                <a:latin typeface="Times New Roman"/>
                <a:ea typeface="DejaVu Sans"/>
              </a:rPr>
              <a:t>Η γραφική ύλη που χρησιμοποιούσαν ήταν ο πάπυρος, τυλιγμένος σε κύλινδρο. Το μήκος του μπορεί να έφτανε και τα τέσσερα μέτρα. </a:t>
            </a:r>
            <a:endParaRPr b="0" lang="el-GR" sz="2000" spc="-1" strike="noStrike">
              <a:latin typeface="Arial"/>
            </a:endParaRPr>
          </a:p>
          <a:p>
            <a:pPr>
              <a:lnSpc>
                <a:spcPct val="100000"/>
              </a:lnSpc>
            </a:pPr>
            <a:endParaRPr b="0" lang="el-GR" sz="2000" spc="-1" strike="noStrike">
              <a:latin typeface="Arial"/>
            </a:endParaRPr>
          </a:p>
        </p:txBody>
      </p:sp>
      <p:pic>
        <p:nvPicPr>
          <p:cNvPr id="296" name="" descr=""/>
          <p:cNvPicPr/>
          <p:nvPr/>
        </p:nvPicPr>
        <p:blipFill>
          <a:blip r:embed="rId1"/>
          <a:stretch/>
        </p:blipFill>
        <p:spPr>
          <a:xfrm>
            <a:off x="4176000" y="2376000"/>
            <a:ext cx="5817600" cy="374292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CustomShape 1"/>
          <p:cNvSpPr/>
          <p:nvPr/>
        </p:nvSpPr>
        <p:spPr>
          <a:xfrm>
            <a:off x="504000" y="6225840"/>
            <a:ext cx="9070560" cy="1261080"/>
          </a:xfrm>
          <a:prstGeom prst="rect">
            <a:avLst/>
          </a:prstGeom>
          <a:noFill/>
          <a:ln>
            <a:noFill/>
          </a:ln>
        </p:spPr>
        <p:style>
          <a:lnRef idx="0"/>
          <a:fillRef idx="0"/>
          <a:effectRef idx="0"/>
          <a:fontRef idx="minor"/>
        </p:style>
        <p:txBody>
          <a:bodyPr lIns="0" rIns="0" tIns="0" bIns="0" anchor="ctr">
            <a:normAutofit/>
          </a:bodyPr>
          <a:p>
            <a:pPr algn="ctr">
              <a:lnSpc>
                <a:spcPct val="100000"/>
              </a:lnSpc>
            </a:pPr>
            <a:br/>
            <a:br/>
            <a:r>
              <a:rPr b="0" lang="el-GR" sz="2600" spc="-1" strike="noStrike">
                <a:solidFill>
                  <a:srgbClr val="000000"/>
                </a:solidFill>
                <a:latin typeface="Times New Roman"/>
                <a:ea typeface="DejaVu Sans"/>
              </a:rPr>
              <a:t>Ιερογλυφικά της εποχής των Πτολεμαίων</a:t>
            </a:r>
            <a:endParaRPr b="0" lang="el-GR" sz="2600" spc="-1" strike="noStrike">
              <a:latin typeface="Arial"/>
            </a:endParaRPr>
          </a:p>
        </p:txBody>
      </p:sp>
      <p:pic>
        <p:nvPicPr>
          <p:cNvPr id="298" name="" descr=""/>
          <p:cNvPicPr/>
          <p:nvPr/>
        </p:nvPicPr>
        <p:blipFill>
          <a:blip r:embed="rId1"/>
          <a:stretch/>
        </p:blipFill>
        <p:spPr>
          <a:xfrm>
            <a:off x="1343880" y="1008000"/>
            <a:ext cx="7655040" cy="5740560"/>
          </a:xfrm>
          <a:prstGeom prst="rect">
            <a:avLst/>
          </a:prstGeom>
          <a:ln>
            <a:noFill/>
          </a:ln>
        </p:spPr>
      </p:pic>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CustomShape 1"/>
          <p:cNvSpPr/>
          <p:nvPr/>
        </p:nvSpPr>
        <p:spPr>
          <a:xfrm>
            <a:off x="504000" y="33840"/>
            <a:ext cx="9070560" cy="126108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4400" spc="-1" strike="noStrike">
                <a:solidFill>
                  <a:srgbClr val="000000"/>
                </a:solidFill>
                <a:latin typeface="Times New Roman"/>
                <a:ea typeface="DejaVu Sans"/>
              </a:rPr>
              <a:t>Η στήλη της Ροζέτας </a:t>
            </a:r>
            <a:endParaRPr b="0" lang="el-GR" sz="4400" spc="-1" strike="noStrike">
              <a:latin typeface="Arial"/>
            </a:endParaRPr>
          </a:p>
        </p:txBody>
      </p:sp>
      <p:pic>
        <p:nvPicPr>
          <p:cNvPr id="300" name="" descr=""/>
          <p:cNvPicPr/>
          <p:nvPr/>
        </p:nvPicPr>
        <p:blipFill>
          <a:blip r:embed="rId1"/>
          <a:stretch/>
        </p:blipFill>
        <p:spPr>
          <a:xfrm>
            <a:off x="3096000" y="1419840"/>
            <a:ext cx="7110720" cy="5923080"/>
          </a:xfrm>
          <a:prstGeom prst="rect">
            <a:avLst/>
          </a:prstGeom>
          <a:ln>
            <a:noFill/>
          </a:ln>
        </p:spPr>
      </p:pic>
      <p:sp>
        <p:nvSpPr>
          <p:cNvPr id="301" name="CustomShape 2"/>
          <p:cNvSpPr/>
          <p:nvPr/>
        </p:nvSpPr>
        <p:spPr>
          <a:xfrm>
            <a:off x="72000" y="1712520"/>
            <a:ext cx="3022920" cy="4478400"/>
          </a:xfrm>
          <a:prstGeom prst="rect">
            <a:avLst/>
          </a:prstGeom>
          <a:noFill/>
          <a:ln>
            <a:noFill/>
          </a:ln>
        </p:spPr>
        <p:style>
          <a:lnRef idx="0"/>
          <a:fillRef idx="0"/>
          <a:effectRef idx="0"/>
          <a:fontRef idx="minor"/>
        </p:style>
        <p:txBody>
          <a:bodyPr lIns="90000" rIns="90000" tIns="45000" bIns="45000"/>
          <a:p>
            <a:pPr>
              <a:lnSpc>
                <a:spcPct val="100000"/>
              </a:lnSpc>
            </a:pPr>
            <a:r>
              <a:rPr b="0" lang="el-GR" sz="2600" spc="-1" strike="noStrike">
                <a:solidFill>
                  <a:srgbClr val="000000"/>
                </a:solidFill>
                <a:latin typeface="Liberation Serif;Times New Roman"/>
                <a:ea typeface="Liberation Serif;Times New Roman"/>
              </a:rPr>
              <a:t>Αποκρυπτογράφηση των ιερογλυφικών έγινε από το Γάλλο επιστήμονα J. Champollion, που το 1822 διάβασε το κείμενο της στήλης της Ροζέτας, μιας τρίγλωσσης επιγραφής που υμνούσε τον Πτολεμαίο Ε’.</a:t>
            </a:r>
            <a:endParaRPr b="0" lang="el-GR" sz="2600" spc="-1" strike="noStrike">
              <a:latin typeface="Arial"/>
            </a:endParaRPr>
          </a:p>
        </p:txBody>
      </p:sp>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CustomShape 1"/>
          <p:cNvSpPr/>
          <p:nvPr/>
        </p:nvSpPr>
        <p:spPr>
          <a:xfrm>
            <a:off x="-59040" y="1204920"/>
            <a:ext cx="10256400" cy="5208840"/>
          </a:xfrm>
          <a:prstGeom prst="rect">
            <a:avLst/>
          </a:prstGeom>
          <a:noFill/>
          <a:ln>
            <a:noFill/>
          </a:ln>
        </p:spPr>
        <p:style>
          <a:lnRef idx="0"/>
          <a:fillRef idx="0"/>
          <a:effectRef idx="0"/>
          <a:fontRef idx="minor"/>
        </p:style>
        <p:txBody>
          <a:bodyPr lIns="90000" rIns="90000" tIns="45000" bIns="45000"/>
          <a:p>
            <a:pPr algn="just">
              <a:lnSpc>
                <a:spcPct val="100000"/>
              </a:lnSpc>
            </a:pPr>
            <a:r>
              <a:rPr b="0" lang="el-GR" sz="2400" spc="-1" strike="noStrike">
                <a:solidFill>
                  <a:srgbClr val="000000"/>
                </a:solidFill>
                <a:latin typeface="Times New Roman"/>
                <a:ea typeface="DejaVu Sans"/>
              </a:rPr>
              <a:t>Η Στήλη της Ροζέττας είναι μια πέτρινη πλάκα από γρανοδιορίτη, που προέρχεται από τον ναό του Πτολεμαίου Ε’ του Επιφανούς.  Χρονολογείται στο 2ο αιώνα π.Χ. και φέρει εγχάρακτη μια επιγραφή σε δύο γλώσσες (αιγυπτιακή και ελληνική) και τρία συστήματα γραφής (ιερογλυφικά, δημώδη αιγυπτιακή, ελληνική) Ο Γάλλος αξιωματικός που υπηρετούσε στο στράτευμα του Ναπολέοντα, Πιέρ Φρανσουά Ξαβιέ Μπουσάρ ανακάλυψε τη στήλη τελείως τυχαία το 1799. Έμεινε όμως έκθαμβος όταν κατάλαβε την αξία της, καθώς έως τότε κανείς δεν είχε καταφέρει να αποκρυπτογραφήσει τα αιγυπτιακά ιερογλυφικά. Η ανακάλυψη της τρίγλωσσης στήλης αποδείχθηκε θεμελιώδους σημασίας. Ο σπουδαίος Γάλλος μελετητής Ζαν-Φρανσουά Σαμπολιόν από τους πιο διακεκριμένους γλωσσολόγους της εποχής, κατάφερε, με βάση τα ονόματα των βασιλέων Πτολεμαίου και Αρσινόης που αναφέρονται στην στήλη, να βρει το κλειδί για να αποκρυπτογραφήσει τα αιγυπτιακά ιερογλυφικά.</a:t>
            </a:r>
            <a:endParaRPr b="0" lang="el-GR" sz="2400" spc="-1" strike="noStrike">
              <a:latin typeface="Arial"/>
            </a:endParaRPr>
          </a:p>
        </p:txBody>
      </p:sp>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CustomShape 1"/>
          <p:cNvSpPr/>
          <p:nvPr/>
        </p:nvSpPr>
        <p:spPr>
          <a:xfrm>
            <a:off x="288000" y="177840"/>
            <a:ext cx="9070560" cy="126108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4400" spc="-1" strike="noStrike">
                <a:solidFill>
                  <a:srgbClr val="000000"/>
                </a:solidFill>
                <a:latin typeface="Times New Roman"/>
                <a:ea typeface="DejaVu Sans"/>
              </a:rPr>
              <a:t>Επιστήμες</a:t>
            </a:r>
            <a:endParaRPr b="0" lang="el-GR" sz="4400" spc="-1" strike="noStrike">
              <a:latin typeface="Arial"/>
            </a:endParaRPr>
          </a:p>
        </p:txBody>
      </p:sp>
      <p:sp>
        <p:nvSpPr>
          <p:cNvPr id="304" name="CustomShape 2"/>
          <p:cNvSpPr/>
          <p:nvPr/>
        </p:nvSpPr>
        <p:spPr>
          <a:xfrm>
            <a:off x="864000" y="1656000"/>
            <a:ext cx="8179200" cy="3197520"/>
          </a:xfrm>
          <a:prstGeom prst="rect">
            <a:avLst/>
          </a:prstGeom>
          <a:noFill/>
          <a:ln>
            <a:noFill/>
          </a:ln>
        </p:spPr>
        <p:style>
          <a:lnRef idx="0"/>
          <a:fillRef idx="0"/>
          <a:effectRef idx="0"/>
          <a:fontRef idx="minor"/>
        </p:style>
        <p:txBody>
          <a:bodyPr lIns="90000" rIns="90000" tIns="45000" bIns="45000"/>
          <a:p>
            <a:pPr>
              <a:lnSpc>
                <a:spcPct val="100000"/>
              </a:lnSpc>
            </a:pPr>
            <a:r>
              <a:rPr b="1" lang="el-GR" sz="2400" spc="-1" strike="noStrike">
                <a:solidFill>
                  <a:srgbClr val="000000"/>
                </a:solidFill>
                <a:latin typeface="Times New Roman"/>
                <a:ea typeface="DejaVu Sans"/>
              </a:rPr>
              <a:t>Αστρονομία</a:t>
            </a:r>
            <a:r>
              <a:rPr b="0" lang="el-GR" sz="2400" spc="-1" strike="noStrike">
                <a:solidFill>
                  <a:srgbClr val="000000"/>
                </a:solidFill>
                <a:latin typeface="Times New Roman"/>
                <a:ea typeface="DejaVu Sans"/>
              </a:rPr>
              <a:t>: χωρισμός του έτους σε 365 ημέρες, μήνες, εβδομάδες, προσδιορισμός της ώρας βάσει της σκιάς του ήλιου.</a:t>
            </a:r>
            <a:endParaRPr b="0" lang="el-GR" sz="2400" spc="-1" strike="noStrike">
              <a:latin typeface="Arial"/>
            </a:endParaRPr>
          </a:p>
          <a:p>
            <a:pPr>
              <a:lnSpc>
                <a:spcPct val="100000"/>
              </a:lnSpc>
            </a:pPr>
            <a:r>
              <a:rPr b="1" lang="el-GR" sz="2400" spc="-1" strike="noStrike">
                <a:solidFill>
                  <a:srgbClr val="000000"/>
                </a:solidFill>
                <a:latin typeface="Times New Roman"/>
                <a:ea typeface="DejaVu Sans"/>
              </a:rPr>
              <a:t>Γεωμετρία</a:t>
            </a:r>
            <a:r>
              <a:rPr b="0" lang="el-GR" sz="2400" spc="-1" strike="noStrike">
                <a:solidFill>
                  <a:srgbClr val="000000"/>
                </a:solidFill>
                <a:latin typeface="Times New Roman"/>
                <a:ea typeface="DejaVu Sans"/>
              </a:rPr>
              <a:t>: εφαρμογή της στην κατασκευή πυραμίδων, αλλά και τον υπολογισμό των καλλιεργήσιμων εκτάσεων που χάνονταν από πλημμύρες.</a:t>
            </a:r>
            <a:endParaRPr b="0" lang="el-GR" sz="2400" spc="-1" strike="noStrike">
              <a:latin typeface="Arial"/>
            </a:endParaRPr>
          </a:p>
          <a:p>
            <a:pPr>
              <a:lnSpc>
                <a:spcPct val="100000"/>
              </a:lnSpc>
            </a:pPr>
            <a:r>
              <a:rPr b="1" lang="el-GR" sz="2400" spc="-1" strike="noStrike">
                <a:solidFill>
                  <a:srgbClr val="000000"/>
                </a:solidFill>
                <a:latin typeface="Times New Roman"/>
                <a:ea typeface="DejaVu Sans"/>
              </a:rPr>
              <a:t>Ανατομία/ιατρική</a:t>
            </a:r>
            <a:r>
              <a:rPr b="0" lang="el-GR" sz="2400" spc="-1" strike="noStrike">
                <a:solidFill>
                  <a:srgbClr val="000000"/>
                </a:solidFill>
                <a:latin typeface="Times New Roman"/>
                <a:ea typeface="DejaVu Sans"/>
              </a:rPr>
              <a:t>: εφαρμογή της στην ταρίχευση των νεκρών. </a:t>
            </a:r>
            <a:endParaRPr b="0" lang="el-GR" sz="2400" spc="-1" strike="noStrike">
              <a:latin typeface="Arial"/>
            </a:endParaRPr>
          </a:p>
          <a:p>
            <a:pPr>
              <a:lnSpc>
                <a:spcPct val="100000"/>
              </a:lnSpc>
            </a:pPr>
            <a:endParaRPr b="0" lang="el-GR" sz="2400" spc="-1" strike="noStrike">
              <a:latin typeface="Arial"/>
            </a:endParaRPr>
          </a:p>
          <a:p>
            <a:pPr>
              <a:lnSpc>
                <a:spcPct val="100000"/>
              </a:lnSpc>
            </a:pPr>
            <a:endParaRPr b="0" lang="el-GR" sz="2400" spc="-1" strike="noStrike">
              <a:latin typeface="Arial"/>
            </a:endParaRPr>
          </a:p>
        </p:txBody>
      </p:sp>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CustomShape 1"/>
          <p:cNvSpPr/>
          <p:nvPr/>
        </p:nvSpPr>
        <p:spPr>
          <a:xfrm>
            <a:off x="648000" y="105840"/>
            <a:ext cx="9070560" cy="126108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4400" spc="-1" strike="noStrike">
                <a:solidFill>
                  <a:srgbClr val="000000"/>
                </a:solidFill>
                <a:latin typeface="Times New Roman"/>
                <a:ea typeface="DejaVu Sans"/>
              </a:rPr>
              <a:t>Τέχνη</a:t>
            </a:r>
            <a:endParaRPr b="0" lang="el-GR" sz="4400" spc="-1" strike="noStrike">
              <a:latin typeface="Arial"/>
            </a:endParaRPr>
          </a:p>
        </p:txBody>
      </p:sp>
      <p:pic>
        <p:nvPicPr>
          <p:cNvPr id="306" name="" descr=""/>
          <p:cNvPicPr/>
          <p:nvPr/>
        </p:nvPicPr>
        <p:blipFill>
          <a:blip r:embed="rId1"/>
          <a:stretch/>
        </p:blipFill>
        <p:spPr>
          <a:xfrm>
            <a:off x="110880" y="1284480"/>
            <a:ext cx="9752040" cy="6202440"/>
          </a:xfrm>
          <a:prstGeom prst="rect">
            <a:avLst/>
          </a:prstGeom>
          <a:ln>
            <a:noFill/>
          </a:ln>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CustomShape 1"/>
          <p:cNvSpPr/>
          <p:nvPr/>
        </p:nvSpPr>
        <p:spPr>
          <a:xfrm>
            <a:off x="360000" y="1121400"/>
            <a:ext cx="9574920" cy="5573520"/>
          </a:xfrm>
          <a:prstGeom prst="rect">
            <a:avLst/>
          </a:prstGeom>
          <a:noFill/>
          <a:ln>
            <a:noFill/>
          </a:ln>
        </p:spPr>
        <p:style>
          <a:lnRef idx="0"/>
          <a:fillRef idx="0"/>
          <a:effectRef idx="0"/>
          <a:fontRef idx="minor"/>
        </p:style>
        <p:txBody>
          <a:bodyPr lIns="90000" rIns="90000" tIns="45000" bIns="45000"/>
          <a:p>
            <a:pPr>
              <a:lnSpc>
                <a:spcPct val="100000"/>
              </a:lnSpc>
            </a:pPr>
            <a:r>
              <a:rPr b="1" lang="el-GR" sz="2000" spc="-1" strike="noStrike">
                <a:solidFill>
                  <a:srgbClr val="000000"/>
                </a:solidFill>
                <a:latin typeface="Times New Roman"/>
                <a:ea typeface="DejaVu Sans"/>
              </a:rPr>
              <a:t>ΟΙ ΠΥΡΑΜΙΔΕΣ ΤΗΣ ΓΚΙΖΑΣ (2723-2563 π.Χ. περίπου)</a:t>
            </a:r>
            <a:endParaRPr b="0" lang="el-GR" sz="2000" spc="-1" strike="noStrike">
              <a:latin typeface="Arial"/>
            </a:endParaRPr>
          </a:p>
          <a:p>
            <a:pPr>
              <a:lnSpc>
                <a:spcPct val="100000"/>
              </a:lnSpc>
            </a:pPr>
            <a:r>
              <a:rPr b="0" lang="el-GR" sz="2000" spc="-1" strike="noStrike">
                <a:solidFill>
                  <a:srgbClr val="000000"/>
                </a:solidFill>
                <a:latin typeface="Times New Roman"/>
                <a:ea typeface="DejaVu Sans"/>
              </a:rPr>
              <a:t> </a:t>
            </a:r>
            <a:endParaRPr b="0" lang="el-GR" sz="2000" spc="-1" strike="noStrike">
              <a:latin typeface="Arial"/>
            </a:endParaRPr>
          </a:p>
          <a:p>
            <a:pPr>
              <a:lnSpc>
                <a:spcPct val="100000"/>
              </a:lnSpc>
            </a:pPr>
            <a:endParaRPr b="0" lang="el-GR" sz="2000" spc="-1" strike="noStrike">
              <a:latin typeface="Arial"/>
            </a:endParaRPr>
          </a:p>
          <a:p>
            <a:pPr algn="just">
              <a:lnSpc>
                <a:spcPct val="100000"/>
              </a:lnSpc>
            </a:pPr>
            <a:r>
              <a:rPr b="0" lang="el-GR" sz="2400" spc="-1" strike="noStrike">
                <a:solidFill>
                  <a:srgbClr val="000000"/>
                </a:solidFill>
                <a:latin typeface="Times New Roman"/>
                <a:ea typeface="DejaVu Sans"/>
              </a:rPr>
              <a:t>Πρόκειται για τις πυραμίδες του Μυκερίνου, του Χεφρήνου και του Χέοπα. Δεσπόζει με το μέγεθός της η πυραμίδα του Χέοπα, με ύψος 146,5 μ., πλευρά 235 μ. και 52 μοίρες κλίση. Οι τέσσερις έδρες της πυραμίδας είναι απόλυτα ευθυγραμμισμένες με τα τέσσερα σημεία του ορίζοντα. Οι πυραμίδες χτίζονταν κατά τη διάρκεια της ζωής ενός Φαραώ. Υπολογίζεται ότι, για να χτιστούν, χρειαζόταν χιλιάδες άντρες να δουλεύουν επί είκοσι χρόνια, τοποθετώντας τεράστιους ογκόλιθους που ζύγιζαν μέχρι και δεκαπέντε καθένας. Οι ογκόλιθοι σέρνονταν επάνω σε ράμπες (κεκλιμένες εξέδρες) ή -σύμφωνα με τον Ηρόδοτο- μεταφέρονταν με ανυψωτικές μηχανές. Η μούμια του Φαραώ, που ήταν τοποθετημένη μέσα στη σαρκοφάγο, ερχόταν με πλοίο από το Νείλο. Μέσω μιας σκεπαστής οδού που υπήρχε μέσα στον ταφικό ναό και ύστερα από μια τελετή που επιτελούσαν οι ιερείς, εναπόθεταν το νεκρό βαθιά μέσα στην πυραμίδα, την οποία σφράγιζαν με έναν τεράστιο ογκόλιθο. Γύρω από τις πυραμίδες υπήρχε μια ολόκληρη νεκρόπολη. </a:t>
            </a:r>
            <a:endParaRPr b="0" lang="el-GR" sz="2400" spc="-1" strike="noStrike">
              <a:latin typeface="Arial"/>
            </a:endParaRPr>
          </a:p>
        </p:txBody>
      </p:sp>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CustomShape 1"/>
          <p:cNvSpPr/>
          <p:nvPr/>
        </p:nvSpPr>
        <p:spPr>
          <a:xfrm>
            <a:off x="864000" y="6225840"/>
            <a:ext cx="9070560" cy="126108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4400" spc="-1" strike="noStrike">
                <a:solidFill>
                  <a:srgbClr val="000000"/>
                </a:solidFill>
                <a:latin typeface="Times New Roman"/>
                <a:ea typeface="DejaVu Sans"/>
              </a:rPr>
              <a:t> </a:t>
            </a:r>
            <a:r>
              <a:rPr b="0" lang="el-GR" sz="4400" spc="-1" strike="noStrike">
                <a:solidFill>
                  <a:srgbClr val="000000"/>
                </a:solidFill>
                <a:latin typeface="Times New Roman"/>
                <a:ea typeface="DejaVu Sans"/>
              </a:rPr>
              <a:t>Προτομή της Νεφερτίτης, συζύγου του Ακενατών (1365 π.Χ. περίπου). Ασβεστόλιθος, Βερολίνο, Αιγυπτιακό Μουσείο.</a:t>
            </a:r>
            <a:endParaRPr b="0" lang="el-GR" sz="4400" spc="-1" strike="noStrike">
              <a:latin typeface="Arial"/>
            </a:endParaRPr>
          </a:p>
        </p:txBody>
      </p:sp>
      <p:pic>
        <p:nvPicPr>
          <p:cNvPr id="309" name="" descr=""/>
          <p:cNvPicPr/>
          <p:nvPr/>
        </p:nvPicPr>
        <p:blipFill>
          <a:blip r:embed="rId1"/>
          <a:stretch/>
        </p:blipFill>
        <p:spPr>
          <a:xfrm>
            <a:off x="1152000" y="360000"/>
            <a:ext cx="7618680" cy="5713560"/>
          </a:xfrm>
          <a:prstGeom prst="rect">
            <a:avLst/>
          </a:prstGeom>
          <a:ln>
            <a:noFill/>
          </a:ln>
        </p:spPr>
      </p:pic>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0" name="" descr=""/>
          <p:cNvPicPr/>
          <p:nvPr/>
        </p:nvPicPr>
        <p:blipFill>
          <a:blip r:embed="rId1"/>
          <a:stretch/>
        </p:blipFill>
        <p:spPr>
          <a:xfrm>
            <a:off x="720000" y="306720"/>
            <a:ext cx="8762040" cy="638820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5" name="" descr=""/>
          <p:cNvPicPr/>
          <p:nvPr/>
        </p:nvPicPr>
        <p:blipFill>
          <a:blip r:embed="rId1"/>
          <a:stretch/>
        </p:blipFill>
        <p:spPr>
          <a:xfrm>
            <a:off x="2277360" y="1800"/>
            <a:ext cx="5529240" cy="7558920"/>
          </a:xfrm>
          <a:prstGeom prst="rect">
            <a:avLst/>
          </a:prstGeom>
          <a:ln>
            <a:noFill/>
          </a:ln>
        </p:spPr>
      </p:pic>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1" name="" descr=""/>
          <p:cNvPicPr/>
          <p:nvPr/>
        </p:nvPicPr>
        <p:blipFill>
          <a:blip r:embed="rId1"/>
          <a:stretch/>
        </p:blipFill>
        <p:spPr>
          <a:xfrm>
            <a:off x="684360" y="288000"/>
            <a:ext cx="8890560" cy="651888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CustomShape 1"/>
          <p:cNvSpPr/>
          <p:nvPr/>
        </p:nvSpPr>
        <p:spPr>
          <a:xfrm>
            <a:off x="504000" y="301320"/>
            <a:ext cx="7702920" cy="113760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ea typeface="DejaVu Sans"/>
              </a:rPr>
              <a:t>Γεωγραφική θέση</a:t>
            </a:r>
            <a:endParaRPr b="0" lang="el-GR" sz="4400" spc="-1" strike="noStrike">
              <a:latin typeface="Arial"/>
            </a:endParaRPr>
          </a:p>
        </p:txBody>
      </p:sp>
      <p:sp>
        <p:nvSpPr>
          <p:cNvPr id="277" name="CustomShape 2"/>
          <p:cNvSpPr/>
          <p:nvPr/>
        </p:nvSpPr>
        <p:spPr>
          <a:xfrm>
            <a:off x="3816000" y="1439280"/>
            <a:ext cx="5556960" cy="4713120"/>
          </a:xfrm>
          <a:prstGeom prst="rect">
            <a:avLst/>
          </a:prstGeom>
          <a:noFill/>
          <a:ln>
            <a:noFill/>
          </a:ln>
        </p:spPr>
        <p:style>
          <a:lnRef idx="0"/>
          <a:fillRef idx="0"/>
          <a:effectRef idx="0"/>
          <a:fontRef idx="minor"/>
        </p:style>
        <p:txBody>
          <a:bodyPr lIns="0" rIns="0" tIns="0" bIns="0">
            <a:normAutofit/>
          </a:bodyPr>
          <a:p>
            <a:pPr marL="432000" indent="-322920" algn="just">
              <a:lnSpc>
                <a:spcPct val="100000"/>
              </a:lnSpc>
              <a:spcAft>
                <a:spcPts val="1417"/>
              </a:spcAft>
              <a:buClr>
                <a:srgbClr val="000000"/>
              </a:buClr>
              <a:buSzPct val="45000"/>
              <a:buFont typeface="Wingdings" charset="2"/>
              <a:buChar char=""/>
            </a:pPr>
            <a:r>
              <a:rPr b="0" lang="el-GR" sz="2800" spc="-1" strike="noStrike">
                <a:solidFill>
                  <a:srgbClr val="000000"/>
                </a:solidFill>
                <a:latin typeface="Times New Roman"/>
                <a:ea typeface="DejaVu Sans"/>
              </a:rPr>
              <a:t>Βρίσκεται στο ΒΑ τμήμα της Αφρικής. Ο Ηρόδοτος την είχε ονομάσει “το δώρο του Νείλου”.</a:t>
            </a:r>
            <a:endParaRPr b="0" lang="el-GR" sz="2800" spc="-1" strike="noStrike">
              <a:latin typeface="Arial"/>
            </a:endParaRPr>
          </a:p>
          <a:p>
            <a:pPr marL="432000" indent="-322920" algn="just">
              <a:lnSpc>
                <a:spcPct val="100000"/>
              </a:lnSpc>
              <a:spcAft>
                <a:spcPts val="1417"/>
              </a:spcAft>
              <a:buClr>
                <a:srgbClr val="000000"/>
              </a:buClr>
              <a:buSzPct val="45000"/>
              <a:buFont typeface="Wingdings" charset="2"/>
              <a:buChar char=""/>
            </a:pPr>
            <a:r>
              <a:rPr b="0" lang="el-GR" sz="2800" spc="-1" strike="noStrike">
                <a:solidFill>
                  <a:srgbClr val="000000"/>
                </a:solidFill>
                <a:latin typeface="Times New Roman"/>
                <a:ea typeface="DejaVu Sans"/>
              </a:rPr>
              <a:t>Οι πηγές του Νείλου βρίσκονται στα όρη της Αιθιοπίας. Ο ποταμός εκβάλλει στη Μεσόγειο θάλασσα όπου οι διακλαδώσεις του σχηματίζουν ένα δέλτα. Δυτικά βρίσκεται η Λιβυκή έρημος και ανατολικά η έρημος που φτάνει μέχρι το Σινά και την Ερυθρά Θάλασσα. Ο ποταμός πλημμύριζε τους καλοκαιρινούς μήνες και οι πλημμύρες άφηναν ένα στρώμα λάσπης που καθιστούσε τη γη εύφορη.</a:t>
            </a:r>
            <a:endParaRPr b="0" lang="el-GR" sz="2800" spc="-1" strike="noStrike">
              <a:latin typeface="Arial"/>
            </a:endParaRPr>
          </a:p>
          <a:p>
            <a:pPr marL="432000" indent="-322920" algn="just">
              <a:lnSpc>
                <a:spcPct val="100000"/>
              </a:lnSpc>
              <a:spcAft>
                <a:spcPts val="1417"/>
              </a:spcAft>
              <a:buClr>
                <a:srgbClr val="000000"/>
              </a:buClr>
              <a:buSzPct val="45000"/>
              <a:buFont typeface="Wingdings" charset="2"/>
              <a:buChar char=""/>
            </a:pPr>
            <a:r>
              <a:rPr b="0" lang="el-GR" sz="2800" spc="-1" strike="noStrike">
                <a:solidFill>
                  <a:srgbClr val="000000"/>
                </a:solidFill>
                <a:latin typeface="Times New Roman"/>
                <a:ea typeface="DejaVu Sans"/>
              </a:rPr>
              <a:t>Τμήματα της χώρας: Άνω Αίγυπτος (νότιο, ορεινό και βραχώδες)  -  Κάτω Αίγυπτος (βόρειο, μεσογειακό) </a:t>
            </a:r>
            <a:endParaRPr b="0" lang="el-GR" sz="2800" spc="-1" strike="noStrike">
              <a:latin typeface="Arial"/>
            </a:endParaRPr>
          </a:p>
          <a:p>
            <a:pPr algn="just">
              <a:lnSpc>
                <a:spcPct val="100000"/>
              </a:lnSpc>
              <a:spcAft>
                <a:spcPts val="1417"/>
              </a:spcAft>
            </a:pPr>
            <a:r>
              <a:rPr b="0" lang="el-GR" sz="3200" spc="-1" strike="noStrike">
                <a:solidFill>
                  <a:srgbClr val="000000"/>
                </a:solidFill>
                <a:latin typeface="Times New Roman"/>
                <a:ea typeface="DejaVu Sans"/>
              </a:rPr>
              <a:t>                                    </a:t>
            </a:r>
            <a:r>
              <a:rPr b="0" lang="el-GR" sz="1100" spc="-1" strike="noStrike">
                <a:solidFill>
                  <a:srgbClr val="000000"/>
                </a:solidFill>
                <a:latin typeface="Liberation Serif;Times New Roman"/>
                <a:ea typeface="Liberation Serif;Times New Roman"/>
              </a:rPr>
              <a:t>  </a:t>
            </a:r>
            <a:endParaRPr b="0" lang="el-GR" sz="1100" spc="-1" strike="noStrike">
              <a:latin typeface="Arial"/>
            </a:endParaRPr>
          </a:p>
        </p:txBody>
      </p:sp>
      <p:pic>
        <p:nvPicPr>
          <p:cNvPr id="278" name="" descr=""/>
          <p:cNvPicPr/>
          <p:nvPr/>
        </p:nvPicPr>
        <p:blipFill>
          <a:blip r:embed="rId1"/>
          <a:stretch/>
        </p:blipFill>
        <p:spPr>
          <a:xfrm>
            <a:off x="933480" y="1368000"/>
            <a:ext cx="2666160" cy="544140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CustomShape 1"/>
          <p:cNvSpPr/>
          <p:nvPr/>
        </p:nvSpPr>
        <p:spPr>
          <a:xfrm>
            <a:off x="504000" y="301320"/>
            <a:ext cx="7702920" cy="113760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ea typeface="DejaVu Sans"/>
              </a:rPr>
              <a:t>Οικονομία </a:t>
            </a:r>
            <a:endParaRPr b="0" lang="el-GR" sz="4400" spc="-1" strike="noStrike">
              <a:latin typeface="Arial"/>
            </a:endParaRPr>
          </a:p>
        </p:txBody>
      </p:sp>
      <p:sp>
        <p:nvSpPr>
          <p:cNvPr id="280" name="CustomShape 2"/>
          <p:cNvSpPr/>
          <p:nvPr/>
        </p:nvSpPr>
        <p:spPr>
          <a:xfrm>
            <a:off x="720000" y="1514520"/>
            <a:ext cx="8998920" cy="5540400"/>
          </a:xfrm>
          <a:prstGeom prst="rect">
            <a:avLst/>
          </a:prstGeom>
          <a:noFill/>
          <a:ln>
            <a:noFill/>
          </a:ln>
        </p:spPr>
        <p:style>
          <a:lnRef idx="0"/>
          <a:fillRef idx="0"/>
          <a:effectRef idx="0"/>
          <a:fontRef idx="minor"/>
        </p:style>
        <p:txBody>
          <a:bodyPr lIns="90000" rIns="90000" tIns="45000" bIns="45000"/>
          <a:p>
            <a:pPr algn="just">
              <a:lnSpc>
                <a:spcPct val="100000"/>
              </a:lnSpc>
              <a:spcBef>
                <a:spcPts val="1191"/>
              </a:spcBef>
              <a:spcAft>
                <a:spcPts val="992"/>
              </a:spcAft>
            </a:pPr>
            <a:r>
              <a:rPr b="1" lang="el-GR" sz="2400" spc="-1" strike="noStrike">
                <a:solidFill>
                  <a:srgbClr val="000000"/>
                </a:solidFill>
                <a:latin typeface="Times New Roman"/>
                <a:ea typeface="DejaVu Sans"/>
              </a:rPr>
              <a:t>Γεωργία</a:t>
            </a:r>
            <a:r>
              <a:rPr b="0" lang="el-GR" sz="2400" spc="-1" strike="noStrike">
                <a:solidFill>
                  <a:srgbClr val="000000"/>
                </a:solidFill>
                <a:latin typeface="Times New Roman"/>
                <a:ea typeface="DejaVu Sans"/>
              </a:rPr>
              <a:t>: Ο αιγυπτιακός λαός εργάζεται επίπονα για την άρδευση του ποταμού και την κατασκευή αυλακιών. Η αγροτική παραγωγή γίνεται υπό την επίβλεψη των βασιλικών υπαλλήλων που δίνουν ένα μεγάλο μέρος της στον Φαραώ. </a:t>
            </a:r>
            <a:endParaRPr b="0" lang="el-GR" sz="2400" spc="-1" strike="noStrike">
              <a:latin typeface="Arial"/>
            </a:endParaRPr>
          </a:p>
          <a:p>
            <a:pPr algn="just">
              <a:lnSpc>
                <a:spcPct val="100000"/>
              </a:lnSpc>
              <a:spcBef>
                <a:spcPts val="1191"/>
              </a:spcBef>
              <a:spcAft>
                <a:spcPts val="992"/>
              </a:spcAft>
            </a:pPr>
            <a:r>
              <a:rPr b="0" lang="el-GR" sz="2400" spc="-1" strike="noStrike">
                <a:solidFill>
                  <a:srgbClr val="000000"/>
                </a:solidFill>
                <a:latin typeface="Times New Roman"/>
                <a:ea typeface="DejaVu Sans"/>
              </a:rPr>
              <a:t>Καλλιεργούνται σιτάρι, κριθάρι, λινάρι, οπωροφόρα δέντρα, ενώ στις όχθες του ποταμού οι Αιγύπτιοι μαζεύουν λωτούς και πάπυρο.</a:t>
            </a:r>
            <a:endParaRPr b="0" lang="el-GR" sz="2400" spc="-1" strike="noStrike">
              <a:latin typeface="Arial"/>
            </a:endParaRPr>
          </a:p>
          <a:p>
            <a:pPr algn="just">
              <a:lnSpc>
                <a:spcPct val="100000"/>
              </a:lnSpc>
              <a:spcBef>
                <a:spcPts val="1191"/>
              </a:spcBef>
              <a:spcAft>
                <a:spcPts val="992"/>
              </a:spcAft>
            </a:pPr>
            <a:r>
              <a:rPr b="0" lang="el-GR" sz="2400" spc="-1" strike="noStrike">
                <a:solidFill>
                  <a:srgbClr val="000000"/>
                </a:solidFill>
                <a:latin typeface="Times New Roman"/>
                <a:ea typeface="DejaVu Sans"/>
              </a:rPr>
              <a:t>Ασχολούνται επίσης με την αλιεία και την κτηνοτροφία.</a:t>
            </a:r>
            <a:endParaRPr b="0" lang="el-GR" sz="2400" spc="-1" strike="noStrike">
              <a:latin typeface="Arial"/>
            </a:endParaRPr>
          </a:p>
          <a:p>
            <a:pPr algn="just">
              <a:lnSpc>
                <a:spcPct val="100000"/>
              </a:lnSpc>
              <a:spcBef>
                <a:spcPts val="1191"/>
              </a:spcBef>
              <a:spcAft>
                <a:spcPts val="992"/>
              </a:spcAft>
            </a:pPr>
            <a:r>
              <a:rPr b="1" lang="el-GR" sz="2400" spc="-1" strike="noStrike">
                <a:solidFill>
                  <a:srgbClr val="000000"/>
                </a:solidFill>
                <a:latin typeface="Times New Roman"/>
                <a:ea typeface="DejaVu Sans"/>
              </a:rPr>
              <a:t>Οικοδόμηση</a:t>
            </a:r>
            <a:r>
              <a:rPr b="0" lang="el-GR" sz="2400" spc="-1" strike="noStrike">
                <a:solidFill>
                  <a:srgbClr val="000000"/>
                </a:solidFill>
                <a:latin typeface="Times New Roman"/>
                <a:ea typeface="DejaVu Sans"/>
              </a:rPr>
              <a:t>: Ναοί, ανάκτορα, ταφικά μνημεία.</a:t>
            </a:r>
            <a:endParaRPr b="0" lang="el-GR" sz="2400" spc="-1" strike="noStrike">
              <a:latin typeface="Arial"/>
            </a:endParaRPr>
          </a:p>
          <a:p>
            <a:pPr algn="just">
              <a:lnSpc>
                <a:spcPct val="100000"/>
              </a:lnSpc>
              <a:spcBef>
                <a:spcPts val="1191"/>
              </a:spcBef>
              <a:spcAft>
                <a:spcPts val="992"/>
              </a:spcAft>
            </a:pPr>
            <a:r>
              <a:rPr b="0" lang="el-GR" sz="2400" spc="-1" strike="noStrike">
                <a:solidFill>
                  <a:srgbClr val="000000"/>
                </a:solidFill>
                <a:latin typeface="Times New Roman"/>
                <a:ea typeface="DejaVu Sans"/>
              </a:rPr>
              <a:t>Πολλοί τεχνίτες (μεταλλουργοί, ξυλουργοί κ.ά.) εργάζονται σε ανακτορικά και ιδιωτικά εργαστήρια.</a:t>
            </a:r>
            <a:endParaRPr b="0" lang="el-GR" sz="2400" spc="-1" strike="noStrike">
              <a:latin typeface="Arial"/>
            </a:endParaRPr>
          </a:p>
          <a:p>
            <a:pPr algn="just">
              <a:lnSpc>
                <a:spcPct val="100000"/>
              </a:lnSpc>
              <a:spcBef>
                <a:spcPts val="1191"/>
              </a:spcBef>
              <a:spcAft>
                <a:spcPts val="992"/>
              </a:spcAft>
            </a:pPr>
            <a:r>
              <a:rPr b="1" lang="el-GR" sz="2400" spc="-1" strike="noStrike">
                <a:solidFill>
                  <a:srgbClr val="000000"/>
                </a:solidFill>
                <a:latin typeface="Times New Roman"/>
                <a:ea typeface="DejaVu Sans"/>
              </a:rPr>
              <a:t>Εμπόριο</a:t>
            </a:r>
            <a:r>
              <a:rPr b="0" lang="el-GR" sz="2400" spc="-1" strike="noStrike">
                <a:solidFill>
                  <a:srgbClr val="000000"/>
                </a:solidFill>
                <a:latin typeface="Times New Roman"/>
                <a:ea typeface="DejaVu Sans"/>
              </a:rPr>
              <a:t>: Εισαγωγές μετάλλων και ξυλείας.</a:t>
            </a:r>
            <a:endParaRPr b="0" lang="el-GR" sz="2400" spc="-1" strike="noStrike">
              <a:latin typeface="Arial"/>
            </a:endParaRPr>
          </a:p>
          <a:p>
            <a:pPr algn="just">
              <a:lnSpc>
                <a:spcPct val="100000"/>
              </a:lnSpc>
              <a:spcBef>
                <a:spcPts val="1191"/>
              </a:spcBef>
              <a:spcAft>
                <a:spcPts val="992"/>
              </a:spcAft>
            </a:pPr>
            <a:r>
              <a:rPr b="0" lang="el-GR" sz="2400" spc="-1" strike="noStrike">
                <a:solidFill>
                  <a:srgbClr val="000000"/>
                </a:solidFill>
                <a:latin typeface="Times New Roman"/>
                <a:ea typeface="DejaVu Sans"/>
              </a:rPr>
              <a:t>Εξαγωγές δημητριακών και παπύρου.</a:t>
            </a:r>
            <a:endParaRPr b="0" lang="el-GR" sz="2400" spc="-1" strike="noStrike">
              <a:latin typeface="Arial"/>
            </a:endParaRPr>
          </a:p>
          <a:p>
            <a:pPr>
              <a:lnSpc>
                <a:spcPct val="100000"/>
              </a:lnSpc>
            </a:pPr>
            <a:endParaRPr b="0" lang="el-GR" sz="2400" spc="-1" strike="noStrike">
              <a:latin typeface="Arial"/>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CustomShape 1"/>
          <p:cNvSpPr/>
          <p:nvPr/>
        </p:nvSpPr>
        <p:spPr>
          <a:xfrm>
            <a:off x="504000" y="301320"/>
            <a:ext cx="7702920" cy="113760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ea typeface="DejaVu Sans"/>
              </a:rPr>
              <a:t>Κοινωνία και πολιτική οργάνωση</a:t>
            </a:r>
            <a:endParaRPr b="0" lang="el-GR" sz="4400" spc="-1" strike="noStrike">
              <a:latin typeface="Arial"/>
            </a:endParaRPr>
          </a:p>
        </p:txBody>
      </p:sp>
      <p:sp>
        <p:nvSpPr>
          <p:cNvPr id="282" name="CustomShape 2"/>
          <p:cNvSpPr/>
          <p:nvPr/>
        </p:nvSpPr>
        <p:spPr>
          <a:xfrm>
            <a:off x="4248000" y="1769040"/>
            <a:ext cx="5182920" cy="4383360"/>
          </a:xfrm>
          <a:prstGeom prst="rect">
            <a:avLst/>
          </a:prstGeom>
          <a:noFill/>
          <a:ln>
            <a:noFill/>
          </a:ln>
        </p:spPr>
        <p:style>
          <a:lnRef idx="0"/>
          <a:fillRef idx="0"/>
          <a:effectRef idx="0"/>
          <a:fontRef idx="minor"/>
        </p:style>
        <p:txBody>
          <a:bodyPr lIns="0" rIns="0" tIns="0" bIns="0">
            <a:normAutofit/>
          </a:bodyPr>
          <a:p>
            <a:pPr algn="just">
              <a:lnSpc>
                <a:spcPct val="100000"/>
              </a:lnSpc>
              <a:spcAft>
                <a:spcPts val="1417"/>
              </a:spcAft>
            </a:pPr>
            <a:r>
              <a:rPr b="1" lang="el-GR" sz="2400" spc="-1" strike="noStrike">
                <a:solidFill>
                  <a:srgbClr val="000000"/>
                </a:solidFill>
                <a:latin typeface="Liberation Serif;Times New Roman"/>
                <a:ea typeface="DejaVu Sans"/>
              </a:rPr>
              <a:t>Κοινωνία</a:t>
            </a:r>
            <a:endParaRPr b="0" lang="el-GR" sz="2400" spc="-1" strike="noStrike">
              <a:latin typeface="Arial"/>
            </a:endParaRPr>
          </a:p>
          <a:p>
            <a:pPr algn="just">
              <a:lnSpc>
                <a:spcPct val="100000"/>
              </a:lnSpc>
              <a:spcAft>
                <a:spcPts val="1417"/>
              </a:spcAft>
            </a:pPr>
            <a:r>
              <a:rPr b="0" lang="el-GR" sz="2400" spc="-1" strike="noStrike">
                <a:solidFill>
                  <a:srgbClr val="000000"/>
                </a:solidFill>
                <a:latin typeface="Liberation Serif;Times New Roman"/>
                <a:ea typeface="DejaVu Sans"/>
              </a:rPr>
              <a:t>Φαραώ</a:t>
            </a:r>
            <a:r>
              <a:rPr b="0" lang="el-GR" sz="2400" spc="-1" strike="noStrike">
                <a:solidFill>
                  <a:srgbClr val="000000"/>
                </a:solidFill>
                <a:latin typeface="Liberation Serif;Times New Roman"/>
                <a:ea typeface="Liberation Serif;Times New Roman"/>
              </a:rPr>
              <a:t> (ενσάρκωση του επίγειου θεού).</a:t>
            </a:r>
            <a:endParaRPr b="0" lang="el-GR" sz="2400" spc="-1" strike="noStrike">
              <a:latin typeface="Arial"/>
            </a:endParaRPr>
          </a:p>
          <a:p>
            <a:pPr algn="just">
              <a:lnSpc>
                <a:spcPct val="100000"/>
              </a:lnSpc>
              <a:spcAft>
                <a:spcPts val="1417"/>
              </a:spcAft>
            </a:pPr>
            <a:r>
              <a:rPr b="0" lang="el-GR" sz="2400" spc="-1" strike="noStrike">
                <a:solidFill>
                  <a:srgbClr val="000000"/>
                </a:solidFill>
                <a:latin typeface="Liberation Serif;Times New Roman"/>
                <a:ea typeface="Liberation Serif;Times New Roman"/>
              </a:rPr>
              <a:t>Ιερείς (ανώτεροι κρατικοί υπάλληλοι) – γραφείς – επαγγελματίες στρατιωτικοί.</a:t>
            </a:r>
            <a:endParaRPr b="0" lang="el-GR" sz="2400" spc="-1" strike="noStrike">
              <a:latin typeface="Arial"/>
            </a:endParaRPr>
          </a:p>
          <a:p>
            <a:pPr algn="just">
              <a:lnSpc>
                <a:spcPct val="100000"/>
              </a:lnSpc>
              <a:spcAft>
                <a:spcPts val="1417"/>
              </a:spcAft>
            </a:pPr>
            <a:r>
              <a:rPr b="0" lang="el-GR" sz="2400" spc="-1" strike="noStrike">
                <a:solidFill>
                  <a:srgbClr val="000000"/>
                </a:solidFill>
                <a:latin typeface="Liberation Serif;Times New Roman"/>
                <a:ea typeface="Liberation Serif;Times New Roman"/>
              </a:rPr>
              <a:t>Ελεύθεροι πολίτες (τεχνίτες ή αγρότες).</a:t>
            </a:r>
            <a:endParaRPr b="0" lang="el-GR" sz="2400" spc="-1" strike="noStrike">
              <a:latin typeface="Arial"/>
            </a:endParaRPr>
          </a:p>
          <a:p>
            <a:pPr algn="just">
              <a:lnSpc>
                <a:spcPct val="100000"/>
              </a:lnSpc>
              <a:spcAft>
                <a:spcPts val="1417"/>
              </a:spcAft>
            </a:pPr>
            <a:r>
              <a:rPr b="0" lang="el-GR" sz="2400" spc="-1" strike="noStrike">
                <a:solidFill>
                  <a:srgbClr val="000000"/>
                </a:solidFill>
                <a:latin typeface="Liberation Serif;Times New Roman"/>
                <a:ea typeface="Liberation Serif;Times New Roman"/>
              </a:rPr>
              <a:t>Δούλοι: Ιδιωτικοί (εργάζονται σε σπίτια) και κρατικοί (εργάζονται σε ορυχεία, λατομεία, κρατικά εργαστήρια).</a:t>
            </a:r>
            <a:endParaRPr b="0" lang="el-GR" sz="2400" spc="-1" strike="noStrike">
              <a:latin typeface="Arial"/>
            </a:endParaRPr>
          </a:p>
          <a:p>
            <a:pPr algn="just">
              <a:lnSpc>
                <a:spcPct val="100000"/>
              </a:lnSpc>
              <a:spcAft>
                <a:spcPts val="1417"/>
              </a:spcAft>
            </a:pPr>
            <a:endParaRPr b="0" lang="el-GR" sz="2400" spc="-1" strike="noStrike">
              <a:latin typeface="Arial"/>
            </a:endParaRPr>
          </a:p>
          <a:p>
            <a:pPr algn="just">
              <a:lnSpc>
                <a:spcPct val="100000"/>
              </a:lnSpc>
              <a:spcAft>
                <a:spcPts val="1417"/>
              </a:spcAft>
            </a:pPr>
            <a:r>
              <a:rPr b="1" lang="el-GR" sz="2400" spc="-1" strike="noStrike">
                <a:solidFill>
                  <a:srgbClr val="000000"/>
                </a:solidFill>
                <a:latin typeface="Liberation Serif;Times New Roman"/>
                <a:ea typeface="Liberation Serif;Times New Roman"/>
              </a:rPr>
              <a:t>Πολιτική οργάνωση</a:t>
            </a:r>
            <a:endParaRPr b="0" lang="el-GR" sz="2400" spc="-1" strike="noStrike">
              <a:latin typeface="Arial"/>
            </a:endParaRPr>
          </a:p>
          <a:p>
            <a:pPr algn="just">
              <a:lnSpc>
                <a:spcPct val="100000"/>
              </a:lnSpc>
              <a:spcAft>
                <a:spcPts val="1417"/>
              </a:spcAft>
            </a:pPr>
            <a:r>
              <a:rPr b="0" lang="el-GR" sz="2400" spc="-1" strike="noStrike">
                <a:solidFill>
                  <a:srgbClr val="000000"/>
                </a:solidFill>
                <a:latin typeface="Liberation Serif;Times New Roman"/>
                <a:ea typeface="Liberation Serif;Times New Roman"/>
              </a:rPr>
              <a:t>Η οργάνωση του κράτους έχει χαρακτήρα θεοκρατικό. </a:t>
            </a:r>
            <a:endParaRPr b="0" lang="el-GR" sz="2400" spc="-1" strike="noStrike">
              <a:latin typeface="Arial"/>
            </a:endParaRPr>
          </a:p>
        </p:txBody>
      </p:sp>
      <p:pic>
        <p:nvPicPr>
          <p:cNvPr id="283" name="" descr=""/>
          <p:cNvPicPr/>
          <p:nvPr/>
        </p:nvPicPr>
        <p:blipFill>
          <a:blip r:embed="rId1"/>
          <a:stretch/>
        </p:blipFill>
        <p:spPr>
          <a:xfrm>
            <a:off x="288000" y="1298160"/>
            <a:ext cx="3881520" cy="5828760"/>
          </a:xfrm>
          <a:prstGeom prst="rect">
            <a:avLst/>
          </a:prstGeom>
          <a:ln>
            <a:noFill/>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CustomShape 1"/>
          <p:cNvSpPr/>
          <p:nvPr/>
        </p:nvSpPr>
        <p:spPr>
          <a:xfrm>
            <a:off x="504000" y="301320"/>
            <a:ext cx="7702920" cy="113760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ea typeface="DejaVu Sans"/>
              </a:rPr>
              <a:t>Θρησκεία </a:t>
            </a:r>
            <a:endParaRPr b="0" lang="el-GR" sz="4400" spc="-1" strike="noStrike">
              <a:latin typeface="Arial"/>
            </a:endParaRPr>
          </a:p>
        </p:txBody>
      </p:sp>
      <p:pic>
        <p:nvPicPr>
          <p:cNvPr id="285" name="" descr=""/>
          <p:cNvPicPr/>
          <p:nvPr/>
        </p:nvPicPr>
        <p:blipFill>
          <a:blip r:embed="rId1"/>
          <a:stretch/>
        </p:blipFill>
        <p:spPr>
          <a:xfrm>
            <a:off x="1800" y="2353680"/>
            <a:ext cx="10080000" cy="399240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CustomShape 1"/>
          <p:cNvSpPr/>
          <p:nvPr/>
        </p:nvSpPr>
        <p:spPr>
          <a:xfrm>
            <a:off x="504000" y="301320"/>
            <a:ext cx="7702920" cy="1137600"/>
          </a:xfrm>
          <a:prstGeom prst="rect">
            <a:avLst/>
          </a:prstGeom>
          <a:noFill/>
          <a:ln>
            <a:noFill/>
          </a:ln>
        </p:spPr>
        <p:style>
          <a:lnRef idx="0"/>
          <a:fillRef idx="0"/>
          <a:effectRef idx="0"/>
          <a:fontRef idx="minor"/>
        </p:style>
        <p:txBody>
          <a:bodyPr lIns="0" rIns="0" tIns="0" bIns="0" anchor="ctr"/>
          <a:p>
            <a:pPr algn="ctr">
              <a:lnSpc>
                <a:spcPct val="100000"/>
              </a:lnSpc>
            </a:pPr>
            <a:r>
              <a:rPr b="0" lang="el-GR" sz="3600" spc="-1" strike="noStrike">
                <a:solidFill>
                  <a:srgbClr val="000000"/>
                </a:solidFill>
                <a:latin typeface="Times New Roman"/>
                <a:ea typeface="DejaVu Sans"/>
              </a:rPr>
              <a:t>Πολυθεϊσμός και μετά θάνατον ζωή</a:t>
            </a:r>
            <a:endParaRPr b="0" lang="el-GR" sz="3600" spc="-1" strike="noStrike">
              <a:latin typeface="Arial"/>
            </a:endParaRPr>
          </a:p>
        </p:txBody>
      </p:sp>
      <p:sp>
        <p:nvSpPr>
          <p:cNvPr id="287" name="CustomShape 2"/>
          <p:cNvSpPr/>
          <p:nvPr/>
        </p:nvSpPr>
        <p:spPr>
          <a:xfrm>
            <a:off x="504000" y="1769040"/>
            <a:ext cx="8868960" cy="4383360"/>
          </a:xfrm>
          <a:prstGeom prst="rect">
            <a:avLst/>
          </a:prstGeom>
          <a:noFill/>
          <a:ln>
            <a:noFill/>
          </a:ln>
        </p:spPr>
        <p:style>
          <a:lnRef idx="0"/>
          <a:fillRef idx="0"/>
          <a:effectRef idx="0"/>
          <a:fontRef idx="minor"/>
        </p:style>
        <p:txBody>
          <a:bodyPr lIns="0" rIns="0" tIns="0" bIns="0">
            <a:normAutofit/>
          </a:bodyPr>
          <a:p>
            <a:pPr marL="432000" indent="-322920" algn="just">
              <a:lnSpc>
                <a:spcPct val="100000"/>
              </a:lnSpc>
              <a:spcAft>
                <a:spcPts val="1417"/>
              </a:spcAft>
              <a:buClr>
                <a:srgbClr val="000000"/>
              </a:buClr>
              <a:buSzPct val="45000"/>
              <a:buFont typeface="Wingdings" charset="2"/>
              <a:buChar char=""/>
            </a:pPr>
            <a:r>
              <a:rPr b="0" lang="el-GR" sz="2400" spc="-1" strike="noStrike">
                <a:solidFill>
                  <a:srgbClr val="000000"/>
                </a:solidFill>
                <a:latin typeface="Liberation Serif;Times New Roman"/>
                <a:ea typeface="Liberation Serif;Times New Roman"/>
              </a:rPr>
              <a:t>Η θρησκεία των Αιγυπτίων ήταν πολυθεϊστική. Μερικοί από τους θεούς στους οποίους πίστευαν ήταν ο Αμμών Ρα, ο Ώρος, ο Όσιρις, η Ίσις και αντιπροσώπευαν το φως, τον ήλιο, τη βλάστηση, τη γονιμότητα. Υπήρχαν και πολλοί άλλοι θεοί – προστάτες του έρωτα, της δικαιοσύνης, του φεγγαριού, του Νείλου, της πλημμύρας κλπ. </a:t>
            </a:r>
            <a:endParaRPr b="0" lang="el-GR" sz="2400" spc="-1" strike="noStrike">
              <a:latin typeface="Arial"/>
            </a:endParaRPr>
          </a:p>
          <a:p>
            <a:pPr marL="432000" indent="-322920" algn="just">
              <a:lnSpc>
                <a:spcPct val="100000"/>
              </a:lnSpc>
              <a:spcAft>
                <a:spcPts val="1417"/>
              </a:spcAft>
              <a:buClr>
                <a:srgbClr val="000000"/>
              </a:buClr>
              <a:buSzPct val="45000"/>
              <a:buFont typeface="Wingdings" charset="2"/>
              <a:buChar char=""/>
            </a:pPr>
            <a:r>
              <a:rPr b="0" lang="el-GR" sz="2400" spc="-1" strike="noStrike">
                <a:solidFill>
                  <a:srgbClr val="000000"/>
                </a:solidFill>
                <a:latin typeface="Liberation Serif;Times New Roman"/>
                <a:ea typeface="Liberation Serif;Times New Roman"/>
              </a:rPr>
              <a:t>Οι Αιγύπτιοι πίστευαν στη μετά θάνατον ζωή. Με το θάνατο η ψυχή χωρίζεται από το σώμα και περιπλανιέται ελεύθερη. Το σώμα πρέπει να διατηρηθεί στην καλύτερη δυνατή κατάσταση, ώστε η ψυχή να το αναγνωρίσει και να το κατοικήσει ξανά. Αυτό θα ήταν δυνατό με τη διαδικασία της ταρίχευσης ή μουμιοποίησης. </a:t>
            </a:r>
            <a:endParaRPr b="0" lang="el-GR" sz="2400" spc="-1" strike="noStrike">
              <a:latin typeface="Arial"/>
            </a:endParaRPr>
          </a:p>
          <a:p>
            <a:pPr marL="432000" indent="-322920" algn="just">
              <a:lnSpc>
                <a:spcPct val="100000"/>
              </a:lnSpc>
              <a:spcAft>
                <a:spcPts val="1417"/>
              </a:spcAft>
              <a:buClr>
                <a:srgbClr val="000000"/>
              </a:buClr>
              <a:buSzPct val="45000"/>
              <a:buFont typeface="Wingdings" charset="2"/>
              <a:buChar char=""/>
            </a:pPr>
            <a:r>
              <a:rPr b="0" lang="el-GR" sz="2400" spc="-1" strike="noStrike">
                <a:solidFill>
                  <a:srgbClr val="000000"/>
                </a:solidFill>
                <a:latin typeface="Liberation Serif;Times New Roman"/>
                <a:ea typeface="Liberation Serif;Times New Roman"/>
              </a:rPr>
              <a:t>Η διαδικασία κρατούσε συνολικά 70 ημέρες. Αρχικά, αφαιρούνταν από το σώμα  ο εγκέφαλος με τη βοήθεια ενός άγκιστρου και κατόπιν όλα τα υπόλοιπα όργανα, εκτός από τη καρδιά. Τα τοποθετούσαν όλα σε τέσσερα αγγεία που το καθένα απ’ αυτά είχε τη μορφή ενός θεού. Το σώμα έπρεπε να αφυδατωθεί για 40 ημέρες. Κατόπιν, το γέμιζαν με πριονίδι και το άλειφαν με βαλσαμούχα φυτά. Μετά την αφυδάτωσή του το άλειφαν με αρώματα και το κάλυπταν με πολύ λεπτό λινό ύφασμα, ανάμεσα στις στρώσεις του οποίου τοποθετούσαν φυλαχτά. Το πρόσωπο σκέπαζε μια χρυσή μάσκα. Εάν ο νεκρός ήταν Φαραώ ή κάποιος σημαντικός αξιωματούχος, καλυπτόταν από πολλά φέρετρα, εξαιρετικά περίτεχνα διακοσμημένα. Τους νεκρούς συνόδευαν στο Βασίλειο των νεκρών αγαπημένα τους και πολύτιμα αντικείμενα (κτερίσματα). </a:t>
            </a:r>
            <a:endParaRPr b="0" lang="el-GR" sz="24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CustomShape 1"/>
          <p:cNvSpPr/>
          <p:nvPr/>
        </p:nvSpPr>
        <p:spPr>
          <a:xfrm>
            <a:off x="504000" y="301320"/>
            <a:ext cx="7702920" cy="113760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ea typeface="DejaVu Sans"/>
              </a:rPr>
              <a:t>Ταρίχευση</a:t>
            </a:r>
            <a:endParaRPr b="0" lang="el-GR" sz="4400" spc="-1" strike="noStrike">
              <a:latin typeface="Arial"/>
            </a:endParaRPr>
          </a:p>
        </p:txBody>
      </p:sp>
      <p:pic>
        <p:nvPicPr>
          <p:cNvPr id="289" name="" descr=""/>
          <p:cNvPicPr/>
          <p:nvPr/>
        </p:nvPicPr>
        <p:blipFill>
          <a:blip r:embed="rId1"/>
          <a:stretch/>
        </p:blipFill>
        <p:spPr>
          <a:xfrm>
            <a:off x="6192000" y="1187280"/>
            <a:ext cx="3949200" cy="5939640"/>
          </a:xfrm>
          <a:prstGeom prst="rect">
            <a:avLst/>
          </a:prstGeom>
          <a:ln>
            <a:noFill/>
          </a:ln>
        </p:spPr>
      </p:pic>
      <p:pic>
        <p:nvPicPr>
          <p:cNvPr id="290" name="" descr=""/>
          <p:cNvPicPr/>
          <p:nvPr/>
        </p:nvPicPr>
        <p:blipFill>
          <a:blip r:embed="rId2"/>
          <a:stretch/>
        </p:blipFill>
        <p:spPr>
          <a:xfrm>
            <a:off x="202680" y="1410480"/>
            <a:ext cx="5412240" cy="406044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1" name="" descr=""/>
          <p:cNvPicPr/>
          <p:nvPr/>
        </p:nvPicPr>
        <p:blipFill>
          <a:blip r:embed="rId1"/>
          <a:stretch/>
        </p:blipFill>
        <p:spPr>
          <a:xfrm>
            <a:off x="2160" y="652680"/>
            <a:ext cx="10078560" cy="6256440"/>
          </a:xfrm>
          <a:prstGeom prst="rect">
            <a:avLst/>
          </a:prstGeom>
          <a:ln>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19</TotalTime>
  <Application>LibreOffice/6.0.4.2$Windows_x86 LibreOffice_project/9b0d9b32d5dcda91d2f1a96dc04c645c450872bf</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2024-09-09T17:40:50Z</dcterms:created>
  <dc:creator/>
  <dc:description>Those creative commons textures have been used:
http://www.flickr.com/photos/kellyloveswhales/3505365913/ by 'Kelly Loves Whales'
http://www.flickr.com/photos/digitalyardsale/4806075532/in/photostream/ by Nick Merritt
License: https://creativecommons.org/licenses/by-sa/3.0/</dc:description>
  <dc:language>el-GR</dc:language>
  <cp:lastModifiedBy/>
  <dcterms:modified xsi:type="dcterms:W3CDTF">2024-09-19T17:18:05Z</dcterms:modified>
  <cp:revision>6</cp:revision>
  <dc:subject/>
  <dc:title>Vintage</dc:title>
</cp:coreProperties>
</file>