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84" r:id="rId3"/>
    <p:sldId id="282" r:id="rId4"/>
    <p:sldId id="295" r:id="rId5"/>
    <p:sldId id="285" r:id="rId6"/>
    <p:sldId id="287" r:id="rId7"/>
    <p:sldId id="288" r:id="rId8"/>
    <p:sldId id="290" r:id="rId9"/>
    <p:sldId id="292" r:id="rId10"/>
    <p:sldId id="293" r:id="rId11"/>
    <p:sldId id="297" r:id="rId12"/>
    <p:sldId id="294" r:id="rId13"/>
    <p:sldId id="298" r:id="rId14"/>
    <p:sldId id="300" r:id="rId15"/>
    <p:sldId id="301" r:id="rId16"/>
    <p:sldId id="299" r:id="rId17"/>
    <p:sldId id="302" r:id="rId18"/>
    <p:sldId id="27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6231E-A73C-4BEC-8C5D-2437F0B4714F}" type="datetimeFigureOut">
              <a:rPr lang="el-GR" smtClean="0"/>
              <a:pPr/>
              <a:t>25/3/2021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5DAEC-05ED-45FA-ADB7-AA5A8C700DE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8C5DAEC-05ED-45FA-ADB7-AA5A8C700DE4}"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8C5DAEC-05ED-45FA-ADB7-AA5A8C700DE4}"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25/3/2021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25/3/2021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A0%CF%81%CF%8E%CF%84%CE%B7_%CE%A3%CF%84%CE%B1%CF%85%CF%81%CE%BF%CF%86%CE%BF%CF%81%CE%AF%CE%B1"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429124" cy="6863417"/>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100000" t="100000"/>
            </a:path>
            <a:tileRect r="-100000" b="-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spc="300" normalizeH="0" dirty="0" smtClean="0">
                <a:ln>
                  <a:solidFill>
                    <a:schemeClr val="accent6">
                      <a:lumMod val="75000"/>
                    </a:schemeClr>
                  </a:solidFill>
                </a:ln>
                <a:solidFill>
                  <a:srgbClr val="0D0D0D"/>
                </a:solidFill>
                <a:effectLst/>
                <a:latin typeface="Comic Sans MS" pitchFamily="66" charset="0"/>
                <a:ea typeface="Times New Roman" pitchFamily="18" charset="0"/>
                <a:cs typeface="Calibri" pitchFamily="34" charset="0"/>
              </a:rPr>
              <a:t>Σταυροφορίες</a:t>
            </a:r>
            <a:endParaRPr kumimoji="0" lang="el-GR" b="0" i="0" u="none" strike="noStrike" cap="none" spc="300" normalizeH="0" dirty="0" smtClean="0">
              <a:ln>
                <a:solidFill>
                  <a:schemeClr val="accent6">
                    <a:lumMod val="75000"/>
                  </a:schemeClr>
                </a:solid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Οι </a:t>
            </a: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σταυροφορίες ήταν:</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μια </a:t>
            </a:r>
            <a:r>
              <a:rPr lang="el-GR" b="1" dirty="0" smtClean="0">
                <a:solidFill>
                  <a:srgbClr val="0D0D0D"/>
                </a:solidFill>
                <a:latin typeface="Comic Sans MS" pitchFamily="66" charset="0"/>
                <a:ea typeface="Times New Roman" pitchFamily="18" charset="0"/>
                <a:cs typeface="Calibri" pitchFamily="34" charset="0"/>
              </a:rPr>
              <a:t>κίνηση</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εκδηλώθηκε στη </a:t>
            </a:r>
            <a:r>
              <a:rPr lang="el-GR" b="1" dirty="0" smtClean="0">
                <a:solidFill>
                  <a:srgbClr val="0D0D0D"/>
                </a:solidFill>
                <a:latin typeface="Comic Sans MS" pitchFamily="66" charset="0"/>
                <a:ea typeface="Times New Roman" pitchFamily="18" charset="0"/>
                <a:cs typeface="Calibri" pitchFamily="34" charset="0"/>
              </a:rPr>
              <a:t>Δύση</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τον </a:t>
            </a: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11ο αι.</a:t>
            </a:r>
            <a:endParaRPr kumimoji="0" lang="el-GR"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προήλθε από </a:t>
            </a:r>
            <a:r>
              <a:rPr lang="el-GR" b="1" dirty="0" smtClean="0">
                <a:solidFill>
                  <a:srgbClr val="0D0D0D"/>
                </a:solidFill>
                <a:latin typeface="Comic Sans MS" pitchFamily="66" charset="0"/>
                <a:ea typeface="Times New Roman" pitchFamily="18" charset="0"/>
                <a:cs typeface="Calibri" pitchFamily="34" charset="0"/>
              </a:rPr>
              <a:t>πρωτοβουλία</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r>
              <a:rPr lang="el-GR" b="1" dirty="0" smtClean="0">
                <a:solidFill>
                  <a:srgbClr val="0D0D0D"/>
                </a:solidFill>
                <a:latin typeface="Comic Sans MS" pitchFamily="66" charset="0"/>
                <a:ea typeface="Times New Roman" pitchFamily="18" charset="0"/>
                <a:cs typeface="Calibri" pitchFamily="34" charset="0"/>
              </a:rPr>
              <a:t>των</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r>
              <a:rPr lang="el-GR" b="1" dirty="0" smtClean="0">
                <a:solidFill>
                  <a:srgbClr val="0D0D0D"/>
                </a:solidFill>
                <a:latin typeface="Comic Sans MS" pitchFamily="66" charset="0"/>
                <a:ea typeface="Times New Roman" pitchFamily="18" charset="0"/>
                <a:cs typeface="Calibri" pitchFamily="34" charset="0"/>
              </a:rPr>
              <a:t>παπών</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στόχος</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 η απελευθέρωση του Παναγίου Τάφου και των Αγίων Τόπων </a:t>
            </a:r>
            <a:endParaRPr kumimoji="0" lang="el-GR"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1" u="none" strike="noStrike" cap="none" normalizeH="0" baseline="0" dirty="0" smtClean="0">
                <a:ln>
                  <a:noFill/>
                </a:ln>
                <a:solidFill>
                  <a:schemeClr val="tx2">
                    <a:lumMod val="75000"/>
                  </a:schemeClr>
                </a:solidFill>
                <a:effectLst/>
                <a:latin typeface="Comic Sans MS" pitchFamily="66" charset="0"/>
                <a:ea typeface="Times New Roman" pitchFamily="18" charset="0"/>
                <a:cs typeface="Calibri" pitchFamily="34" charset="0"/>
              </a:rPr>
              <a:t>Οι Σελτζούκοι (1077) είχαν κατακτήσει  τους Αγίους Τόπους</a:t>
            </a:r>
            <a:r>
              <a:rPr kumimoji="0" lang="el-GR" b="0" i="0" u="none" strike="noStrike" cap="none" normalizeH="0" baseline="0" dirty="0" smtClean="0">
                <a:ln>
                  <a:noFill/>
                </a:ln>
                <a:solidFill>
                  <a:schemeClr val="tx2">
                    <a:lumMod val="75000"/>
                  </a:schemeClr>
                </a:solidFill>
                <a:effectLst/>
                <a:latin typeface="Comic Sans MS" pitchFamily="66"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l-GR" spc="100" dirty="0" smtClean="0">
              <a:latin typeface="Comic Sans MS" pitchFamily="66" charset="0"/>
              <a:cs typeface="Arial" pitchFamily="34" charset="0"/>
            </a:endParaRPr>
          </a:p>
          <a:p>
            <a:r>
              <a:rPr lang="el-GR" sz="2000" b="1" spc="100" dirty="0" smtClean="0">
                <a:ln>
                  <a:solidFill>
                    <a:schemeClr val="accent6">
                      <a:lumMod val="75000"/>
                    </a:schemeClr>
                  </a:solidFill>
                </a:ln>
                <a:solidFill>
                  <a:srgbClr val="0D0D0D"/>
                </a:solidFill>
                <a:latin typeface="Comic Sans MS" pitchFamily="66" charset="0"/>
                <a:ea typeface="Times New Roman" pitchFamily="18" charset="0"/>
                <a:cs typeface="Calibri" pitchFamily="34" charset="0"/>
              </a:rPr>
              <a:t>Οι παράγοντες που επηρέασαν τη διαμόρφωση των σταυροφοριών</a:t>
            </a:r>
          </a:p>
          <a:p>
            <a:r>
              <a:rPr lang="el-GR" b="1" dirty="0" smtClean="0">
                <a:latin typeface="Comic Sans MS" pitchFamily="66" charset="0"/>
              </a:rPr>
              <a:t>α.</a:t>
            </a:r>
            <a:r>
              <a:rPr lang="el-GR" dirty="0" smtClean="0">
                <a:latin typeface="Comic Sans MS" pitchFamily="66" charset="0"/>
              </a:rPr>
              <a:t> Η </a:t>
            </a:r>
            <a:r>
              <a:rPr lang="el-GR" b="1" dirty="0" smtClean="0">
                <a:latin typeface="Comic Sans MS" pitchFamily="66" charset="0"/>
              </a:rPr>
              <a:t>φημολογία</a:t>
            </a:r>
            <a:r>
              <a:rPr lang="el-GR" dirty="0" smtClean="0">
                <a:latin typeface="Comic Sans MS" pitchFamily="66" charset="0"/>
              </a:rPr>
              <a:t> </a:t>
            </a:r>
            <a:r>
              <a:rPr lang="el-GR" b="1" dirty="0" smtClean="0">
                <a:latin typeface="Comic Sans MS" pitchFamily="66" charset="0"/>
              </a:rPr>
              <a:t>για τις ωμότητες</a:t>
            </a:r>
            <a:r>
              <a:rPr lang="el-GR" dirty="0" smtClean="0">
                <a:latin typeface="Comic Sans MS" pitchFamily="66" charset="0"/>
              </a:rPr>
              <a:t> Αράβων και Τούρκων κατά των </a:t>
            </a:r>
            <a:r>
              <a:rPr lang="el-GR" dirty="0" smtClean="0">
                <a:latin typeface="Comic Sans MS" pitchFamily="66" charset="0"/>
              </a:rPr>
              <a:t>προσκυνητών</a:t>
            </a:r>
          </a:p>
          <a:p>
            <a:endParaRPr lang="el-GR" dirty="0" smtClean="0">
              <a:latin typeface="Comic Sans MS" pitchFamily="66" charset="0"/>
            </a:endParaRPr>
          </a:p>
          <a:p>
            <a:r>
              <a:rPr lang="el-GR" b="1" dirty="0" smtClean="0">
                <a:latin typeface="Comic Sans MS" pitchFamily="66" charset="0"/>
              </a:rPr>
              <a:t>β.</a:t>
            </a:r>
            <a:r>
              <a:rPr lang="el-GR" dirty="0" smtClean="0">
                <a:latin typeface="Comic Sans MS" pitchFamily="66" charset="0"/>
              </a:rPr>
              <a:t> Τα </a:t>
            </a:r>
            <a:r>
              <a:rPr lang="el-GR" b="1" dirty="0" smtClean="0">
                <a:latin typeface="Comic Sans MS" pitchFamily="66" charset="0"/>
              </a:rPr>
              <a:t>οικονομικά προβλήματα</a:t>
            </a:r>
            <a:r>
              <a:rPr lang="el-GR" dirty="0" smtClean="0">
                <a:latin typeface="Comic Sans MS" pitchFamily="66" charset="0"/>
              </a:rPr>
              <a:t> της </a:t>
            </a:r>
            <a:r>
              <a:rPr lang="el-GR" dirty="0" smtClean="0">
                <a:latin typeface="Comic Sans MS" pitchFamily="66" charset="0"/>
              </a:rPr>
              <a:t>Δύσης</a:t>
            </a:r>
          </a:p>
          <a:p>
            <a:r>
              <a:rPr lang="el-GR" dirty="0" smtClean="0">
                <a:latin typeface="Comic Sans MS" pitchFamily="66" charset="0"/>
              </a:rPr>
              <a:t> </a:t>
            </a:r>
            <a:endParaRPr lang="el-GR" dirty="0" smtClean="0">
              <a:latin typeface="Comic Sans MS" pitchFamily="66" charset="0"/>
            </a:endParaRPr>
          </a:p>
          <a:p>
            <a:r>
              <a:rPr lang="el-GR" b="1" dirty="0" smtClean="0">
                <a:latin typeface="Comic Sans MS" pitchFamily="66" charset="0"/>
              </a:rPr>
              <a:t>γ.</a:t>
            </a:r>
            <a:r>
              <a:rPr lang="el-GR" dirty="0" smtClean="0">
                <a:latin typeface="Comic Sans MS" pitchFamily="66" charset="0"/>
              </a:rPr>
              <a:t> Το </a:t>
            </a:r>
            <a:r>
              <a:rPr lang="el-GR" b="1" dirty="0" smtClean="0">
                <a:latin typeface="Comic Sans MS" pitchFamily="66" charset="0"/>
              </a:rPr>
              <a:t>κάλεσμα για βοήθεια</a:t>
            </a:r>
            <a:r>
              <a:rPr lang="el-GR" dirty="0" smtClean="0">
                <a:latin typeface="Comic Sans MS" pitchFamily="66" charset="0"/>
              </a:rPr>
              <a:t> του βυζαντινού αυτοκράτορα Αλέξιου Α΄ Κομνηνού στους ηγεμόνες της Δύσης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 name="Picture 2" descr="https://upload.wikimedia.org/wikipedia/commons/f/fb/CrusadeLeaders.jpg"/>
          <p:cNvPicPr>
            <a:picLocks noChangeAspect="1" noChangeArrowheads="1"/>
          </p:cNvPicPr>
          <p:nvPr/>
        </p:nvPicPr>
        <p:blipFill>
          <a:blip r:embed="rId2" cstate="print"/>
          <a:srcRect/>
          <a:stretch>
            <a:fillRect/>
          </a:stretch>
        </p:blipFill>
        <p:spPr bwMode="auto">
          <a:xfrm>
            <a:off x="4357686" y="0"/>
            <a:ext cx="4786314" cy="6858000"/>
          </a:xfrm>
          <a:prstGeom prst="rect">
            <a:avLst/>
          </a:prstGeom>
          <a:noFill/>
        </p:spPr>
      </p:pic>
      <p:sp>
        <p:nvSpPr>
          <p:cNvPr id="4" name="3 - TextBox"/>
          <p:cNvSpPr txBox="1"/>
          <p:nvPr/>
        </p:nvSpPr>
        <p:spPr>
          <a:xfrm>
            <a:off x="4643438" y="0"/>
            <a:ext cx="4500562" cy="1200329"/>
          </a:xfrm>
          <a:prstGeom prst="rect">
            <a:avLst/>
          </a:prstGeom>
          <a:noFill/>
        </p:spPr>
        <p:txBody>
          <a:bodyPr wrap="square" rtlCol="0">
            <a:spAutoFit/>
          </a:bodyPr>
          <a:lstStyle/>
          <a:p>
            <a:r>
              <a:rPr lang="el-GR" b="1" i="1" dirty="0" smtClean="0">
                <a:solidFill>
                  <a:srgbClr val="FFFF00"/>
                </a:solidFill>
              </a:rPr>
              <a:t>Οι τέσσερις στρατιωτικοί ηγέτες που οδήγησαν </a:t>
            </a:r>
            <a:r>
              <a:rPr lang="el-GR" b="1" i="1" dirty="0" smtClean="0">
                <a:solidFill>
                  <a:srgbClr val="FFFF00"/>
                </a:solidFill>
              </a:rPr>
              <a:t>την πρώτη σταυροφορία </a:t>
            </a:r>
            <a:r>
              <a:rPr lang="el-GR" b="1" i="1" dirty="0" smtClean="0">
                <a:solidFill>
                  <a:srgbClr val="FFFF00"/>
                </a:solidFill>
              </a:rPr>
              <a:t> </a:t>
            </a:r>
            <a:r>
              <a:rPr lang="el-GR" b="1" i="1" dirty="0" smtClean="0">
                <a:solidFill>
                  <a:srgbClr val="FFFF00"/>
                </a:solidFill>
                <a:hlinkClick r:id="rId3" tooltip="Πρώτη Σταυροφορία"/>
              </a:rPr>
              <a:t> </a:t>
            </a:r>
            <a:r>
              <a:rPr lang="el-GR" b="1" i="1" dirty="0" smtClean="0">
                <a:solidFill>
                  <a:srgbClr val="FFFF00"/>
                </a:solidFill>
              </a:rPr>
              <a:t> (1883), έργο του </a:t>
            </a:r>
            <a:r>
              <a:rPr lang="el-GR" b="1" i="1" dirty="0" err="1" smtClean="0">
                <a:solidFill>
                  <a:srgbClr val="FFFF00"/>
                </a:solidFill>
              </a:rPr>
              <a:t>Αλφόνς</a:t>
            </a:r>
            <a:r>
              <a:rPr lang="el-GR" b="1" i="1" dirty="0" smtClean="0">
                <a:solidFill>
                  <a:srgbClr val="FFFF00"/>
                </a:solidFill>
              </a:rPr>
              <a:t>-Μαρί-</a:t>
            </a:r>
            <a:r>
              <a:rPr lang="el-GR" b="1" i="1" dirty="0" err="1" smtClean="0">
                <a:solidFill>
                  <a:srgbClr val="FFFF00"/>
                </a:solidFill>
              </a:rPr>
              <a:t>Αντόλφ</a:t>
            </a:r>
            <a:r>
              <a:rPr lang="el-GR" b="1" i="1" dirty="0" smtClean="0">
                <a:solidFill>
                  <a:srgbClr val="FFFF00"/>
                </a:solidFill>
              </a:rPr>
              <a:t> ντε </a:t>
            </a:r>
            <a:r>
              <a:rPr lang="el-GR" b="1" i="1" dirty="0" err="1" smtClean="0">
                <a:solidFill>
                  <a:srgbClr val="FFFF00"/>
                </a:solidFill>
              </a:rPr>
              <a:t>Νεβίλ</a:t>
            </a:r>
            <a:endParaRPr lang="el-GR" b="1" dirty="0" smtClean="0">
              <a:solidFill>
                <a:srgbClr val="FFFF00"/>
              </a:solidFill>
            </a:endParaRPr>
          </a:p>
          <a:p>
            <a:endParaRPr lang="el-G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5/53/Battle-of-Ager-Sanguinis.jpg"/>
          <p:cNvPicPr>
            <a:picLocks noChangeAspect="1" noChangeArrowheads="1"/>
          </p:cNvPicPr>
          <p:nvPr/>
        </p:nvPicPr>
        <p:blipFill>
          <a:blip r:embed="rId2" cstate="print"/>
          <a:srcRect/>
          <a:stretch>
            <a:fillRect/>
          </a:stretch>
        </p:blipFill>
        <p:spPr bwMode="auto">
          <a:xfrm>
            <a:off x="0" y="0"/>
            <a:ext cx="9158604"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ΙΩΑΝΝΑ\Downloads\αρχείο λήψης (2).png"/>
          <p:cNvPicPr>
            <a:picLocks noChangeAspect="1" noChangeArrowheads="1"/>
          </p:cNvPicPr>
          <p:nvPr/>
        </p:nvPicPr>
        <p:blipFill>
          <a:blip r:embed="rId2" cstate="print"/>
          <a:srcRect t="8333" r="33203" b="20833"/>
          <a:stretch>
            <a:fillRect/>
          </a:stretch>
        </p:blipFill>
        <p:spPr bwMode="auto">
          <a:xfrm>
            <a:off x="0" y="0"/>
            <a:ext cx="9144000" cy="6858000"/>
          </a:xfrm>
          <a:prstGeom prst="rect">
            <a:avLst/>
          </a:prstGeom>
          <a:noFill/>
        </p:spPr>
      </p:pic>
      <p:sp>
        <p:nvSpPr>
          <p:cNvPr id="3" name="2 - TextBox"/>
          <p:cNvSpPr txBox="1"/>
          <p:nvPr/>
        </p:nvSpPr>
        <p:spPr>
          <a:xfrm>
            <a:off x="285720" y="5857892"/>
            <a:ext cx="3513654" cy="646331"/>
          </a:xfrm>
          <a:prstGeom prst="rect">
            <a:avLst/>
          </a:prstGeom>
          <a:noFill/>
        </p:spPr>
        <p:txBody>
          <a:bodyPr wrap="none" rtlCol="0">
            <a:spAutoFit/>
          </a:bodyPr>
          <a:lstStyle/>
          <a:p>
            <a:r>
              <a:rPr lang="el-GR" b="1" spc="200" dirty="0" smtClean="0">
                <a:solidFill>
                  <a:schemeClr val="tx2">
                    <a:lumMod val="50000"/>
                  </a:schemeClr>
                </a:solidFill>
              </a:rPr>
              <a:t>Δ΄ Σταυροφορία 1202 -1204</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34163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Η </a:t>
            </a:r>
            <a:r>
              <a:rPr kumimoji="0" lang="el-GR" b="1" i="0" u="none" strike="noStrike" cap="none" spc="300" normalizeH="0" dirty="0" smtClean="0">
                <a:ln>
                  <a:solidFill>
                    <a:schemeClr val="accent2">
                      <a:lumMod val="75000"/>
                    </a:schemeClr>
                  </a:solidFill>
                </a:ln>
                <a:solidFill>
                  <a:srgbClr val="0D0D0D"/>
                </a:solidFill>
                <a:effectLst/>
                <a:latin typeface="Comic Sans MS" pitchFamily="66" charset="0"/>
                <a:ea typeface="Times New Roman" pitchFamily="18" charset="0"/>
                <a:cs typeface="Calibri" pitchFamily="34" charset="0"/>
              </a:rPr>
              <a:t>τέταρτη σταυροφορία</a:t>
            </a:r>
          </a:p>
          <a:p>
            <a:pPr marL="0" marR="0" lvl="0" indent="0" algn="l" defTabSz="914400" rtl="0" eaLnBrk="1" fontAlgn="base" latinLnBrk="0" hangingPunct="1">
              <a:lnSpc>
                <a:spcPct val="100000"/>
              </a:lnSpc>
              <a:spcBef>
                <a:spcPct val="0"/>
              </a:spcBef>
              <a:spcAft>
                <a:spcPct val="0"/>
              </a:spcAft>
              <a:buClrTx/>
              <a:buSzTx/>
              <a:buFontTx/>
              <a:buNone/>
              <a:tabLst/>
            </a:pPr>
            <a:r>
              <a:rPr lang="el-GR" b="1" spc="300" dirty="0" smtClean="0">
                <a:ln>
                  <a:solidFill>
                    <a:schemeClr val="tx2">
                      <a:lumMod val="50000"/>
                    </a:schemeClr>
                  </a:solidFill>
                </a:ln>
                <a:solidFill>
                  <a:srgbClr val="0D0D0D"/>
                </a:solidFill>
                <a:latin typeface="Comic Sans MS" pitchFamily="66" charset="0"/>
                <a:ea typeface="Times New Roman" pitchFamily="18" charset="0"/>
                <a:cs typeface="Calibri" pitchFamily="34" charset="0"/>
              </a:rPr>
              <a:t>Τα κίνητρα των σταυροφοριών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Αρχικά θρησκευτικά </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Σταδιακά  υποχώρησαν βαθμιαία τα θρησκευτικά και κυριάρχησαν τα υλικά κίνητρα</a:t>
            </a:r>
          </a:p>
          <a:p>
            <a:pPr algn="just"/>
            <a:r>
              <a:rPr lang="el-GR" b="1" dirty="0" smtClean="0">
                <a:ln>
                  <a:solidFill>
                    <a:srgbClr val="FFC000"/>
                  </a:solidFill>
                </a:ln>
                <a:latin typeface="Comic Sans MS" pitchFamily="66" charset="0"/>
              </a:rPr>
              <a:t>Η τέταρτη σταυροφορία</a:t>
            </a:r>
            <a:endParaRPr lang="el-GR" dirty="0" smtClean="0">
              <a:ln>
                <a:solidFill>
                  <a:srgbClr val="FFC000"/>
                </a:solidFill>
              </a:ln>
              <a:latin typeface="Comic Sans MS" pitchFamily="66" charset="0"/>
            </a:endParaRPr>
          </a:p>
          <a:p>
            <a:pPr algn="just"/>
            <a:r>
              <a:rPr lang="el-GR" dirty="0" smtClean="0">
                <a:ln>
                  <a:solidFill>
                    <a:srgbClr val="FFC000"/>
                  </a:solidFill>
                </a:ln>
                <a:latin typeface="Comic Sans MS" pitchFamily="66" charset="0"/>
              </a:rPr>
              <a:t>●  Αποτελεί το αποκορύφωμα της εξέλιξης της αντικατάστασης των θρησκευτικών κινήτρων από  καθαρά υλικά κίνητρα</a:t>
            </a:r>
          </a:p>
          <a:p>
            <a:pPr algn="just"/>
            <a:r>
              <a:rPr lang="el-GR" dirty="0" smtClean="0">
                <a:ln>
                  <a:solidFill>
                    <a:srgbClr val="FFC000"/>
                  </a:solidFill>
                </a:ln>
                <a:latin typeface="Comic Sans MS" pitchFamily="66" charset="0"/>
              </a:rPr>
              <a:t>●  Αρχικός στόχος η Αίγυπτος και  η Συρία</a:t>
            </a:r>
          </a:p>
          <a:p>
            <a:pPr algn="just"/>
            <a:r>
              <a:rPr lang="el-GR" dirty="0" smtClean="0">
                <a:ln>
                  <a:solidFill>
                    <a:srgbClr val="FFC000"/>
                  </a:solidFill>
                </a:ln>
                <a:latin typeface="Comic Sans MS" pitchFamily="66" charset="0"/>
              </a:rPr>
              <a:t>●  Οι σταυροφόροι κατευθύνθηκαν προς την Κωνσταντινούπολη, την κατέλαβαν  και τη λεηλάτησαν (1204)</a:t>
            </a:r>
          </a:p>
          <a:p>
            <a:r>
              <a:rPr lang="el-GR" dirty="0" smtClean="0">
                <a:latin typeface="Comic Sans MS" pitchFamily="66"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https://image.slidesharecdn.com/ii-150103154251-conversion-gate01/95/ii-1-27-638.jpg?cb=1420471980"/>
          <p:cNvPicPr/>
          <p:nvPr/>
        </p:nvPicPr>
        <p:blipFill>
          <a:blip r:embed="rId2"/>
          <a:srcRect l="1887" t="15723" r="4009" b="13522"/>
          <a:stretch>
            <a:fillRect/>
          </a:stretch>
        </p:blipFill>
        <p:spPr bwMode="auto">
          <a:xfrm>
            <a:off x="0" y="3000372"/>
            <a:ext cx="9144000" cy="38576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4143380"/>
            <a:ext cx="9144000" cy="2800767"/>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rgbClr val="FFC000"/>
                  </a:solidFill>
                </a:ln>
                <a:solidFill>
                  <a:srgbClr val="FFC000"/>
                </a:solidFill>
                <a:effectLst/>
                <a:latin typeface="Comic Sans MS" pitchFamily="66" charset="0"/>
                <a:ea typeface="Times New Roman" pitchFamily="18" charset="0"/>
                <a:cs typeface="Calibri" pitchFamily="34" charset="0"/>
              </a:rPr>
              <a:t>Μπροστά στα τείχη της Κωνσταντινούπολης</a:t>
            </a:r>
            <a:endParaRPr kumimoji="0" lang="el-GR" b="0" i="0" u="none" strike="noStrike" cap="none" normalizeH="0" baseline="0" dirty="0" smtClean="0">
              <a:ln>
                <a:solidFill>
                  <a:srgbClr val="FFC000"/>
                </a:solidFill>
              </a:ln>
              <a:solidFill>
                <a:srgbClr val="FFC000"/>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(Οι σταυροφόροι) δεν μπορούσαν καθόλου να σκεφτούν πώς μπορεί να υπάρχει σ' όλον τον κόσμο μια τόσο πλούσια πόλη, όταν είδαν τα ψηλά τείχη και τους πλούσιους πύργους και τα πλούσια παλάτια και τις ψηλές εκκλησίες της, που ήταν τόσες πολλές που κανείς δεν θα το πίστευε, αν δεν το έβλεπε με τα μάτια του, κι ακόμα το μήκος και το πλάτος της πόλης που κυβερνούσε όλες τις υπόλοιπες. Και μάθετε πως δεν υπήρξε άνθρωπος τόσο ασυγκίνητος που να μην ανατριχιάσει.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err="1" smtClean="0">
                <a:ln>
                  <a:noFill/>
                </a:ln>
                <a:solidFill>
                  <a:srgbClr val="0D0D0D"/>
                </a:solidFill>
                <a:effectLst/>
                <a:latin typeface="Comic Sans MS" pitchFamily="66" charset="0"/>
                <a:ea typeface="Times New Roman" pitchFamily="18" charset="0"/>
                <a:cs typeface="Calibri" pitchFamily="34" charset="0"/>
              </a:rPr>
              <a:t>Γοδοφρείδος</a:t>
            </a:r>
            <a:r>
              <a:rPr kumimoji="0" lang="el-GR" sz="1600"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r>
              <a:rPr kumimoji="0" lang="el-GR" sz="1600" b="0" i="0" u="none" strike="noStrike" cap="none" normalizeH="0" baseline="0" dirty="0" err="1" smtClean="0">
                <a:ln>
                  <a:noFill/>
                </a:ln>
                <a:solidFill>
                  <a:srgbClr val="0D0D0D"/>
                </a:solidFill>
                <a:effectLst/>
                <a:latin typeface="Comic Sans MS" pitchFamily="66" charset="0"/>
                <a:ea typeface="Times New Roman" pitchFamily="18" charset="0"/>
                <a:cs typeface="Calibri" pitchFamily="34" charset="0"/>
              </a:rPr>
              <a:t>Βιλλεαρδουίνος</a:t>
            </a:r>
            <a:r>
              <a:rPr kumimoji="0" lang="el-GR" sz="1600"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Η κατάκτηση της Κωνσταντινούπολης, 128, μετ. Γ. Αντύπας, Αθήνα 1985</a:t>
            </a:r>
            <a:endParaRPr lang="el-GR" sz="1600" b="1" dirty="0" smtClean="0">
              <a:latin typeface="Comic Sans MS" pitchFamily="66" charset="0"/>
              <a:cs typeface="Arial" pitchFamily="34" charset="0"/>
            </a:endParaRPr>
          </a:p>
        </p:txBody>
      </p:sp>
      <p:pic>
        <p:nvPicPr>
          <p:cNvPr id="3" name="Picture 2" descr="http://www.netschoolbook.gr/history2007/daskal/map-4th-crusade-sm.jpg"/>
          <p:cNvPicPr>
            <a:picLocks noChangeAspect="1" noChangeArrowheads="1"/>
          </p:cNvPicPr>
          <p:nvPr/>
        </p:nvPicPr>
        <p:blipFill>
          <a:blip r:embed="rId2" cstate="print"/>
          <a:srcRect/>
          <a:stretch>
            <a:fillRect/>
          </a:stretch>
        </p:blipFill>
        <p:spPr bwMode="auto">
          <a:xfrm>
            <a:off x="0" y="1"/>
            <a:ext cx="9143999" cy="414337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955750"/>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a:spAutoFit/>
          </a:bodyPr>
          <a:lstStyle/>
          <a:p>
            <a:pPr fontAlgn="base">
              <a:spcBef>
                <a:spcPct val="0"/>
              </a:spcBef>
              <a:spcAft>
                <a:spcPct val="0"/>
              </a:spcAft>
            </a:pPr>
            <a:endParaRPr lang="el-GR" b="1" dirty="0" smtClean="0">
              <a:ln>
                <a:solidFill>
                  <a:srgbClr val="663300"/>
                </a:solidFill>
              </a:ln>
              <a:solidFill>
                <a:schemeClr val="tx1">
                  <a:lumMod val="95000"/>
                  <a:lumOff val="5000"/>
                </a:schemeClr>
              </a:solidFill>
              <a:latin typeface="Comic Sans MS" pitchFamily="66" charset="0"/>
            </a:endParaRPr>
          </a:p>
          <a:p>
            <a:pPr fontAlgn="base">
              <a:spcBef>
                <a:spcPct val="0"/>
              </a:spcBef>
              <a:spcAft>
                <a:spcPct val="0"/>
              </a:spcAft>
            </a:pPr>
            <a:r>
              <a:rPr lang="el-GR" b="1" dirty="0" smtClean="0">
                <a:ln>
                  <a:solidFill>
                    <a:srgbClr val="663300"/>
                  </a:solidFill>
                </a:ln>
                <a:solidFill>
                  <a:schemeClr val="tx1">
                    <a:lumMod val="95000"/>
                    <a:lumOff val="5000"/>
                  </a:schemeClr>
                </a:solidFill>
                <a:latin typeface="Comic Sans MS" pitchFamily="66" charset="0"/>
              </a:rPr>
              <a:t>Η </a:t>
            </a:r>
            <a:r>
              <a:rPr lang="el-GR" b="1" dirty="0" smtClean="0">
                <a:ln>
                  <a:solidFill>
                    <a:srgbClr val="663300"/>
                  </a:solidFill>
                </a:ln>
                <a:solidFill>
                  <a:schemeClr val="tx1">
                    <a:lumMod val="95000"/>
                    <a:lumOff val="5000"/>
                  </a:schemeClr>
                </a:solidFill>
                <a:latin typeface="Comic Sans MS" pitchFamily="66" charset="0"/>
              </a:rPr>
              <a:t>λεηλασία της Κωνσταντινούπολης από τους σταυροφόρους</a:t>
            </a:r>
          </a:p>
          <a:p>
            <a:pPr algn="just"/>
            <a:r>
              <a:rPr lang="el-GR" sz="1600" i="1" dirty="0" smtClean="0">
                <a:solidFill>
                  <a:schemeClr val="tx1">
                    <a:lumMod val="95000"/>
                    <a:lumOff val="5000"/>
                  </a:schemeClr>
                </a:solidFill>
                <a:latin typeface="Comic Sans MS" pitchFamily="66" charset="0"/>
              </a:rPr>
              <a:t>Ο </a:t>
            </a:r>
            <a:r>
              <a:rPr lang="el-GR" sz="1600" i="1" dirty="0" err="1" smtClean="0">
                <a:solidFill>
                  <a:schemeClr val="tx1">
                    <a:lumMod val="95000"/>
                    <a:lumOff val="5000"/>
                  </a:schemeClr>
                </a:solidFill>
                <a:latin typeface="Comic Sans MS" pitchFamily="66" charset="0"/>
              </a:rPr>
              <a:t>Γοδεφ</a:t>
            </a:r>
            <a:r>
              <a:rPr lang="el-GR" sz="1600" b="1" i="1" dirty="0" err="1" smtClean="0">
                <a:solidFill>
                  <a:schemeClr val="tx1">
                    <a:lumMod val="95000"/>
                    <a:lumOff val="5000"/>
                  </a:schemeClr>
                </a:solidFill>
                <a:latin typeface="Comic Sans MS" pitchFamily="66" charset="0"/>
              </a:rPr>
              <a:t>ρείδος</a:t>
            </a:r>
            <a:r>
              <a:rPr lang="el-GR" sz="1600" b="1" i="1" dirty="0" smtClean="0">
                <a:solidFill>
                  <a:schemeClr val="tx1">
                    <a:lumMod val="95000"/>
                    <a:lumOff val="5000"/>
                  </a:schemeClr>
                </a:solidFill>
                <a:latin typeface="Comic Sans MS" pitchFamily="66" charset="0"/>
              </a:rPr>
              <a:t> </a:t>
            </a:r>
            <a:r>
              <a:rPr lang="el-GR" sz="1600" b="1" i="1" dirty="0" err="1" smtClean="0">
                <a:solidFill>
                  <a:schemeClr val="tx1">
                    <a:lumMod val="95000"/>
                    <a:lumOff val="5000"/>
                  </a:schemeClr>
                </a:solidFill>
                <a:latin typeface="Comic Sans MS" pitchFamily="66" charset="0"/>
              </a:rPr>
              <a:t>Βιλλαρδουίνος</a:t>
            </a:r>
            <a:r>
              <a:rPr lang="el-GR" sz="1600" i="1" dirty="0" smtClean="0">
                <a:solidFill>
                  <a:schemeClr val="tx1">
                    <a:lumMod val="95000"/>
                    <a:lumOff val="5000"/>
                  </a:schemeClr>
                </a:solidFill>
                <a:latin typeface="Comic Sans MS" pitchFamily="66" charset="0"/>
              </a:rPr>
              <a:t>, που συμμετείχε στη πολιορκία, στο έργο «Χρονικό της Κατάκτησης της Κωνσταντινούπολης» γράφει...</a:t>
            </a:r>
            <a:endParaRPr lang="el-GR" dirty="0" smtClean="0">
              <a:solidFill>
                <a:schemeClr val="tx1">
                  <a:lumMod val="95000"/>
                  <a:lumOff val="5000"/>
                </a:schemeClr>
              </a:solidFill>
              <a:latin typeface="Comic Sans MS" pitchFamily="66" charset="0"/>
            </a:endParaRPr>
          </a:p>
          <a:p>
            <a:pPr algn="just"/>
            <a:r>
              <a:rPr lang="el-GR" dirty="0" smtClean="0">
                <a:solidFill>
                  <a:schemeClr val="tx1">
                    <a:lumMod val="95000"/>
                    <a:lumOff val="5000"/>
                  </a:schemeClr>
                </a:solidFill>
              </a:rPr>
              <a:t> </a:t>
            </a:r>
            <a:endParaRPr lang="el-GR" dirty="0" smtClean="0">
              <a:solidFill>
                <a:schemeClr val="tx1">
                  <a:lumMod val="95000"/>
                  <a:lumOff val="5000"/>
                </a:schemeClr>
              </a:solidFill>
            </a:endParaRPr>
          </a:p>
          <a:p>
            <a:pPr algn="just"/>
            <a:r>
              <a:rPr lang="el-GR" dirty="0" smtClean="0">
                <a:solidFill>
                  <a:schemeClr val="tx1">
                    <a:lumMod val="95000"/>
                    <a:lumOff val="5000"/>
                  </a:schemeClr>
                </a:solidFill>
                <a:latin typeface="Comic Sans MS" pitchFamily="66" charset="0"/>
              </a:rPr>
              <a:t>«</a:t>
            </a:r>
            <a:r>
              <a:rPr lang="el-GR" dirty="0" smtClean="0">
                <a:solidFill>
                  <a:schemeClr val="tx1">
                    <a:lumMod val="95000"/>
                    <a:lumOff val="5000"/>
                  </a:schemeClr>
                </a:solidFill>
                <a:latin typeface="Comic Sans MS" pitchFamily="66" charset="0"/>
              </a:rPr>
              <a:t>Εκείνη τη νύχτα [</a:t>
            </a:r>
            <a:r>
              <a:rPr lang="el-GR" dirty="0" err="1" smtClean="0">
                <a:solidFill>
                  <a:schemeClr val="tx1">
                    <a:lumMod val="95000"/>
                    <a:lumOff val="5000"/>
                  </a:schemeClr>
                </a:solidFill>
                <a:latin typeface="Comic Sans MS" pitchFamily="66" charset="0"/>
              </a:rPr>
              <a:t>σ.σ</a:t>
            </a:r>
            <a:r>
              <a:rPr lang="el-GR" dirty="0" smtClean="0">
                <a:solidFill>
                  <a:schemeClr val="tx1">
                    <a:lumMod val="95000"/>
                    <a:lumOff val="5000"/>
                  </a:schemeClr>
                </a:solidFill>
                <a:latin typeface="Comic Sans MS" pitchFamily="66" charset="0"/>
              </a:rPr>
              <a:t>: 12 προς 13 Απριλίου 1204], μπροστά στο στρατόπεδο του </a:t>
            </a:r>
            <a:r>
              <a:rPr lang="el-GR" dirty="0" err="1" smtClean="0">
                <a:solidFill>
                  <a:schemeClr val="tx1">
                    <a:lumMod val="95000"/>
                    <a:lumOff val="5000"/>
                  </a:schemeClr>
                </a:solidFill>
                <a:latin typeface="Comic Sans MS" pitchFamily="66" charset="0"/>
              </a:rPr>
              <a:t>Βονιφάτιου</a:t>
            </a:r>
            <a:r>
              <a:rPr lang="el-GR" dirty="0" smtClean="0">
                <a:solidFill>
                  <a:schemeClr val="tx1">
                    <a:lumMod val="95000"/>
                    <a:lumOff val="5000"/>
                  </a:schemeClr>
                </a:solidFill>
                <a:latin typeface="Comic Sans MS" pitchFamily="66" charset="0"/>
              </a:rPr>
              <a:t> του </a:t>
            </a:r>
            <a:r>
              <a:rPr lang="el-GR" dirty="0" err="1" smtClean="0">
                <a:solidFill>
                  <a:schemeClr val="tx1">
                    <a:lumMod val="95000"/>
                    <a:lumOff val="5000"/>
                  </a:schemeClr>
                </a:solidFill>
                <a:latin typeface="Comic Sans MS" pitchFamily="66" charset="0"/>
              </a:rPr>
              <a:t>Μονφερατικού</a:t>
            </a:r>
            <a:r>
              <a:rPr lang="el-GR" dirty="0" smtClean="0">
                <a:solidFill>
                  <a:schemeClr val="tx1">
                    <a:lumMod val="95000"/>
                    <a:lumOff val="5000"/>
                  </a:schemeClr>
                </a:solidFill>
                <a:latin typeface="Comic Sans MS" pitchFamily="66" charset="0"/>
              </a:rPr>
              <a:t>, δεν ξέρω ποιοι άνθρωποι, που φοβόντουσαν μην τους επιτεθούν οι Έλληνες, βάλανε φωτιά στο χώρο ανάμεσα σε αυτούς και στους Έλληνες. Και η πόλη άρχισε να αρπάζει φωτιά και να καίγεται πολύ άσχημα, και καιγόταν όλη εκείνη τη νύχτα και την άλλη μέρα μέχρι το απόγευμα. </a:t>
            </a:r>
            <a:r>
              <a:rPr lang="el-GR" b="1" dirty="0" smtClean="0">
                <a:solidFill>
                  <a:schemeClr val="tx1">
                    <a:lumMod val="95000"/>
                    <a:lumOff val="5000"/>
                  </a:schemeClr>
                </a:solidFill>
                <a:latin typeface="Comic Sans MS" pitchFamily="66" charset="0"/>
              </a:rPr>
              <a:t>Και τούτη ήταν η τρίτη πυρκαγιά στην Κωνσταντινούπολη από τότε που ήρθανε οι Φράγκοι στην χώρα. Και υπήρχαν περισσότερα καμένα σπίτια από όσα υπήρχαν στις τρεις πιο μεγάλες πόλεις του βασιλείου της Γαλλίας</a:t>
            </a:r>
            <a:r>
              <a:rPr lang="el-GR" b="1" dirty="0" smtClean="0">
                <a:solidFill>
                  <a:schemeClr val="tx1">
                    <a:lumMod val="95000"/>
                    <a:lumOff val="5000"/>
                  </a:schemeClr>
                </a:solidFill>
                <a:latin typeface="Comic Sans MS" pitchFamily="66" charset="0"/>
              </a:rPr>
              <a:t>.</a:t>
            </a:r>
          </a:p>
          <a:p>
            <a:pPr algn="just"/>
            <a:r>
              <a:rPr lang="el-GR" b="1" dirty="0" smtClean="0">
                <a:solidFill>
                  <a:schemeClr val="tx1">
                    <a:lumMod val="95000"/>
                    <a:lumOff val="5000"/>
                  </a:schemeClr>
                </a:solidFill>
                <a:latin typeface="Comic Sans MS" pitchFamily="66" charset="0"/>
              </a:rPr>
              <a:t>  </a:t>
            </a:r>
          </a:p>
          <a:p>
            <a:pPr algn="just"/>
            <a:r>
              <a:rPr lang="el-GR" dirty="0" smtClean="0">
                <a:solidFill>
                  <a:schemeClr val="tx1">
                    <a:lumMod val="95000"/>
                    <a:lumOff val="5000"/>
                  </a:schemeClr>
                </a:solidFill>
                <a:latin typeface="Comic Sans MS" pitchFamily="66" charset="0"/>
              </a:rPr>
              <a:t>Και τα λάφυρα ήταν τόσα πολλά που κανείς δεν ήξερε να πει πόσα, χρυσάφι, και ασήμι και σκεύη και πολύτιμα πετράδια και μετάξια και γούνινα φορέματα από γκρίζο σκίουρο και από ερμίνα, και όλα τα ακριβά πράγματα που βρέθηκαν ποτέ στη γη.  Ο καθένας πήρε για να μείνει όποιο σπίτι ήθελε, και υπήρχαν πολλά. Και έπρεπε να δοξάσουν πολύ τον Κύριο Ημών, γιατί δεν είχαν πάνω από είκοσι χιλιάδες οπλισμένους ανθρώπους ανάμεσά τους και με τη βοήθεια του Θεού νίκησαν τετρακόσιες χιλιάδες ανθρώπους ή και περισσότερους, και μάλιστα μέσα στην πιο ισχυρή πόλη που υπήρξε σε όλον τον κόσμο, που ήταν μεγάλη πόλη, και η πιο καλά οχυρωμένη. </a:t>
            </a:r>
            <a:r>
              <a:rPr lang="el-GR" dirty="0" smtClean="0">
                <a:solidFill>
                  <a:schemeClr val="tx1">
                    <a:lumMod val="95000"/>
                    <a:lumOff val="5000"/>
                  </a:schemeClr>
                </a:solidFill>
                <a:latin typeface="Comic Sans MS" pitchFamily="66" charset="0"/>
              </a:rPr>
              <a:t>»</a:t>
            </a:r>
          </a:p>
          <a:p>
            <a:pPr algn="just"/>
            <a:r>
              <a:rPr lang="el-GR" dirty="0" smtClean="0">
                <a:ln>
                  <a:solidFill>
                    <a:schemeClr val="accent6">
                      <a:lumMod val="50000"/>
                    </a:schemeClr>
                  </a:solidFill>
                </a:ln>
                <a:solidFill>
                  <a:srgbClr val="FF9933"/>
                </a:solidFill>
              </a:rPr>
              <a:t>Ο </a:t>
            </a:r>
            <a:r>
              <a:rPr lang="el-GR" dirty="0" err="1" smtClean="0">
                <a:ln>
                  <a:solidFill>
                    <a:schemeClr val="accent6">
                      <a:lumMod val="50000"/>
                    </a:schemeClr>
                  </a:solidFill>
                </a:ln>
                <a:solidFill>
                  <a:srgbClr val="FF9933"/>
                </a:solidFill>
              </a:rPr>
              <a:t>Βιλλεαρδουίνος</a:t>
            </a:r>
            <a:r>
              <a:rPr lang="el-GR" dirty="0" smtClean="0">
                <a:ln>
                  <a:solidFill>
                    <a:schemeClr val="accent6">
                      <a:lumMod val="50000"/>
                    </a:schemeClr>
                  </a:solidFill>
                </a:ln>
                <a:solidFill>
                  <a:srgbClr val="FF9933"/>
                </a:solidFill>
              </a:rPr>
              <a:t> παρατηρεί ότι </a:t>
            </a:r>
            <a:r>
              <a:rPr lang="el-GR" b="1" dirty="0" smtClean="0">
                <a:ln>
                  <a:solidFill>
                    <a:schemeClr val="accent6">
                      <a:lumMod val="50000"/>
                    </a:schemeClr>
                  </a:solidFill>
                </a:ln>
                <a:solidFill>
                  <a:srgbClr val="FF9933"/>
                </a:solidFill>
              </a:rPr>
              <a:t>«από την εποχή της δημιουργίας του κόσμου, ποτέ, σε καμία πόλη, δεν κατακτήθηκαν τόσα λάφυρα»</a:t>
            </a:r>
            <a:r>
              <a:rPr lang="el-GR" b="1" baseline="30000" dirty="0" smtClean="0">
                <a:ln>
                  <a:solidFill>
                    <a:schemeClr val="accent6">
                      <a:lumMod val="50000"/>
                    </a:schemeClr>
                  </a:solidFill>
                </a:ln>
                <a:solidFill>
                  <a:srgbClr val="FF9933"/>
                </a:solidFill>
              </a:rPr>
              <a:t>. </a:t>
            </a:r>
            <a:endParaRPr lang="el-GR" b="1" baseline="30000" dirty="0" smtClean="0">
              <a:ln>
                <a:solidFill>
                  <a:schemeClr val="accent6">
                    <a:lumMod val="50000"/>
                  </a:schemeClr>
                </a:solidFill>
              </a:ln>
              <a:solidFill>
                <a:srgbClr val="FF9933"/>
              </a:solidFill>
            </a:endParaRPr>
          </a:p>
          <a:p>
            <a:pPr algn="just"/>
            <a:endParaRPr lang="el-GR" dirty="0" smtClean="0">
              <a:solidFill>
                <a:schemeClr val="tx1">
                  <a:lumMod val="95000"/>
                  <a:lumOff val="5000"/>
                </a:schemeClr>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7386638"/>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solidFill>
                    <a:schemeClr val="accent6">
                      <a:lumMod val="50000"/>
                    </a:schemeClr>
                  </a:solidFill>
                </a:ln>
                <a:solidFill>
                  <a:srgbClr val="0D0D0D"/>
                </a:solidFill>
                <a:effectLst/>
                <a:latin typeface="Comic Sans MS" pitchFamily="66" charset="0"/>
                <a:ea typeface="Times New Roman" pitchFamily="18" charset="0"/>
                <a:cs typeface="Calibri" pitchFamily="34" charset="0"/>
              </a:rPr>
              <a:t>Ο πάπας Ιννοκέντιος στηλιτεύει το μένος των Σταυροφόρων</a:t>
            </a:r>
            <a:endParaRPr kumimoji="0" lang="el-GR" b="0" i="0" u="none" strike="noStrike" cap="none" normalizeH="0" baseline="0" dirty="0" smtClean="0">
              <a:ln>
                <a:solidFill>
                  <a:schemeClr val="accent6">
                    <a:lumMod val="50000"/>
                  </a:schemeClr>
                </a:solid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Αυτοί οι πιστοί του Χριστού, που όφειλαν να στραφούν εναντίον των απίστων, κολύμπησαν στο χριστιανικό αίμα. </a:t>
            </a:r>
          </a:p>
          <a:p>
            <a:pPr marL="0" marR="0" lvl="0" indent="0" algn="just" defTabSz="914400" rtl="0" eaLnBrk="0" fontAlgn="base" latinLnBrk="0" hangingPunct="0">
              <a:lnSpc>
                <a:spcPct val="100000"/>
              </a:lnSpc>
              <a:spcBef>
                <a:spcPct val="0"/>
              </a:spcBef>
              <a:spcAft>
                <a:spcPct val="0"/>
              </a:spcAft>
              <a:buClrTx/>
              <a:buSzTx/>
              <a:buFontTx/>
              <a:buNone/>
              <a:tabLst/>
            </a:pPr>
            <a:r>
              <a:rPr lang="el-GR" dirty="0" smtClean="0">
                <a:solidFill>
                  <a:srgbClr val="0D0D0D"/>
                </a:solidFill>
                <a:latin typeface="Comic Sans MS" pitchFamily="66" charset="0"/>
                <a:ea typeface="Times New Roman" pitchFamily="18" charset="0"/>
                <a:cs typeface="Calibri" pitchFamily="34" charset="0"/>
              </a:rPr>
              <a:t> </a:t>
            </a:r>
            <a:r>
              <a:rPr lang="el-GR" dirty="0" smtClean="0">
                <a:solidFill>
                  <a:srgbClr val="0D0D0D"/>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Δεν λογάριασαν, ούτε θρησκεία, ούτε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ηλικία, ούτε φύλο. Και δεν τους άρκεσε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που πήραν τους θησαυρούς της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Αυτοκρατορίας και που ξεπουπούλιασαν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τους ιδιώτες, μικρούς και μεγάλους,  </a:t>
            </a:r>
            <a:r>
              <a:rPr kumimoji="0" lang="el-GR" b="1" i="0" u="none" strike="noStrike" cap="none" normalizeH="0" dirty="0" smtClean="0">
                <a:ln>
                  <a:noFill/>
                </a:ln>
                <a:solidFill>
                  <a:srgbClr val="FFFF00"/>
                </a:solidFill>
                <a:effectLst/>
                <a:latin typeface="Comic Sans MS" pitchFamily="66" charset="0"/>
                <a:ea typeface="Times New Roman" pitchFamily="18" charset="0"/>
                <a:cs typeface="Calibri"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αλλά θέλησαν να βάλουν χέρι και στα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πλούτη των εκκλησιών, από τις ιερές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τράπεζες, τους είδαν να παίρνουν  </a:t>
            </a: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FFFF00"/>
                </a:solidFill>
                <a:latin typeface="Comic Sans MS" pitchFamily="66" charset="0"/>
                <a:ea typeface="Times New Roman" pitchFamily="18" charset="0"/>
                <a:cs typeface="Calibri" pitchFamily="34" charset="0"/>
              </a:rPr>
              <a:t> </a:t>
            </a:r>
            <a:r>
              <a:rPr lang="el-GR" b="1" dirty="0" smtClean="0">
                <a:solidFill>
                  <a:srgbClr val="FFFF00"/>
                </a:solidFill>
                <a:latin typeface="Comic Sans MS" pitchFamily="66" charset="0"/>
                <a:ea typeface="Times New Roman" pitchFamily="18" charset="0"/>
                <a:cs typeface="Calibri" pitchFamily="34" charset="0"/>
              </a:rPr>
              <a:t>                                               </a:t>
            </a:r>
            <a:r>
              <a:rPr kumimoji="0" lang="el-GR" b="1" i="0"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rPr>
              <a:t>εικόνες και σταυρούς και να φεύγουν.</a:t>
            </a:r>
            <a:endParaRPr kumimoji="0" lang="el-GR" b="1" i="1" u="none" strike="noStrike" cap="none" normalizeH="0" baseline="0" dirty="0" smtClean="0">
              <a:ln>
                <a:noFill/>
              </a:ln>
              <a:solidFill>
                <a:srgbClr val="FFFF00"/>
              </a:solidFill>
              <a:effectLst/>
              <a:latin typeface="Comic Sans MS" pitchFamily="66"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dirty="0" smtClean="0">
                <a:ln>
                  <a:noFill/>
                </a:ln>
                <a:solidFill>
                  <a:srgbClr val="0D0D0D"/>
                </a:solidFill>
                <a:effectLst/>
                <a:latin typeface="Comic Sans MS" pitchFamily="66" charset="0"/>
                <a:ea typeface="Times New Roman" pitchFamily="18" charset="0"/>
                <a:cs typeface="Calibri" pitchFamily="34" charset="0"/>
              </a:rPr>
              <a:t> </a:t>
            </a:r>
            <a:r>
              <a:rPr kumimoji="0" lang="el-GR" sz="1600" b="0" i="1" u="none" strike="noStrike" cap="none" normalizeH="0" dirty="0" smtClean="0">
                <a:ln>
                  <a:noFill/>
                </a:ln>
                <a:solidFill>
                  <a:srgbClr val="0D0D0D"/>
                </a:solidFill>
                <a:effectLst/>
                <a:latin typeface="Comic Sans MS" pitchFamily="66" charset="0"/>
                <a:ea typeface="Times New Roman" pitchFamily="18" charset="0"/>
                <a:cs typeface="Calibri" pitchFamily="34" charset="0"/>
              </a:rPr>
              <a:t>                                                                              Α</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πό το βιβλίο: Β. </a:t>
            </a:r>
            <a:r>
              <a:rPr kumimoji="0" lang="el-GR" sz="1600" b="0" i="1" u="none" strike="noStrike" cap="none" normalizeH="0" baseline="0" dirty="0" err="1" smtClean="0">
                <a:ln>
                  <a:noFill/>
                </a:ln>
                <a:solidFill>
                  <a:srgbClr val="0D0D0D"/>
                </a:solidFill>
                <a:effectLst/>
                <a:latin typeface="Comic Sans MS" pitchFamily="66" charset="0"/>
                <a:ea typeface="Times New Roman" pitchFamily="18" charset="0"/>
                <a:cs typeface="Calibri" pitchFamily="34" charset="0"/>
              </a:rPr>
              <a:t>Κρεμμυδάς</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 Φ.  </a:t>
            </a:r>
          </a:p>
          <a:p>
            <a:pPr marL="0" marR="0" lvl="0" indent="0" algn="l" defTabSz="914400" rtl="0" eaLnBrk="0" fontAlgn="base" latinLnBrk="0" hangingPunct="0">
              <a:lnSpc>
                <a:spcPct val="100000"/>
              </a:lnSpc>
              <a:spcBef>
                <a:spcPct val="0"/>
              </a:spcBef>
              <a:spcAft>
                <a:spcPct val="0"/>
              </a:spcAft>
              <a:buClrTx/>
              <a:buSzTx/>
              <a:buFontTx/>
              <a:buNone/>
              <a:tabLst/>
            </a:pPr>
            <a:r>
              <a:rPr lang="el-GR" sz="1600" i="1" dirty="0" smtClean="0">
                <a:solidFill>
                  <a:srgbClr val="0D0D0D"/>
                </a:solidFill>
                <a:latin typeface="Comic Sans MS" pitchFamily="66" charset="0"/>
                <a:ea typeface="Times New Roman" pitchFamily="18" charset="0"/>
                <a:cs typeface="Calibri" pitchFamily="34" charset="0"/>
              </a:rPr>
              <a:t> </a:t>
            </a:r>
            <a:r>
              <a:rPr lang="el-GR" sz="1600" i="1" dirty="0" smtClean="0">
                <a:solidFill>
                  <a:srgbClr val="0D0D0D"/>
                </a:solidFill>
                <a:latin typeface="Comic Sans MS" pitchFamily="66" charset="0"/>
                <a:ea typeface="Times New Roman" pitchFamily="18" charset="0"/>
                <a:cs typeface="Calibri" pitchFamily="34" charset="0"/>
              </a:rPr>
              <a:t>                                                                              </a:t>
            </a:r>
            <a:r>
              <a:rPr kumimoji="0" lang="el-GR" sz="1600" b="0" i="1" u="none" strike="noStrike" cap="none" normalizeH="0" baseline="0" dirty="0" err="1" smtClean="0">
                <a:ln>
                  <a:noFill/>
                </a:ln>
                <a:solidFill>
                  <a:srgbClr val="0D0D0D"/>
                </a:solidFill>
                <a:effectLst/>
                <a:latin typeface="Comic Sans MS" pitchFamily="66" charset="0"/>
                <a:ea typeface="Times New Roman" pitchFamily="18" charset="0"/>
                <a:cs typeface="Calibri" pitchFamily="34" charset="0"/>
              </a:rPr>
              <a:t>Πισπιρίγκου</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Ο μεσαιωνικός κόσμος, </a:t>
            </a:r>
            <a:r>
              <a:rPr kumimoji="0" lang="el-GR" sz="1600" b="0" i="1" u="none" strike="noStrike" cap="none" normalizeH="0" baseline="0" dirty="0" err="1" smtClean="0">
                <a:ln>
                  <a:noFill/>
                </a:ln>
                <a:solidFill>
                  <a:srgbClr val="0D0D0D"/>
                </a:solidFill>
                <a:effectLst/>
                <a:latin typeface="Comic Sans MS" pitchFamily="66" charset="0"/>
                <a:ea typeface="Times New Roman" pitchFamily="18" charset="0"/>
                <a:cs typeface="Calibri" pitchFamily="34" charset="0"/>
              </a:rPr>
              <a:t>εκδ</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sz="1600" i="1" dirty="0" smtClean="0">
                <a:solidFill>
                  <a:srgbClr val="0D0D0D"/>
                </a:solidFill>
                <a:latin typeface="Comic Sans MS" pitchFamily="66" charset="0"/>
                <a:ea typeface="Times New Roman" pitchFamily="18" charset="0"/>
                <a:cs typeface="Calibri" pitchFamily="34" charset="0"/>
              </a:rPr>
              <a:t> </a:t>
            </a:r>
            <a:r>
              <a:rPr lang="el-GR" sz="1600" i="1" dirty="0" smtClean="0">
                <a:solidFill>
                  <a:srgbClr val="0D0D0D"/>
                </a:solidFill>
                <a:latin typeface="Comic Sans MS" pitchFamily="66" charset="0"/>
                <a:ea typeface="Times New Roman" pitchFamily="18" charset="0"/>
                <a:cs typeface="Calibri" pitchFamily="34" charset="0"/>
              </a:rPr>
              <a:t>                                                                              </a:t>
            </a:r>
            <a:r>
              <a:rPr kumimoji="0" lang="el-GR" sz="1600" b="0" i="1"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Γνώση, Αθήνα 1985, 150</a:t>
            </a:r>
            <a:r>
              <a:rPr kumimoji="0" lang="el-GR" sz="1600"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smtClean="0">
              <a:ln>
                <a:noFill/>
              </a:ln>
              <a:solidFill>
                <a:srgbClr val="663300"/>
              </a:solidFill>
              <a:effectLst/>
              <a:latin typeface="Comic Sans MS" pitchFamily="66" charset="0"/>
              <a:cs typeface="Calibri" pitchFamily="34" charset="0"/>
            </a:endParaRPr>
          </a:p>
          <a:p>
            <a:pPr lvl="0" algn="just" eaLnBrk="0" fontAlgn="base" hangingPunct="0">
              <a:spcBef>
                <a:spcPct val="0"/>
              </a:spcBef>
              <a:spcAft>
                <a:spcPct val="0"/>
              </a:spcAft>
            </a:pPr>
            <a:r>
              <a:rPr lang="el-GR" sz="1600" b="1" dirty="0" smtClean="0">
                <a:solidFill>
                  <a:srgbClr val="663300"/>
                </a:solidFill>
                <a:latin typeface="Comic Sans MS" pitchFamily="66" charset="0"/>
              </a:rPr>
              <a:t>Οι σταυροφόροι και οι συνεργάτες τους </a:t>
            </a:r>
            <a:r>
              <a:rPr lang="el-GR" sz="1600" b="1" dirty="0" err="1" smtClean="0">
                <a:solidFill>
                  <a:srgbClr val="663300"/>
                </a:solidFill>
                <a:latin typeface="Comic Sans MS" pitchFamily="66" charset="0"/>
              </a:rPr>
              <a:t>Bενετοί</a:t>
            </a:r>
            <a:r>
              <a:rPr lang="el-GR" sz="1600" b="1" dirty="0" smtClean="0">
                <a:solidFill>
                  <a:srgbClr val="663300"/>
                </a:solidFill>
                <a:latin typeface="Comic Sans MS" pitchFamily="66" charset="0"/>
              </a:rPr>
              <a:t>, όταν κατέλαβαν την Κωνσταντινούπολη επέβαλαν  το δίκαιο του κατακτητή. Οι σφαγές και η λεηλασία των δημόσιων κτηρίων και των ιδιωτικών κατοικιών ξεπέρασαν  κάθε προηγούμενο. Δεν έμεινε παλάτι, αρχοντικό, εκκλησία, μεγάλη ή μικρή, μοναστήρι, απλό σπίτι, που να μην υποστεί  λεηλασία. Ιδίως τους προσέλκυσε  ο μυθικός πλούτος της Αγίας Σοφίας, όπου απέσπασαν τα πάντα, από άγια δισκοπότηρα, ευαγγέλια, ιερά άμφια, άγιες εικόνες, μανουάλια, πολυκάντηλα μέχρι και την Αγία Τράπεζα και το ασημένιο εικονοστάσιο του Τέμπλου.  Οι  τάφοι των Αυτοκρατόρων συλήθηκαν όλοι, ενώ τα λείψανα πετάχτηκαν εδώ κι εκεί. π.χ. το πτώμα του Βασιλείου Β΄  πετάχτηκε έξω και στα χέρια του τοποθέτησαν  οι Φράγκοι ειρωνικά  μια φλογέρα.  Επίσης  καταστράφηκαν αναρίθμητα έργα τέχνης, τόσο της κλασσικής αρχαιότητας όσο και της ρωμαϊκής περιόδου καθώς και αρχαία ελληνικά χειρόγραφα.  </a:t>
            </a:r>
            <a:r>
              <a:rPr lang="el-GR" sz="1600" dirty="0" smtClean="0">
                <a:latin typeface="Comic Sans MS" pitchFamily="66" charset="0"/>
              </a:rPr>
              <a:t>      </a:t>
            </a:r>
            <a:r>
              <a:rPr lang="el-GR" sz="1600" dirty="0" smtClean="0"/>
              <a:t>     </a:t>
            </a:r>
            <a:endParaRPr kumimoji="0" lang="el-GR" sz="16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5" name="4 - Εικόνα" descr="https://image.slidesharecdn.com/ii-150103154251-conversion-gate01/95/ii-1-37-638.jpg?cb=1420471980"/>
          <p:cNvPicPr/>
          <p:nvPr/>
        </p:nvPicPr>
        <p:blipFill>
          <a:blip r:embed="rId2"/>
          <a:srcRect l="5172" t="53653" r="59718" b="2923"/>
          <a:stretch>
            <a:fillRect/>
          </a:stretch>
        </p:blipFill>
        <p:spPr bwMode="auto">
          <a:xfrm>
            <a:off x="0" y="1357298"/>
            <a:ext cx="4643438" cy="31432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9144000" cy="686341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Ο</a:t>
            </a:r>
            <a:r>
              <a:rPr kumimoji="0" lang="el-GR" sz="1600" b="1"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Νικήτας Χωνιάτης</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Arial" pitchFamily="34" charset="0"/>
              </a:rPr>
              <a:t>ή </a:t>
            </a:r>
            <a:r>
              <a:rPr kumimoji="0" lang="el-GR" sz="1600" b="1"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Ακομινάτος</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a:t>
            </a:r>
            <a:r>
              <a:rPr kumimoji="0" lang="el-GR" sz="1600" b="0" i="0" u="none" strike="noStrike" cap="none" normalizeH="0" baseline="0" dirty="0" err="1" smtClean="0">
                <a:ln>
                  <a:noFill/>
                </a:ln>
                <a:solidFill>
                  <a:schemeClr val="accent2">
                    <a:lumMod val="50000"/>
                  </a:schemeClr>
                </a:solidFill>
                <a:effectLst/>
                <a:latin typeface="Comic Sans MS" pitchFamily="66" charset="0"/>
                <a:ea typeface="Times New Roman" pitchFamily="18" charset="0"/>
                <a:cs typeface="Calibri" pitchFamily="34" charset="0"/>
              </a:rPr>
              <a:t>περ</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1155- </a:t>
            </a:r>
            <a:r>
              <a:rPr kumimoji="0" lang="el-GR" sz="1600" b="0" i="0" u="none" strike="noStrike" cap="none" normalizeH="0" baseline="0" dirty="0" err="1" smtClean="0">
                <a:ln>
                  <a:noFill/>
                </a:ln>
                <a:solidFill>
                  <a:schemeClr val="accent2">
                    <a:lumMod val="50000"/>
                  </a:schemeClr>
                </a:solidFill>
                <a:effectLst/>
                <a:latin typeface="Comic Sans MS" pitchFamily="66" charset="0"/>
                <a:ea typeface="Times New Roman" pitchFamily="18" charset="0"/>
                <a:cs typeface="Calibri" pitchFamily="34" charset="0"/>
              </a:rPr>
              <a:t>περ</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1216ο οποίος θεωρείται ο σημαντικότερος βυζαντινός ιστορικός του 12</a:t>
            </a:r>
            <a:r>
              <a:rPr kumimoji="0" lang="el-GR" sz="1600" b="0" i="0" u="none" strike="noStrike" cap="none" normalizeH="0" baseline="30000" dirty="0" smtClean="0">
                <a:ln>
                  <a:noFill/>
                </a:ln>
                <a:solidFill>
                  <a:schemeClr val="accent2">
                    <a:lumMod val="50000"/>
                  </a:schemeClr>
                </a:solidFill>
                <a:effectLst/>
                <a:latin typeface="Comic Sans MS" pitchFamily="66" charset="0"/>
                <a:ea typeface="Times New Roman" pitchFamily="18" charset="0"/>
                <a:cs typeface="Calibri" pitchFamily="34" charset="0"/>
              </a:rPr>
              <a:t>ου</a:t>
            </a:r>
            <a:r>
              <a:rPr kumimoji="0" lang="el-GR" sz="1600" b="0" i="0" u="none" strike="noStrike" cap="none" normalizeH="0" baseline="0" dirty="0" smtClean="0">
                <a:ln>
                  <a:noFill/>
                </a:ln>
                <a:solidFill>
                  <a:schemeClr val="accent2">
                    <a:lumMod val="50000"/>
                  </a:schemeClr>
                </a:solidFill>
                <a:effectLst/>
                <a:latin typeface="Comic Sans MS" pitchFamily="66" charset="0"/>
                <a:ea typeface="Times New Roman" pitchFamily="18" charset="0"/>
                <a:cs typeface="Calibri" pitchFamily="34" charset="0"/>
              </a:rPr>
              <a:t> αιώνα και υπήρξε  αυτόπτης μάρτυρας της κατάληψης της Κωνσταντινούπολης από τους Σταυροφόρους στις 13 Απριλίου 1204, δίνει μια τρομακτική εικόνα της λεηλασίας, της βίας και της ερήμωσης που έφεραν οι Σταυροφόροι.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«Χριστέ μου, τι θλίψη και φόβος υπήρχαν τότε στους ανθρώπους (...) </a:t>
            </a:r>
            <a:r>
              <a:rPr kumimoji="0" lang="el-GR" b="0" i="0" u="none" strike="noStrike" cap="none" normalizeH="0" baseline="0" dirty="0" smtClean="0">
                <a:ln>
                  <a:solidFill>
                    <a:srgbClr val="0070C0"/>
                  </a:solidFill>
                </a:ln>
                <a:solidFill>
                  <a:srgbClr val="000000"/>
                </a:solidFill>
                <a:effectLst/>
                <a:latin typeface="Comic Sans MS" pitchFamily="66" charset="0"/>
                <a:ea typeface="Times New Roman" pitchFamily="18" charset="0"/>
                <a:cs typeface="Calibri" pitchFamily="34" charset="0"/>
              </a:rPr>
              <a:t>Τέτοιες παρανομίες έκαναν οι στρατοί από τη Δύση εναντίον της κληρονομιάς του Χριστού, χωρίς να δείξουν σε κανένα φιλανθρωπία, αλλά γυμνώνοντάς τους όλους από χρήματα και κτήματα, από σπίτια και ρούχα. (...) και το πιο σημαντικό, αυτοί που πήραν το σταυρό στους ώμους και πολλές φορές ορκίστηκαν σε αυτόν και στα θεία λόγια ότι θα περάσουν δίχως να πειράξουν τις χώρες των Χριστιανών, χωρίς να κοιτάξουν αριστερά ή να </a:t>
            </a:r>
            <a:r>
              <a:rPr kumimoji="0" lang="el-GR" b="0" i="0" u="none" strike="noStrike" cap="none" normalizeH="0" baseline="0" dirty="0" err="1" smtClean="0">
                <a:ln>
                  <a:solidFill>
                    <a:srgbClr val="0070C0"/>
                  </a:solidFill>
                </a:ln>
                <a:solidFill>
                  <a:srgbClr val="000000"/>
                </a:solidFill>
                <a:effectLst/>
                <a:latin typeface="Comic Sans MS" pitchFamily="66" charset="0"/>
                <a:ea typeface="Times New Roman" pitchFamily="18" charset="0"/>
                <a:cs typeface="Calibri" pitchFamily="34" charset="0"/>
              </a:rPr>
              <a:t>εκκλίνουν</a:t>
            </a:r>
            <a:r>
              <a:rPr kumimoji="0" lang="el-GR" b="0" i="0" u="none" strike="noStrike" cap="none" normalizeH="0" baseline="0" dirty="0" smtClean="0">
                <a:ln>
                  <a:solidFill>
                    <a:srgbClr val="0070C0"/>
                  </a:solidFill>
                </a:ln>
                <a:solidFill>
                  <a:srgbClr val="000000"/>
                </a:solidFill>
                <a:effectLst/>
                <a:latin typeface="Comic Sans MS" pitchFamily="66" charset="0"/>
                <a:ea typeface="Times New Roman" pitchFamily="18" charset="0"/>
                <a:cs typeface="Calibri" pitchFamily="34" charset="0"/>
              </a:rPr>
              <a:t> προς τα δεξιά, αλλά θα οπλιστούν κατά των Σαρακηνών και να βάψουν τα ξίφη τους με το αίμα τους</a:t>
            </a: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sng"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Οι δε Σαρακηνοί δεν έκαναν έτσι, και φέρθηκαν πολύ φιλάνθρωπα και ευγενικά όταν κυρίευσαν την Ιερουσαλήμ. </a:t>
            </a: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Γιατί ούτε πείραξαν τις γυναίκες των Λατίνων, ούτε τον κενό τάφο του Χριστού έκαναν ομαδικό τάφο,(...) και αφήνοντας όλους να φύγουν με ένα ορισμένο αριθμό χρυσών νομισμάτων και από τον καθένα έπαιρναν μερικά πράγματα αφήνοντας τα υπόλοιπα στους κατόχους τους, ακόμα κι αν αυτά ήταν σαν την άμμο.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Κι έτσι φέρθηκε το γένος που μάχονταν το Χριστό [</a:t>
            </a:r>
            <a:r>
              <a:rPr kumimoji="0" lang="el-GR" b="0" i="0" u="none" strike="noStrike" cap="none" normalizeH="0" baseline="0" dirty="0" err="1" smtClean="0">
                <a:ln>
                  <a:noFill/>
                </a:ln>
                <a:solidFill>
                  <a:srgbClr val="000000"/>
                </a:solidFill>
                <a:effectLst/>
                <a:latin typeface="Comic Sans MS" pitchFamily="66" charset="0"/>
                <a:ea typeface="Times New Roman" pitchFamily="18" charset="0"/>
                <a:cs typeface="Calibri" pitchFamily="34" charset="0"/>
              </a:rPr>
              <a:t>σ.σ</a:t>
            </a: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 οι Άραβες] προς τους αλλόπιστους Λατίνους, ούτε με ξίφος ούτε με φωτιά ούτε με λιμό ούτε με διωγμούς ούτε με άλλα δεινά.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Σε εμάς όμως τα προκάλεσαν αυτά τα παραπάνω οι </a:t>
            </a:r>
            <a:r>
              <a:rPr kumimoji="0" lang="el-GR" b="0" i="0" u="none" strike="noStrike" cap="none" normalizeH="0" baseline="0" dirty="0" err="1" smtClean="0">
                <a:ln>
                  <a:noFill/>
                </a:ln>
                <a:solidFill>
                  <a:srgbClr val="000000"/>
                </a:solidFill>
                <a:effectLst/>
                <a:latin typeface="Comic Sans MS" pitchFamily="66" charset="0"/>
                <a:ea typeface="Times New Roman" pitchFamily="18" charset="0"/>
                <a:cs typeface="Calibri" pitchFamily="34" charset="0"/>
              </a:rPr>
              <a:t>φιλόχριστοι</a:t>
            </a: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 και ομόδοξοι [</a:t>
            </a:r>
            <a:r>
              <a:rPr kumimoji="0" lang="el-GR" b="0" i="0" u="none" strike="noStrike" cap="none" normalizeH="0" baseline="0" dirty="0" err="1" smtClean="0">
                <a:ln>
                  <a:noFill/>
                </a:ln>
                <a:solidFill>
                  <a:srgbClr val="000000"/>
                </a:solidFill>
                <a:effectLst/>
                <a:latin typeface="Comic Sans MS" pitchFamily="66" charset="0"/>
                <a:ea typeface="Times New Roman" pitchFamily="18" charset="0"/>
                <a:cs typeface="Calibri" pitchFamily="34" charset="0"/>
              </a:rPr>
              <a:t>σ.σ</a:t>
            </a:r>
            <a:r>
              <a:rPr kumimoji="0" lang="el-GR" b="0" i="0" u="none" strike="noStrike" cap="none" normalizeH="0" baseline="0" dirty="0" smtClean="0">
                <a:ln>
                  <a:noFill/>
                </a:ln>
                <a:solidFill>
                  <a:srgbClr val="000000"/>
                </a:solidFill>
                <a:effectLst/>
                <a:latin typeface="Comic Sans MS" pitchFamily="66" charset="0"/>
                <a:ea typeface="Times New Roman" pitchFamily="18" charset="0"/>
                <a:cs typeface="Calibri" pitchFamily="34" charset="0"/>
              </a:rPr>
              <a:t>: οι Δυτικοί της Δ΄ Σταυροφορίας], όπως είπαμε με συντομία, αν και δεν είχαμε κάνει κάποιο αδίκημα»</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Εικόνα"/>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 Ορθογώνιο"/>
          <p:cNvSpPr/>
          <p:nvPr/>
        </p:nvSpPr>
        <p:spPr>
          <a:xfrm>
            <a:off x="2928926" y="4929198"/>
            <a:ext cx="4714908" cy="1815882"/>
          </a:xfrm>
          <a:prstGeom prst="rect">
            <a:avLst/>
          </a:prstGeom>
        </p:spPr>
        <p:txBody>
          <a:bodyPr wrap="square">
            <a:spAutoFit/>
          </a:bodyPr>
          <a:lstStyle/>
          <a:p>
            <a:pPr algn="just"/>
            <a:r>
              <a:rPr lang="el-GR" sz="1600" b="1" dirty="0" smtClean="0">
                <a:solidFill>
                  <a:srgbClr val="C00000"/>
                </a:solidFill>
                <a:latin typeface="Comic Sans MS" pitchFamily="66" charset="0"/>
              </a:rPr>
              <a:t>Το 1204, τρία ξεχωριστά και ανεξάρτητα Ελληνικά κράτη βγαίνουν από τα ερείπια της Ανατολικής </a:t>
            </a:r>
            <a:r>
              <a:rPr lang="el-GR" sz="1600" b="1" dirty="0" err="1" smtClean="0">
                <a:solidFill>
                  <a:srgbClr val="C00000"/>
                </a:solidFill>
                <a:latin typeface="Comic Sans MS" pitchFamily="66" charset="0"/>
              </a:rPr>
              <a:t>Ρωμ</a:t>
            </a:r>
            <a:r>
              <a:rPr lang="el-GR" sz="1600" b="1" dirty="0" smtClean="0">
                <a:solidFill>
                  <a:srgbClr val="C00000"/>
                </a:solidFill>
                <a:latin typeface="Comic Sans MS" pitchFamily="66" charset="0"/>
              </a:rPr>
              <a:t>. Αυτοκρατορίας: Η Νίκαια, η Τραπεζούντα και η Ήπειρος. Η Νίκαια είναι το μέρος όπου μετοίκησε η Αυλή και σταδιακά -αλλά όχι αμαχητί- θα γίνει το νέο κέντρο του Βυζαντίου</a:t>
            </a:r>
            <a:endParaRPr lang="el-GR" sz="1600" b="1" dirty="0">
              <a:solidFill>
                <a:srgbClr val="C00000"/>
              </a:solidFill>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b/b3/LatinEmpire2-el.png/1024px-LatinEmpire2-el.png"/>
          <p:cNvPicPr>
            <a:picLocks noChangeAspect="1" noChangeArrowheads="1"/>
          </p:cNvPicPr>
          <p:nvPr/>
        </p:nvPicPr>
        <p:blipFill>
          <a:blip r:embed="rId2" cstate="print"/>
          <a:srcRect/>
          <a:stretch>
            <a:fillRect/>
          </a:stretch>
        </p:blipFill>
        <p:spPr bwMode="auto">
          <a:xfrm>
            <a:off x="0" y="0"/>
            <a:ext cx="9228843" cy="6858000"/>
          </a:xfrm>
          <a:prstGeom prst="rect">
            <a:avLst/>
          </a:prstGeom>
          <a:noFill/>
        </p:spPr>
      </p:pic>
      <p:sp>
        <p:nvSpPr>
          <p:cNvPr id="4" name="3 - TextBox"/>
          <p:cNvSpPr txBox="1"/>
          <p:nvPr/>
        </p:nvSpPr>
        <p:spPr>
          <a:xfrm>
            <a:off x="357158" y="5000636"/>
            <a:ext cx="7429552" cy="923330"/>
          </a:xfrm>
          <a:prstGeom prst="rect">
            <a:avLst/>
          </a:prstGeom>
          <a:noFill/>
        </p:spPr>
        <p:txBody>
          <a:bodyPr wrap="square" rtlCol="0">
            <a:spAutoFit/>
          </a:bodyPr>
          <a:lstStyle/>
          <a:p>
            <a:r>
              <a:rPr lang="el-GR" b="1" dirty="0" smtClean="0"/>
              <a:t>Λατινική Αυτοκρατορία της Κωνσταντινούπολης</a:t>
            </a:r>
            <a:r>
              <a:rPr lang="el-GR" i="1" dirty="0" smtClean="0"/>
              <a:t>, </a:t>
            </a:r>
            <a:r>
              <a:rPr lang="el-GR" b="1" dirty="0" smtClean="0"/>
              <a:t>οι υποτελείς της και τα διάδοχα κράτη της Βυζαντινής Αυτοκρατορίας, </a:t>
            </a:r>
            <a:r>
              <a:rPr lang="el-GR" b="1" dirty="0" err="1" smtClean="0"/>
              <a:t>περ</a:t>
            </a:r>
            <a:r>
              <a:rPr lang="el-GR" b="1" dirty="0" smtClean="0"/>
              <a:t>. 1204</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c/c3/Seljuk_Empire_locator_map.svg/1024px-Seljuk_Empire_locator_map.svg.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 TextBox"/>
          <p:cNvSpPr txBox="1"/>
          <p:nvPr/>
        </p:nvSpPr>
        <p:spPr>
          <a:xfrm>
            <a:off x="0" y="2928934"/>
            <a:ext cx="1279902" cy="369332"/>
          </a:xfrm>
          <a:prstGeom prst="rect">
            <a:avLst/>
          </a:prstGeom>
          <a:noFill/>
        </p:spPr>
        <p:txBody>
          <a:bodyPr wrap="none" rtlCol="0">
            <a:spAutoFit/>
          </a:bodyPr>
          <a:lstStyle/>
          <a:p>
            <a:r>
              <a:rPr lang="el-GR" b="1" dirty="0" smtClean="0">
                <a:solidFill>
                  <a:srgbClr val="C00000"/>
                </a:solidFill>
              </a:rPr>
              <a:t>Άγιοι Τόποι</a:t>
            </a:r>
            <a:endParaRPr lang="el-GR" b="1" dirty="0">
              <a:solidFill>
                <a:srgbClr val="C00000"/>
              </a:solidFill>
            </a:endParaRPr>
          </a:p>
        </p:txBody>
      </p:sp>
      <p:cxnSp>
        <p:nvCxnSpPr>
          <p:cNvPr id="5" name="4 - Ευθύγραμμο βέλος σύνδεσης"/>
          <p:cNvCxnSpPr>
            <a:stCxn id="3" idx="2"/>
          </p:cNvCxnSpPr>
          <p:nvPr/>
        </p:nvCxnSpPr>
        <p:spPr>
          <a:xfrm rot="16200000" flipH="1">
            <a:off x="826096" y="3112120"/>
            <a:ext cx="416488" cy="78877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image.slidesharecdn.com/ii-150103154251-conversion-gate01/95/ii-1-4-638.jpg?cb=1420471980"/>
          <p:cNvPicPr/>
          <p:nvPr/>
        </p:nvPicPr>
        <p:blipFill>
          <a:blip r:embed="rId2"/>
          <a:srcRect t="3778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s://image.slidesharecdn.com/ii-150103154251-conversion-gate01/95/ii-1-7-638.jpg?cb=1420471980"/>
          <p:cNvPicPr/>
          <p:nvPr/>
        </p:nvPicPr>
        <p:blipFill>
          <a:blip r:embed="rId3"/>
          <a:srcRect t="15012" b="4921"/>
          <a:stretch>
            <a:fillRect/>
          </a:stretch>
        </p:blipFill>
        <p:spPr bwMode="auto">
          <a:xfrm>
            <a:off x="0" y="0"/>
            <a:ext cx="9144000" cy="6286520"/>
          </a:xfrm>
          <a:prstGeom prst="rect">
            <a:avLst/>
          </a:prstGeom>
          <a:noFill/>
          <a:ln w="38100">
            <a:solidFill>
              <a:srgbClr val="92D050"/>
            </a:solidFill>
            <a:miter lim="800000"/>
            <a:headEnd/>
            <a:tailEnd/>
          </a:ln>
        </p:spPr>
      </p:pic>
      <p:sp>
        <p:nvSpPr>
          <p:cNvPr id="3" name="2 - TextBox"/>
          <p:cNvSpPr txBox="1"/>
          <p:nvPr/>
        </p:nvSpPr>
        <p:spPr>
          <a:xfrm>
            <a:off x="0" y="6143644"/>
            <a:ext cx="9144000" cy="684000"/>
          </a:xfrm>
          <a:prstGeom prst="rect">
            <a:avLst/>
          </a:prstGeom>
          <a:solidFill>
            <a:srgbClr val="FFC000"/>
          </a:solidFill>
        </p:spPr>
        <p:txBody>
          <a:bodyPr wrap="square" rtlCol="0">
            <a:spAutoFit/>
          </a:bodyPr>
          <a:lstStyle/>
          <a:p>
            <a:pPr algn="just"/>
            <a:r>
              <a:rPr lang="el-GR" dirty="0" smtClean="0">
                <a:latin typeface="Arial Narrow"/>
              </a:rPr>
              <a:t>● </a:t>
            </a:r>
            <a:r>
              <a:rPr lang="el-GR" dirty="0" smtClean="0">
                <a:latin typeface="Comic Sans MS" pitchFamily="66" charset="0"/>
              </a:rPr>
              <a:t>Πώς αντιμετώπισαν οι άνθρωποι την οργάνωση των σταυροφοριών; Για ποιους λόγους κατά τη γνώμη σας οι φτωχοί ήταν πιο πρόθυμοι να συμμετέχουν;</a:t>
            </a:r>
          </a:p>
          <a:p>
            <a:r>
              <a:rPr lang="el-GR" dirty="0" smtClean="0">
                <a:latin typeface="Comic Sans MS" pitchFamily="66" charset="0"/>
              </a:rPr>
              <a:t> </a:t>
            </a:r>
            <a:endParaRPr lang="el-GR"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AutoShape 8"/>
          <p:cNvSpPr>
            <a:spLocks noChangeShapeType="1"/>
          </p:cNvSpPr>
          <p:nvPr/>
        </p:nvSpPr>
        <p:spPr bwMode="auto">
          <a:xfrm>
            <a:off x="1571604" y="2428868"/>
            <a:ext cx="552450" cy="95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sp>
        <p:nvSpPr>
          <p:cNvPr id="44041" name="Rectangle 9"/>
          <p:cNvSpPr>
            <a:spLocks noChangeArrowheads="1"/>
          </p:cNvSpPr>
          <p:nvPr/>
        </p:nvSpPr>
        <p:spPr bwMode="auto">
          <a:xfrm>
            <a:off x="0" y="0"/>
            <a:ext cx="9144000" cy="6817251"/>
          </a:xfrm>
          <a:prstGeom prst="rect">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l="100000" t="100000"/>
            </a:path>
            <a:tileRect r="-100000" b="-100000"/>
          </a:gradFill>
          <a:ln w="38100">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1" i="0" u="sng" strike="noStrike" cap="none" normalizeH="0" baseline="0" dirty="0" smtClean="0">
              <a:ln>
                <a:noFill/>
              </a:ln>
              <a:solidFill>
                <a:srgbClr val="0D0D0D"/>
              </a:solidFill>
              <a:effectLst/>
              <a:latin typeface="Calibri" pitchFamily="34" charset="0"/>
              <a:ea typeface="Times New Roman" pitchFamily="18" charset="0"/>
              <a:cs typeface="Calibri" pitchFamily="34" charset="0"/>
            </a:endParaRPr>
          </a:p>
          <a:p>
            <a:pPr lvl="0" fontAlgn="base">
              <a:spcBef>
                <a:spcPct val="0"/>
              </a:spcBef>
              <a:spcAft>
                <a:spcPct val="0"/>
              </a:spcAft>
            </a:pPr>
            <a:r>
              <a:rPr lang="el-GR" dirty="0" smtClean="0">
                <a:solidFill>
                  <a:srgbClr val="0D0D0D"/>
                </a:solidFill>
                <a:latin typeface="Comic Sans MS" pitchFamily="66" charset="0"/>
                <a:ea typeface="Times New Roman" pitchFamily="18" charset="0"/>
                <a:cs typeface="Calibri" pitchFamily="34" charset="0"/>
              </a:rPr>
              <a:t>Η </a:t>
            </a:r>
            <a:r>
              <a:rPr kumimoji="0" lang="el-GR" b="1" i="0" strike="noStrike" cap="none" spc="300" normalizeH="0" dirty="0" smtClean="0">
                <a:ln>
                  <a:solidFill>
                    <a:srgbClr val="FFC000"/>
                  </a:solidFill>
                </a:ln>
                <a:solidFill>
                  <a:srgbClr val="0D0D0D"/>
                </a:solidFill>
                <a:effectLst/>
                <a:latin typeface="Comic Sans MS" pitchFamily="66" charset="0"/>
                <a:ea typeface="Times New Roman" pitchFamily="18" charset="0"/>
                <a:cs typeface="Calibri" pitchFamily="34" charset="0"/>
              </a:rPr>
              <a:t>πρώτη σταυροφορία</a:t>
            </a:r>
            <a:r>
              <a:rPr kumimoji="0" lang="el-GR" b="0" i="0" strike="noStrike" cap="none" spc="300" normalizeH="0" dirty="0" smtClean="0">
                <a:ln>
                  <a:solidFill>
                    <a:srgbClr val="FFC000"/>
                  </a:solidFill>
                </a:ln>
                <a:solidFill>
                  <a:srgbClr val="0D0D0D"/>
                </a:solidFill>
                <a:effectLst/>
                <a:latin typeface="Comic Sans MS" pitchFamily="66" charset="0"/>
                <a:ea typeface="Times New Roman" pitchFamily="18" charset="0"/>
                <a:cs typeface="Calibri" pitchFamily="34" charset="0"/>
              </a:rPr>
              <a:t> </a:t>
            </a:r>
            <a:r>
              <a:rPr kumimoji="0" lang="el-GR" b="0" i="0" strike="noStrike" cap="none" normalizeH="0" baseline="0" dirty="0" smtClean="0">
                <a:ln>
                  <a:solidFill>
                    <a:srgbClr val="FFC000"/>
                  </a:solidFill>
                </a:ln>
                <a:solidFill>
                  <a:srgbClr val="0D0D0D"/>
                </a:solidFill>
                <a:effectLst/>
                <a:latin typeface="Comic Sans MS" pitchFamily="66" charset="0"/>
                <a:ea typeface="Times New Roman" pitchFamily="18" charset="0"/>
                <a:cs typeface="Calibri" pitchFamily="34" charset="0"/>
              </a:rPr>
              <a:t>(1096-1099) </a:t>
            </a:r>
            <a:endParaRPr kumimoji="0" lang="el-GR" b="0" i="0" strike="noStrike" cap="none" normalizeH="0" baseline="0" dirty="0" smtClean="0">
              <a:ln>
                <a:solidFill>
                  <a:srgbClr val="FFC000"/>
                </a:solid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Κηρύχτηκε από τον πάπα Ουρβανό Β΄ στην Κλερμόν της Γαλλίας (1095)</a:t>
            </a:r>
            <a:endParaRPr lang="el-GR" b="1" dirty="0" smtClean="0">
              <a:solidFill>
                <a:srgbClr val="0D0D0D"/>
              </a:solidFill>
              <a:latin typeface="Comic Sans MS" pitchFamily="66" charset="0"/>
              <a:ea typeface="Times New Roman" pitchFamily="18" charset="0"/>
              <a:cs typeface="Calibri" pitchFamily="34" charset="0"/>
            </a:endParaRPr>
          </a:p>
          <a:p>
            <a:pPr lvl="0" fontAlgn="base">
              <a:spcBef>
                <a:spcPct val="0"/>
              </a:spcBef>
              <a:spcAft>
                <a:spcPct val="0"/>
              </a:spcAft>
            </a:pPr>
            <a:r>
              <a:rPr lang="el-GR" b="1" spc="300" dirty="0" smtClean="0">
                <a:ln>
                  <a:solidFill>
                    <a:srgbClr val="FFC000"/>
                  </a:solidFill>
                </a:ln>
                <a:solidFill>
                  <a:srgbClr val="0D0D0D"/>
                </a:solidFill>
                <a:latin typeface="Arial Narrow"/>
                <a:ea typeface="Times New Roman" pitchFamily="18" charset="0"/>
                <a:cs typeface="Calibri" pitchFamily="34" charset="0"/>
              </a:rPr>
              <a:t>● </a:t>
            </a:r>
            <a:r>
              <a:rPr lang="el-GR" b="1" spc="300" dirty="0" smtClean="0">
                <a:ln>
                  <a:solidFill>
                    <a:srgbClr val="FFC000"/>
                  </a:solidFill>
                </a:ln>
                <a:solidFill>
                  <a:srgbClr val="0D0D0D"/>
                </a:solidFill>
                <a:latin typeface="Comic Sans MS" pitchFamily="66" charset="0"/>
                <a:ea typeface="Times New Roman" pitchFamily="18" charset="0"/>
                <a:cs typeface="Calibri" pitchFamily="34" charset="0"/>
              </a:rPr>
              <a:t>Τα </a:t>
            </a:r>
            <a:r>
              <a:rPr lang="el-GR" b="1" spc="300" dirty="0" smtClean="0">
                <a:ln>
                  <a:solidFill>
                    <a:srgbClr val="FFC000"/>
                  </a:solidFill>
                </a:ln>
                <a:solidFill>
                  <a:srgbClr val="0D0D0D"/>
                </a:solidFill>
                <a:latin typeface="Comic Sans MS" pitchFamily="66" charset="0"/>
                <a:ea typeface="Times New Roman" pitchFamily="18" charset="0"/>
                <a:cs typeface="Calibri" pitchFamily="34" charset="0"/>
              </a:rPr>
              <a:t>αίτια της       </a:t>
            </a:r>
          </a:p>
          <a:p>
            <a:pPr lvl="0" fontAlgn="base">
              <a:spcBef>
                <a:spcPct val="0"/>
              </a:spcBef>
              <a:spcAft>
                <a:spcPct val="0"/>
              </a:spcAft>
            </a:pPr>
            <a:r>
              <a:rPr lang="el-GR" dirty="0" smtClean="0">
                <a:solidFill>
                  <a:srgbClr val="0D0D0D"/>
                </a:solidFill>
                <a:latin typeface="Comic Sans MS" pitchFamily="66" charset="0"/>
                <a:ea typeface="Times New Roman" pitchFamily="18" charset="0"/>
                <a:cs typeface="Calibri" pitchFamily="34" charset="0"/>
              </a:rPr>
              <a:t>Τα </a:t>
            </a:r>
            <a:r>
              <a:rPr lang="el-GR" dirty="0" smtClean="0">
                <a:solidFill>
                  <a:srgbClr val="0D0D0D"/>
                </a:solidFill>
                <a:latin typeface="Comic Sans MS" pitchFamily="66" charset="0"/>
                <a:ea typeface="Times New Roman" pitchFamily="18" charset="0"/>
                <a:cs typeface="Calibri" pitchFamily="34" charset="0"/>
              </a:rPr>
              <a:t>οικονομικά προβλήματα (υπερπληθυσμός και έλλειψη γης)</a:t>
            </a:r>
            <a:endParaRPr lang="el-GR" dirty="0" smtClean="0">
              <a:latin typeface="Comic Sans MS" pitchFamily="66" charset="0"/>
              <a:ea typeface="Times New Roman" pitchFamily="18" charset="0"/>
              <a:cs typeface="Arial" pitchFamily="34" charset="0"/>
            </a:endParaRPr>
          </a:p>
          <a:p>
            <a:pPr lvl="0" eaLnBrk="0" fontAlgn="base" hangingPunct="0">
              <a:spcBef>
                <a:spcPct val="0"/>
              </a:spcBef>
              <a:spcAft>
                <a:spcPct val="0"/>
              </a:spcAft>
            </a:pPr>
            <a:r>
              <a:rPr lang="el-GR" dirty="0" smtClean="0">
                <a:solidFill>
                  <a:srgbClr val="0D0D0D"/>
                </a:solidFill>
                <a:latin typeface="Comic Sans MS" pitchFamily="66" charset="0"/>
                <a:ea typeface="Times New Roman" pitchFamily="18" charset="0"/>
                <a:cs typeface="Calibri" pitchFamily="34" charset="0"/>
              </a:rPr>
              <a:t> </a:t>
            </a:r>
            <a:r>
              <a:rPr lang="el-GR" dirty="0" smtClean="0">
                <a:solidFill>
                  <a:srgbClr val="0D0D0D"/>
                </a:solidFill>
                <a:latin typeface="Comic Sans MS" pitchFamily="66" charset="0"/>
                <a:ea typeface="Times New Roman" pitchFamily="18" charset="0"/>
                <a:cs typeface="Calibri" pitchFamily="34" charset="0"/>
              </a:rPr>
              <a:t>Η </a:t>
            </a:r>
            <a:r>
              <a:rPr lang="el-GR" dirty="0" smtClean="0">
                <a:solidFill>
                  <a:srgbClr val="0D0D0D"/>
                </a:solidFill>
                <a:latin typeface="Comic Sans MS" pitchFamily="66" charset="0"/>
                <a:ea typeface="Times New Roman" pitchFamily="18" charset="0"/>
                <a:cs typeface="Calibri" pitchFamily="34" charset="0"/>
              </a:rPr>
              <a:t>πίστη και η επιθυμία για την απελευθέρωση των Αγίων </a:t>
            </a:r>
            <a:r>
              <a:rPr lang="el-GR" dirty="0" smtClean="0">
                <a:solidFill>
                  <a:srgbClr val="0D0D0D"/>
                </a:solidFill>
                <a:latin typeface="Comic Sans MS" pitchFamily="66" charset="0"/>
                <a:ea typeface="Times New Roman" pitchFamily="18" charset="0"/>
                <a:cs typeface="Calibri" pitchFamily="34" charset="0"/>
              </a:rPr>
              <a:t>Τόπων</a:t>
            </a:r>
          </a:p>
          <a:p>
            <a:r>
              <a:rPr lang="el-GR" dirty="0" smtClean="0">
                <a:latin typeface="Comic Sans MS" pitchFamily="66" charset="0"/>
              </a:rPr>
              <a:t>            είχε </a:t>
            </a:r>
            <a:r>
              <a:rPr lang="el-GR" dirty="0" smtClean="0">
                <a:latin typeface="Comic Sans MS" pitchFamily="66" charset="0"/>
              </a:rPr>
              <a:t>κυρίως </a:t>
            </a:r>
            <a:r>
              <a:rPr lang="el-GR" b="1" dirty="0" smtClean="0">
                <a:latin typeface="Comic Sans MS" pitchFamily="66" charset="0"/>
              </a:rPr>
              <a:t>θρησκευτικό </a:t>
            </a:r>
            <a:r>
              <a:rPr lang="el-GR" b="1" dirty="0" smtClean="0">
                <a:latin typeface="Comic Sans MS" pitchFamily="66" charset="0"/>
              </a:rPr>
              <a:t>χαρακτήρα</a:t>
            </a:r>
            <a:endParaRPr lang="el-GR" b="1" dirty="0" smtClean="0">
              <a:latin typeface="Comic Sans MS" pitchFamily="66" charset="0"/>
            </a:endParaRPr>
          </a:p>
          <a:p>
            <a:pPr fontAlgn="base">
              <a:spcBef>
                <a:spcPct val="0"/>
              </a:spcBef>
              <a:spcAft>
                <a:spcPct val="0"/>
              </a:spcAft>
            </a:pPr>
            <a:r>
              <a:rPr lang="el-GR" b="1" spc="300" dirty="0" smtClean="0">
                <a:ln>
                  <a:solidFill>
                    <a:srgbClr val="FFC000"/>
                  </a:solidFill>
                </a:ln>
                <a:solidFill>
                  <a:srgbClr val="0D0D0D"/>
                </a:solidFill>
                <a:latin typeface="Arial Narrow"/>
                <a:ea typeface="Times New Roman" pitchFamily="18" charset="0"/>
                <a:cs typeface="Calibri" pitchFamily="34" charset="0"/>
              </a:rPr>
              <a:t>● </a:t>
            </a:r>
            <a:r>
              <a:rPr lang="el-GR" b="1" spc="300" dirty="0" smtClean="0">
                <a:ln>
                  <a:solidFill>
                    <a:srgbClr val="FFC000"/>
                  </a:solidFill>
                </a:ln>
                <a:solidFill>
                  <a:srgbClr val="0D0D0D"/>
                </a:solidFill>
                <a:latin typeface="Comic Sans MS" pitchFamily="66" charset="0"/>
                <a:ea typeface="Times New Roman" pitchFamily="18" charset="0"/>
                <a:cs typeface="Calibri" pitchFamily="34" charset="0"/>
              </a:rPr>
              <a:t>Τα </a:t>
            </a:r>
            <a:r>
              <a:rPr lang="el-GR" b="1" spc="300" dirty="0" smtClean="0">
                <a:ln>
                  <a:solidFill>
                    <a:srgbClr val="FFC000"/>
                  </a:solidFill>
                </a:ln>
                <a:solidFill>
                  <a:srgbClr val="0D0D0D"/>
                </a:solidFill>
                <a:latin typeface="Comic Sans MS" pitchFamily="66" charset="0"/>
                <a:ea typeface="Times New Roman" pitchFamily="18" charset="0"/>
                <a:cs typeface="Calibri" pitchFamily="34" charset="0"/>
              </a:rPr>
              <a:t>χαρακτηριστικά και η εξέλιξή της </a:t>
            </a:r>
          </a:p>
          <a:p>
            <a:r>
              <a:rPr lang="el-GR" dirty="0" smtClean="0">
                <a:latin typeface="Comic Sans MS" pitchFamily="66" charset="0"/>
              </a:rPr>
              <a:t>Διακρίνεται σε μια </a:t>
            </a:r>
            <a:r>
              <a:rPr lang="el-GR" b="1" dirty="0" smtClean="0">
                <a:latin typeface="Comic Sans MS" pitchFamily="66" charset="0"/>
              </a:rPr>
              <a:t>λαϊκή</a:t>
            </a:r>
            <a:r>
              <a:rPr lang="el-GR" dirty="0" smtClean="0">
                <a:latin typeface="Comic Sans MS" pitchFamily="66" charset="0"/>
              </a:rPr>
              <a:t> και μια </a:t>
            </a:r>
            <a:r>
              <a:rPr lang="el-GR" b="1" dirty="0" smtClean="0">
                <a:latin typeface="Comic Sans MS" pitchFamily="66" charset="0"/>
              </a:rPr>
              <a:t>φεουδαρχική </a:t>
            </a:r>
            <a:r>
              <a:rPr lang="el-GR" b="1" dirty="0" smtClean="0">
                <a:latin typeface="Comic Sans MS" pitchFamily="66" charset="0"/>
              </a:rPr>
              <a:t>σταυροφορία</a:t>
            </a:r>
            <a:endParaRPr lang="el-GR" b="1" dirty="0" smtClean="0">
              <a:latin typeface="Comic Sans MS" pitchFamily="66" charset="0"/>
            </a:endParaRPr>
          </a:p>
          <a:p>
            <a:r>
              <a:rPr lang="el-GR" dirty="0" smtClean="0">
                <a:latin typeface="Arial Narrow"/>
              </a:rPr>
              <a:t>► </a:t>
            </a:r>
            <a:r>
              <a:rPr lang="el-GR" dirty="0" smtClean="0">
                <a:latin typeface="Comic Sans MS" pitchFamily="66" charset="0"/>
              </a:rPr>
              <a:t>Προηγήθηκε </a:t>
            </a:r>
            <a:r>
              <a:rPr lang="el-GR" dirty="0" smtClean="0">
                <a:latin typeface="Comic Sans MS" pitchFamily="66" charset="0"/>
              </a:rPr>
              <a:t>η λαϊκή </a:t>
            </a:r>
            <a:r>
              <a:rPr lang="el-GR" dirty="0" smtClean="0">
                <a:latin typeface="Comic Sans MS" pitchFamily="66" charset="0"/>
              </a:rPr>
              <a:t>σταυροφορία </a:t>
            </a:r>
            <a:r>
              <a:rPr lang="el-GR" b="1" dirty="0" smtClean="0">
                <a:latin typeface="Comic Sans MS" pitchFamily="66" charset="0"/>
                <a:sym typeface="Symbol"/>
              </a:rPr>
              <a:t></a:t>
            </a:r>
          </a:p>
          <a:p>
            <a:r>
              <a:rPr lang="el-GR" dirty="0" smtClean="0">
                <a:latin typeface="Comic Sans MS" pitchFamily="66" charset="0"/>
              </a:rPr>
              <a:t> Οι ανοργάνωτες </a:t>
            </a:r>
            <a:r>
              <a:rPr lang="el-GR" dirty="0" smtClean="0">
                <a:latin typeface="Comic Sans MS" pitchFamily="66" charset="0"/>
              </a:rPr>
              <a:t>λαϊκές μάζες </a:t>
            </a:r>
            <a:endParaRPr lang="el-GR" dirty="0" smtClean="0">
              <a:latin typeface="Comic Sans MS" pitchFamily="66" charset="0"/>
            </a:endParaRPr>
          </a:p>
          <a:p>
            <a:r>
              <a:rPr lang="el-GR" dirty="0" smtClean="0">
                <a:latin typeface="Comic Sans MS" pitchFamily="66" charset="0"/>
              </a:rPr>
              <a:t>εξολοθρεύτηκαν </a:t>
            </a:r>
            <a:r>
              <a:rPr lang="el-GR" dirty="0" smtClean="0">
                <a:latin typeface="Comic Sans MS" pitchFamily="66" charset="0"/>
              </a:rPr>
              <a:t>από τους </a:t>
            </a:r>
            <a:r>
              <a:rPr lang="el-GR" dirty="0" smtClean="0">
                <a:latin typeface="Comic Sans MS" pitchFamily="66" charset="0"/>
              </a:rPr>
              <a:t>Τούρκους</a:t>
            </a:r>
          </a:p>
          <a:p>
            <a:endParaRPr lang="el-GR" dirty="0" smtClean="0">
              <a:solidFill>
                <a:schemeClr val="tx1">
                  <a:lumMod val="95000"/>
                  <a:lumOff val="5000"/>
                </a:schemeClr>
              </a:solidFill>
              <a:latin typeface="Comic Sans MS" pitchFamily="66" charset="0"/>
            </a:endParaRPr>
          </a:p>
          <a:p>
            <a:r>
              <a:rPr lang="el-GR" dirty="0" smtClean="0">
                <a:latin typeface="Arial Narrow"/>
              </a:rPr>
              <a:t>► </a:t>
            </a:r>
            <a:r>
              <a:rPr lang="el-GR" dirty="0" smtClean="0">
                <a:latin typeface="Comic Sans MS" pitchFamily="66" charset="0"/>
              </a:rPr>
              <a:t>Ακολούθησε </a:t>
            </a:r>
            <a:r>
              <a:rPr lang="el-GR" dirty="0" smtClean="0">
                <a:latin typeface="Comic Sans MS" pitchFamily="66" charset="0"/>
              </a:rPr>
              <a:t>η εκστρατεία </a:t>
            </a:r>
            <a:r>
              <a:rPr lang="el-GR" dirty="0" smtClean="0">
                <a:latin typeface="Comic Sans MS" pitchFamily="66" charset="0"/>
              </a:rPr>
              <a:t>των</a:t>
            </a:r>
          </a:p>
          <a:p>
            <a:r>
              <a:rPr lang="el-GR" dirty="0" smtClean="0">
                <a:latin typeface="Comic Sans MS" pitchFamily="66" charset="0"/>
              </a:rPr>
              <a:t> </a:t>
            </a:r>
            <a:r>
              <a:rPr lang="el-GR" dirty="0" smtClean="0">
                <a:latin typeface="Comic Sans MS" pitchFamily="66" charset="0"/>
              </a:rPr>
              <a:t>φεουδαρχών                 </a:t>
            </a:r>
          </a:p>
          <a:p>
            <a:r>
              <a:rPr lang="el-GR" dirty="0" smtClean="0">
                <a:latin typeface="Comic Sans MS" pitchFamily="66" charset="0"/>
              </a:rPr>
              <a:t>Οι φεουδάρχες </a:t>
            </a:r>
            <a:r>
              <a:rPr lang="el-GR" sz="2000" b="1" dirty="0" smtClean="0">
                <a:latin typeface="Comic Sans MS" pitchFamily="66" charset="0"/>
                <a:sym typeface="Symbol"/>
              </a:rPr>
              <a:t></a:t>
            </a:r>
            <a:r>
              <a:rPr lang="el-GR" dirty="0" smtClean="0">
                <a:latin typeface="Comic Sans MS" pitchFamily="66" charset="0"/>
              </a:rPr>
              <a:t> νίκησαν </a:t>
            </a:r>
            <a:r>
              <a:rPr lang="el-GR" dirty="0" smtClean="0">
                <a:latin typeface="Comic Sans MS" pitchFamily="66" charset="0"/>
              </a:rPr>
              <a:t>τους Τούρκους </a:t>
            </a:r>
            <a:endParaRPr lang="el-GR" dirty="0" smtClean="0">
              <a:latin typeface="Comic Sans MS" pitchFamily="66" charset="0"/>
            </a:endParaRPr>
          </a:p>
          <a:p>
            <a:r>
              <a:rPr lang="el-GR" b="1" dirty="0" smtClean="0">
                <a:latin typeface="Comic Sans MS" pitchFamily="66" charset="0"/>
                <a:sym typeface="Symbol"/>
              </a:rPr>
              <a:t> </a:t>
            </a:r>
            <a:r>
              <a:rPr lang="el-GR" dirty="0" smtClean="0">
                <a:latin typeface="Comic Sans MS" pitchFamily="66" charset="0"/>
              </a:rPr>
              <a:t>ανέκτησαν </a:t>
            </a:r>
            <a:r>
              <a:rPr lang="el-GR" dirty="0" smtClean="0">
                <a:latin typeface="Comic Sans MS" pitchFamily="66" charset="0"/>
              </a:rPr>
              <a:t>τα εδάφη της δυτικής </a:t>
            </a:r>
            <a:endParaRPr lang="el-GR" dirty="0" smtClean="0">
              <a:latin typeface="Comic Sans MS" pitchFamily="66" charset="0"/>
            </a:endParaRPr>
          </a:p>
          <a:p>
            <a:r>
              <a:rPr lang="el-GR" dirty="0" smtClean="0">
                <a:latin typeface="Comic Sans MS" pitchFamily="66" charset="0"/>
              </a:rPr>
              <a:t>Μ</a:t>
            </a:r>
            <a:r>
              <a:rPr lang="el-GR" dirty="0" smtClean="0">
                <a:latin typeface="Comic Sans MS" pitchFamily="66" charset="0"/>
              </a:rPr>
              <a:t>. </a:t>
            </a:r>
            <a:r>
              <a:rPr lang="el-GR" dirty="0" smtClean="0">
                <a:latin typeface="Comic Sans MS" pitchFamily="66" charset="0"/>
              </a:rPr>
              <a:t>Ασίας </a:t>
            </a:r>
            <a:r>
              <a:rPr lang="el-GR" sz="2000" b="1" dirty="0" smtClean="0">
                <a:latin typeface="Comic Sans MS" pitchFamily="66" charset="0"/>
                <a:sym typeface="Symbol"/>
              </a:rPr>
              <a:t></a:t>
            </a:r>
            <a:r>
              <a:rPr lang="el-GR" dirty="0" smtClean="0">
                <a:latin typeface="Comic Sans MS" pitchFamily="66" charset="0"/>
                <a:sym typeface="Symbol"/>
              </a:rPr>
              <a:t> </a:t>
            </a:r>
            <a:r>
              <a:rPr lang="el-GR" dirty="0" smtClean="0">
                <a:latin typeface="Comic Sans MS" pitchFamily="66" charset="0"/>
              </a:rPr>
              <a:t>τα </a:t>
            </a:r>
            <a:r>
              <a:rPr lang="el-GR" dirty="0" smtClean="0">
                <a:latin typeface="Comic Sans MS" pitchFamily="66" charset="0"/>
              </a:rPr>
              <a:t>παραχώρησαν στο Βυζάντιο </a:t>
            </a:r>
            <a:endParaRPr lang="el-GR" dirty="0" smtClean="0">
              <a:latin typeface="Comic Sans MS" pitchFamily="66" charset="0"/>
            </a:endParaRPr>
          </a:p>
          <a:p>
            <a:r>
              <a:rPr lang="el-GR" dirty="0" smtClean="0">
                <a:latin typeface="Comic Sans MS" pitchFamily="66" charset="0"/>
              </a:rPr>
              <a:t>βάσει συμφωνίας</a:t>
            </a:r>
            <a:r>
              <a:rPr lang="el-GR" dirty="0" smtClean="0">
                <a:latin typeface="Comic Sans MS" pitchFamily="66" charset="0"/>
                <a:sym typeface="Symbol"/>
              </a:rPr>
              <a:t> </a:t>
            </a:r>
            <a:r>
              <a:rPr lang="el-GR" sz="2000" b="1" dirty="0" smtClean="0">
                <a:latin typeface="Comic Sans MS" pitchFamily="66" charset="0"/>
                <a:sym typeface="Symbol"/>
              </a:rPr>
              <a:t></a:t>
            </a:r>
            <a:r>
              <a:rPr lang="el-GR" dirty="0" smtClean="0">
                <a:latin typeface="Comic Sans MS" pitchFamily="66" charset="0"/>
              </a:rPr>
              <a:t> </a:t>
            </a:r>
            <a:r>
              <a:rPr lang="el-GR" dirty="0" smtClean="0">
                <a:latin typeface="Comic Sans MS" pitchFamily="66" charset="0"/>
              </a:rPr>
              <a:t>ίδρυσαν μια σειρά </a:t>
            </a:r>
            <a:r>
              <a:rPr lang="el-GR" dirty="0" smtClean="0">
                <a:latin typeface="Comic Sans MS" pitchFamily="66" charset="0"/>
              </a:rPr>
              <a:t>από</a:t>
            </a:r>
          </a:p>
          <a:p>
            <a:r>
              <a:rPr lang="el-GR" dirty="0" smtClean="0">
                <a:latin typeface="Comic Sans MS" pitchFamily="66" charset="0"/>
              </a:rPr>
              <a:t> </a:t>
            </a:r>
            <a:r>
              <a:rPr lang="el-GR" dirty="0" smtClean="0">
                <a:latin typeface="Comic Sans MS" pitchFamily="66" charset="0"/>
              </a:rPr>
              <a:t>ηγεμονίες και αυτοτελή κρατίδια στη </a:t>
            </a:r>
            <a:r>
              <a:rPr lang="el-GR" dirty="0" smtClean="0">
                <a:latin typeface="Comic Sans MS" pitchFamily="66" charset="0"/>
              </a:rPr>
              <a:t>Συρία</a:t>
            </a:r>
          </a:p>
          <a:p>
            <a:r>
              <a:rPr lang="el-GR" dirty="0" smtClean="0">
                <a:latin typeface="Comic Sans MS" pitchFamily="66" charset="0"/>
              </a:rPr>
              <a:t> </a:t>
            </a:r>
            <a:r>
              <a:rPr lang="el-GR" dirty="0" smtClean="0">
                <a:latin typeface="Comic Sans MS" pitchFamily="66" charset="0"/>
              </a:rPr>
              <a:t>και στην </a:t>
            </a:r>
            <a:r>
              <a:rPr lang="el-GR" dirty="0" smtClean="0">
                <a:latin typeface="Comic Sans MS" pitchFamily="66" charset="0"/>
              </a:rPr>
              <a:t>Παλαιστίνη</a:t>
            </a:r>
          </a:p>
          <a:p>
            <a:endParaRPr lang="el-GR" dirty="0" smtClean="0">
              <a:latin typeface="Comic Sans MS" pitchFamily="66" charset="0"/>
            </a:endParaRPr>
          </a:p>
          <a:p>
            <a:r>
              <a:rPr lang="el-GR" sz="1200" dirty="0" smtClean="0"/>
              <a:t> </a:t>
            </a:r>
            <a:r>
              <a:rPr lang="el-GR" sz="1200" dirty="0" smtClean="0">
                <a:solidFill>
                  <a:srgbClr val="0D0D0D"/>
                </a:solidFill>
                <a:latin typeface="Calibri" pitchFamily="34" charset="0"/>
                <a:ea typeface="Times New Roman" pitchFamily="18" charset="0"/>
                <a:cs typeface="Calibri" pitchFamily="34" charset="0"/>
              </a:rPr>
              <a:t> </a:t>
            </a:r>
            <a:endParaRPr lang="el-GR"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descr="https://upload.wikimedia.org/wikipedia/commons/thumb/a/a1/Map_Crusader_states_1135-el.svg/800px-Map_Crusader_states_1135-el.svg.png"/>
          <p:cNvPicPr>
            <a:picLocks noChangeAspect="1" noChangeArrowheads="1"/>
          </p:cNvPicPr>
          <p:nvPr/>
        </p:nvPicPr>
        <p:blipFill>
          <a:blip r:embed="rId2" cstate="print"/>
          <a:srcRect/>
          <a:stretch>
            <a:fillRect/>
          </a:stretch>
        </p:blipFill>
        <p:spPr bwMode="auto">
          <a:xfrm>
            <a:off x="4500563" y="2428868"/>
            <a:ext cx="4643437" cy="4356000"/>
          </a:xfrm>
          <a:prstGeom prst="rect">
            <a:avLst/>
          </a:prstGeom>
          <a:noFill/>
        </p:spPr>
      </p:pic>
      <p:sp>
        <p:nvSpPr>
          <p:cNvPr id="13" name="12 - Δεξιό βέλος"/>
          <p:cNvSpPr/>
          <p:nvPr/>
        </p:nvSpPr>
        <p:spPr>
          <a:xfrm>
            <a:off x="0" y="1571612"/>
            <a:ext cx="785786" cy="357190"/>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t="8333" r="33789" b="20833"/>
          <a:stretch>
            <a:fillRect/>
          </a:stretch>
        </p:blipFill>
        <p:spPr bwMode="auto">
          <a:xfrm>
            <a:off x="0" y="0"/>
            <a:ext cx="9144000" cy="6858000"/>
          </a:xfrm>
          <a:prstGeom prst="rect">
            <a:avLst/>
          </a:prstGeom>
          <a:noFill/>
          <a:ln w="9525">
            <a:noFill/>
            <a:miter lim="800000"/>
            <a:headEnd/>
            <a:tailEnd/>
          </a:ln>
          <a:effectLst/>
        </p:spPr>
      </p:pic>
      <p:sp>
        <p:nvSpPr>
          <p:cNvPr id="3" name="2 - TextBox"/>
          <p:cNvSpPr txBox="1"/>
          <p:nvPr/>
        </p:nvSpPr>
        <p:spPr>
          <a:xfrm>
            <a:off x="285720" y="5786454"/>
            <a:ext cx="4357718" cy="646331"/>
          </a:xfrm>
          <a:prstGeom prst="rect">
            <a:avLst/>
          </a:prstGeom>
          <a:noFill/>
        </p:spPr>
        <p:txBody>
          <a:bodyPr wrap="square" rtlCol="0">
            <a:spAutoFit/>
          </a:bodyPr>
          <a:lstStyle/>
          <a:p>
            <a:r>
              <a:rPr lang="el-GR" b="1" spc="200" dirty="0" smtClean="0">
                <a:solidFill>
                  <a:srgbClr val="002060"/>
                </a:solidFill>
                <a:latin typeface="Comic Sans MS" pitchFamily="66" charset="0"/>
              </a:rPr>
              <a:t>Α΄ Σταυροφορία 1096 -1099</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2585323"/>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b="1" spc="300" dirty="0" smtClean="0">
                <a:ln>
                  <a:solidFill>
                    <a:srgbClr val="0070C0"/>
                  </a:solidFill>
                </a:ln>
                <a:solidFill>
                  <a:srgbClr val="0D0D0D"/>
                </a:solidFill>
                <a:latin typeface="Comic Sans MS" pitchFamily="66" charset="0"/>
                <a:ea typeface="Times New Roman" pitchFamily="18" charset="0"/>
                <a:cs typeface="Calibri" pitchFamily="34" charset="0"/>
              </a:rPr>
              <a:t>Η δεύτερη και η τρίτη σταυροφορία (12ος αι.) </a:t>
            </a:r>
          </a:p>
          <a:p>
            <a:pPr marL="0" marR="0" lvl="0" indent="0" algn="l" defTabSz="914400" rtl="0" eaLnBrk="0" fontAlgn="base" latinLnBrk="0" hangingPunct="0">
              <a:lnSpc>
                <a:spcPct val="100000"/>
              </a:lnSpc>
              <a:spcBef>
                <a:spcPct val="0"/>
              </a:spcBef>
              <a:spcAft>
                <a:spcPct val="0"/>
              </a:spcAft>
              <a:buClrTx/>
              <a:buSzTx/>
              <a:buFontTx/>
              <a:buNone/>
              <a:tabLst/>
            </a:pPr>
            <a:r>
              <a:rPr lang="el-GR" b="1" spc="300" dirty="0" smtClean="0">
                <a:ln>
                  <a:solidFill>
                    <a:srgbClr val="0070C0"/>
                  </a:solidFill>
                </a:ln>
                <a:solidFill>
                  <a:srgbClr val="0D0D0D"/>
                </a:solidFill>
                <a:latin typeface="Comic Sans MS" pitchFamily="66" charset="0"/>
                <a:ea typeface="Times New Roman" pitchFamily="18" charset="0"/>
                <a:cs typeface="Calibri" pitchFamily="34" charset="0"/>
              </a:rPr>
              <a:t>Τα αποτελέσματά τους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1.</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Γενικά δεν είχαν επιτυχία</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2.</a:t>
            </a:r>
            <a:r>
              <a:rPr kumimoji="0" lang="el-GR" b="0" i="0" u="none" strike="noStrike" cap="none" normalizeH="0" baseline="0" dirty="0" smtClean="0">
                <a:ln>
                  <a:noFill/>
                </a:ln>
                <a:solidFill>
                  <a:srgbClr val="0D0D0D"/>
                </a:solidFill>
                <a:effectLst/>
                <a:latin typeface="Comic Sans MS" pitchFamily="66" charset="0"/>
                <a:ea typeface="Times New Roman" pitchFamily="18" charset="0"/>
                <a:cs typeface="Calibri" pitchFamily="34" charset="0"/>
              </a:rPr>
              <a:t>  Έμμεση συνέπεια της τρίτης σταυροφορίας =  Η απώλεια της Κύπρου για το Βυζάντιο </a:t>
            </a:r>
            <a:endParaRPr kumimoji="0" lang="el-G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b="1" dirty="0" smtClean="0">
                <a:solidFill>
                  <a:srgbClr val="0D0D0D"/>
                </a:solidFill>
                <a:latin typeface="Calibri"/>
                <a:ea typeface="Times New Roman" pitchFamily="18" charset="0"/>
                <a:cs typeface="Calibri"/>
              </a:rPr>
              <a:t>→</a:t>
            </a:r>
            <a:r>
              <a:rPr lang="el-GR" dirty="0" smtClean="0">
                <a:solidFill>
                  <a:srgbClr val="0D0D0D"/>
                </a:solidFill>
                <a:latin typeface="Comic Sans MS" pitchFamily="66" charset="0"/>
                <a:ea typeface="Times New Roman" pitchFamily="18" charset="0"/>
                <a:cs typeface="Calibri" pitchFamily="34" charset="0"/>
              </a:rPr>
              <a:t> </a:t>
            </a:r>
            <a:r>
              <a:rPr kumimoji="0" lang="el-GR" b="0" i="1" u="none" strike="noStrike" cap="none" normalizeH="0" baseline="0" dirty="0" smtClean="0">
                <a:ln>
                  <a:noFill/>
                </a:ln>
                <a:solidFill>
                  <a:srgbClr val="C00000"/>
                </a:solidFill>
                <a:effectLst/>
                <a:latin typeface="Comic Sans MS" pitchFamily="66" charset="0"/>
                <a:ea typeface="Times New Roman" pitchFamily="18" charset="0"/>
                <a:cs typeface="Calibri" pitchFamily="34" charset="0"/>
              </a:rPr>
              <a:t>Η Κύπρος  καταλήφθηκε από τον άγγλο βασιλιά Ριχάρδο Λεοντόκαρδο και παραδόθηκε στον φράγκο </a:t>
            </a:r>
            <a:r>
              <a:rPr kumimoji="0" lang="el-GR" b="0" i="1" u="none" strike="noStrike" cap="none" normalizeH="0" baseline="0" dirty="0" err="1" smtClean="0">
                <a:ln>
                  <a:noFill/>
                </a:ln>
                <a:solidFill>
                  <a:srgbClr val="C00000"/>
                </a:solidFill>
                <a:effectLst/>
                <a:latin typeface="Comic Sans MS" pitchFamily="66" charset="0"/>
                <a:ea typeface="Times New Roman" pitchFamily="18" charset="0"/>
                <a:cs typeface="Calibri" pitchFamily="34" charset="0"/>
              </a:rPr>
              <a:t>Λουζινιάν</a:t>
            </a:r>
            <a:r>
              <a:rPr kumimoji="0" lang="el-GR" b="0" i="1" u="none" strike="noStrike" cap="none" normalizeH="0" baseline="0" dirty="0" smtClean="0">
                <a:ln>
                  <a:noFill/>
                </a:ln>
                <a:solidFill>
                  <a:srgbClr val="C00000"/>
                </a:solidFill>
                <a:effectLst/>
                <a:latin typeface="Comic Sans MS" pitchFamily="66" charset="0"/>
                <a:ea typeface="Times New Roman" pitchFamily="18" charset="0"/>
                <a:cs typeface="Calibri" pitchFamily="34" charset="0"/>
              </a:rPr>
              <a:t> (1192). </a:t>
            </a:r>
            <a:r>
              <a:rPr kumimoji="0" lang="el-GR" b="0" i="1" u="sng" strike="noStrike" cap="none" normalizeH="0" baseline="0" dirty="0" smtClean="0">
                <a:ln>
                  <a:noFill/>
                </a:ln>
                <a:solidFill>
                  <a:srgbClr val="C00000"/>
                </a:solidFill>
                <a:effectLst/>
                <a:latin typeface="Comic Sans MS" pitchFamily="66" charset="0"/>
                <a:ea typeface="Times New Roman" pitchFamily="18" charset="0"/>
                <a:cs typeface="Calibri" pitchFamily="34" charset="0"/>
              </a:rPr>
              <a:t>Έκτοτε το νησί παρέμεινε στην εξουσία των Δυτικών για τέσσερις σχεδόν αιώνες</a:t>
            </a:r>
            <a:endParaRPr kumimoji="0" lang="el-GR" b="0" i="0" u="none" strike="noStrike" cap="none" normalizeH="0" baseline="0" dirty="0" smtClean="0">
              <a:ln>
                <a:noFill/>
              </a:ln>
              <a:solidFill>
                <a:srgbClr val="C00000"/>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t="8333" r="33789" b="20833"/>
          <a:stretch>
            <a:fillRect/>
          </a:stretch>
        </p:blipFill>
        <p:spPr bwMode="auto">
          <a:xfrm>
            <a:off x="0" y="2428868"/>
            <a:ext cx="9144000" cy="4429132"/>
          </a:xfrm>
          <a:prstGeom prst="rect">
            <a:avLst/>
          </a:prstGeom>
          <a:noFill/>
          <a:ln w="9525">
            <a:noFill/>
            <a:miter lim="800000"/>
            <a:headEnd/>
            <a:tailEnd/>
          </a:ln>
          <a:effectLst/>
        </p:spPr>
      </p:pic>
      <p:sp>
        <p:nvSpPr>
          <p:cNvPr id="4" name="3 - TextBox"/>
          <p:cNvSpPr txBox="1"/>
          <p:nvPr/>
        </p:nvSpPr>
        <p:spPr>
          <a:xfrm>
            <a:off x="285720" y="6215082"/>
            <a:ext cx="3510448" cy="369332"/>
          </a:xfrm>
          <a:prstGeom prst="rect">
            <a:avLst/>
          </a:prstGeom>
          <a:noFill/>
        </p:spPr>
        <p:txBody>
          <a:bodyPr wrap="none" rtlCol="0">
            <a:spAutoFit/>
          </a:bodyPr>
          <a:lstStyle/>
          <a:p>
            <a:r>
              <a:rPr lang="el-GR" b="1" spc="200" dirty="0" smtClean="0">
                <a:solidFill>
                  <a:schemeClr val="tx2">
                    <a:lumMod val="50000"/>
                  </a:schemeClr>
                </a:solidFill>
              </a:rPr>
              <a:t>Β΄ Σταυροφορία 1147 -1149</a:t>
            </a:r>
            <a:endParaRPr lang="el-GR" dirty="0">
              <a:solidFill>
                <a:schemeClr val="tx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t="8333" r="33789" b="20833"/>
          <a:stretch>
            <a:fillRect/>
          </a:stretch>
        </p:blipFill>
        <p:spPr bwMode="auto">
          <a:xfrm>
            <a:off x="0" y="0"/>
            <a:ext cx="9144000" cy="6858000"/>
          </a:xfrm>
          <a:prstGeom prst="rect">
            <a:avLst/>
          </a:prstGeom>
          <a:noFill/>
          <a:ln w="9525">
            <a:noFill/>
            <a:miter lim="800000"/>
            <a:headEnd/>
            <a:tailEnd/>
          </a:ln>
          <a:effectLst/>
        </p:spPr>
      </p:pic>
      <p:sp>
        <p:nvSpPr>
          <p:cNvPr id="4" name="3 - TextBox"/>
          <p:cNvSpPr txBox="1"/>
          <p:nvPr/>
        </p:nvSpPr>
        <p:spPr>
          <a:xfrm>
            <a:off x="0" y="5786454"/>
            <a:ext cx="3475182" cy="646331"/>
          </a:xfrm>
          <a:prstGeom prst="rect">
            <a:avLst/>
          </a:prstGeom>
          <a:noFill/>
        </p:spPr>
        <p:txBody>
          <a:bodyPr wrap="none" rtlCol="0">
            <a:spAutoFit/>
          </a:bodyPr>
          <a:lstStyle/>
          <a:p>
            <a:r>
              <a:rPr lang="el-GR" b="1" spc="200" dirty="0" smtClean="0">
                <a:solidFill>
                  <a:schemeClr val="tx2">
                    <a:lumMod val="50000"/>
                  </a:schemeClr>
                </a:solidFill>
              </a:rPr>
              <a:t>Γ΄ Σταυροφορία 1187 -1192</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99jerusalem.jpg"/>
          <p:cNvPicPr>
            <a:picLocks noChangeAspect="1" noChangeArrowheads="1"/>
          </p:cNvPicPr>
          <p:nvPr/>
        </p:nvPicPr>
        <p:blipFill>
          <a:blip r:embed="rId2" cstate="print"/>
          <a:srcRect l="2190" t="2111" r="3630" b="3947"/>
          <a:stretch>
            <a:fillRect/>
          </a:stretch>
        </p:blipFill>
        <p:spPr bwMode="auto">
          <a:xfrm>
            <a:off x="-285783" y="0"/>
            <a:ext cx="9429784" cy="687048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595</Words>
  <Application>Microsoft Office PowerPoint</Application>
  <PresentationFormat>Προβολή στην οθόνη (4:3)</PresentationFormat>
  <Paragraphs>99</Paragraphs>
  <Slides>18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ΙΩΑΝΝΑ</dc:creator>
  <cp:lastModifiedBy>ΙΩΑΝΝΑ</cp:lastModifiedBy>
  <cp:revision>48</cp:revision>
  <dcterms:created xsi:type="dcterms:W3CDTF">2020-02-23T11:27:25Z</dcterms:created>
  <dcterms:modified xsi:type="dcterms:W3CDTF">2021-03-25T13:20:39Z</dcterms:modified>
</cp:coreProperties>
</file>