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71" r:id="rId11"/>
    <p:sldId id="272" r:id="rId12"/>
    <p:sldId id="273" r:id="rId13"/>
    <p:sldId id="274" r:id="rId14"/>
    <p:sldId id="275" r:id="rId15"/>
    <p:sldId id="266" r:id="rId16"/>
    <p:sldId id="270" r:id="rId17"/>
    <p:sldId id="277" r:id="rId18"/>
    <p:sldId id="278" r:id="rId19"/>
    <p:sldId id="279" r:id="rId20"/>
    <p:sldId id="280" r:id="rId21"/>
    <p:sldId id="281"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2995E6-3DFC-4EFE-A58D-EE69B89341C6}" type="datetimeFigureOut">
              <a:rPr lang="el-GR" smtClean="0"/>
              <a:t>6/11/2025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484DC-70EF-4575-8244-A8C83069495D}" type="slidenum">
              <a:rPr lang="el-GR" smtClean="0"/>
              <a:t>‹#›</a:t>
            </a:fld>
            <a:endParaRPr lang="el-GR"/>
          </a:p>
        </p:txBody>
      </p:sp>
    </p:spTree>
    <p:extLst>
      <p:ext uri="{BB962C8B-B14F-4D97-AF65-F5344CB8AC3E}">
        <p14:creationId xmlns:p14="http://schemas.microsoft.com/office/powerpoint/2010/main" val="15224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20484DC-70EF-4575-8244-A8C83069495D}" type="slidenum">
              <a:rPr lang="el-GR" smtClean="0"/>
              <a:t>8</a:t>
            </a:fld>
            <a:endParaRPr lang="el-GR"/>
          </a:p>
        </p:txBody>
      </p:sp>
    </p:spTree>
    <p:extLst>
      <p:ext uri="{BB962C8B-B14F-4D97-AF65-F5344CB8AC3E}">
        <p14:creationId xmlns:p14="http://schemas.microsoft.com/office/powerpoint/2010/main" val="123305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3CFDAA6B-CAA0-440D-AFA2-F1D6FC7FC8CE}" type="datetimeFigureOut">
              <a:rPr lang="el-GR" smtClean="0"/>
              <a:t>6/11/2025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B9D00B3-BA63-45D8-B582-1F07AB6F28ED}" type="slidenum">
              <a:rPr lang="el-GR" smtClean="0"/>
              <a:t>‹#›</a:t>
            </a:fld>
            <a:endParaRPr lang="el-GR"/>
          </a:p>
        </p:txBody>
      </p:sp>
    </p:spTree>
    <p:extLst>
      <p:ext uri="{BB962C8B-B14F-4D97-AF65-F5344CB8AC3E}">
        <p14:creationId xmlns:p14="http://schemas.microsoft.com/office/powerpoint/2010/main" val="94371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CFDAA6B-CAA0-440D-AFA2-F1D6FC7FC8CE}" type="datetimeFigureOut">
              <a:rPr lang="el-GR" smtClean="0"/>
              <a:t>6/11/2025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B9D00B3-BA63-45D8-B582-1F07AB6F28ED}" type="slidenum">
              <a:rPr lang="el-GR" smtClean="0"/>
              <a:t>‹#›</a:t>
            </a:fld>
            <a:endParaRPr lang="el-GR"/>
          </a:p>
        </p:txBody>
      </p:sp>
    </p:spTree>
    <p:extLst>
      <p:ext uri="{BB962C8B-B14F-4D97-AF65-F5344CB8AC3E}">
        <p14:creationId xmlns:p14="http://schemas.microsoft.com/office/powerpoint/2010/main" val="356510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CFDAA6B-CAA0-440D-AFA2-F1D6FC7FC8CE}" type="datetimeFigureOut">
              <a:rPr lang="el-GR" smtClean="0"/>
              <a:t>6/11/2025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B9D00B3-BA63-45D8-B582-1F07AB6F28ED}" type="slidenum">
              <a:rPr lang="el-GR" smtClean="0"/>
              <a:t>‹#›</a:t>
            </a:fld>
            <a:endParaRPr lang="el-GR"/>
          </a:p>
        </p:txBody>
      </p:sp>
    </p:spTree>
    <p:extLst>
      <p:ext uri="{BB962C8B-B14F-4D97-AF65-F5344CB8AC3E}">
        <p14:creationId xmlns:p14="http://schemas.microsoft.com/office/powerpoint/2010/main" val="286400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CFDAA6B-CAA0-440D-AFA2-F1D6FC7FC8CE}" type="datetimeFigureOut">
              <a:rPr lang="el-GR" smtClean="0"/>
              <a:t>6/11/2025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B9D00B3-BA63-45D8-B582-1F07AB6F28ED}" type="slidenum">
              <a:rPr lang="el-GR" smtClean="0"/>
              <a:t>‹#›</a:t>
            </a:fld>
            <a:endParaRPr lang="el-GR"/>
          </a:p>
        </p:txBody>
      </p:sp>
    </p:spTree>
    <p:extLst>
      <p:ext uri="{BB962C8B-B14F-4D97-AF65-F5344CB8AC3E}">
        <p14:creationId xmlns:p14="http://schemas.microsoft.com/office/powerpoint/2010/main" val="331236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3CFDAA6B-CAA0-440D-AFA2-F1D6FC7FC8CE}" type="datetimeFigureOut">
              <a:rPr lang="el-GR" smtClean="0"/>
              <a:t>6/11/2025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B9D00B3-BA63-45D8-B582-1F07AB6F28ED}" type="slidenum">
              <a:rPr lang="el-GR" smtClean="0"/>
              <a:t>‹#›</a:t>
            </a:fld>
            <a:endParaRPr lang="el-GR"/>
          </a:p>
        </p:txBody>
      </p:sp>
    </p:spTree>
    <p:extLst>
      <p:ext uri="{BB962C8B-B14F-4D97-AF65-F5344CB8AC3E}">
        <p14:creationId xmlns:p14="http://schemas.microsoft.com/office/powerpoint/2010/main" val="420820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3CFDAA6B-CAA0-440D-AFA2-F1D6FC7FC8CE}" type="datetimeFigureOut">
              <a:rPr lang="el-GR" smtClean="0"/>
              <a:t>6/11/2025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B9D00B3-BA63-45D8-B582-1F07AB6F28ED}" type="slidenum">
              <a:rPr lang="el-GR" smtClean="0"/>
              <a:t>‹#›</a:t>
            </a:fld>
            <a:endParaRPr lang="el-GR"/>
          </a:p>
        </p:txBody>
      </p:sp>
    </p:spTree>
    <p:extLst>
      <p:ext uri="{BB962C8B-B14F-4D97-AF65-F5344CB8AC3E}">
        <p14:creationId xmlns:p14="http://schemas.microsoft.com/office/powerpoint/2010/main" val="207331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3CFDAA6B-CAA0-440D-AFA2-F1D6FC7FC8CE}" type="datetimeFigureOut">
              <a:rPr lang="el-GR" smtClean="0"/>
              <a:t>6/11/2025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B9D00B3-BA63-45D8-B582-1F07AB6F28ED}" type="slidenum">
              <a:rPr lang="el-GR" smtClean="0"/>
              <a:t>‹#›</a:t>
            </a:fld>
            <a:endParaRPr lang="el-GR"/>
          </a:p>
        </p:txBody>
      </p:sp>
    </p:spTree>
    <p:extLst>
      <p:ext uri="{BB962C8B-B14F-4D97-AF65-F5344CB8AC3E}">
        <p14:creationId xmlns:p14="http://schemas.microsoft.com/office/powerpoint/2010/main" val="3354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3CFDAA6B-CAA0-440D-AFA2-F1D6FC7FC8CE}" type="datetimeFigureOut">
              <a:rPr lang="el-GR" smtClean="0"/>
              <a:t>6/11/2025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B9D00B3-BA63-45D8-B582-1F07AB6F28ED}" type="slidenum">
              <a:rPr lang="el-GR" smtClean="0"/>
              <a:t>‹#›</a:t>
            </a:fld>
            <a:endParaRPr lang="el-GR"/>
          </a:p>
        </p:txBody>
      </p:sp>
    </p:spTree>
    <p:extLst>
      <p:ext uri="{BB962C8B-B14F-4D97-AF65-F5344CB8AC3E}">
        <p14:creationId xmlns:p14="http://schemas.microsoft.com/office/powerpoint/2010/main" val="412009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CFDAA6B-CAA0-440D-AFA2-F1D6FC7FC8CE}" type="datetimeFigureOut">
              <a:rPr lang="el-GR" smtClean="0"/>
              <a:t>6/11/2025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B9D00B3-BA63-45D8-B582-1F07AB6F28ED}" type="slidenum">
              <a:rPr lang="el-GR" smtClean="0"/>
              <a:t>‹#›</a:t>
            </a:fld>
            <a:endParaRPr lang="el-GR"/>
          </a:p>
        </p:txBody>
      </p:sp>
    </p:spTree>
    <p:extLst>
      <p:ext uri="{BB962C8B-B14F-4D97-AF65-F5344CB8AC3E}">
        <p14:creationId xmlns:p14="http://schemas.microsoft.com/office/powerpoint/2010/main" val="375905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CFDAA6B-CAA0-440D-AFA2-F1D6FC7FC8CE}" type="datetimeFigureOut">
              <a:rPr lang="el-GR" smtClean="0"/>
              <a:t>6/11/2025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B9D00B3-BA63-45D8-B582-1F07AB6F28ED}" type="slidenum">
              <a:rPr lang="el-GR" smtClean="0"/>
              <a:t>‹#›</a:t>
            </a:fld>
            <a:endParaRPr lang="el-GR"/>
          </a:p>
        </p:txBody>
      </p:sp>
    </p:spTree>
    <p:extLst>
      <p:ext uri="{BB962C8B-B14F-4D97-AF65-F5344CB8AC3E}">
        <p14:creationId xmlns:p14="http://schemas.microsoft.com/office/powerpoint/2010/main" val="860967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CFDAA6B-CAA0-440D-AFA2-F1D6FC7FC8CE}" type="datetimeFigureOut">
              <a:rPr lang="el-GR" smtClean="0"/>
              <a:t>6/11/2025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B9D00B3-BA63-45D8-B582-1F07AB6F28ED}" type="slidenum">
              <a:rPr lang="el-GR" smtClean="0"/>
              <a:t>‹#›</a:t>
            </a:fld>
            <a:endParaRPr lang="el-GR"/>
          </a:p>
        </p:txBody>
      </p:sp>
    </p:spTree>
    <p:extLst>
      <p:ext uri="{BB962C8B-B14F-4D97-AF65-F5344CB8AC3E}">
        <p14:creationId xmlns:p14="http://schemas.microsoft.com/office/powerpoint/2010/main" val="250628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DAA6B-CAA0-440D-AFA2-F1D6FC7FC8CE}" type="datetimeFigureOut">
              <a:rPr lang="el-GR" smtClean="0"/>
              <a:t>6/11/2025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D00B3-BA63-45D8-B582-1F07AB6F28ED}" type="slidenum">
              <a:rPr lang="el-GR" smtClean="0"/>
              <a:t>‹#›</a:t>
            </a:fld>
            <a:endParaRPr lang="el-GR"/>
          </a:p>
        </p:txBody>
      </p:sp>
    </p:spTree>
    <p:extLst>
      <p:ext uri="{BB962C8B-B14F-4D97-AF65-F5344CB8AC3E}">
        <p14:creationId xmlns:p14="http://schemas.microsoft.com/office/powerpoint/2010/main" val="51554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18.xm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8.png"/><Relationship Id="rId10" Type="http://schemas.openxmlformats.org/officeDocument/2006/relationships/slide" Target="slide12.xml"/><Relationship Id="rId4" Type="http://schemas.openxmlformats.org/officeDocument/2006/relationships/oleObject" Target="../embeddings/oleObject7.bin"/><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image" Target="../media/image12.png"/><Relationship Id="rId4" Type="http://schemas.openxmlformats.org/officeDocument/2006/relationships/oleObject" Target="../embeddings/oleObject11.bin"/><Relationship Id="rId9" Type="http://schemas.openxmlformats.org/officeDocument/2006/relationships/hyperlink" Target="http://www.youtube.com/watch?v=t9kR9T9wZsM"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slide" Target="slide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t9kR9T9wZsM" TargetMode="External"/><Relationship Id="rId7" Type="http://schemas.openxmlformats.org/officeDocument/2006/relationships/hyperlink" Target="http://www.youtube.com/watch?v=3mclp9QmCGs" TargetMode="External"/><Relationship Id="rId2" Type="http://schemas.openxmlformats.org/officeDocument/2006/relationships/hyperlink" Target="http://www.youtube.com/watch?v=AnDudcbn3F0" TargetMode="External"/><Relationship Id="rId1" Type="http://schemas.openxmlformats.org/officeDocument/2006/relationships/slideLayout" Target="../slideLayouts/slideLayout7.xml"/><Relationship Id="rId6" Type="http://schemas.openxmlformats.org/officeDocument/2006/relationships/hyperlink" Target="https://www.youtube.com/watch?app=desktop&amp;v=3mclp9QmCGs" TargetMode="External"/><Relationship Id="rId5" Type="http://schemas.openxmlformats.org/officeDocument/2006/relationships/hyperlink" Target="http://www.youtube.com/watch?v=D2tHA7KmRME" TargetMode="External"/><Relationship Id="rId4" Type="http://schemas.openxmlformats.org/officeDocument/2006/relationships/hyperlink" Target="http://www.youtube.com/watch?v=JiM6AtNLXX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13.bin"/><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4.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15.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6632"/>
            <a:ext cx="8352928" cy="1077218"/>
          </a:xfrm>
          <a:prstGeom prst="rect">
            <a:avLst/>
          </a:prstGeom>
          <a:noFill/>
        </p:spPr>
        <p:txBody>
          <a:bodyPr wrap="square" rtlCol="0">
            <a:spAutoFit/>
          </a:bodyPr>
          <a:lstStyle/>
          <a:p>
            <a:pPr algn="ctr"/>
            <a:r>
              <a:rPr lang="el-GR" altLang="el-GR"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ΕΞΑΝΑΓΚΑΣΜΕΝΕΣ ΜΗΧΑΝΙΚΕΣ ΤΑΛΑΝΤΩΣΕΙΣ</a:t>
            </a:r>
            <a:endParaRPr lang="el-GR"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953994" y="1556792"/>
            <a:ext cx="7200800" cy="5786199"/>
          </a:xfrm>
          <a:prstGeom prst="rect">
            <a:avLst/>
          </a:prstGeom>
          <a:noFill/>
        </p:spPr>
        <p:txBody>
          <a:bodyPr wrap="square" rtlCol="0">
            <a:spAutoFit/>
          </a:bodyPr>
          <a:lstStyle/>
          <a:p>
            <a:r>
              <a:rPr lang="el-GR" altLang="el-GR" sz="3200" dirty="0">
                <a:solidFill>
                  <a:srgbClr val="FF0000"/>
                </a:solidFill>
              </a:rPr>
              <a:t>Εξαναγκασμένες ταλαντώσεις </a:t>
            </a:r>
            <a:r>
              <a:rPr lang="el-GR" altLang="el-GR" sz="3200" dirty="0"/>
              <a:t>θεωρούνται αυτές που διατηρούν το πλάτος τους σταθερό με την επίδραση εξωτερικών περιοδικών δυνάμεων, οι οποίες με το έργο τους καλύπτουν τις ενεργειακές απώλειες που προκαλούν οι τριβές.</a:t>
            </a:r>
          </a:p>
          <a:p>
            <a:endParaRPr lang="el-GR" altLang="el-GR" sz="3200" b="0" dirty="0"/>
          </a:p>
          <a:p>
            <a:endParaRPr lang="el-GR" altLang="el-GR" sz="3200" b="0" dirty="0"/>
          </a:p>
          <a:p>
            <a:r>
              <a:rPr lang="el-GR" sz="3200" dirty="0"/>
              <a:t>			Σοφία Αραβανή, φυσικός</a:t>
            </a:r>
          </a:p>
          <a:p>
            <a:r>
              <a:rPr lang="el-GR" altLang="el-GR" sz="3200" b="0" dirty="0"/>
              <a:t> </a:t>
            </a:r>
          </a:p>
          <a:p>
            <a:endParaRPr lang="el-GR" dirty="0"/>
          </a:p>
        </p:txBody>
      </p:sp>
    </p:spTree>
    <p:extLst>
      <p:ext uri="{BB962C8B-B14F-4D97-AF65-F5344CB8AC3E}">
        <p14:creationId xmlns:p14="http://schemas.microsoft.com/office/powerpoint/2010/main" val="217760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404664"/>
            <a:ext cx="7416824" cy="1846659"/>
          </a:xfrm>
          <a:prstGeom prst="rect">
            <a:avLst/>
          </a:prstGeom>
          <a:noFill/>
        </p:spPr>
        <p:txBody>
          <a:bodyPr wrap="square" rtlCol="0">
            <a:spAutoFit/>
          </a:bodyPr>
          <a:lstStyle/>
          <a:p>
            <a:r>
              <a:rPr lang="el-GR" altLang="el-GR" sz="2400" b="1" dirty="0">
                <a:effectLst>
                  <a:outerShdw blurRad="38100" dist="38100" dir="2700000" algn="tl">
                    <a:srgbClr val="FFFFFF"/>
                  </a:outerShdw>
                </a:effectLst>
                <a:latin typeface="+mj-lt"/>
              </a:rPr>
              <a:t>Οι τρεις ταλαντωτές έχουν φυσική συχνότητα </a:t>
            </a:r>
            <a:r>
              <a:rPr lang="en-US" altLang="el-GR" sz="2400" b="1" i="1" dirty="0">
                <a:effectLst>
                  <a:outerShdw blurRad="38100" dist="38100" dir="2700000" algn="tl">
                    <a:srgbClr val="FFFFFF"/>
                  </a:outerShdw>
                </a:effectLst>
                <a:latin typeface="+mj-lt"/>
              </a:rPr>
              <a:t>f</a:t>
            </a:r>
            <a:r>
              <a:rPr lang="en-US" altLang="el-GR" sz="2400" b="1" baseline="-25000" dirty="0">
                <a:effectLst>
                  <a:outerShdw blurRad="38100" dist="38100" dir="2700000" algn="tl">
                    <a:srgbClr val="FFFFFF"/>
                  </a:outerShdw>
                </a:effectLst>
                <a:latin typeface="+mj-lt"/>
              </a:rPr>
              <a:t>0</a:t>
            </a:r>
            <a:r>
              <a:rPr lang="en-US" altLang="el-GR" sz="2400" b="1" dirty="0">
                <a:effectLst>
                  <a:outerShdw blurRad="38100" dist="38100" dir="2700000" algn="tl">
                    <a:srgbClr val="FFFFFF"/>
                  </a:outerShdw>
                </a:effectLst>
                <a:latin typeface="+mj-lt"/>
              </a:rPr>
              <a:t>=1Hz. </a:t>
            </a:r>
            <a:r>
              <a:rPr lang="el-GR" altLang="el-GR" sz="2400" b="1" dirty="0">
                <a:effectLst>
                  <a:outerShdw blurRad="38100" dist="38100" dir="2700000" algn="tl">
                    <a:srgbClr val="FFFFFF"/>
                  </a:outerShdw>
                </a:effectLst>
                <a:latin typeface="+mj-lt"/>
              </a:rPr>
              <a:t>Σε κάθε ταλαντούμενο σύστημα δρα αρμονική δύναμη της μορφής </a:t>
            </a:r>
            <a:r>
              <a:rPr lang="en-US" altLang="el-GR" sz="2400" b="1" i="1" dirty="0">
                <a:effectLst>
                  <a:outerShdw blurRad="38100" dist="38100" dir="2700000" algn="tl">
                    <a:srgbClr val="FFFFFF"/>
                  </a:outerShdw>
                </a:effectLst>
                <a:latin typeface="+mj-lt"/>
              </a:rPr>
              <a:t>F</a:t>
            </a:r>
            <a:r>
              <a:rPr lang="en-US" altLang="el-GR" sz="2400" b="1" dirty="0">
                <a:effectLst>
                  <a:outerShdw blurRad="38100" dist="38100" dir="2700000" algn="tl">
                    <a:srgbClr val="FFFFFF"/>
                  </a:outerShdw>
                </a:effectLst>
                <a:latin typeface="+mj-lt"/>
              </a:rPr>
              <a:t>=</a:t>
            </a:r>
            <a:r>
              <a:rPr lang="en-US" altLang="el-GR" sz="2400" b="1" i="1" dirty="0">
                <a:effectLst>
                  <a:outerShdw blurRad="38100" dist="38100" dir="2700000" algn="tl">
                    <a:srgbClr val="FFFFFF"/>
                  </a:outerShdw>
                </a:effectLst>
                <a:latin typeface="+mj-lt"/>
              </a:rPr>
              <a:t>F</a:t>
            </a:r>
            <a:r>
              <a:rPr lang="en-US" altLang="el-GR" sz="2400" b="1" baseline="-25000" dirty="0">
                <a:effectLst>
                  <a:outerShdw blurRad="38100" dist="38100" dir="2700000" algn="tl">
                    <a:srgbClr val="FFFFFF"/>
                  </a:outerShdw>
                </a:effectLst>
                <a:latin typeface="+mj-lt"/>
              </a:rPr>
              <a:t>0</a:t>
            </a:r>
            <a:r>
              <a:rPr lang="el-GR" altLang="el-GR" sz="2400" b="1" dirty="0" err="1">
                <a:effectLst>
                  <a:outerShdw blurRad="38100" dist="38100" dir="2700000" algn="tl">
                    <a:srgbClr val="FFFFFF"/>
                  </a:outerShdw>
                </a:effectLst>
                <a:latin typeface="+mj-lt"/>
              </a:rPr>
              <a:t>συν</a:t>
            </a:r>
            <a:r>
              <a:rPr lang="el-GR" altLang="el-GR" sz="2400" b="1" i="1" dirty="0" err="1">
                <a:effectLst>
                  <a:outerShdw blurRad="38100" dist="38100" dir="2700000" algn="tl">
                    <a:srgbClr val="FFFFFF"/>
                  </a:outerShdw>
                </a:effectLst>
                <a:latin typeface="+mj-lt"/>
              </a:rPr>
              <a:t>ω</a:t>
            </a:r>
            <a:r>
              <a:rPr lang="en-US" altLang="el-GR" sz="2400" b="1" i="1" dirty="0">
                <a:effectLst>
                  <a:outerShdw blurRad="38100" dist="38100" dir="2700000" algn="tl">
                    <a:srgbClr val="FFFFFF"/>
                  </a:outerShdw>
                </a:effectLst>
                <a:latin typeface="+mj-lt"/>
              </a:rPr>
              <a:t>t</a:t>
            </a:r>
            <a:r>
              <a:rPr lang="en-US" altLang="el-GR" sz="2400" b="1" dirty="0">
                <a:effectLst>
                  <a:outerShdw blurRad="38100" dist="38100" dir="2700000" algn="tl">
                    <a:srgbClr val="FFFFFF"/>
                  </a:outerShdw>
                </a:effectLst>
                <a:latin typeface="+mj-lt"/>
              </a:rPr>
              <a:t>. </a:t>
            </a:r>
            <a:r>
              <a:rPr lang="el-GR" altLang="el-GR" sz="2400" b="1" dirty="0">
                <a:effectLst>
                  <a:outerShdw blurRad="38100" dist="38100" dir="2700000" algn="tl">
                    <a:srgbClr val="FFFFFF"/>
                  </a:outerShdw>
                </a:effectLst>
                <a:latin typeface="+mj-lt"/>
              </a:rPr>
              <a:t>Οι συχνότητες του διεγέρτη είναι αντίστοιχα (κατά χρώμα) </a:t>
            </a:r>
            <a:r>
              <a:rPr lang="en-US" altLang="el-GR" sz="2400" b="1" dirty="0">
                <a:effectLst>
                  <a:outerShdw blurRad="38100" dist="38100" dir="2700000" algn="tl">
                    <a:srgbClr val="FFFFFF"/>
                  </a:outerShdw>
                </a:effectLst>
                <a:latin typeface="+mj-lt"/>
              </a:rPr>
              <a:t> </a:t>
            </a:r>
            <a:r>
              <a:rPr lang="en-US" altLang="el-GR" sz="2400" b="1" i="1" dirty="0">
                <a:solidFill>
                  <a:srgbClr val="D60093"/>
                </a:solidFill>
                <a:latin typeface="+mj-lt"/>
              </a:rPr>
              <a:t>f</a:t>
            </a:r>
            <a:r>
              <a:rPr lang="en-US" altLang="el-GR" sz="2400" b="1" baseline="-25000" dirty="0">
                <a:solidFill>
                  <a:srgbClr val="D60093"/>
                </a:solidFill>
                <a:latin typeface="+mj-lt"/>
              </a:rPr>
              <a:t>0</a:t>
            </a:r>
            <a:r>
              <a:rPr lang="en-US" altLang="el-GR" sz="2400" b="1" dirty="0">
                <a:solidFill>
                  <a:srgbClr val="D60093"/>
                </a:solidFill>
                <a:latin typeface="+mj-lt"/>
              </a:rPr>
              <a:t>=</a:t>
            </a:r>
            <a:r>
              <a:rPr lang="el-GR" altLang="el-GR" sz="2400" b="1" dirty="0">
                <a:solidFill>
                  <a:srgbClr val="D60093"/>
                </a:solidFill>
                <a:latin typeface="+mj-lt"/>
              </a:rPr>
              <a:t>0,4</a:t>
            </a:r>
            <a:r>
              <a:rPr lang="en-US" altLang="el-GR" sz="2400" b="1" dirty="0">
                <a:solidFill>
                  <a:srgbClr val="D60093"/>
                </a:solidFill>
                <a:latin typeface="+mj-lt"/>
              </a:rPr>
              <a:t>Hz</a:t>
            </a:r>
            <a:r>
              <a:rPr lang="el-GR" altLang="el-GR" sz="2400" b="1" dirty="0">
                <a:latin typeface="+mj-lt"/>
              </a:rPr>
              <a:t>,</a:t>
            </a:r>
            <a:r>
              <a:rPr lang="en-US" altLang="el-GR" sz="2400" b="1" i="1" dirty="0">
                <a:solidFill>
                  <a:srgbClr val="0000FF"/>
                </a:solidFill>
                <a:latin typeface="+mj-lt"/>
              </a:rPr>
              <a:t>f</a:t>
            </a:r>
            <a:r>
              <a:rPr lang="en-US" altLang="el-GR" sz="2400" b="1" baseline="-25000" dirty="0">
                <a:solidFill>
                  <a:srgbClr val="0000FF"/>
                </a:solidFill>
                <a:latin typeface="+mj-lt"/>
              </a:rPr>
              <a:t>0</a:t>
            </a:r>
            <a:r>
              <a:rPr lang="en-US" altLang="el-GR" sz="2400" b="1" dirty="0">
                <a:solidFill>
                  <a:srgbClr val="0000FF"/>
                </a:solidFill>
                <a:latin typeface="+mj-lt"/>
              </a:rPr>
              <a:t>=1</a:t>
            </a:r>
            <a:r>
              <a:rPr lang="el-GR" altLang="el-GR" sz="2400" b="1" dirty="0">
                <a:solidFill>
                  <a:srgbClr val="0000FF"/>
                </a:solidFill>
                <a:latin typeface="+mj-lt"/>
              </a:rPr>
              <a:t>,01</a:t>
            </a:r>
            <a:r>
              <a:rPr lang="en-US" altLang="el-GR" sz="2400" b="1" dirty="0">
                <a:solidFill>
                  <a:srgbClr val="0000FF"/>
                </a:solidFill>
                <a:latin typeface="+mj-lt"/>
              </a:rPr>
              <a:t>Hz</a:t>
            </a:r>
            <a:r>
              <a:rPr lang="el-GR" altLang="el-GR" sz="2400" b="1" dirty="0">
                <a:latin typeface="+mj-lt"/>
              </a:rPr>
              <a:t>,</a:t>
            </a:r>
            <a:r>
              <a:rPr lang="en-US" altLang="el-GR" sz="2400" b="1" i="1" dirty="0">
                <a:solidFill>
                  <a:srgbClr val="FF0000"/>
                </a:solidFill>
                <a:latin typeface="+mj-lt"/>
              </a:rPr>
              <a:t>f</a:t>
            </a:r>
            <a:r>
              <a:rPr lang="en-US" altLang="el-GR" sz="2400" b="1" baseline="-25000" dirty="0">
                <a:solidFill>
                  <a:srgbClr val="FF0000"/>
                </a:solidFill>
                <a:latin typeface="+mj-lt"/>
              </a:rPr>
              <a:t>0</a:t>
            </a:r>
            <a:r>
              <a:rPr lang="en-US" altLang="el-GR" sz="2400" b="1" dirty="0">
                <a:solidFill>
                  <a:srgbClr val="FF0000"/>
                </a:solidFill>
                <a:latin typeface="+mj-lt"/>
              </a:rPr>
              <a:t>=1</a:t>
            </a:r>
            <a:r>
              <a:rPr lang="el-GR" altLang="el-GR" sz="2400" b="1" dirty="0">
                <a:solidFill>
                  <a:srgbClr val="FF0000"/>
                </a:solidFill>
                <a:latin typeface="+mj-lt"/>
              </a:rPr>
              <a:t>,6</a:t>
            </a:r>
            <a:r>
              <a:rPr lang="en-US" altLang="el-GR" sz="2400" b="1" dirty="0">
                <a:solidFill>
                  <a:srgbClr val="FF0000"/>
                </a:solidFill>
                <a:latin typeface="+mj-lt"/>
              </a:rPr>
              <a:t>Hz</a:t>
            </a:r>
            <a:r>
              <a:rPr lang="el-GR" altLang="el-GR" sz="2400" b="1" dirty="0">
                <a:latin typeface="+mj-lt"/>
              </a:rPr>
              <a:t>.</a:t>
            </a:r>
            <a:endParaRPr lang="el-GR" altLang="el-GR" sz="2400" b="1" dirty="0">
              <a:solidFill>
                <a:srgbClr val="FF0000"/>
              </a:solidFill>
              <a:latin typeface="+mj-lt"/>
            </a:endParaRPr>
          </a:p>
          <a:p>
            <a:endParaRPr lang="el-GR" dirty="0"/>
          </a:p>
        </p:txBody>
      </p:sp>
      <p:pic>
        <p:nvPicPr>
          <p:cNvPr id="4" name="Picture 4" descr="forc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437656"/>
            <a:ext cx="3843300" cy="3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5114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196752"/>
            <a:ext cx="7776864" cy="2739211"/>
          </a:xfrm>
          <a:prstGeom prst="rect">
            <a:avLst/>
          </a:prstGeom>
          <a:noFill/>
        </p:spPr>
        <p:txBody>
          <a:bodyPr wrap="square" rtlCol="0">
            <a:spAutoFit/>
          </a:bodyPr>
          <a:lstStyle/>
          <a:p>
            <a:r>
              <a:rPr lang="el-GR" altLang="el-GR" sz="66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Εφαρμογές συντονισμού</a:t>
            </a:r>
          </a:p>
          <a:p>
            <a:endParaRPr lang="el-GR"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37814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620688"/>
            <a:ext cx="8964488" cy="3539430"/>
          </a:xfrm>
          <a:prstGeom prst="rect">
            <a:avLst/>
          </a:prstGeom>
        </p:spPr>
        <p:txBody>
          <a:bodyPr wrap="square">
            <a:spAutoFit/>
          </a:bodyPr>
          <a:lstStyle/>
          <a:p>
            <a:pPr>
              <a:spcBef>
                <a:spcPct val="50000"/>
              </a:spcBef>
              <a:buFontTx/>
              <a:buChar char="•"/>
              <a:defRPr/>
            </a:pPr>
            <a:r>
              <a:rPr lang="el-GR" altLang="el-GR" sz="3200" b="1" dirty="0">
                <a:solidFill>
                  <a:schemeClr val="hlink"/>
                </a:solidFill>
                <a:effectLst>
                  <a:outerShdw blurRad="38100" dist="38100" dir="2700000" algn="tl">
                    <a:srgbClr val="000000"/>
                  </a:outerShdw>
                </a:effectLst>
                <a:latin typeface="Comic Sans MS" pitchFamily="66" charset="0"/>
                <a:hlinkClick r:id="rId2" action="ppaction://hlinksldjump"/>
              </a:rPr>
              <a:t>Σεισμοί -Κτίρια  </a:t>
            </a:r>
            <a:endParaRPr lang="el-GR" altLang="el-GR" sz="3200" b="1" dirty="0">
              <a:solidFill>
                <a:schemeClr val="hlink"/>
              </a:solidFill>
              <a:effectLst>
                <a:outerShdw blurRad="38100" dist="38100" dir="2700000" algn="tl">
                  <a:srgbClr val="000000"/>
                </a:outerShdw>
              </a:effectLst>
              <a:latin typeface="Comic Sans MS" pitchFamily="66" charset="0"/>
            </a:endParaRPr>
          </a:p>
          <a:p>
            <a:pPr>
              <a:spcBef>
                <a:spcPct val="50000"/>
              </a:spcBef>
              <a:buFontTx/>
              <a:buChar char="•"/>
              <a:defRPr/>
            </a:pPr>
            <a:r>
              <a:rPr lang="el-GR" altLang="el-GR" sz="3200" b="1" dirty="0">
                <a:solidFill>
                  <a:schemeClr val="hlink"/>
                </a:solidFill>
                <a:effectLst>
                  <a:outerShdw blurRad="38100" dist="38100" dir="2700000" algn="tl">
                    <a:srgbClr val="000000"/>
                  </a:outerShdw>
                </a:effectLst>
                <a:latin typeface="Comic Sans MS" pitchFamily="66" charset="0"/>
                <a:hlinkClick r:id="rId3" action="ppaction://hlinksldjump"/>
              </a:rPr>
              <a:t>Βηματισμός – Γέφυρες   </a:t>
            </a:r>
            <a:endParaRPr lang="el-GR" altLang="el-GR" sz="3200" b="1" dirty="0">
              <a:solidFill>
                <a:schemeClr val="hlink"/>
              </a:solidFill>
              <a:effectLst>
                <a:outerShdw blurRad="38100" dist="38100" dir="2700000" algn="tl">
                  <a:srgbClr val="000000"/>
                </a:outerShdw>
              </a:effectLst>
              <a:latin typeface="Comic Sans MS" pitchFamily="66" charset="0"/>
            </a:endParaRPr>
          </a:p>
          <a:p>
            <a:pPr algn="just">
              <a:spcBef>
                <a:spcPct val="50000"/>
              </a:spcBef>
              <a:buFontTx/>
              <a:buChar char="•"/>
              <a:defRPr/>
            </a:pPr>
            <a:r>
              <a:rPr lang="el-GR" altLang="el-GR" sz="3200" b="1" dirty="0" err="1">
                <a:solidFill>
                  <a:schemeClr val="hlink"/>
                </a:solidFill>
                <a:effectLst>
                  <a:outerShdw blurRad="38100" dist="38100" dir="2700000" algn="tl">
                    <a:srgbClr val="000000"/>
                  </a:outerShdw>
                </a:effectLst>
                <a:latin typeface="Comic Sans MS" pitchFamily="66" charset="0"/>
                <a:hlinkClick r:id="rId4" action="ppaction://hlinksldjump"/>
              </a:rPr>
              <a:t>Αέρας–Γέφυρες</a:t>
            </a:r>
            <a:r>
              <a:rPr lang="el-GR" altLang="el-GR" sz="3200" b="1" dirty="0">
                <a:solidFill>
                  <a:schemeClr val="hlink"/>
                </a:solidFill>
                <a:effectLst>
                  <a:outerShdw blurRad="38100" dist="38100" dir="2700000" algn="tl">
                    <a:srgbClr val="000000"/>
                  </a:outerShdw>
                </a:effectLst>
                <a:latin typeface="Comic Sans MS" pitchFamily="66" charset="0"/>
                <a:hlinkClick r:id="rId4" action="ppaction://hlinksldjump"/>
              </a:rPr>
              <a:t> </a:t>
            </a:r>
            <a:r>
              <a:rPr lang="en-US" altLang="el-GR" sz="3200" b="1" dirty="0">
                <a:solidFill>
                  <a:schemeClr val="hlink"/>
                </a:solidFill>
                <a:effectLst>
                  <a:outerShdw blurRad="38100" dist="38100" dir="2700000" algn="tl">
                    <a:srgbClr val="000000"/>
                  </a:outerShdw>
                </a:effectLst>
                <a:latin typeface="Comic Sans MS" pitchFamily="66" charset="0"/>
                <a:hlinkClick r:id="rId4" action="ppaction://hlinksldjump"/>
              </a:rPr>
              <a:t> </a:t>
            </a:r>
            <a:r>
              <a:rPr lang="el-GR" altLang="el-GR" sz="3200" b="1" dirty="0">
                <a:solidFill>
                  <a:srgbClr val="FF0000"/>
                </a:solidFill>
                <a:effectLst>
                  <a:outerShdw blurRad="38100" dist="38100" dir="2700000" algn="tl">
                    <a:srgbClr val="000000"/>
                  </a:outerShdw>
                </a:effectLst>
                <a:latin typeface="Comic Sans MS" pitchFamily="66" charset="0"/>
                <a:hlinkClick r:id="rId4" action="ppaction://hlinksldjump"/>
              </a:rPr>
              <a:t>(</a:t>
            </a:r>
            <a:r>
              <a:rPr lang="en-US" altLang="el-GR" sz="3200" b="1" dirty="0">
                <a:solidFill>
                  <a:srgbClr val="FF0000"/>
                </a:solidFill>
                <a:effectLst>
                  <a:outerShdw blurRad="38100" dist="38100" dir="2700000" algn="tl">
                    <a:srgbClr val="000000"/>
                  </a:outerShdw>
                </a:effectLst>
                <a:latin typeface="Comic Sans MS" pitchFamily="66" charset="0"/>
                <a:hlinkClick r:id="rId4" action="ppaction://hlinksldjump"/>
              </a:rPr>
              <a:t>Tacoma)</a:t>
            </a:r>
            <a:endParaRPr lang="el-GR" altLang="el-GR" sz="3200" b="1" dirty="0">
              <a:solidFill>
                <a:srgbClr val="FF0000"/>
              </a:solidFill>
              <a:effectLst>
                <a:outerShdw blurRad="38100" dist="38100" dir="2700000" algn="tl">
                  <a:srgbClr val="000000"/>
                </a:outerShdw>
              </a:effectLst>
              <a:latin typeface="Comic Sans MS" pitchFamily="66" charset="0"/>
            </a:endParaRPr>
          </a:p>
          <a:p>
            <a:pPr algn="just">
              <a:spcBef>
                <a:spcPct val="50000"/>
              </a:spcBef>
              <a:buFontTx/>
              <a:buChar char="•"/>
              <a:defRPr/>
            </a:pPr>
            <a:r>
              <a:rPr lang="el-GR" altLang="el-GR" sz="3200" b="1" dirty="0">
                <a:solidFill>
                  <a:schemeClr val="hlink"/>
                </a:solidFill>
                <a:effectLst>
                  <a:outerShdw blurRad="38100" dist="38100" dir="2700000" algn="tl">
                    <a:srgbClr val="000000"/>
                  </a:outerShdw>
                </a:effectLst>
                <a:latin typeface="Comic Sans MS" pitchFamily="66" charset="0"/>
              </a:rPr>
              <a:t> </a:t>
            </a:r>
            <a:r>
              <a:rPr lang="el-GR" altLang="el-GR" sz="3200" b="1" dirty="0">
                <a:solidFill>
                  <a:schemeClr val="hlink"/>
                </a:solidFill>
                <a:effectLst>
                  <a:outerShdw blurRad="38100" dist="38100" dir="2700000" algn="tl">
                    <a:srgbClr val="000000"/>
                  </a:outerShdw>
                </a:effectLst>
                <a:latin typeface="Comic Sans MS" pitchFamily="66" charset="0"/>
                <a:hlinkClick r:id="rId5" action="ppaction://hlinksldjump"/>
              </a:rPr>
              <a:t>Πομπός– Δέκτης</a:t>
            </a:r>
            <a:r>
              <a:rPr lang="en-US" altLang="el-GR" sz="3200" b="1" dirty="0">
                <a:solidFill>
                  <a:schemeClr val="hlink"/>
                </a:solidFill>
                <a:effectLst>
                  <a:outerShdw blurRad="38100" dist="38100" dir="2700000" algn="tl">
                    <a:srgbClr val="000000"/>
                  </a:outerShdw>
                </a:effectLst>
                <a:latin typeface="Comic Sans MS" pitchFamily="66" charset="0"/>
                <a:hlinkClick r:id="rId5" action="ppaction://hlinksldjump"/>
              </a:rPr>
              <a:t> </a:t>
            </a:r>
            <a:r>
              <a:rPr lang="en-US" altLang="el-GR" sz="3200" b="1" dirty="0">
                <a:solidFill>
                  <a:srgbClr val="FF0000"/>
                </a:solidFill>
                <a:effectLst>
                  <a:outerShdw blurRad="38100" dist="38100" dir="2700000" algn="tl">
                    <a:srgbClr val="000000"/>
                  </a:outerShdw>
                </a:effectLst>
                <a:latin typeface="Comic Sans MS" pitchFamily="66" charset="0"/>
              </a:rPr>
              <a:t>(</a:t>
            </a:r>
            <a:r>
              <a:rPr lang="el-GR" altLang="el-GR" sz="3200" b="1" dirty="0">
                <a:solidFill>
                  <a:srgbClr val="FF0000"/>
                </a:solidFill>
                <a:effectLst>
                  <a:outerShdw blurRad="38100" dist="38100" dir="2700000" algn="tl">
                    <a:srgbClr val="000000"/>
                  </a:outerShdw>
                </a:effectLst>
                <a:latin typeface="Comic Sans MS" pitchFamily="66" charset="0"/>
              </a:rPr>
              <a:t>Ράδιο κλπ)</a:t>
            </a:r>
            <a:endParaRPr lang="en-US" altLang="el-GR" sz="3200" b="1" dirty="0">
              <a:solidFill>
                <a:srgbClr val="FF0000"/>
              </a:solidFill>
              <a:effectLst>
                <a:outerShdw blurRad="38100" dist="38100" dir="2700000" algn="tl">
                  <a:srgbClr val="000000"/>
                </a:outerShdw>
              </a:effectLst>
              <a:latin typeface="Comic Sans MS" pitchFamily="66" charset="0"/>
            </a:endParaRPr>
          </a:p>
          <a:p>
            <a:pPr algn="just">
              <a:spcBef>
                <a:spcPct val="50000"/>
              </a:spcBef>
              <a:buFontTx/>
              <a:buChar char="•"/>
              <a:defRPr/>
            </a:pPr>
            <a:r>
              <a:rPr lang="en-US" altLang="el-GR" sz="3200" b="1" dirty="0">
                <a:solidFill>
                  <a:schemeClr val="hlink"/>
                </a:solidFill>
                <a:effectLst>
                  <a:outerShdw blurRad="38100" dist="38100" dir="2700000" algn="tl">
                    <a:srgbClr val="000000"/>
                  </a:outerShdw>
                </a:effectLst>
                <a:latin typeface="Comic Sans MS" pitchFamily="66" charset="0"/>
                <a:hlinkClick r:id="rId6" action="ppaction://hlinksldjump"/>
              </a:rPr>
              <a:t> </a:t>
            </a:r>
            <a:r>
              <a:rPr lang="el-GR" altLang="el-GR" sz="3200" b="1" dirty="0">
                <a:solidFill>
                  <a:srgbClr val="FFCC00"/>
                </a:solidFill>
                <a:effectLst>
                  <a:outerShdw blurRad="38100" dist="38100" dir="2700000" algn="tl">
                    <a:srgbClr val="000000"/>
                  </a:outerShdw>
                </a:effectLst>
                <a:latin typeface="Comic Sans MS" pitchFamily="66" charset="0"/>
                <a:hlinkClick r:id="rId6" action="ppaction://hlinksldjump"/>
              </a:rPr>
              <a:t>Φωνή - Ποτήρι</a:t>
            </a:r>
            <a:endParaRPr lang="el-GR" altLang="el-GR" sz="3200" b="1" dirty="0">
              <a:solidFill>
                <a:srgbClr val="FFCC00"/>
              </a:solidFill>
              <a:effectLst>
                <a:outerShdw blurRad="38100" dist="38100" dir="2700000" algn="tl">
                  <a:srgbClr val="000000"/>
                </a:outerShdw>
              </a:effectLst>
              <a:latin typeface="Comic Sans MS" pitchFamily="66" charset="0"/>
            </a:endParaRPr>
          </a:p>
        </p:txBody>
      </p:sp>
      <p:sp>
        <p:nvSpPr>
          <p:cNvPr id="3" name="TextBox 2"/>
          <p:cNvSpPr txBox="1"/>
          <p:nvPr/>
        </p:nvSpPr>
        <p:spPr>
          <a:xfrm>
            <a:off x="1115616" y="5949280"/>
            <a:ext cx="184731" cy="369332"/>
          </a:xfrm>
          <a:prstGeom prst="rect">
            <a:avLst/>
          </a:prstGeom>
          <a:noFill/>
        </p:spPr>
        <p:txBody>
          <a:bodyPr wrap="none" rtlCol="0">
            <a:spAutoFit/>
          </a:bodyPr>
          <a:lstStyle/>
          <a:p>
            <a:endParaRPr lang="el-GR" dirty="0"/>
          </a:p>
        </p:txBody>
      </p:sp>
      <p:sp>
        <p:nvSpPr>
          <p:cNvPr id="4" name="Κουμπί ενέργειας: Εμπρός ή Επόμενο 3">
            <a:hlinkClick r:id="rId4" action="ppaction://hlinksldjump" highlightClick="1"/>
          </p:cNvPr>
          <p:cNvSpPr/>
          <p:nvPr/>
        </p:nvSpPr>
        <p:spPr>
          <a:xfrm>
            <a:off x="1207981" y="5949280"/>
            <a:ext cx="411691" cy="3693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123966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5" y="260648"/>
            <a:ext cx="8496944" cy="584775"/>
          </a:xfrm>
          <a:prstGeom prst="rect">
            <a:avLst/>
          </a:prstGeom>
          <a:noFill/>
        </p:spPr>
        <p:txBody>
          <a:bodyPr wrap="square" rtlCol="0">
            <a:spAutoFit/>
          </a:bodyPr>
          <a:lstStyle/>
          <a:p>
            <a:r>
              <a:rPr lang="el-GR" altLang="el-GR" sz="32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Σεισμικά κύματα - Ταλάντωση κτιρίων</a:t>
            </a:r>
            <a:endParaRPr lang="el-GR"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3999689434"/>
              </p:ext>
            </p:extLst>
          </p:nvPr>
        </p:nvGraphicFramePr>
        <p:xfrm>
          <a:off x="990600" y="1143000"/>
          <a:ext cx="3095625" cy="2241550"/>
        </p:xfrm>
        <a:graphic>
          <a:graphicData uri="http://schemas.openxmlformats.org/presentationml/2006/ole">
            <mc:AlternateContent xmlns:mc="http://schemas.openxmlformats.org/markup-compatibility/2006">
              <mc:Choice xmlns:v="urn:schemas-microsoft-com:vml" Requires="v">
                <p:oleObj name="Φωτογραφία του Photo Editor" r:id="rId2" imgW="1762371" imgH="1276190" progId="MSPhotoEd.3">
                  <p:embed/>
                </p:oleObj>
              </mc:Choice>
              <mc:Fallback>
                <p:oleObj name="Φωτογραφία του Photo Editor" r:id="rId2" imgW="1762371" imgH="1276190" progId="MSPhotoEd.3">
                  <p:embed/>
                  <p:pic>
                    <p:nvPicPr>
                      <p:cNvPr id="0" name="Object 3"/>
                      <p:cNvPicPr>
                        <a:picLocks noChangeAspect="1" noChangeArrowheads="1"/>
                      </p:cNvPicPr>
                      <p:nvPr/>
                    </p:nvPicPr>
                    <p:blipFill>
                      <a:blip r:embed="rId3">
                        <a:lum bright="-24000" contrast="54000"/>
                        <a:extLst>
                          <a:ext uri="{28A0092B-C50C-407E-A947-70E740481C1C}">
                            <a14:useLocalDpi xmlns:a14="http://schemas.microsoft.com/office/drawing/2010/main" val="0"/>
                          </a:ext>
                        </a:extLst>
                      </a:blip>
                      <a:srcRect/>
                      <a:stretch>
                        <a:fillRect/>
                      </a:stretch>
                    </p:blipFill>
                    <p:spPr bwMode="auto">
                      <a:xfrm>
                        <a:off x="990600" y="1143000"/>
                        <a:ext cx="3095625"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Αντικείμενο 3"/>
          <p:cNvGraphicFramePr>
            <a:graphicFrameLocks noChangeAspect="1"/>
          </p:cNvGraphicFramePr>
          <p:nvPr>
            <p:extLst>
              <p:ext uri="{D42A27DB-BD31-4B8C-83A1-F6EECF244321}">
                <p14:modId xmlns:p14="http://schemas.microsoft.com/office/powerpoint/2010/main" val="1856653566"/>
              </p:ext>
            </p:extLst>
          </p:nvPr>
        </p:nvGraphicFramePr>
        <p:xfrm>
          <a:off x="5029200" y="1143000"/>
          <a:ext cx="2736850" cy="2232025"/>
        </p:xfrm>
        <a:graphic>
          <a:graphicData uri="http://schemas.openxmlformats.org/presentationml/2006/ole">
            <mc:AlternateContent xmlns:mc="http://schemas.openxmlformats.org/markup-compatibility/2006">
              <mc:Choice xmlns:v="urn:schemas-microsoft-com:vml" Requires="v">
                <p:oleObj name="Φωτογραφία του Photo Editor" r:id="rId4" imgW="1762371" imgH="1800476" progId="MSPhotoEd.3">
                  <p:embed/>
                </p:oleObj>
              </mc:Choice>
              <mc:Fallback>
                <p:oleObj name="Φωτογραφία του Photo Editor" r:id="rId4" imgW="1762371" imgH="1800476" progId="MSPhotoEd.3">
                  <p:embed/>
                  <p:pic>
                    <p:nvPicPr>
                      <p:cNvPr id="0" name="Object 4"/>
                      <p:cNvPicPr>
                        <a:picLocks noChangeAspect="1" noChangeArrowheads="1"/>
                      </p:cNvPicPr>
                      <p:nvPr/>
                    </p:nvPicPr>
                    <p:blipFill>
                      <a:blip r:embed="rId5">
                        <a:lum bright="-24000" contrast="60000"/>
                        <a:extLst>
                          <a:ext uri="{28A0092B-C50C-407E-A947-70E740481C1C}">
                            <a14:useLocalDpi xmlns:a14="http://schemas.microsoft.com/office/drawing/2010/main" val="0"/>
                          </a:ext>
                        </a:extLst>
                      </a:blip>
                      <a:srcRect/>
                      <a:stretch>
                        <a:fillRect/>
                      </a:stretch>
                    </p:blipFill>
                    <p:spPr bwMode="auto">
                      <a:xfrm>
                        <a:off x="5029200" y="1143000"/>
                        <a:ext cx="273685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2709931268"/>
              </p:ext>
            </p:extLst>
          </p:nvPr>
        </p:nvGraphicFramePr>
        <p:xfrm>
          <a:off x="5029200" y="3581400"/>
          <a:ext cx="2444750" cy="2590800"/>
        </p:xfrm>
        <a:graphic>
          <a:graphicData uri="http://schemas.openxmlformats.org/presentationml/2006/ole">
            <mc:AlternateContent xmlns:mc="http://schemas.openxmlformats.org/markup-compatibility/2006">
              <mc:Choice xmlns:v="urn:schemas-microsoft-com:vml" Requires="v">
                <p:oleObj name="Φωτογραφία του Photo Editor" r:id="rId6" imgW="1457143" imgH="1762371" progId="MSPhotoEd.3">
                  <p:embed/>
                </p:oleObj>
              </mc:Choice>
              <mc:Fallback>
                <p:oleObj name="Φωτογραφία του Photo Editor" r:id="rId6" imgW="1457143" imgH="1762371" progId="MSPhotoEd.3">
                  <p:embed/>
                  <p:pic>
                    <p:nvPicPr>
                      <p:cNvPr id="0" name=""/>
                      <p:cNvPicPr>
                        <a:picLocks noChangeAspect="1" noChangeArrowheads="1"/>
                      </p:cNvPicPr>
                      <p:nvPr/>
                    </p:nvPicPr>
                    <p:blipFill>
                      <a:blip r:embed="rId7">
                        <a:lum bright="-24000" contrast="72000"/>
                        <a:extLst>
                          <a:ext uri="{28A0092B-C50C-407E-A947-70E740481C1C}">
                            <a14:useLocalDpi xmlns:a14="http://schemas.microsoft.com/office/drawing/2010/main" val="0"/>
                          </a:ext>
                        </a:extLst>
                      </a:blip>
                      <a:srcRect/>
                      <a:stretch>
                        <a:fillRect/>
                      </a:stretch>
                    </p:blipFill>
                    <p:spPr bwMode="auto">
                      <a:xfrm>
                        <a:off x="5029200" y="3581400"/>
                        <a:ext cx="24447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1066800" y="3505200"/>
          <a:ext cx="2895600" cy="2505075"/>
        </p:xfrm>
        <a:graphic>
          <a:graphicData uri="http://schemas.openxmlformats.org/presentationml/2006/ole">
            <mc:AlternateContent xmlns:mc="http://schemas.openxmlformats.org/markup-compatibility/2006">
              <mc:Choice xmlns:v="urn:schemas-microsoft-com:vml" Requires="v">
                <p:oleObj name="Φωτογραφία του Photo Editor" r:id="rId8" imgW="1771429" imgH="1647619" progId="MSPhotoEd.3">
                  <p:embed/>
                </p:oleObj>
              </mc:Choice>
              <mc:Fallback>
                <p:oleObj name="Φωτογραφία του Photo Editor" r:id="rId8" imgW="1771429" imgH="1647619" progId="MSPhotoEd.3">
                  <p:embed/>
                  <p:pic>
                    <p:nvPicPr>
                      <p:cNvPr id="0" name=""/>
                      <p:cNvPicPr>
                        <a:picLocks noChangeAspect="1" noChangeArrowheads="1"/>
                      </p:cNvPicPr>
                      <p:nvPr/>
                    </p:nvPicPr>
                    <p:blipFill>
                      <a:blip r:embed="rId9">
                        <a:lum bright="-24000" contrast="72000"/>
                        <a:extLst>
                          <a:ext uri="{28A0092B-C50C-407E-A947-70E740481C1C}">
                            <a14:useLocalDpi xmlns:a14="http://schemas.microsoft.com/office/drawing/2010/main" val="0"/>
                          </a:ext>
                        </a:extLst>
                      </a:blip>
                      <a:srcRect/>
                      <a:stretch>
                        <a:fillRect/>
                      </a:stretch>
                    </p:blipFill>
                    <p:spPr bwMode="auto">
                      <a:xfrm>
                        <a:off x="1066800" y="3505200"/>
                        <a:ext cx="28956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Κουμπί ενέργειας: Κεντρική σελίδα 6">
            <a:hlinkClick r:id="rId10" action="ppaction://hlinksldjump" highlightClick="1"/>
          </p:cNvPr>
          <p:cNvSpPr/>
          <p:nvPr/>
        </p:nvSpPr>
        <p:spPr>
          <a:xfrm>
            <a:off x="755576" y="6237312"/>
            <a:ext cx="576064"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246381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764704"/>
            <a:ext cx="2097049" cy="707886"/>
          </a:xfrm>
          <a:prstGeom prst="rect">
            <a:avLst/>
          </a:prstGeom>
          <a:noFill/>
        </p:spPr>
        <p:txBody>
          <a:bodyPr wrap="none" rtlCol="0">
            <a:spAutoFit/>
          </a:bodyPr>
          <a:lstStyle/>
          <a:p>
            <a:r>
              <a:rPr lang="el-GR" altLang="el-GR" sz="40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Γέφυρες</a:t>
            </a:r>
            <a:endParaRPr lang="el-GR" sz="40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Αντικείμενο 2"/>
          <p:cNvGraphicFramePr>
            <a:graphicFrameLocks noChangeAspect="1"/>
          </p:cNvGraphicFramePr>
          <p:nvPr/>
        </p:nvGraphicFramePr>
        <p:xfrm>
          <a:off x="611188" y="1557338"/>
          <a:ext cx="3529012" cy="935037"/>
        </p:xfrm>
        <a:graphic>
          <a:graphicData uri="http://schemas.openxmlformats.org/presentationml/2006/ole">
            <mc:AlternateContent xmlns:mc="http://schemas.openxmlformats.org/markup-compatibility/2006">
              <mc:Choice xmlns:v="urn:schemas-microsoft-com:vml" Requires="v">
                <p:oleObj name="Φωτογραφία του Photo Editor" r:id="rId2" imgW="2752381" imgH="542857" progId="MSPhotoEd.3">
                  <p:embed/>
                </p:oleObj>
              </mc:Choice>
              <mc:Fallback>
                <p:oleObj name="Φωτογραφία του Photo Editor" r:id="rId2" imgW="2752381" imgH="542857" progId="MSPhotoEd.3">
                  <p:embed/>
                  <p:pic>
                    <p:nvPicPr>
                      <p:cNvPr id="0" name="Object 3"/>
                      <p:cNvPicPr>
                        <a:picLocks noChangeAspect="1" noChangeArrowheads="1"/>
                      </p:cNvPicPr>
                      <p:nvPr/>
                    </p:nvPicPr>
                    <p:blipFill>
                      <a:blip r:embed="rId3">
                        <a:lum bright="-30000" contrast="72000"/>
                        <a:extLst>
                          <a:ext uri="{28A0092B-C50C-407E-A947-70E740481C1C}">
                            <a14:useLocalDpi xmlns:a14="http://schemas.microsoft.com/office/drawing/2010/main" val="0"/>
                          </a:ext>
                        </a:extLst>
                      </a:blip>
                      <a:srcRect/>
                      <a:stretch>
                        <a:fillRect/>
                      </a:stretch>
                    </p:blipFill>
                    <p:spPr bwMode="auto">
                      <a:xfrm>
                        <a:off x="611188" y="1557338"/>
                        <a:ext cx="3529012"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Αντικείμενο 3"/>
          <p:cNvGraphicFramePr>
            <a:graphicFrameLocks noChangeAspect="1"/>
          </p:cNvGraphicFramePr>
          <p:nvPr/>
        </p:nvGraphicFramePr>
        <p:xfrm>
          <a:off x="4859338" y="1412875"/>
          <a:ext cx="3313112" cy="1139825"/>
        </p:xfrm>
        <a:graphic>
          <a:graphicData uri="http://schemas.openxmlformats.org/presentationml/2006/ole">
            <mc:AlternateContent xmlns:mc="http://schemas.openxmlformats.org/markup-compatibility/2006">
              <mc:Choice xmlns:v="urn:schemas-microsoft-com:vml" Requires="v">
                <p:oleObj name="Φωτογραφία του Photo Editor" r:id="rId4" imgW="2657846" imgH="914286" progId="MSPhotoEd.3">
                  <p:embed/>
                </p:oleObj>
              </mc:Choice>
              <mc:Fallback>
                <p:oleObj name="Φωτογραφία του Photo Editor" r:id="rId4" imgW="2657846" imgH="914286" progId="MSPhotoEd.3">
                  <p:embed/>
                  <p:pic>
                    <p:nvPicPr>
                      <p:cNvPr id="0" name="Object 4"/>
                      <p:cNvPicPr>
                        <a:picLocks noChangeAspect="1" noChangeArrowheads="1"/>
                      </p:cNvPicPr>
                      <p:nvPr/>
                    </p:nvPicPr>
                    <p:blipFill>
                      <a:blip r:embed="rId5">
                        <a:lum bright="-30000" contrast="72000"/>
                        <a:extLst>
                          <a:ext uri="{28A0092B-C50C-407E-A947-70E740481C1C}">
                            <a14:useLocalDpi xmlns:a14="http://schemas.microsoft.com/office/drawing/2010/main" val="0"/>
                          </a:ext>
                        </a:extLst>
                      </a:blip>
                      <a:srcRect/>
                      <a:stretch>
                        <a:fillRect/>
                      </a:stretch>
                    </p:blipFill>
                    <p:spPr bwMode="auto">
                      <a:xfrm>
                        <a:off x="4859338" y="1412875"/>
                        <a:ext cx="3313112"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Αντικείμενο 4"/>
          <p:cNvGraphicFramePr>
            <a:graphicFrameLocks noChangeAspect="1"/>
          </p:cNvGraphicFramePr>
          <p:nvPr>
            <p:extLst>
              <p:ext uri="{D42A27DB-BD31-4B8C-83A1-F6EECF244321}">
                <p14:modId xmlns:p14="http://schemas.microsoft.com/office/powerpoint/2010/main" val="3086842840"/>
              </p:ext>
            </p:extLst>
          </p:nvPr>
        </p:nvGraphicFramePr>
        <p:xfrm>
          <a:off x="2411760" y="3645024"/>
          <a:ext cx="3536950" cy="2576513"/>
        </p:xfrm>
        <a:graphic>
          <a:graphicData uri="http://schemas.openxmlformats.org/presentationml/2006/ole">
            <mc:AlternateContent xmlns:mc="http://schemas.openxmlformats.org/markup-compatibility/2006">
              <mc:Choice xmlns:v="urn:schemas-microsoft-com:vml" Requires="v">
                <p:oleObj name="Φωτογραφία του Photo Editor" r:id="rId6" imgW="2514286" imgH="1905266" progId="MSPhotoEd.3">
                  <p:embed/>
                </p:oleObj>
              </mc:Choice>
              <mc:Fallback>
                <p:oleObj name="Φωτογραφία του Photo Editor" r:id="rId6" imgW="2514286" imgH="1905266" progId="MSPhotoEd.3">
                  <p:embed/>
                  <p:pic>
                    <p:nvPicPr>
                      <p:cNvPr id="0" name="Object 5"/>
                      <p:cNvPicPr>
                        <a:picLocks noChangeAspect="1" noChangeArrowheads="1"/>
                      </p:cNvPicPr>
                      <p:nvPr/>
                    </p:nvPicPr>
                    <p:blipFill>
                      <a:blip r:embed="rId7">
                        <a:lum bright="-18000" contrast="66000"/>
                        <a:extLst>
                          <a:ext uri="{28A0092B-C50C-407E-A947-70E740481C1C}">
                            <a14:useLocalDpi xmlns:a14="http://schemas.microsoft.com/office/drawing/2010/main" val="0"/>
                          </a:ext>
                        </a:extLst>
                      </a:blip>
                      <a:srcRect/>
                      <a:stretch>
                        <a:fillRect/>
                      </a:stretch>
                    </p:blipFill>
                    <p:spPr bwMode="auto">
                      <a:xfrm>
                        <a:off x="2411760" y="3645024"/>
                        <a:ext cx="3536950" cy="257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Κουμπί ενέργειας: Κεντρική σελίδα 5">
            <a:hlinkClick r:id="rId8" action="ppaction://hlinksldjump" highlightClick="1"/>
          </p:cNvPr>
          <p:cNvSpPr/>
          <p:nvPr/>
        </p:nvSpPr>
        <p:spPr>
          <a:xfrm>
            <a:off x="611560" y="5445224"/>
            <a:ext cx="792088"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1115616" y="2636913"/>
            <a:ext cx="6462464" cy="369332"/>
          </a:xfrm>
          <a:prstGeom prst="rect">
            <a:avLst/>
          </a:prstGeom>
        </p:spPr>
        <p:txBody>
          <a:bodyPr wrap="square">
            <a:spAutoFit/>
          </a:bodyPr>
          <a:lstStyle/>
          <a:p>
            <a:pPr algn="ctr"/>
            <a:r>
              <a:rPr lang="el-GR" altLang="el-GR" dirty="0">
                <a:latin typeface="Comic Sans MS" pitchFamily="66" charset="0"/>
                <a:hlinkClick r:id="rId9"/>
              </a:rPr>
              <a:t>http://www.youtube.com/watch?v=t9kR9T9wZsM</a:t>
            </a:r>
            <a:endParaRPr lang="el-GR" altLang="el-GR" dirty="0">
              <a:latin typeface="Comic Sans MS" pitchFamily="66" charset="0"/>
            </a:endParaRPr>
          </a:p>
        </p:txBody>
      </p:sp>
      <p:sp>
        <p:nvSpPr>
          <p:cNvPr id="8" name="TextBox 7"/>
          <p:cNvSpPr txBox="1"/>
          <p:nvPr/>
        </p:nvSpPr>
        <p:spPr>
          <a:xfrm>
            <a:off x="1259632" y="2981906"/>
            <a:ext cx="6768752" cy="461665"/>
          </a:xfrm>
          <a:prstGeom prst="rect">
            <a:avLst/>
          </a:prstGeom>
          <a:noFill/>
        </p:spPr>
        <p:txBody>
          <a:bodyPr wrap="square" rtlCol="0">
            <a:spAutoFit/>
          </a:bodyPr>
          <a:lstStyle/>
          <a:p>
            <a:r>
              <a:rPr lang="el-GR" sz="2400" dirty="0"/>
              <a:t>Γέφυρα στη Χιλή που ταρακουνήθηκε από σεισμό</a:t>
            </a:r>
          </a:p>
        </p:txBody>
      </p:sp>
    </p:spTree>
    <p:extLst>
      <p:ext uri="{BB962C8B-B14F-4D97-AF65-F5344CB8AC3E}">
        <p14:creationId xmlns:p14="http://schemas.microsoft.com/office/powerpoint/2010/main" val="3938474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3000"/>
          </a:schemeClr>
        </a:solidFill>
        <a:effectLst/>
      </p:bgPr>
    </p:bg>
    <p:spTree>
      <p:nvGrpSpPr>
        <p:cNvPr id="1" name=""/>
        <p:cNvGrpSpPr/>
        <p:nvPr/>
      </p:nvGrpSpPr>
      <p:grpSpPr>
        <a:xfrm>
          <a:off x="0" y="0"/>
          <a:ext cx="0" cy="0"/>
          <a:chOff x="0" y="0"/>
          <a:chExt cx="0" cy="0"/>
        </a:xfrm>
      </p:grpSpPr>
      <p:pic>
        <p:nvPicPr>
          <p:cNvPr id="2" name="Closing_Video_Can Opera Break This Glass_.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55576" y="476672"/>
            <a:ext cx="7812670" cy="5859503"/>
          </a:xfrm>
          <a:prstGeom prst="rect">
            <a:avLst/>
          </a:prstGeom>
        </p:spPr>
      </p:pic>
      <p:sp>
        <p:nvSpPr>
          <p:cNvPr id="3" name="Κουμπί ενέργειας: Κεντρική σελίδα 2">
            <a:hlinkClick r:id="rId5" action="ppaction://hlinksldjump" highlightClick="1"/>
          </p:cNvPr>
          <p:cNvSpPr/>
          <p:nvPr/>
        </p:nvSpPr>
        <p:spPr>
          <a:xfrm>
            <a:off x="251520" y="5589240"/>
            <a:ext cx="288032" cy="5218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789864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143000" y="8382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l-GR" sz="2800" b="1" dirty="0">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Video </a:t>
            </a:r>
            <a:r>
              <a:rPr lang="el-GR" altLang="el-GR" sz="2800" b="1" dirty="0">
                <a:solidFill>
                  <a:schemeClr val="accent2"/>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για εξαναγκασμένες ταλαντώσεις</a:t>
            </a:r>
          </a:p>
        </p:txBody>
      </p:sp>
      <p:sp>
        <p:nvSpPr>
          <p:cNvPr id="4" name="Rectangle 6"/>
          <p:cNvSpPr>
            <a:spLocks noChangeArrowheads="1"/>
          </p:cNvSpPr>
          <p:nvPr/>
        </p:nvSpPr>
        <p:spPr bwMode="auto">
          <a:xfrm>
            <a:off x="1066800" y="2590800"/>
            <a:ext cx="712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l-GR" altLang="el-GR" sz="2400">
                <a:latin typeface="Comic Sans MS" pitchFamily="66" charset="0"/>
                <a:hlinkClick r:id="rId2"/>
              </a:rPr>
              <a:t>http://www.youtube.com/watch?v=AnDudcbn3F0</a:t>
            </a:r>
            <a:endParaRPr lang="el-GR" altLang="el-GR" sz="2400">
              <a:latin typeface="Comic Sans MS" pitchFamily="66" charset="0"/>
            </a:endParaRPr>
          </a:p>
        </p:txBody>
      </p:sp>
      <p:sp>
        <p:nvSpPr>
          <p:cNvPr id="5" name="Rectangle 7"/>
          <p:cNvSpPr>
            <a:spLocks noChangeArrowheads="1"/>
          </p:cNvSpPr>
          <p:nvPr/>
        </p:nvSpPr>
        <p:spPr bwMode="auto">
          <a:xfrm>
            <a:off x="1219200" y="3657600"/>
            <a:ext cx="722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l-GR" altLang="el-GR" sz="2400" dirty="0">
                <a:latin typeface="Comic Sans MS" pitchFamily="66" charset="0"/>
                <a:hlinkClick r:id="rId3"/>
              </a:rPr>
              <a:t>http://www.youtube.com/watch?v=t9kR9T9wZsM</a:t>
            </a:r>
            <a:endParaRPr lang="el-GR" altLang="el-GR" sz="2400" dirty="0">
              <a:latin typeface="Comic Sans MS" pitchFamily="66" charset="0"/>
            </a:endParaRPr>
          </a:p>
        </p:txBody>
      </p:sp>
      <p:sp>
        <p:nvSpPr>
          <p:cNvPr id="6" name="Rectangle 5"/>
          <p:cNvSpPr>
            <a:spLocks noChangeArrowheads="1"/>
          </p:cNvSpPr>
          <p:nvPr/>
        </p:nvSpPr>
        <p:spPr bwMode="auto">
          <a:xfrm>
            <a:off x="1066800" y="1524000"/>
            <a:ext cx="7275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l-GR" altLang="el-GR" sz="2400">
                <a:latin typeface="Comic Sans MS" pitchFamily="66" charset="0"/>
                <a:hlinkClick r:id="rId4"/>
              </a:rPr>
              <a:t>http://www.youtube.com/watch?v=JiM6AtNLXX4</a:t>
            </a:r>
            <a:endParaRPr lang="el-GR" altLang="el-GR" sz="2400">
              <a:latin typeface="Comic Sans MS" pitchFamily="66" charset="0"/>
            </a:endParaRPr>
          </a:p>
        </p:txBody>
      </p:sp>
      <p:sp>
        <p:nvSpPr>
          <p:cNvPr id="7" name="Text Box 9"/>
          <p:cNvSpPr txBox="1">
            <a:spLocks noChangeArrowheads="1"/>
          </p:cNvSpPr>
          <p:nvPr/>
        </p:nvSpPr>
        <p:spPr bwMode="auto">
          <a:xfrm>
            <a:off x="1447800" y="20574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l-GR" altLang="el-GR">
                <a:latin typeface="Comic Sans MS" pitchFamily="66" charset="0"/>
              </a:rPr>
              <a:t>(σπάσιμο γυαλιού με ήχο παραγόμενο με ηλεκτρονικά μέσα)</a:t>
            </a:r>
            <a:endParaRPr lang="en-US" altLang="el-GR">
              <a:latin typeface="Comic Sans MS" pitchFamily="66" charset="0"/>
            </a:endParaRPr>
          </a:p>
        </p:txBody>
      </p:sp>
      <p:sp>
        <p:nvSpPr>
          <p:cNvPr id="8" name="Text Box 11"/>
          <p:cNvSpPr txBox="1">
            <a:spLocks noChangeArrowheads="1"/>
          </p:cNvSpPr>
          <p:nvPr/>
        </p:nvSpPr>
        <p:spPr bwMode="auto">
          <a:xfrm>
            <a:off x="2514600" y="31242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l-GR" altLang="el-GR">
                <a:latin typeface="Comic Sans MS" pitchFamily="66" charset="0"/>
              </a:rPr>
              <a:t>(σπάσιμο ποτηριού από τραγουδιστή)</a:t>
            </a:r>
            <a:endParaRPr lang="en-US" altLang="el-GR">
              <a:latin typeface="Comic Sans MS" pitchFamily="66" charset="0"/>
            </a:endParaRPr>
          </a:p>
        </p:txBody>
      </p:sp>
      <p:sp>
        <p:nvSpPr>
          <p:cNvPr id="9" name="Text Box 13"/>
          <p:cNvSpPr txBox="1">
            <a:spLocks noChangeArrowheads="1"/>
          </p:cNvSpPr>
          <p:nvPr/>
        </p:nvSpPr>
        <p:spPr bwMode="auto">
          <a:xfrm>
            <a:off x="2057400" y="4191000"/>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l-GR" altLang="el-GR">
                <a:latin typeface="Comic Sans MS" pitchFamily="66" charset="0"/>
              </a:rPr>
              <a:t>(ταρακούνημα γέφυρας στη Χιλή από σεισμό)</a:t>
            </a:r>
            <a:endParaRPr lang="en-US" altLang="el-GR">
              <a:latin typeface="Comic Sans MS" pitchFamily="66" charset="0"/>
            </a:endParaRPr>
          </a:p>
        </p:txBody>
      </p:sp>
      <p:sp>
        <p:nvSpPr>
          <p:cNvPr id="10" name="Text Box 16"/>
          <p:cNvSpPr txBox="1">
            <a:spLocks noChangeArrowheads="1"/>
          </p:cNvSpPr>
          <p:nvPr/>
        </p:nvSpPr>
        <p:spPr bwMode="auto">
          <a:xfrm>
            <a:off x="1752600" y="525780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l-GR" dirty="0">
                <a:latin typeface="Comic Sans MS" pitchFamily="66" charset="0"/>
              </a:rPr>
              <a:t>(</a:t>
            </a:r>
            <a:r>
              <a:rPr lang="el-GR" altLang="el-GR" dirty="0">
                <a:latin typeface="Comic Sans MS" pitchFamily="66" charset="0"/>
              </a:rPr>
              <a:t>ελικόπτερο στερεωμένο, συντονίζεται και διαλύεται)</a:t>
            </a:r>
            <a:endParaRPr lang="en-US" altLang="el-GR" dirty="0">
              <a:latin typeface="Comic Sans MS" pitchFamily="66" charset="0"/>
            </a:endParaRPr>
          </a:p>
        </p:txBody>
      </p:sp>
      <p:sp>
        <p:nvSpPr>
          <p:cNvPr id="11" name="TextBox 10"/>
          <p:cNvSpPr txBox="1"/>
          <p:nvPr/>
        </p:nvSpPr>
        <p:spPr>
          <a:xfrm>
            <a:off x="1066799" y="4869160"/>
            <a:ext cx="7275513" cy="677108"/>
          </a:xfrm>
          <a:prstGeom prst="rect">
            <a:avLst/>
          </a:prstGeom>
          <a:noFill/>
        </p:spPr>
        <p:txBody>
          <a:bodyPr wrap="square" rtlCol="0">
            <a:spAutoFit/>
          </a:bodyPr>
          <a:lstStyle/>
          <a:p>
            <a:r>
              <a:rPr lang="en-US" altLang="el-GR" sz="2000" dirty="0">
                <a:hlinkClick r:id="rId5"/>
              </a:rPr>
              <a:t>http://www.youtube.com/watch?v=D2tHA7KmRME </a:t>
            </a:r>
            <a:endParaRPr lang="en-US" altLang="el-GR" sz="2000" dirty="0"/>
          </a:p>
          <a:p>
            <a:endParaRPr lang="el-GR" dirty="0"/>
          </a:p>
        </p:txBody>
      </p:sp>
      <p:sp>
        <p:nvSpPr>
          <p:cNvPr id="2" name="TextBox 1">
            <a:extLst>
              <a:ext uri="{FF2B5EF4-FFF2-40B4-BE49-F238E27FC236}">
                <a16:creationId xmlns:a16="http://schemas.microsoft.com/office/drawing/2014/main" id="{633C79AC-8625-4B6F-86B5-15082D820044}"/>
              </a:ext>
            </a:extLst>
          </p:cNvPr>
          <p:cNvSpPr txBox="1"/>
          <p:nvPr/>
        </p:nvSpPr>
        <p:spPr>
          <a:xfrm>
            <a:off x="1391891" y="5665544"/>
            <a:ext cx="7056784" cy="830997"/>
          </a:xfrm>
          <a:prstGeom prst="rect">
            <a:avLst/>
          </a:prstGeom>
          <a:noFill/>
        </p:spPr>
        <p:txBody>
          <a:bodyPr wrap="square" rtlCol="0">
            <a:spAutoFit/>
          </a:bodyPr>
          <a:lstStyle/>
          <a:p>
            <a:r>
              <a:rPr lang="en-GB" sz="2000" dirty="0">
                <a:hlinkClick r:id="rId6"/>
              </a:rPr>
              <a:t>https://www.youtube.com/watch?app=desktop&amp;v=3mclp9QmCGs</a:t>
            </a:r>
            <a:endParaRPr lang="en-GB" sz="2000" dirty="0"/>
          </a:p>
          <a:p>
            <a:pPr lvl="0" fontAlgn="base">
              <a:spcBef>
                <a:spcPct val="0"/>
              </a:spcBef>
              <a:spcAft>
                <a:spcPct val="0"/>
              </a:spcAft>
              <a:defRPr/>
            </a:pPr>
            <a:r>
              <a:rPr lang="en-US" altLang="el-GR" sz="2800" b="1"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The Tacoma bridge</a:t>
            </a:r>
            <a:endParaRPr lang="el-GR" altLang="el-GR" sz="2800" b="1"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0119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Αντικείμενο 1"/>
          <p:cNvGraphicFramePr>
            <a:graphicFrameLocks noChangeAspect="1"/>
          </p:cNvGraphicFramePr>
          <p:nvPr>
            <p:extLst>
              <p:ext uri="{D42A27DB-BD31-4B8C-83A1-F6EECF244321}">
                <p14:modId xmlns:p14="http://schemas.microsoft.com/office/powerpoint/2010/main" val="2088004010"/>
              </p:ext>
            </p:extLst>
          </p:nvPr>
        </p:nvGraphicFramePr>
        <p:xfrm>
          <a:off x="251520" y="1349950"/>
          <a:ext cx="3141720" cy="2821440"/>
        </p:xfrm>
        <a:graphic>
          <a:graphicData uri="http://schemas.openxmlformats.org/presentationml/2006/ole">
            <mc:AlternateContent xmlns:mc="http://schemas.openxmlformats.org/markup-compatibility/2006">
              <mc:Choice xmlns:v="urn:schemas-microsoft-com:vml" Requires="v">
                <p:oleObj name="Φωτογραφία του Photo Editor" r:id="rId2" imgW="2505425" imgH="2104762" progId="MSPhotoEd.3">
                  <p:embed/>
                </p:oleObj>
              </mc:Choice>
              <mc:Fallback>
                <p:oleObj name="Φωτογραφία του Photo Editor" r:id="rId2" imgW="2505425" imgH="2104762" progId="MSPhotoEd.3">
                  <p:embed/>
                  <p:pic>
                    <p:nvPicPr>
                      <p:cNvPr id="0" name="Object 8"/>
                      <p:cNvPicPr>
                        <a:picLocks noChangeAspect="1" noChangeArrowheads="1"/>
                      </p:cNvPicPr>
                      <p:nvPr/>
                    </p:nvPicPr>
                    <p:blipFill>
                      <a:blip r:embed="rId3">
                        <a:lum bright="-12000" contrast="78000"/>
                        <a:extLst>
                          <a:ext uri="{28A0092B-C50C-407E-A947-70E740481C1C}">
                            <a14:useLocalDpi xmlns:a14="http://schemas.microsoft.com/office/drawing/2010/main" val="0"/>
                          </a:ext>
                        </a:extLst>
                      </a:blip>
                      <a:srcRect/>
                      <a:stretch>
                        <a:fillRect/>
                      </a:stretch>
                    </p:blipFill>
                    <p:spPr bwMode="auto">
                      <a:xfrm>
                        <a:off x="251520" y="1349950"/>
                        <a:ext cx="3141720" cy="2821440"/>
                      </a:xfrm>
                      <a:prstGeom prst="rect">
                        <a:avLst/>
                      </a:prstGeom>
                      <a:noFill/>
                      <a:ln>
                        <a:noFill/>
                      </a:ln>
                      <a:effectLst/>
                    </p:spPr>
                  </p:pic>
                </p:oleObj>
              </mc:Fallback>
            </mc:AlternateContent>
          </a:graphicData>
        </a:graphic>
      </p:graphicFrame>
      <p:sp>
        <p:nvSpPr>
          <p:cNvPr id="3" name="Ορθογώνιο 2"/>
          <p:cNvSpPr/>
          <p:nvPr/>
        </p:nvSpPr>
        <p:spPr>
          <a:xfrm>
            <a:off x="0" y="116632"/>
            <a:ext cx="9036496" cy="1200329"/>
          </a:xfrm>
          <a:prstGeom prst="rect">
            <a:avLst/>
          </a:prstGeom>
        </p:spPr>
        <p:txBody>
          <a:bodyPr wrap="square">
            <a:spAutoFit/>
          </a:bodyPr>
          <a:lstStyle/>
          <a:p>
            <a:pPr algn="ctr"/>
            <a:r>
              <a:rPr lang="el-GR" altLang="el-GR"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ΕΞΑΝΑΓΚΑΣΜΕΝΕΣ ΗΛΕΚΤΡΙΚΕΣ ΤΑΛΑΝΤΩΣΕΙΣ</a:t>
            </a:r>
            <a:endParaRPr lang="el-GR"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Ορθογώνιο 3"/>
          <p:cNvSpPr/>
          <p:nvPr/>
        </p:nvSpPr>
        <p:spPr>
          <a:xfrm>
            <a:off x="6228184" y="1316961"/>
            <a:ext cx="2228230" cy="2677656"/>
          </a:xfrm>
          <a:prstGeom prst="rect">
            <a:avLst/>
          </a:prstGeom>
        </p:spPr>
        <p:txBody>
          <a:bodyPr wrap="square">
            <a:spAutoFit/>
          </a:bodyPr>
          <a:lstStyle/>
          <a:p>
            <a:pPr>
              <a:spcBef>
                <a:spcPct val="50000"/>
              </a:spcBef>
            </a:pPr>
            <a:r>
              <a:rPr lang="el-GR" altLang="el-GR" sz="2800" b="1" dirty="0">
                <a:solidFill>
                  <a:srgbClr val="FFCC00"/>
                </a:solidFill>
                <a:latin typeface="+mj-lt"/>
              </a:rPr>
              <a:t>Ως </a:t>
            </a:r>
            <a:r>
              <a:rPr lang="el-GR" altLang="el-GR" sz="2800" b="1" dirty="0">
                <a:solidFill>
                  <a:srgbClr val="FF0000"/>
                </a:solidFill>
                <a:latin typeface="+mj-lt"/>
              </a:rPr>
              <a:t>διεγέρτης</a:t>
            </a:r>
            <a:r>
              <a:rPr lang="el-GR" altLang="el-GR" sz="2800" b="1" dirty="0">
                <a:solidFill>
                  <a:srgbClr val="FFCC00"/>
                </a:solidFill>
                <a:latin typeface="+mj-lt"/>
              </a:rPr>
              <a:t> μπορεί</a:t>
            </a:r>
            <a:r>
              <a:rPr lang="en-US" altLang="el-GR" sz="2800" b="1" dirty="0">
                <a:solidFill>
                  <a:srgbClr val="FFCC00"/>
                </a:solidFill>
                <a:latin typeface="+mj-lt"/>
              </a:rPr>
              <a:t> </a:t>
            </a:r>
            <a:r>
              <a:rPr lang="el-GR" altLang="el-GR" sz="2800" b="1" dirty="0">
                <a:solidFill>
                  <a:srgbClr val="FFCC00"/>
                </a:solidFill>
                <a:latin typeface="+mj-lt"/>
              </a:rPr>
              <a:t>να χρησιμοποιηθεί μια πηγή εναλλασσόμενης τάσης.</a:t>
            </a:r>
          </a:p>
        </p:txBody>
      </p:sp>
      <p:sp>
        <p:nvSpPr>
          <p:cNvPr id="5" name="TextBox 4"/>
          <p:cNvSpPr txBox="1"/>
          <p:nvPr/>
        </p:nvSpPr>
        <p:spPr>
          <a:xfrm>
            <a:off x="539552" y="4581128"/>
            <a:ext cx="7560840" cy="1477328"/>
          </a:xfrm>
          <a:prstGeom prst="rect">
            <a:avLst/>
          </a:prstGeom>
          <a:noFill/>
        </p:spPr>
        <p:txBody>
          <a:bodyPr wrap="square" rtlCol="0">
            <a:spAutoFit/>
          </a:bodyPr>
          <a:lstStyle/>
          <a:p>
            <a:r>
              <a:rPr lang="el-GR" altLang="el-GR" sz="2400" b="1" dirty="0">
                <a:solidFill>
                  <a:srgbClr val="000000"/>
                </a:solidFill>
                <a:latin typeface="+mj-lt"/>
              </a:rPr>
              <a:t>Ο </a:t>
            </a:r>
            <a:r>
              <a:rPr lang="el-GR" altLang="el-GR" sz="2400" b="1" dirty="0">
                <a:solidFill>
                  <a:srgbClr val="FF0000"/>
                </a:solidFill>
                <a:latin typeface="+mj-lt"/>
              </a:rPr>
              <a:t>ταλαντωτής </a:t>
            </a:r>
            <a:r>
              <a:rPr lang="el-GR" altLang="el-GR" sz="2400" b="1" dirty="0">
                <a:solidFill>
                  <a:srgbClr val="000000"/>
                </a:solidFill>
                <a:latin typeface="+mj-lt"/>
              </a:rPr>
              <a:t>(ηλεκτρικό κύκλωμα</a:t>
            </a:r>
            <a:r>
              <a:rPr lang="en-US" altLang="el-GR" sz="2400" b="1" dirty="0">
                <a:solidFill>
                  <a:srgbClr val="000000"/>
                </a:solidFill>
                <a:latin typeface="+mj-lt"/>
              </a:rPr>
              <a:t> LC) </a:t>
            </a:r>
            <a:r>
              <a:rPr lang="el-GR" altLang="el-GR" sz="2400" b="1" dirty="0">
                <a:solidFill>
                  <a:srgbClr val="000000"/>
                </a:solidFill>
                <a:latin typeface="+mj-lt"/>
              </a:rPr>
              <a:t> θα ταλαντώνεται με τη </a:t>
            </a:r>
            <a:r>
              <a:rPr lang="el-GR" altLang="el-GR" sz="2400" b="1" dirty="0">
                <a:solidFill>
                  <a:srgbClr val="FF0000"/>
                </a:solidFill>
                <a:latin typeface="+mj-lt"/>
              </a:rPr>
              <a:t>συχνότητα του</a:t>
            </a:r>
            <a:r>
              <a:rPr lang="el-GR" altLang="el-GR" sz="2400" b="1" dirty="0">
                <a:solidFill>
                  <a:srgbClr val="000000"/>
                </a:solidFill>
                <a:latin typeface="+mj-lt"/>
              </a:rPr>
              <a:t> </a:t>
            </a:r>
            <a:r>
              <a:rPr lang="el-GR" altLang="el-GR" sz="2400" b="1" dirty="0">
                <a:solidFill>
                  <a:srgbClr val="FF0000"/>
                </a:solidFill>
                <a:latin typeface="+mj-lt"/>
              </a:rPr>
              <a:t>διεγέρτη</a:t>
            </a:r>
            <a:r>
              <a:rPr lang="el-GR" altLang="el-GR" sz="2400" b="1" dirty="0">
                <a:solidFill>
                  <a:srgbClr val="000000"/>
                </a:solidFill>
                <a:latin typeface="+mj-lt"/>
              </a:rPr>
              <a:t>, δηλαδή τη συχνότητα της  εναλλασσόμενης τάσης.</a:t>
            </a:r>
          </a:p>
          <a:p>
            <a:endParaRPr lang="el-GR" dirty="0"/>
          </a:p>
        </p:txBody>
      </p:sp>
      <p:pic>
        <p:nvPicPr>
          <p:cNvPr id="718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628799"/>
            <a:ext cx="2739116" cy="2365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041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60649"/>
            <a:ext cx="7056784" cy="2062103"/>
          </a:xfrm>
          <a:prstGeom prst="rect">
            <a:avLst/>
          </a:prstGeom>
          <a:noFill/>
        </p:spPr>
        <p:txBody>
          <a:bodyPr wrap="square" rtlCol="0">
            <a:spAutoFit/>
          </a:bodyPr>
          <a:lstStyle/>
          <a:p>
            <a:r>
              <a:rPr lang="el-GR" altLang="el-GR" sz="3200" b="1" dirty="0">
                <a:latin typeface="+mj-lt"/>
              </a:rPr>
              <a:t>Η </a:t>
            </a:r>
            <a:r>
              <a:rPr lang="el-GR" altLang="el-GR" sz="3200" b="1" dirty="0" err="1">
                <a:solidFill>
                  <a:srgbClr val="FF0000"/>
                </a:solidFill>
                <a:latin typeface="+mj-lt"/>
              </a:rPr>
              <a:t>ιδιοσυχνότητα</a:t>
            </a:r>
            <a:r>
              <a:rPr lang="el-GR" altLang="el-GR" sz="3200" b="1" dirty="0">
                <a:solidFill>
                  <a:srgbClr val="FF0000"/>
                </a:solidFill>
                <a:latin typeface="+mj-lt"/>
              </a:rPr>
              <a:t>                        </a:t>
            </a:r>
            <a:r>
              <a:rPr lang="el-GR" altLang="el-GR" sz="3200" b="1" dirty="0">
                <a:latin typeface="+mj-lt"/>
              </a:rPr>
              <a:t>είναι η συχνότητα του ηλεκτρικού κυκλώματος, όταν κάνει </a:t>
            </a:r>
            <a:r>
              <a:rPr lang="el-GR" altLang="el-GR" sz="3200" b="1" dirty="0">
                <a:solidFill>
                  <a:srgbClr val="FF0000"/>
                </a:solidFill>
                <a:latin typeface="+mj-lt"/>
              </a:rPr>
              <a:t>ελεύθερη ταλάντωση</a:t>
            </a:r>
            <a:r>
              <a:rPr lang="el-GR" altLang="el-GR" sz="3200" b="1" dirty="0">
                <a:latin typeface="+mj-lt"/>
              </a:rPr>
              <a:t>.      </a:t>
            </a:r>
          </a:p>
          <a:p>
            <a:endParaRPr lang="el-GR" sz="3200" dirty="0">
              <a:latin typeface="+mj-lt"/>
            </a:endParaRPr>
          </a:p>
        </p:txBody>
      </p:sp>
      <p:sp>
        <p:nvSpPr>
          <p:cNvPr id="3" name="TextBox 2"/>
          <p:cNvSpPr txBox="1"/>
          <p:nvPr/>
        </p:nvSpPr>
        <p:spPr>
          <a:xfrm>
            <a:off x="1214899" y="2322752"/>
            <a:ext cx="7200800" cy="2985433"/>
          </a:xfrm>
          <a:prstGeom prst="rect">
            <a:avLst/>
          </a:prstGeom>
          <a:noFill/>
        </p:spPr>
        <p:txBody>
          <a:bodyPr wrap="square" rtlCol="0">
            <a:spAutoFit/>
          </a:bodyPr>
          <a:lstStyle/>
          <a:p>
            <a:r>
              <a:rPr lang="el-GR" altLang="el-GR" sz="3200" b="1" dirty="0">
                <a:solidFill>
                  <a:srgbClr val="FFCC00"/>
                </a:solidFill>
                <a:latin typeface="+mj-lt"/>
              </a:rPr>
              <a:t>Για να διατηρήσουμε σταθερή τη μέγιστη τιμή του ρεύματος, πρέπει να προσφέρουμε στο κύκλωμα ενέργεια με τον ίδιο ρυθμό που καταναλώνεται στην αντίσταση </a:t>
            </a:r>
            <a:r>
              <a:rPr lang="en-US" altLang="el-GR" sz="3200" b="1" dirty="0">
                <a:solidFill>
                  <a:srgbClr val="FFCC00"/>
                </a:solidFill>
                <a:latin typeface="+mj-lt"/>
              </a:rPr>
              <a:t>R</a:t>
            </a:r>
            <a:r>
              <a:rPr lang="en-US" altLang="el-GR" sz="2800" b="1" dirty="0">
                <a:solidFill>
                  <a:srgbClr val="FFCC00"/>
                </a:solidFill>
                <a:latin typeface="+mj-lt"/>
              </a:rPr>
              <a:t>.</a:t>
            </a:r>
            <a:r>
              <a:rPr lang="el-GR" altLang="el-GR" sz="2800" b="1" dirty="0">
                <a:solidFill>
                  <a:srgbClr val="FFCC00"/>
                </a:solidFill>
                <a:latin typeface="+mj-lt"/>
              </a:rPr>
              <a:t>  </a:t>
            </a:r>
          </a:p>
          <a:p>
            <a:endParaRPr lang="el-GR" sz="2800" dirty="0"/>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4057088082"/>
              </p:ext>
            </p:extLst>
          </p:nvPr>
        </p:nvGraphicFramePr>
        <p:xfrm>
          <a:off x="4499992" y="1252"/>
          <a:ext cx="1987550" cy="1020762"/>
        </p:xfrm>
        <a:graphic>
          <a:graphicData uri="http://schemas.openxmlformats.org/presentationml/2006/ole">
            <mc:AlternateContent xmlns:mc="http://schemas.openxmlformats.org/markup-compatibility/2006">
              <mc:Choice xmlns:v="urn:schemas-microsoft-com:vml" Requires="v">
                <p:oleObj name="Εξίσωση" r:id="rId2" imgW="838080" imgH="419040" progId="Equation.3">
                  <p:embed/>
                </p:oleObj>
              </mc:Choice>
              <mc:Fallback>
                <p:oleObj name="Εξίσωση" r:id="rId2" imgW="838080" imgH="419040" progId="Equation.3">
                  <p:embed/>
                  <p:pic>
                    <p:nvPicPr>
                      <p:cNvPr id="0" name="Object 6"/>
                      <p:cNvPicPr>
                        <a:picLocks noChangeAspect="1" noChangeArrowheads="1"/>
                      </p:cNvPicPr>
                      <p:nvPr/>
                    </p:nvPicPr>
                    <p:blipFill>
                      <a:blip r:embed="rId3"/>
                      <a:srcRect/>
                      <a:stretch>
                        <a:fillRect/>
                      </a:stretch>
                    </p:blipFill>
                    <p:spPr bwMode="auto">
                      <a:xfrm>
                        <a:off x="4499992" y="1252"/>
                        <a:ext cx="1987550" cy="102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29426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Αντικείμενο 1"/>
          <p:cNvGraphicFramePr>
            <a:graphicFrameLocks noChangeAspect="1"/>
          </p:cNvGraphicFramePr>
          <p:nvPr>
            <p:extLst>
              <p:ext uri="{D42A27DB-BD31-4B8C-83A1-F6EECF244321}">
                <p14:modId xmlns:p14="http://schemas.microsoft.com/office/powerpoint/2010/main" val="4229108042"/>
              </p:ext>
            </p:extLst>
          </p:nvPr>
        </p:nvGraphicFramePr>
        <p:xfrm>
          <a:off x="1042988" y="1268413"/>
          <a:ext cx="7200900" cy="4608512"/>
        </p:xfrm>
        <a:graphic>
          <a:graphicData uri="http://schemas.openxmlformats.org/presentationml/2006/ole">
            <mc:AlternateContent xmlns:mc="http://schemas.openxmlformats.org/markup-compatibility/2006">
              <mc:Choice xmlns:v="urn:schemas-microsoft-com:vml" Requires="v">
                <p:oleObj name="Φωτογραφία του Photo Editor" r:id="rId2" imgW="3228571" imgH="2066667" progId="MSPhotoEd.3">
                  <p:embed/>
                </p:oleObj>
              </mc:Choice>
              <mc:Fallback>
                <p:oleObj name="Φωτογραφία του Photo Editor" r:id="rId2" imgW="3228571" imgH="2066667" progId="MSPhotoEd.3">
                  <p:embed/>
                  <p:pic>
                    <p:nvPicPr>
                      <p:cNvPr id="0" name="Object 5"/>
                      <p:cNvPicPr>
                        <a:picLocks noChangeAspect="1" noChangeArrowheads="1"/>
                      </p:cNvPicPr>
                      <p:nvPr/>
                    </p:nvPicPr>
                    <p:blipFill>
                      <a:blip r:embed="rId3">
                        <a:lum bright="-12000" contrast="90000"/>
                        <a:extLst>
                          <a:ext uri="{28A0092B-C50C-407E-A947-70E740481C1C}">
                            <a14:useLocalDpi xmlns:a14="http://schemas.microsoft.com/office/drawing/2010/main" val="0"/>
                          </a:ext>
                        </a:extLst>
                      </a:blip>
                      <a:srcRect/>
                      <a:stretch>
                        <a:fillRect/>
                      </a:stretch>
                    </p:blipFill>
                    <p:spPr bwMode="auto">
                      <a:xfrm>
                        <a:off x="1042988" y="1268413"/>
                        <a:ext cx="72009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3347864" y="332656"/>
            <a:ext cx="3214341" cy="769441"/>
          </a:xfrm>
          <a:prstGeom prst="rect">
            <a:avLst/>
          </a:prstGeom>
          <a:noFill/>
        </p:spPr>
        <p:txBody>
          <a:bodyPr wrap="none" rtlCol="0">
            <a:spAutoFit/>
          </a:bodyPr>
          <a:lstStyle/>
          <a:p>
            <a:r>
              <a:rPr lang="el-GR" altLang="el-GR" sz="4400" b="1" dirty="0">
                <a:solidFill>
                  <a:srgbClr val="FF0000"/>
                </a:solidFill>
                <a:latin typeface="Times New Roman" panose="02020603050405020304" pitchFamily="18" charset="0"/>
                <a:cs typeface="Times New Roman" panose="02020603050405020304" pitchFamily="18" charset="0"/>
              </a:rPr>
              <a:t>Συντονισμός</a:t>
            </a:r>
            <a:endParaRPr lang="el-GR"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3756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04664"/>
            <a:ext cx="7992888" cy="1354217"/>
          </a:xfrm>
          <a:prstGeom prst="rect">
            <a:avLst/>
          </a:prstGeom>
          <a:noFill/>
        </p:spPr>
        <p:txBody>
          <a:bodyPr wrap="square" rtlCol="0">
            <a:spAutoFit/>
          </a:bodyPr>
          <a:lstStyle/>
          <a:p>
            <a:r>
              <a:rPr lang="el-GR" alt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ΣΥΣΤΗΜΑΤΑ ΠΑΡΑΓΩΓΗΣ ΕΞΑΝΑΓΚΑΣΜΕΝΩΝ ΤΑΛΑΝΤΩΣΕΩΝ</a:t>
            </a:r>
          </a:p>
          <a:p>
            <a:endParaRPr lang="el-GR" dirty="0"/>
          </a:p>
        </p:txBody>
      </p:sp>
      <p:sp>
        <p:nvSpPr>
          <p:cNvPr id="3" name="TextBox 2"/>
          <p:cNvSpPr txBox="1"/>
          <p:nvPr/>
        </p:nvSpPr>
        <p:spPr>
          <a:xfrm>
            <a:off x="1259632" y="2564904"/>
            <a:ext cx="6696744" cy="369332"/>
          </a:xfrm>
          <a:prstGeom prst="rect">
            <a:avLst/>
          </a:prstGeom>
          <a:noFill/>
        </p:spPr>
        <p:txBody>
          <a:bodyPr wrap="square" rtlCol="0">
            <a:spAutoFit/>
          </a:bodyPr>
          <a:lstStyle/>
          <a:p>
            <a:endParaRPr lang="el-GR" dirty="0"/>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2867975790"/>
              </p:ext>
            </p:extLst>
          </p:nvPr>
        </p:nvGraphicFramePr>
        <p:xfrm>
          <a:off x="179388" y="2749570"/>
          <a:ext cx="5405344" cy="1909743"/>
        </p:xfrm>
        <a:graphic>
          <a:graphicData uri="http://schemas.openxmlformats.org/presentationml/2006/ole">
            <mc:AlternateContent xmlns:mc="http://schemas.openxmlformats.org/markup-compatibility/2006">
              <mc:Choice xmlns:v="urn:schemas-microsoft-com:vml" Requires="v">
                <p:oleObj name="Φωτογραφία του Photo Editor" r:id="rId2" imgW="4885714" imgH="1533739" progId="MSPhotoEd.3">
                  <p:embed/>
                </p:oleObj>
              </mc:Choice>
              <mc:Fallback>
                <p:oleObj name="Φωτογραφία του Photo Editor" r:id="rId2" imgW="4885714" imgH="1533739" progId="MSPhotoEd.3">
                  <p:embed/>
                  <p:pic>
                    <p:nvPicPr>
                      <p:cNvPr id="0" name="Object 4"/>
                      <p:cNvPicPr>
                        <a:picLocks noChangeAspect="1" noChangeArrowheads="1"/>
                      </p:cNvPicPr>
                      <p:nvPr/>
                    </p:nvPicPr>
                    <p:blipFill>
                      <a:blip r:embed="rId3">
                        <a:lum bright="-6000" contrast="66000"/>
                        <a:extLst>
                          <a:ext uri="{28A0092B-C50C-407E-A947-70E740481C1C}">
                            <a14:useLocalDpi xmlns:a14="http://schemas.microsoft.com/office/drawing/2010/main" val="0"/>
                          </a:ext>
                        </a:extLst>
                      </a:blip>
                      <a:srcRect/>
                      <a:stretch>
                        <a:fillRect/>
                      </a:stretch>
                    </p:blipFill>
                    <p:spPr bwMode="auto">
                      <a:xfrm>
                        <a:off x="179388" y="2749570"/>
                        <a:ext cx="5405344" cy="1909743"/>
                      </a:xfrm>
                      <a:prstGeom prst="rect">
                        <a:avLst/>
                      </a:prstGeom>
                      <a:noFill/>
                      <a:ln>
                        <a:noFill/>
                      </a:ln>
                      <a:effectLst/>
                    </p:spPr>
                  </p:pic>
                </p:oleObj>
              </mc:Fallback>
            </mc:AlternateContent>
          </a:graphicData>
        </a:graphic>
      </p:graphicFrame>
      <p:graphicFrame>
        <p:nvGraphicFramePr>
          <p:cNvPr id="5" name="Αντικείμενο 4"/>
          <p:cNvGraphicFramePr>
            <a:graphicFrameLocks noChangeAspect="1"/>
          </p:cNvGraphicFramePr>
          <p:nvPr>
            <p:extLst>
              <p:ext uri="{D42A27DB-BD31-4B8C-83A1-F6EECF244321}">
                <p14:modId xmlns:p14="http://schemas.microsoft.com/office/powerpoint/2010/main" val="3275336949"/>
              </p:ext>
            </p:extLst>
          </p:nvPr>
        </p:nvGraphicFramePr>
        <p:xfrm>
          <a:off x="5436210" y="1844825"/>
          <a:ext cx="3456965" cy="3528391"/>
        </p:xfrm>
        <a:graphic>
          <a:graphicData uri="http://schemas.openxmlformats.org/presentationml/2006/ole">
            <mc:AlternateContent xmlns:mc="http://schemas.openxmlformats.org/markup-compatibility/2006">
              <mc:Choice xmlns:v="urn:schemas-microsoft-com:vml" Requires="v">
                <p:oleObj name="Φωτογραφία του Photo Editor" r:id="rId4" imgW="2561905" imgH="2561905" progId="MSPhotoEd.3">
                  <p:embed/>
                </p:oleObj>
              </mc:Choice>
              <mc:Fallback>
                <p:oleObj name="Φωτογραφία του Photo Editor" r:id="rId4" imgW="2561905" imgH="2561905" progId="MSPhotoEd.3">
                  <p:embed/>
                  <p:pic>
                    <p:nvPicPr>
                      <p:cNvPr id="0" name="Object 5"/>
                      <p:cNvPicPr>
                        <a:picLocks noChangeAspect="1" noChangeArrowheads="1"/>
                      </p:cNvPicPr>
                      <p:nvPr/>
                    </p:nvPicPr>
                    <p:blipFill>
                      <a:blip r:embed="rId5">
                        <a:lum bright="-6000" contrast="42000"/>
                        <a:extLst>
                          <a:ext uri="{28A0092B-C50C-407E-A947-70E740481C1C}">
                            <a14:useLocalDpi xmlns:a14="http://schemas.microsoft.com/office/drawing/2010/main" val="0"/>
                          </a:ext>
                        </a:extLst>
                      </a:blip>
                      <a:srcRect/>
                      <a:stretch>
                        <a:fillRect/>
                      </a:stretch>
                    </p:blipFill>
                    <p:spPr bwMode="auto">
                      <a:xfrm>
                        <a:off x="5436210" y="1844825"/>
                        <a:ext cx="3456965" cy="352839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09268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88" y="548680"/>
            <a:ext cx="3485480" cy="311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60668" y="692696"/>
            <a:ext cx="4843780" cy="4154984"/>
          </a:xfrm>
          <a:prstGeom prst="rect">
            <a:avLst/>
          </a:prstGeom>
          <a:noFill/>
        </p:spPr>
        <p:txBody>
          <a:bodyPr wrap="square" rtlCol="0">
            <a:spAutoFit/>
          </a:bodyPr>
          <a:lstStyle/>
          <a:p>
            <a:r>
              <a:rPr lang="el-GR" sz="2400" dirty="0"/>
              <a:t>Μεταβάλλοντας τη χωρητικότητα του πυκνωτή, μεταβάλλουμε την </a:t>
            </a:r>
            <a:r>
              <a:rPr lang="el-GR" sz="2400" dirty="0" err="1"/>
              <a:t>ιδιοσυχνότητα</a:t>
            </a:r>
            <a:r>
              <a:rPr lang="el-GR" sz="2400" dirty="0"/>
              <a:t> του κυκλώματος </a:t>
            </a:r>
            <a:r>
              <a:rPr lang="en-US" sz="2400" dirty="0"/>
              <a:t>LC</a:t>
            </a:r>
            <a:r>
              <a:rPr lang="el-GR" sz="2400" dirty="0"/>
              <a:t>. Όταν αυτή συμπέσει με κάποια από τις συχνότητες που ταλαντώνονται τα ηλεκτρόνια της κεραίας (δηλαδή με κάποια από τις συχνότητες των κυμάτων που φτάνουν στην κεραία), το κύκλωμα συντονίζεται και διαρρέεται από εναλλασσόμενο ρεύμα μέγιστου πλάτους. </a:t>
            </a:r>
          </a:p>
        </p:txBody>
      </p:sp>
    </p:spTree>
    <p:extLst>
      <p:ext uri="{BB962C8B-B14F-4D97-AF65-F5344CB8AC3E}">
        <p14:creationId xmlns:p14="http://schemas.microsoft.com/office/powerpoint/2010/main" val="65191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CE63CC-BC9E-3064-3AEC-0A5294809081}"/>
              </a:ext>
            </a:extLst>
          </p:cNvPr>
          <p:cNvSpPr txBox="1"/>
          <p:nvPr/>
        </p:nvSpPr>
        <p:spPr>
          <a:xfrm>
            <a:off x="3275856" y="3105834"/>
            <a:ext cx="2592288" cy="646331"/>
          </a:xfrm>
          <a:prstGeom prst="rect">
            <a:avLst/>
          </a:prstGeom>
          <a:noFill/>
        </p:spPr>
        <p:txBody>
          <a:bodyPr wrap="square" rtlCol="0">
            <a:spAutoFit/>
          </a:bodyPr>
          <a:lstStyle/>
          <a:p>
            <a:r>
              <a:rPr lang="el-GR" dirty="0"/>
              <a:t>Σοφία Αραβανή, φυσικός</a:t>
            </a:r>
          </a:p>
          <a:p>
            <a:r>
              <a:rPr lang="el-GR" dirty="0"/>
              <a:t>1</a:t>
            </a:r>
            <a:r>
              <a:rPr lang="el-GR" baseline="30000" dirty="0"/>
              <a:t>ο</a:t>
            </a:r>
            <a:r>
              <a:rPr lang="el-GR" dirty="0"/>
              <a:t> </a:t>
            </a:r>
            <a:r>
              <a:rPr lang="el-GR" dirty="0" err="1"/>
              <a:t>Γελ</a:t>
            </a:r>
            <a:r>
              <a:rPr lang="el-GR" dirty="0"/>
              <a:t> Αμαρουσίου</a:t>
            </a:r>
            <a:endParaRPr lang="en-GB" dirty="0"/>
          </a:p>
        </p:txBody>
      </p:sp>
    </p:spTree>
    <p:extLst>
      <p:ext uri="{BB962C8B-B14F-4D97-AF65-F5344CB8AC3E}">
        <p14:creationId xmlns:p14="http://schemas.microsoft.com/office/powerpoint/2010/main" val="427440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60649"/>
            <a:ext cx="6552728" cy="707886"/>
          </a:xfrm>
          <a:prstGeom prst="rect">
            <a:avLst/>
          </a:prstGeom>
          <a:noFill/>
        </p:spPr>
        <p:txBody>
          <a:bodyPr wrap="square" rtlCol="0">
            <a:spAutoFit/>
          </a:bodyPr>
          <a:lstStyle/>
          <a:p>
            <a:pPr algn="ctr"/>
            <a:r>
              <a:rPr lang="el-GR" altLang="el-GR"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Όροι που χρησιμοποιούμε</a:t>
            </a:r>
            <a:r>
              <a:rPr lang="en-US" altLang="el-GR"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l-GR" altLang="el-GR"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619672" y="1340768"/>
            <a:ext cx="6336704" cy="1477328"/>
          </a:xfrm>
          <a:prstGeom prst="rect">
            <a:avLst/>
          </a:prstGeom>
          <a:noFill/>
        </p:spPr>
        <p:txBody>
          <a:bodyPr wrap="square" rtlCol="0">
            <a:spAutoFit/>
          </a:bodyPr>
          <a:lstStyle/>
          <a:p>
            <a:r>
              <a:rPr lang="el-GR" altLang="el-GR" sz="2400" b="0" i="1" dirty="0">
                <a:solidFill>
                  <a:srgbClr val="FF0000"/>
                </a:solidFill>
              </a:rPr>
              <a:t>Ελεύθερη ταλάντωση</a:t>
            </a:r>
            <a:r>
              <a:rPr lang="en-US" altLang="el-GR" sz="2400" b="0" i="1" dirty="0">
                <a:solidFill>
                  <a:schemeClr val="accent2"/>
                </a:solidFill>
              </a:rPr>
              <a:t>: </a:t>
            </a:r>
            <a:r>
              <a:rPr lang="el-GR" altLang="el-GR" sz="2400" b="0" i="1" dirty="0">
                <a:solidFill>
                  <a:schemeClr val="accent2"/>
                </a:solidFill>
              </a:rPr>
              <a:t> </a:t>
            </a:r>
            <a:r>
              <a:rPr lang="el-GR" altLang="el-GR" sz="2400" b="0" dirty="0"/>
              <a:t>Η ταλάντωση που γίνεται</a:t>
            </a:r>
            <a:r>
              <a:rPr lang="en-US" altLang="el-GR" sz="2400" b="0" dirty="0"/>
              <a:t>,</a:t>
            </a:r>
            <a:r>
              <a:rPr lang="el-GR" altLang="el-GR" sz="2400" b="0" dirty="0"/>
              <a:t> επειδή αρχικά προσφέραμε στο ταλαντούμενο σύστημα ένα ποσό ενέργειας</a:t>
            </a:r>
            <a:r>
              <a:rPr lang="el-GR" altLang="el-GR" b="0" dirty="0"/>
              <a:t>.</a:t>
            </a:r>
            <a:endParaRPr lang="el-GR" altLang="el-GR" b="0" i="1" dirty="0">
              <a:solidFill>
                <a:schemeClr val="accent2"/>
              </a:solidFill>
            </a:endParaRPr>
          </a:p>
          <a:p>
            <a:endParaRPr lang="el-GR" dirty="0"/>
          </a:p>
        </p:txBody>
      </p:sp>
      <p:sp>
        <p:nvSpPr>
          <p:cNvPr id="4" name="TextBox 3"/>
          <p:cNvSpPr txBox="1"/>
          <p:nvPr/>
        </p:nvSpPr>
        <p:spPr>
          <a:xfrm>
            <a:off x="1691680" y="2571874"/>
            <a:ext cx="5184576" cy="1708160"/>
          </a:xfrm>
          <a:prstGeom prst="rect">
            <a:avLst/>
          </a:prstGeom>
          <a:noFill/>
        </p:spPr>
        <p:txBody>
          <a:bodyPr wrap="square" rtlCol="0">
            <a:spAutoFit/>
          </a:bodyPr>
          <a:lstStyle/>
          <a:p>
            <a:pPr>
              <a:spcBef>
                <a:spcPts val="1800"/>
              </a:spcBef>
            </a:pPr>
            <a:r>
              <a:rPr lang="el-GR" altLang="el-GR" sz="2400" b="0" i="1" dirty="0" err="1">
                <a:solidFill>
                  <a:srgbClr val="FF0000"/>
                </a:solidFill>
              </a:rPr>
              <a:t>Ιδιοσυχνότητα</a:t>
            </a:r>
            <a:r>
              <a:rPr lang="en-US" altLang="el-GR" sz="2400" b="0" i="1" dirty="0">
                <a:solidFill>
                  <a:schemeClr val="accent2"/>
                </a:solidFill>
              </a:rPr>
              <a:t>:  </a:t>
            </a:r>
            <a:r>
              <a:rPr lang="el-GR" altLang="el-GR" sz="2400" b="0" dirty="0"/>
              <a:t>Η συχνότητα με την οποία γίνεται η </a:t>
            </a:r>
            <a:endParaRPr lang="en-US" altLang="el-GR" sz="2400" b="0" dirty="0"/>
          </a:p>
          <a:p>
            <a:pPr>
              <a:spcBef>
                <a:spcPts val="1800"/>
              </a:spcBef>
            </a:pPr>
            <a:r>
              <a:rPr lang="el-GR" altLang="el-GR" sz="2400" b="0" dirty="0"/>
              <a:t>ελεύθερη ταλάντωση</a:t>
            </a:r>
            <a:r>
              <a:rPr lang="en-US" altLang="el-GR" sz="2400" b="0" dirty="0"/>
              <a:t>                </a:t>
            </a:r>
            <a:r>
              <a:rPr lang="el-GR" altLang="el-GR" sz="2400" b="0" dirty="0"/>
              <a:t>.</a:t>
            </a:r>
            <a:endParaRPr lang="el-GR" altLang="el-GR" sz="2400" b="0" dirty="0">
              <a:solidFill>
                <a:schemeClr val="accent2"/>
              </a:solidFill>
            </a:endParaRPr>
          </a:p>
          <a:p>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401694895"/>
              </p:ext>
            </p:extLst>
          </p:nvPr>
        </p:nvGraphicFramePr>
        <p:xfrm>
          <a:off x="4067944" y="2924944"/>
          <a:ext cx="1214438" cy="682625"/>
        </p:xfrm>
        <a:graphic>
          <a:graphicData uri="http://schemas.openxmlformats.org/presentationml/2006/ole">
            <mc:AlternateContent xmlns:mc="http://schemas.openxmlformats.org/markup-compatibility/2006">
              <mc:Choice xmlns:v="urn:schemas-microsoft-com:vml" Requires="v">
                <p:oleObj name="Εξίσωση" r:id="rId2" imgW="799920" imgH="444240" progId="Equation.3">
                  <p:embed/>
                </p:oleObj>
              </mc:Choice>
              <mc:Fallback>
                <p:oleObj name="Εξίσωση" r:id="rId2" imgW="799920" imgH="444240" progId="Equation.3">
                  <p:embed/>
                  <p:pic>
                    <p:nvPicPr>
                      <p:cNvPr id="0" name="Object 12"/>
                      <p:cNvPicPr>
                        <a:picLocks noChangeAspect="1" noChangeArrowheads="1"/>
                      </p:cNvPicPr>
                      <p:nvPr/>
                    </p:nvPicPr>
                    <p:blipFill>
                      <a:blip r:embed="rId3"/>
                      <a:srcRect/>
                      <a:stretch>
                        <a:fillRect/>
                      </a:stretch>
                    </p:blipFill>
                    <p:spPr bwMode="auto">
                      <a:xfrm>
                        <a:off x="4067944" y="2924944"/>
                        <a:ext cx="1214438"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1619672" y="3933056"/>
            <a:ext cx="5904656" cy="1938992"/>
          </a:xfrm>
          <a:prstGeom prst="rect">
            <a:avLst/>
          </a:prstGeom>
          <a:noFill/>
        </p:spPr>
        <p:txBody>
          <a:bodyPr wrap="square" rtlCol="0">
            <a:spAutoFit/>
          </a:bodyPr>
          <a:lstStyle/>
          <a:p>
            <a:r>
              <a:rPr lang="el-GR" altLang="el-GR" sz="2400" b="0" i="1" dirty="0">
                <a:solidFill>
                  <a:srgbClr val="FF0000"/>
                </a:solidFill>
              </a:rPr>
              <a:t>Διεγείρουσα δύναμη</a:t>
            </a:r>
            <a:r>
              <a:rPr lang="en-US" altLang="el-GR" sz="2400" b="0" i="1" dirty="0">
                <a:solidFill>
                  <a:srgbClr val="C00000"/>
                </a:solidFill>
              </a:rPr>
              <a:t>:</a:t>
            </a:r>
            <a:r>
              <a:rPr lang="el-GR" altLang="el-GR" sz="2400" b="0" i="1" dirty="0">
                <a:solidFill>
                  <a:srgbClr val="C00000"/>
                </a:solidFill>
              </a:rPr>
              <a:t> </a:t>
            </a:r>
            <a:r>
              <a:rPr lang="el-GR" altLang="el-GR" sz="2400" b="0" dirty="0"/>
              <a:t>Η </a:t>
            </a:r>
            <a:r>
              <a:rPr lang="el-GR" altLang="el-GR" sz="2400" dirty="0">
                <a:solidFill>
                  <a:srgbClr val="0000FF"/>
                </a:solidFill>
              </a:rPr>
              <a:t>περιοδική δύναμη</a:t>
            </a:r>
            <a:r>
              <a:rPr lang="el-GR" altLang="el-GR" sz="2400" b="0" dirty="0"/>
              <a:t>               (</a:t>
            </a:r>
            <a:r>
              <a:rPr lang="en-US" altLang="el-GR" sz="2400" b="0" i="1" dirty="0"/>
              <a:t>F</a:t>
            </a:r>
            <a:r>
              <a:rPr lang="el-GR" altLang="el-GR" sz="2400" b="0" baseline="-25000" dirty="0"/>
              <a:t>εξ</a:t>
            </a:r>
            <a:r>
              <a:rPr lang="en-US" altLang="el-GR" sz="2400" b="0" dirty="0"/>
              <a:t>=</a:t>
            </a:r>
            <a:r>
              <a:rPr lang="en-US" altLang="el-GR" sz="2400" b="0" i="1" dirty="0" err="1"/>
              <a:t>F</a:t>
            </a:r>
            <a:r>
              <a:rPr lang="en-US" altLang="el-GR" sz="2400" b="0" baseline="-25000" dirty="0" err="1"/>
              <a:t>max</a:t>
            </a:r>
            <a:r>
              <a:rPr lang="el-GR" altLang="el-GR" sz="2400" b="0" dirty="0" err="1"/>
              <a:t>συν</a:t>
            </a:r>
            <a:r>
              <a:rPr lang="el-GR" altLang="el-GR" sz="2400" b="0" i="1" dirty="0" err="1"/>
              <a:t>ω</a:t>
            </a:r>
            <a:r>
              <a:rPr lang="en-US" altLang="el-GR" sz="2400" b="0" i="1" dirty="0"/>
              <a:t>t</a:t>
            </a:r>
            <a:r>
              <a:rPr lang="en-US" altLang="el-GR" sz="2400" b="0" dirty="0"/>
              <a:t>) </a:t>
            </a:r>
            <a:r>
              <a:rPr lang="el-GR" altLang="el-GR" sz="2400" b="0" dirty="0"/>
              <a:t>που πρέπει να ασκήσουμε στο σύστημα για να διατηρηθεί το πλάτος της ταλάντωσης σταθερό.</a:t>
            </a:r>
            <a:endParaRPr lang="el-GR" altLang="el-GR" sz="2400" b="0" i="1" dirty="0">
              <a:solidFill>
                <a:schemeClr val="accent2"/>
              </a:solidFill>
            </a:endParaRPr>
          </a:p>
          <a:p>
            <a:endParaRPr lang="el-GR" sz="2400" dirty="0"/>
          </a:p>
        </p:txBody>
      </p:sp>
    </p:spTree>
    <p:extLst>
      <p:ext uri="{BB962C8B-B14F-4D97-AF65-F5344CB8AC3E}">
        <p14:creationId xmlns:p14="http://schemas.microsoft.com/office/powerpoint/2010/main" val="184741539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385670" y="908720"/>
            <a:ext cx="5976015" cy="2031325"/>
          </a:xfrm>
          <a:prstGeom prst="rect">
            <a:avLst/>
          </a:prstGeom>
        </p:spPr>
        <p:txBody>
          <a:bodyPr wrap="square">
            <a:spAutoFit/>
          </a:bodyPr>
          <a:lstStyle/>
          <a:p>
            <a:pPr algn="just">
              <a:spcBef>
                <a:spcPct val="50000"/>
              </a:spcBef>
            </a:pPr>
            <a:r>
              <a:rPr lang="el-GR" altLang="el-GR" sz="2800" b="0" i="1" dirty="0">
                <a:solidFill>
                  <a:srgbClr val="FF0000"/>
                </a:solidFill>
              </a:rPr>
              <a:t>Εξαναγκασμένη ταλάντωση</a:t>
            </a:r>
            <a:r>
              <a:rPr lang="en-US" altLang="el-GR" sz="2800" b="0" i="1" dirty="0">
                <a:solidFill>
                  <a:schemeClr val="accent2"/>
                </a:solidFill>
              </a:rPr>
              <a:t>: </a:t>
            </a:r>
            <a:r>
              <a:rPr lang="el-GR" altLang="el-GR" sz="2800" b="0" dirty="0"/>
              <a:t>Η ταλάντωση που γίνεται με την επίδραση της </a:t>
            </a:r>
            <a:r>
              <a:rPr lang="el-GR" altLang="el-GR" sz="2800" dirty="0">
                <a:solidFill>
                  <a:srgbClr val="FF0000"/>
                </a:solidFill>
              </a:rPr>
              <a:t>διεγείρουσας δύναμης</a:t>
            </a:r>
            <a:r>
              <a:rPr lang="el-GR" altLang="el-GR" sz="2800" b="0" dirty="0">
                <a:solidFill>
                  <a:srgbClr val="FF0000"/>
                </a:solidFill>
              </a:rPr>
              <a:t>.</a:t>
            </a:r>
            <a:endParaRPr lang="en-US" altLang="el-GR" sz="2800" b="0" dirty="0">
              <a:solidFill>
                <a:srgbClr val="FF0000"/>
              </a:solidFill>
            </a:endParaRPr>
          </a:p>
          <a:p>
            <a:pPr algn="just">
              <a:spcBef>
                <a:spcPct val="50000"/>
              </a:spcBef>
            </a:pPr>
            <a:endParaRPr lang="el-GR" altLang="el-GR" sz="2800" b="0" i="1" dirty="0">
              <a:solidFill>
                <a:srgbClr val="FF0000"/>
              </a:solidFill>
            </a:endParaRPr>
          </a:p>
        </p:txBody>
      </p:sp>
      <p:sp>
        <p:nvSpPr>
          <p:cNvPr id="3" name="Ορθογώνιο 2"/>
          <p:cNvSpPr/>
          <p:nvPr/>
        </p:nvSpPr>
        <p:spPr>
          <a:xfrm>
            <a:off x="1355290" y="2780928"/>
            <a:ext cx="5812952" cy="954107"/>
          </a:xfrm>
          <a:prstGeom prst="rect">
            <a:avLst/>
          </a:prstGeom>
        </p:spPr>
        <p:txBody>
          <a:bodyPr wrap="square">
            <a:spAutoFit/>
          </a:bodyPr>
          <a:lstStyle/>
          <a:p>
            <a:pPr algn="just">
              <a:spcBef>
                <a:spcPct val="50000"/>
              </a:spcBef>
            </a:pPr>
            <a:r>
              <a:rPr lang="el-GR" altLang="el-GR" sz="2800" b="0" i="1" dirty="0">
                <a:solidFill>
                  <a:srgbClr val="FF0000"/>
                </a:solidFill>
              </a:rPr>
              <a:t>Διεγέρτης</a:t>
            </a:r>
            <a:r>
              <a:rPr lang="en-US" altLang="el-GR" sz="2800" b="0" i="1" dirty="0">
                <a:solidFill>
                  <a:srgbClr val="FF0000"/>
                </a:solidFill>
              </a:rPr>
              <a:t>: </a:t>
            </a:r>
            <a:r>
              <a:rPr lang="el-GR" altLang="el-GR" sz="2800" b="0" dirty="0"/>
              <a:t>Το σώμα που ασκεί την </a:t>
            </a:r>
            <a:r>
              <a:rPr lang="el-GR" altLang="el-GR" sz="2800" dirty="0">
                <a:solidFill>
                  <a:srgbClr val="FF0000"/>
                </a:solidFill>
              </a:rPr>
              <a:t>διεγείρουσα δύναμη</a:t>
            </a:r>
            <a:r>
              <a:rPr lang="el-GR" altLang="el-GR" sz="2800" b="0" dirty="0">
                <a:solidFill>
                  <a:srgbClr val="FF0000"/>
                </a:solidFill>
              </a:rPr>
              <a:t> </a:t>
            </a:r>
            <a:r>
              <a:rPr lang="el-GR" altLang="el-GR" sz="2800" b="0" dirty="0"/>
              <a:t>(π.χ. τροχός).</a:t>
            </a:r>
            <a:endParaRPr lang="el-GR" altLang="el-GR" sz="2800" b="0" i="1" dirty="0">
              <a:solidFill>
                <a:schemeClr val="accent2"/>
              </a:solidFill>
            </a:endParaRPr>
          </a:p>
        </p:txBody>
      </p:sp>
      <p:sp>
        <p:nvSpPr>
          <p:cNvPr id="4" name="Ορθογώνιο 3"/>
          <p:cNvSpPr/>
          <p:nvPr/>
        </p:nvSpPr>
        <p:spPr>
          <a:xfrm>
            <a:off x="1427298" y="3979928"/>
            <a:ext cx="5668936" cy="954107"/>
          </a:xfrm>
          <a:prstGeom prst="rect">
            <a:avLst/>
          </a:prstGeom>
        </p:spPr>
        <p:txBody>
          <a:bodyPr wrap="square">
            <a:spAutoFit/>
          </a:bodyPr>
          <a:lstStyle/>
          <a:p>
            <a:pPr algn="just">
              <a:spcBef>
                <a:spcPct val="50000"/>
              </a:spcBef>
            </a:pPr>
            <a:r>
              <a:rPr lang="el-GR" altLang="el-GR" sz="2800" b="0" i="1" dirty="0">
                <a:solidFill>
                  <a:srgbClr val="FF0000"/>
                </a:solidFill>
              </a:rPr>
              <a:t>Ταλαντωτής</a:t>
            </a:r>
            <a:r>
              <a:rPr lang="en-US" altLang="el-GR" sz="2800" b="0" i="1" dirty="0">
                <a:solidFill>
                  <a:srgbClr val="FF0000"/>
                </a:solidFill>
              </a:rPr>
              <a:t>:</a:t>
            </a:r>
            <a:r>
              <a:rPr lang="en-US" altLang="el-GR" sz="2800" b="0" i="1" dirty="0">
                <a:solidFill>
                  <a:schemeClr val="accent2"/>
                </a:solidFill>
              </a:rPr>
              <a:t> </a:t>
            </a:r>
            <a:r>
              <a:rPr lang="el-GR" altLang="el-GR" sz="2800" b="0" dirty="0"/>
              <a:t>Το σώμα που εκτελεί </a:t>
            </a:r>
            <a:r>
              <a:rPr lang="el-GR" altLang="el-GR" sz="2800" b="0"/>
              <a:t>την </a:t>
            </a:r>
            <a:r>
              <a:rPr lang="el-GR" altLang="el-GR" sz="2800">
                <a:solidFill>
                  <a:srgbClr val="FF0000"/>
                </a:solidFill>
              </a:rPr>
              <a:t>εξαναγκασμένη </a:t>
            </a:r>
            <a:r>
              <a:rPr lang="el-GR" altLang="el-GR" sz="2800" dirty="0">
                <a:solidFill>
                  <a:srgbClr val="FF0000"/>
                </a:solidFill>
              </a:rPr>
              <a:t>ταλάντωση</a:t>
            </a:r>
            <a:r>
              <a:rPr lang="el-GR" altLang="el-GR" sz="2800" b="0" dirty="0">
                <a:solidFill>
                  <a:srgbClr val="FF0000"/>
                </a:solidFill>
              </a:rPr>
              <a:t>.</a:t>
            </a:r>
            <a:r>
              <a:rPr lang="en-US" altLang="el-GR" sz="2800" b="0" dirty="0">
                <a:solidFill>
                  <a:srgbClr val="FF0000"/>
                </a:solidFill>
              </a:rPr>
              <a:t> </a:t>
            </a:r>
            <a:endParaRPr lang="el-GR" altLang="el-GR" sz="2800" b="0" i="1" dirty="0">
              <a:solidFill>
                <a:srgbClr val="FF0000"/>
              </a:solidFill>
            </a:endParaRPr>
          </a:p>
        </p:txBody>
      </p:sp>
    </p:spTree>
    <p:extLst>
      <p:ext uri="{BB962C8B-B14F-4D97-AF65-F5344CB8AC3E}">
        <p14:creationId xmlns:p14="http://schemas.microsoft.com/office/powerpoint/2010/main" val="2854243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620688"/>
            <a:ext cx="6624736" cy="4893647"/>
          </a:xfrm>
          <a:prstGeom prst="rect">
            <a:avLst/>
          </a:prstGeom>
          <a:noFill/>
        </p:spPr>
        <p:txBody>
          <a:bodyPr wrap="square" rtlCol="0">
            <a:spAutoFit/>
          </a:bodyPr>
          <a:lstStyle/>
          <a:p>
            <a:r>
              <a:rPr lang="el-GR" altLang="el-GR" sz="40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Πώς μεταβάλλεται το πλάτος της ταλάντωσης</a:t>
            </a:r>
            <a:r>
              <a:rPr lang="en-US" altLang="el-GR" sz="40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el-GR" altLang="el-GR" sz="4000" dirty="0">
                <a:solidFill>
                  <a:srgbClr val="FF0000"/>
                </a:solidFill>
                <a:latin typeface="Times New Roman" panose="02020603050405020304" pitchFamily="18" charset="0"/>
                <a:cs typeface="Times New Roman" panose="02020603050405020304" pitchFamily="18" charset="0"/>
              </a:rPr>
              <a:t> </a:t>
            </a:r>
            <a:endParaRPr lang="en-US" altLang="el-GR" sz="4000" dirty="0">
              <a:solidFill>
                <a:srgbClr val="FF0000"/>
              </a:solidFill>
              <a:latin typeface="Times New Roman" panose="02020603050405020304" pitchFamily="18" charset="0"/>
              <a:cs typeface="Times New Roman" panose="02020603050405020304" pitchFamily="18" charset="0"/>
            </a:endParaRPr>
          </a:p>
          <a:p>
            <a:endParaRPr lang="en-US" altLang="el-GR" sz="4000" dirty="0">
              <a:solidFill>
                <a:srgbClr val="FF0000"/>
              </a:solidFill>
              <a:latin typeface="Times New Roman" panose="02020603050405020304" pitchFamily="18" charset="0"/>
              <a:cs typeface="Times New Roman" panose="02020603050405020304" pitchFamily="18" charset="0"/>
            </a:endParaRPr>
          </a:p>
          <a:p>
            <a:r>
              <a:rPr lang="el-GR" altLang="el-GR" sz="3200" dirty="0">
                <a:solidFill>
                  <a:srgbClr val="0000FF"/>
                </a:solidFill>
              </a:rPr>
              <a:t>Ο ταλαντωτής ταλαντώνεται με τη </a:t>
            </a:r>
            <a:r>
              <a:rPr lang="el-GR" altLang="el-GR" sz="3200" dirty="0">
                <a:solidFill>
                  <a:srgbClr val="FF0000"/>
                </a:solidFill>
              </a:rPr>
              <a:t>συχνότητα του διεγέρτη</a:t>
            </a:r>
            <a:r>
              <a:rPr lang="el-GR" altLang="el-GR" sz="3200" dirty="0">
                <a:solidFill>
                  <a:srgbClr val="0000FF"/>
                </a:solidFill>
              </a:rPr>
              <a:t>.</a:t>
            </a:r>
          </a:p>
          <a:p>
            <a:r>
              <a:rPr lang="el-GR" altLang="el-GR" sz="3200" dirty="0">
                <a:solidFill>
                  <a:srgbClr val="006600"/>
                </a:solidFill>
              </a:rPr>
              <a:t>Το </a:t>
            </a:r>
            <a:r>
              <a:rPr lang="el-GR" altLang="el-GR" sz="3200" dirty="0">
                <a:solidFill>
                  <a:srgbClr val="FF0000"/>
                </a:solidFill>
              </a:rPr>
              <a:t>πλάτος </a:t>
            </a:r>
            <a:r>
              <a:rPr lang="el-GR" altLang="el-GR" sz="3200" dirty="0">
                <a:solidFill>
                  <a:srgbClr val="006600"/>
                </a:solidFill>
              </a:rPr>
              <a:t>της εξαναγκασμένης ταλάντωσης </a:t>
            </a:r>
            <a:r>
              <a:rPr lang="el-GR" altLang="el-GR" sz="3200" dirty="0">
                <a:solidFill>
                  <a:srgbClr val="FF0000"/>
                </a:solidFill>
              </a:rPr>
              <a:t>εξαρτάται από </a:t>
            </a:r>
            <a:r>
              <a:rPr lang="el-GR" altLang="el-GR" sz="3200" dirty="0">
                <a:solidFill>
                  <a:srgbClr val="006600"/>
                </a:solidFill>
              </a:rPr>
              <a:t>τη </a:t>
            </a:r>
            <a:r>
              <a:rPr lang="el-GR" altLang="el-GR" sz="3200" dirty="0">
                <a:solidFill>
                  <a:srgbClr val="FF0000"/>
                </a:solidFill>
              </a:rPr>
              <a:t>συχνότητα του διεγέρτη</a:t>
            </a:r>
            <a:r>
              <a:rPr lang="en-US" altLang="el-GR" sz="3200" dirty="0">
                <a:solidFill>
                  <a:srgbClr val="006600"/>
                </a:solidFill>
              </a:rPr>
              <a:t>, </a:t>
            </a:r>
            <a:r>
              <a:rPr lang="el-GR" altLang="el-GR" sz="3200" dirty="0">
                <a:solidFill>
                  <a:srgbClr val="006600"/>
                </a:solidFill>
              </a:rPr>
              <a:t>για διάφορες τιμές της σταθεράς απόσβεσης</a:t>
            </a:r>
            <a:endParaRPr lang="el-GR" sz="3200" dirty="0"/>
          </a:p>
        </p:txBody>
      </p:sp>
    </p:spTree>
    <p:extLst>
      <p:ext uri="{BB962C8B-B14F-4D97-AF65-F5344CB8AC3E}">
        <p14:creationId xmlns:p14="http://schemas.microsoft.com/office/powerpoint/2010/main" val="78591354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10699" y="404664"/>
            <a:ext cx="2938625" cy="707886"/>
          </a:xfrm>
          <a:prstGeom prst="rect">
            <a:avLst/>
          </a:prstGeom>
        </p:spPr>
        <p:txBody>
          <a:bodyPr wrap="none">
            <a:spAutoFit/>
          </a:bodyPr>
          <a:lstStyle/>
          <a:p>
            <a:r>
              <a:rPr lang="el-GR" altLang="el-GR" sz="40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Συντονισμός</a:t>
            </a:r>
            <a:endParaRPr lang="el-GR" sz="40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1559" y="1412776"/>
            <a:ext cx="8136904" cy="4801314"/>
          </a:xfrm>
          <a:prstGeom prst="rect">
            <a:avLst/>
          </a:prstGeom>
          <a:noFill/>
        </p:spPr>
        <p:txBody>
          <a:bodyPr wrap="square" rtlCol="0">
            <a:spAutoFit/>
          </a:bodyPr>
          <a:lstStyle/>
          <a:p>
            <a:pPr algn="just">
              <a:spcBef>
                <a:spcPct val="50000"/>
              </a:spcBef>
            </a:pPr>
            <a:r>
              <a:rPr lang="el-GR" altLang="el-GR" sz="3600" dirty="0"/>
              <a:t>Είναι το φαινόμενο κατά το οποίο </a:t>
            </a:r>
            <a:r>
              <a:rPr lang="el-GR" altLang="el-GR" sz="3600" dirty="0">
                <a:solidFill>
                  <a:srgbClr val="0000FF"/>
                </a:solidFill>
              </a:rPr>
              <a:t>η συχνότητα του διεγέρτη (</a:t>
            </a:r>
            <a:r>
              <a:rPr lang="en-US" altLang="el-GR" sz="3600" i="1" dirty="0">
                <a:solidFill>
                  <a:srgbClr val="0000FF"/>
                </a:solidFill>
              </a:rPr>
              <a:t>f</a:t>
            </a:r>
            <a:r>
              <a:rPr lang="el-GR" altLang="el-GR" sz="3600" baseline="-25000" dirty="0" err="1">
                <a:solidFill>
                  <a:srgbClr val="0000FF"/>
                </a:solidFill>
              </a:rPr>
              <a:t>διεγ</a:t>
            </a:r>
            <a:r>
              <a:rPr lang="el-GR" altLang="el-GR" sz="3600" dirty="0">
                <a:solidFill>
                  <a:srgbClr val="0000FF"/>
                </a:solidFill>
              </a:rPr>
              <a:t>)</a:t>
            </a:r>
            <a:r>
              <a:rPr lang="el-GR" altLang="el-GR" sz="3600" baseline="-25000" dirty="0">
                <a:solidFill>
                  <a:srgbClr val="0000FF"/>
                </a:solidFill>
              </a:rPr>
              <a:t> </a:t>
            </a:r>
            <a:r>
              <a:rPr lang="el-GR" altLang="el-GR" sz="3600" dirty="0">
                <a:solidFill>
                  <a:srgbClr val="0000FF"/>
                </a:solidFill>
              </a:rPr>
              <a:t>γίνεται  ίση με την </a:t>
            </a:r>
            <a:r>
              <a:rPr lang="el-GR" altLang="el-GR" sz="3600" dirty="0" err="1">
                <a:solidFill>
                  <a:srgbClr val="0000FF"/>
                </a:solidFill>
              </a:rPr>
              <a:t>ιδιοσυχνότητα</a:t>
            </a:r>
            <a:r>
              <a:rPr lang="el-GR" altLang="el-GR" sz="3600" dirty="0">
                <a:solidFill>
                  <a:srgbClr val="0000FF"/>
                </a:solidFill>
              </a:rPr>
              <a:t> του ταλαντωτή </a:t>
            </a:r>
            <a:r>
              <a:rPr lang="en-US" altLang="el-GR" sz="3600" dirty="0">
                <a:solidFill>
                  <a:srgbClr val="0000FF"/>
                </a:solidFill>
              </a:rPr>
              <a:t>(</a:t>
            </a:r>
            <a:r>
              <a:rPr lang="en-US" altLang="el-GR" sz="3600" i="1" dirty="0">
                <a:solidFill>
                  <a:srgbClr val="0000FF"/>
                </a:solidFill>
              </a:rPr>
              <a:t>f</a:t>
            </a:r>
            <a:r>
              <a:rPr lang="en-US" altLang="el-GR" sz="3600" baseline="-25000" dirty="0">
                <a:solidFill>
                  <a:srgbClr val="0000FF"/>
                </a:solidFill>
              </a:rPr>
              <a:t>0</a:t>
            </a:r>
            <a:r>
              <a:rPr lang="en-US" altLang="el-GR" sz="3600" dirty="0">
                <a:solidFill>
                  <a:srgbClr val="0000FF"/>
                </a:solidFill>
              </a:rPr>
              <a:t>)</a:t>
            </a:r>
            <a:r>
              <a:rPr lang="el-GR" altLang="el-GR" sz="3600" dirty="0"/>
              <a:t> και τότε </a:t>
            </a:r>
            <a:r>
              <a:rPr lang="el-GR" altLang="el-GR" sz="3600" dirty="0">
                <a:solidFill>
                  <a:srgbClr val="FF0000"/>
                </a:solidFill>
              </a:rPr>
              <a:t>το ταλαντούμενο σύστημα έχει το μέγιστο πλάτος ταλάντωσης.</a:t>
            </a:r>
          </a:p>
          <a:p>
            <a:pPr algn="just">
              <a:spcBef>
                <a:spcPct val="50000"/>
              </a:spcBef>
            </a:pPr>
            <a:r>
              <a:rPr lang="el-GR" altLang="el-GR" sz="3600" dirty="0"/>
              <a:t>(Για τις περιπτώσεις που η σταθερά απόσβεσης </a:t>
            </a:r>
            <a:r>
              <a:rPr lang="en-US" altLang="el-GR" sz="3600" dirty="0">
                <a:solidFill>
                  <a:schemeClr val="accent2"/>
                </a:solidFill>
              </a:rPr>
              <a:t>b </a:t>
            </a:r>
            <a:r>
              <a:rPr lang="el-GR" altLang="el-GR" sz="3600" dirty="0"/>
              <a:t>έχει μικρή τιμή).</a:t>
            </a:r>
          </a:p>
          <a:p>
            <a:endParaRPr lang="el-GR" sz="3600" dirty="0"/>
          </a:p>
        </p:txBody>
      </p:sp>
    </p:spTree>
    <p:extLst>
      <p:ext uri="{BB962C8B-B14F-4D97-AF65-F5344CB8AC3E}">
        <p14:creationId xmlns:p14="http://schemas.microsoft.com/office/powerpoint/2010/main" val="1128798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19589"/>
            <a:ext cx="6442789" cy="1754326"/>
          </a:xfrm>
          <a:prstGeom prst="rect">
            <a:avLst/>
          </a:prstGeom>
          <a:noFill/>
        </p:spPr>
        <p:txBody>
          <a:bodyPr wrap="none" rtlCol="0">
            <a:spAutoFit/>
          </a:bodyPr>
          <a:lstStyle/>
          <a:p>
            <a:pPr>
              <a:spcBef>
                <a:spcPct val="50000"/>
              </a:spcBef>
              <a:defRPr/>
            </a:pPr>
            <a:r>
              <a:rPr lang="el-GR" altLang="el-GR"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Γραφική παράσταση  </a:t>
            </a:r>
          </a:p>
          <a:p>
            <a:pPr>
              <a:spcBef>
                <a:spcPct val="50000"/>
              </a:spcBef>
              <a:defRPr/>
            </a:pPr>
            <a:r>
              <a:rPr lang="el-GR" altLang="el-GR"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«πλάτος - συχνότητα</a:t>
            </a:r>
            <a:r>
              <a:rPr lang="en-US" altLang="el-GR"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altLang="el-GR"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διεγέρτη» </a:t>
            </a:r>
          </a:p>
          <a:p>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89320179"/>
              </p:ext>
            </p:extLst>
          </p:nvPr>
        </p:nvGraphicFramePr>
        <p:xfrm>
          <a:off x="1403648" y="1988840"/>
          <a:ext cx="6697663" cy="3962400"/>
        </p:xfrm>
        <a:graphic>
          <a:graphicData uri="http://schemas.openxmlformats.org/presentationml/2006/ole">
            <mc:AlternateContent xmlns:mc="http://schemas.openxmlformats.org/markup-compatibility/2006">
              <mc:Choice xmlns:v="urn:schemas-microsoft-com:vml" Requires="v">
                <p:oleObj name="Φωτογραφία του Photo Editor" r:id="rId2" imgW="3381847" imgH="2000000" progId="MSPhotoEd.3">
                  <p:embed/>
                </p:oleObj>
              </mc:Choice>
              <mc:Fallback>
                <p:oleObj name="Φωτογραφία του Photo Editor" r:id="rId2" imgW="3381847" imgH="2000000" progId="MSPhotoEd.3">
                  <p:embed/>
                  <p:pic>
                    <p:nvPicPr>
                      <p:cNvPr id="0" name="Object 4"/>
                      <p:cNvPicPr>
                        <a:picLocks noChangeAspect="1" noChangeArrowheads="1"/>
                      </p:cNvPicPr>
                      <p:nvPr/>
                    </p:nvPicPr>
                    <p:blipFill>
                      <a:blip r:embed="rId3">
                        <a:lum bright="-24000" contrast="60000"/>
                        <a:extLst>
                          <a:ext uri="{28A0092B-C50C-407E-A947-70E740481C1C}">
                            <a14:useLocalDpi xmlns:a14="http://schemas.microsoft.com/office/drawing/2010/main" val="0"/>
                          </a:ext>
                        </a:extLst>
                      </a:blip>
                      <a:srcRect/>
                      <a:stretch>
                        <a:fillRect/>
                      </a:stretch>
                    </p:blipFill>
                    <p:spPr bwMode="auto">
                      <a:xfrm>
                        <a:off x="1403648" y="1988840"/>
                        <a:ext cx="66976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3541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06569"/>
            <a:ext cx="6408712" cy="1323439"/>
          </a:xfrm>
          <a:prstGeom prst="rect">
            <a:avLst/>
          </a:prstGeom>
          <a:noFill/>
        </p:spPr>
        <p:txBody>
          <a:bodyPr wrap="square" rtlCol="0">
            <a:spAutoFit/>
          </a:bodyPr>
          <a:lstStyle/>
          <a:p>
            <a:r>
              <a:rPr lang="el-GR" altLang="el-GR"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Πώς μεταφέρεται η ενέργεια κατά το συντονισμό</a:t>
            </a:r>
            <a:r>
              <a:rPr lang="en-US" altLang="el-GR"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l-GR"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1772816"/>
            <a:ext cx="7992889" cy="2862322"/>
          </a:xfrm>
          <a:prstGeom prst="rect">
            <a:avLst/>
          </a:prstGeom>
          <a:noFill/>
        </p:spPr>
        <p:txBody>
          <a:bodyPr wrap="square" rtlCol="0">
            <a:spAutoFit/>
          </a:bodyPr>
          <a:lstStyle/>
          <a:p>
            <a:r>
              <a:rPr lang="el-GR" altLang="el-GR" sz="3600" dirty="0"/>
              <a:t>Κατά το συντονισμό </a:t>
            </a:r>
            <a:r>
              <a:rPr lang="el-GR" altLang="el-GR" sz="3600" dirty="0">
                <a:solidFill>
                  <a:srgbClr val="0000FF"/>
                </a:solidFill>
              </a:rPr>
              <a:t>η ενέργεια μεταφέρεται στο ταλαντούμενο σύστημα κατά το </a:t>
            </a:r>
            <a:r>
              <a:rPr lang="el-GR" altLang="el-GR" sz="3600" i="1" dirty="0">
                <a:solidFill>
                  <a:srgbClr val="0000FF"/>
                </a:solidFill>
              </a:rPr>
              <a:t>βέλτιστο</a:t>
            </a:r>
            <a:r>
              <a:rPr lang="el-GR" altLang="el-GR" sz="3600" dirty="0">
                <a:solidFill>
                  <a:srgbClr val="0000FF"/>
                </a:solidFill>
              </a:rPr>
              <a:t> τρόπο</a:t>
            </a:r>
            <a:r>
              <a:rPr lang="el-GR" altLang="el-GR" sz="3600" dirty="0"/>
              <a:t>, γι’ αυτό το πλάτος της ταλάντωσης γίνεται μέγιστο.  </a:t>
            </a:r>
          </a:p>
          <a:p>
            <a:endParaRPr lang="el-GR" sz="3600" dirty="0"/>
          </a:p>
        </p:txBody>
      </p:sp>
    </p:spTree>
    <p:extLst>
      <p:ext uri="{BB962C8B-B14F-4D97-AF65-F5344CB8AC3E}">
        <p14:creationId xmlns:p14="http://schemas.microsoft.com/office/powerpoint/2010/main" val="10664473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Αντικείμενο 1"/>
          <p:cNvGraphicFramePr>
            <a:graphicFrameLocks noChangeAspect="1"/>
          </p:cNvGraphicFramePr>
          <p:nvPr>
            <p:extLst>
              <p:ext uri="{D42A27DB-BD31-4B8C-83A1-F6EECF244321}">
                <p14:modId xmlns:p14="http://schemas.microsoft.com/office/powerpoint/2010/main" val="450731259"/>
              </p:ext>
            </p:extLst>
          </p:nvPr>
        </p:nvGraphicFramePr>
        <p:xfrm>
          <a:off x="827088" y="1557338"/>
          <a:ext cx="7777162" cy="4602162"/>
        </p:xfrm>
        <a:graphic>
          <a:graphicData uri="http://schemas.openxmlformats.org/presentationml/2006/ole">
            <mc:AlternateContent xmlns:mc="http://schemas.openxmlformats.org/markup-compatibility/2006">
              <mc:Choice xmlns:v="urn:schemas-microsoft-com:vml" Requires="v">
                <p:oleObj name="Φωτογραφία του Photo Editor" r:id="rId2" imgW="5038095" imgH="2980952" progId="MSPhotoEd.3">
                  <p:embed/>
                </p:oleObj>
              </mc:Choice>
              <mc:Fallback>
                <p:oleObj name="Φωτογραφία του Photo Editor" r:id="rId2" imgW="5038095" imgH="2980952" progId="MSPhotoEd.3">
                  <p:embed/>
                  <p:pic>
                    <p:nvPicPr>
                      <p:cNvPr id="0" name="Object 3"/>
                      <p:cNvPicPr>
                        <a:picLocks noChangeAspect="1" noChangeArrowheads="1"/>
                      </p:cNvPicPr>
                      <p:nvPr/>
                    </p:nvPicPr>
                    <p:blipFill>
                      <a:blip r:embed="rId3">
                        <a:lum bright="-18000" contrast="66000"/>
                        <a:extLst>
                          <a:ext uri="{28A0092B-C50C-407E-A947-70E740481C1C}">
                            <a14:useLocalDpi xmlns:a14="http://schemas.microsoft.com/office/drawing/2010/main" val="0"/>
                          </a:ext>
                        </a:extLst>
                      </a:blip>
                      <a:srcRect/>
                      <a:stretch>
                        <a:fillRect/>
                      </a:stretch>
                    </p:blipFill>
                    <p:spPr bwMode="auto">
                      <a:xfrm>
                        <a:off x="827088" y="1557338"/>
                        <a:ext cx="7777162" cy="460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1763688" y="404663"/>
            <a:ext cx="5769977" cy="769441"/>
          </a:xfrm>
          <a:prstGeom prst="rect">
            <a:avLst/>
          </a:prstGeom>
          <a:noFill/>
        </p:spPr>
        <p:txBody>
          <a:bodyPr wrap="none" rtlCol="0">
            <a:spAutoFit/>
          </a:bodyPr>
          <a:lstStyle/>
          <a:p>
            <a:r>
              <a:rPr lang="el-GR" altLang="el-GR" sz="44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Καμπύλες συντονισμού</a:t>
            </a:r>
            <a:endParaRPr lang="el-GR"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4570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616</Words>
  <Application>Microsoft Office PowerPoint</Application>
  <PresentationFormat>Προβολή στην οθόνη (4:3)</PresentationFormat>
  <Paragraphs>59</Paragraphs>
  <Slides>21</Slides>
  <Notes>1</Notes>
  <HiddenSlides>0</HiddenSlides>
  <MMClips>1</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21</vt:i4>
      </vt:variant>
    </vt:vector>
  </HeadingPairs>
  <TitlesOfParts>
    <vt:vector size="28" baseType="lpstr">
      <vt:lpstr>Arial</vt:lpstr>
      <vt:lpstr>Calibri</vt:lpstr>
      <vt:lpstr>Comic Sans MS</vt:lpstr>
      <vt:lpstr>Times New Roman</vt:lpstr>
      <vt:lpstr>Θέμα του Office</vt:lpstr>
      <vt:lpstr>Φωτογραφία του Photo Editor</vt:lpstr>
      <vt:lpstr>Εξίσωση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Σοφία</dc:creator>
  <cp:lastModifiedBy>Sofia Aravani</cp:lastModifiedBy>
  <cp:revision>54</cp:revision>
  <dcterms:created xsi:type="dcterms:W3CDTF">2014-11-03T18:19:02Z</dcterms:created>
  <dcterms:modified xsi:type="dcterms:W3CDTF">2025-11-06T16:42:59Z</dcterms:modified>
</cp:coreProperties>
</file>