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93" d="100"/>
          <a:sy n="93" d="100"/>
        </p:scale>
        <p:origin x="211"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C9B266-247F-4B3B-89AB-3FC1DCCDEFD6}" type="datetimeFigureOut">
              <a:rPr lang="el-GR" smtClean="0"/>
              <a:t>08/Ιαν/2025</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3CDB3E-838A-4085-BF14-B9CBD6FB2208}" type="slidenum">
              <a:rPr lang="el-GR" smtClean="0"/>
              <a:t>‹#›</a:t>
            </a:fld>
            <a:endParaRPr lang="el-GR"/>
          </a:p>
        </p:txBody>
      </p:sp>
    </p:spTree>
    <p:extLst>
      <p:ext uri="{BB962C8B-B14F-4D97-AF65-F5344CB8AC3E}">
        <p14:creationId xmlns:p14="http://schemas.microsoft.com/office/powerpoint/2010/main" val="1514200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D33CDB3E-838A-4085-BF14-B9CBD6FB2208}" type="slidenum">
              <a:rPr lang="el-GR" smtClean="0"/>
              <a:t>5</a:t>
            </a:fld>
            <a:endParaRPr lang="el-GR"/>
          </a:p>
        </p:txBody>
      </p:sp>
    </p:spTree>
    <p:extLst>
      <p:ext uri="{BB962C8B-B14F-4D97-AF65-F5344CB8AC3E}">
        <p14:creationId xmlns:p14="http://schemas.microsoft.com/office/powerpoint/2010/main" val="1264795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EA92FC0-01C3-D0DA-EDD4-CBA74877331B}"/>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E5794C53-D077-76AE-F38F-9CBF903D2B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C81ABCD2-B7CF-8D52-BDB2-9209C34D308A}"/>
              </a:ext>
            </a:extLst>
          </p:cNvPr>
          <p:cNvSpPr>
            <a:spLocks noGrp="1"/>
          </p:cNvSpPr>
          <p:nvPr>
            <p:ph type="dt" sz="half" idx="10"/>
          </p:nvPr>
        </p:nvSpPr>
        <p:spPr/>
        <p:txBody>
          <a:bodyPr/>
          <a:lstStyle/>
          <a:p>
            <a:fld id="{2959247B-ADFF-4A38-8F65-128E6C283BA2}" type="datetimeFigureOut">
              <a:rPr lang="el-GR" smtClean="0"/>
              <a:t>08/Ιαν/2025</a:t>
            </a:fld>
            <a:endParaRPr lang="el-GR"/>
          </a:p>
        </p:txBody>
      </p:sp>
      <p:sp>
        <p:nvSpPr>
          <p:cNvPr id="5" name="Θέση υποσέλιδου 4">
            <a:extLst>
              <a:ext uri="{FF2B5EF4-FFF2-40B4-BE49-F238E27FC236}">
                <a16:creationId xmlns:a16="http://schemas.microsoft.com/office/drawing/2014/main" id="{20E3353E-356D-5E66-99C9-4B24D403F46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68446C6E-9E2B-87C5-C884-4DB43E885D59}"/>
              </a:ext>
            </a:extLst>
          </p:cNvPr>
          <p:cNvSpPr>
            <a:spLocks noGrp="1"/>
          </p:cNvSpPr>
          <p:nvPr>
            <p:ph type="sldNum" sz="quarter" idx="12"/>
          </p:nvPr>
        </p:nvSpPr>
        <p:spPr/>
        <p:txBody>
          <a:bodyPr/>
          <a:lstStyle/>
          <a:p>
            <a:fld id="{576516D2-0337-438C-AEA4-C5C647F2EFE7}" type="slidenum">
              <a:rPr lang="el-GR" smtClean="0"/>
              <a:t>‹#›</a:t>
            </a:fld>
            <a:endParaRPr lang="el-GR"/>
          </a:p>
        </p:txBody>
      </p:sp>
    </p:spTree>
    <p:extLst>
      <p:ext uri="{BB962C8B-B14F-4D97-AF65-F5344CB8AC3E}">
        <p14:creationId xmlns:p14="http://schemas.microsoft.com/office/powerpoint/2010/main" val="3057289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9A38167-E70A-D8E1-D3A5-21D682F19BC3}"/>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F6B1052A-A817-7A0E-8223-02BE0F11AF93}"/>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100CAE1F-8678-BC1A-C725-33205441A237}"/>
              </a:ext>
            </a:extLst>
          </p:cNvPr>
          <p:cNvSpPr>
            <a:spLocks noGrp="1"/>
          </p:cNvSpPr>
          <p:nvPr>
            <p:ph type="dt" sz="half" idx="10"/>
          </p:nvPr>
        </p:nvSpPr>
        <p:spPr/>
        <p:txBody>
          <a:bodyPr/>
          <a:lstStyle/>
          <a:p>
            <a:fld id="{2959247B-ADFF-4A38-8F65-128E6C283BA2}" type="datetimeFigureOut">
              <a:rPr lang="el-GR" smtClean="0"/>
              <a:t>08/Ιαν/2025</a:t>
            </a:fld>
            <a:endParaRPr lang="el-GR"/>
          </a:p>
        </p:txBody>
      </p:sp>
      <p:sp>
        <p:nvSpPr>
          <p:cNvPr id="5" name="Θέση υποσέλιδου 4">
            <a:extLst>
              <a:ext uri="{FF2B5EF4-FFF2-40B4-BE49-F238E27FC236}">
                <a16:creationId xmlns:a16="http://schemas.microsoft.com/office/drawing/2014/main" id="{334DDFBC-D127-2F23-84A7-1E73907FA907}"/>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4190B1D1-9A16-860E-20B9-380E105A3F9F}"/>
              </a:ext>
            </a:extLst>
          </p:cNvPr>
          <p:cNvSpPr>
            <a:spLocks noGrp="1"/>
          </p:cNvSpPr>
          <p:nvPr>
            <p:ph type="sldNum" sz="quarter" idx="12"/>
          </p:nvPr>
        </p:nvSpPr>
        <p:spPr/>
        <p:txBody>
          <a:bodyPr/>
          <a:lstStyle/>
          <a:p>
            <a:fld id="{576516D2-0337-438C-AEA4-C5C647F2EFE7}" type="slidenum">
              <a:rPr lang="el-GR" smtClean="0"/>
              <a:t>‹#›</a:t>
            </a:fld>
            <a:endParaRPr lang="el-GR"/>
          </a:p>
        </p:txBody>
      </p:sp>
    </p:spTree>
    <p:extLst>
      <p:ext uri="{BB962C8B-B14F-4D97-AF65-F5344CB8AC3E}">
        <p14:creationId xmlns:p14="http://schemas.microsoft.com/office/powerpoint/2010/main" val="1037488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6FE0A026-61D7-4991-A949-63B0D323E728}"/>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BF3EF9B3-A06C-E5F3-2DB8-B401B5907DDC}"/>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C7B27CF1-4A1D-4E7A-A0D6-5CA7077F329C}"/>
              </a:ext>
            </a:extLst>
          </p:cNvPr>
          <p:cNvSpPr>
            <a:spLocks noGrp="1"/>
          </p:cNvSpPr>
          <p:nvPr>
            <p:ph type="dt" sz="half" idx="10"/>
          </p:nvPr>
        </p:nvSpPr>
        <p:spPr/>
        <p:txBody>
          <a:bodyPr/>
          <a:lstStyle/>
          <a:p>
            <a:fld id="{2959247B-ADFF-4A38-8F65-128E6C283BA2}" type="datetimeFigureOut">
              <a:rPr lang="el-GR" smtClean="0"/>
              <a:t>08/Ιαν/2025</a:t>
            </a:fld>
            <a:endParaRPr lang="el-GR"/>
          </a:p>
        </p:txBody>
      </p:sp>
      <p:sp>
        <p:nvSpPr>
          <p:cNvPr id="5" name="Θέση υποσέλιδου 4">
            <a:extLst>
              <a:ext uri="{FF2B5EF4-FFF2-40B4-BE49-F238E27FC236}">
                <a16:creationId xmlns:a16="http://schemas.microsoft.com/office/drawing/2014/main" id="{4E347163-C315-8CFB-317A-0E9BB3B3903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1DC5069D-0355-A4A6-02A1-BC2DDE9C5BF7}"/>
              </a:ext>
            </a:extLst>
          </p:cNvPr>
          <p:cNvSpPr>
            <a:spLocks noGrp="1"/>
          </p:cNvSpPr>
          <p:nvPr>
            <p:ph type="sldNum" sz="quarter" idx="12"/>
          </p:nvPr>
        </p:nvSpPr>
        <p:spPr/>
        <p:txBody>
          <a:bodyPr/>
          <a:lstStyle/>
          <a:p>
            <a:fld id="{576516D2-0337-438C-AEA4-C5C647F2EFE7}" type="slidenum">
              <a:rPr lang="el-GR" smtClean="0"/>
              <a:t>‹#›</a:t>
            </a:fld>
            <a:endParaRPr lang="el-GR"/>
          </a:p>
        </p:txBody>
      </p:sp>
    </p:spTree>
    <p:extLst>
      <p:ext uri="{BB962C8B-B14F-4D97-AF65-F5344CB8AC3E}">
        <p14:creationId xmlns:p14="http://schemas.microsoft.com/office/powerpoint/2010/main" val="2371574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2CE8874-BB6D-79BB-229C-DF2DC9095336}"/>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C4422AE3-B73B-26B7-B88A-1395D708EE57}"/>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290CC149-5FAD-6C4C-427B-E31CF13F7146}"/>
              </a:ext>
            </a:extLst>
          </p:cNvPr>
          <p:cNvSpPr>
            <a:spLocks noGrp="1"/>
          </p:cNvSpPr>
          <p:nvPr>
            <p:ph type="dt" sz="half" idx="10"/>
          </p:nvPr>
        </p:nvSpPr>
        <p:spPr/>
        <p:txBody>
          <a:bodyPr/>
          <a:lstStyle/>
          <a:p>
            <a:fld id="{2959247B-ADFF-4A38-8F65-128E6C283BA2}" type="datetimeFigureOut">
              <a:rPr lang="el-GR" smtClean="0"/>
              <a:t>08/Ιαν/2025</a:t>
            </a:fld>
            <a:endParaRPr lang="el-GR"/>
          </a:p>
        </p:txBody>
      </p:sp>
      <p:sp>
        <p:nvSpPr>
          <p:cNvPr id="5" name="Θέση υποσέλιδου 4">
            <a:extLst>
              <a:ext uri="{FF2B5EF4-FFF2-40B4-BE49-F238E27FC236}">
                <a16:creationId xmlns:a16="http://schemas.microsoft.com/office/drawing/2014/main" id="{88ADACB7-24A7-F8ED-6FE8-F80C8E1F305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51EB29E1-BAF7-D636-70BF-407A692413F0}"/>
              </a:ext>
            </a:extLst>
          </p:cNvPr>
          <p:cNvSpPr>
            <a:spLocks noGrp="1"/>
          </p:cNvSpPr>
          <p:nvPr>
            <p:ph type="sldNum" sz="quarter" idx="12"/>
          </p:nvPr>
        </p:nvSpPr>
        <p:spPr/>
        <p:txBody>
          <a:bodyPr/>
          <a:lstStyle/>
          <a:p>
            <a:fld id="{576516D2-0337-438C-AEA4-C5C647F2EFE7}" type="slidenum">
              <a:rPr lang="el-GR" smtClean="0"/>
              <a:t>‹#›</a:t>
            </a:fld>
            <a:endParaRPr lang="el-GR"/>
          </a:p>
        </p:txBody>
      </p:sp>
    </p:spTree>
    <p:extLst>
      <p:ext uri="{BB962C8B-B14F-4D97-AF65-F5344CB8AC3E}">
        <p14:creationId xmlns:p14="http://schemas.microsoft.com/office/powerpoint/2010/main" val="1694730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EE3C961-5FA6-9F73-E55A-7ABA8644AAB5}"/>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5E72B9C8-7E91-52FA-113E-CF2F19B600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CE75DCF7-F3CC-E9B0-2A94-91CFE1AD1516}"/>
              </a:ext>
            </a:extLst>
          </p:cNvPr>
          <p:cNvSpPr>
            <a:spLocks noGrp="1"/>
          </p:cNvSpPr>
          <p:nvPr>
            <p:ph type="dt" sz="half" idx="10"/>
          </p:nvPr>
        </p:nvSpPr>
        <p:spPr/>
        <p:txBody>
          <a:bodyPr/>
          <a:lstStyle/>
          <a:p>
            <a:fld id="{2959247B-ADFF-4A38-8F65-128E6C283BA2}" type="datetimeFigureOut">
              <a:rPr lang="el-GR" smtClean="0"/>
              <a:t>08/Ιαν/2025</a:t>
            </a:fld>
            <a:endParaRPr lang="el-GR"/>
          </a:p>
        </p:txBody>
      </p:sp>
      <p:sp>
        <p:nvSpPr>
          <p:cNvPr id="5" name="Θέση υποσέλιδου 4">
            <a:extLst>
              <a:ext uri="{FF2B5EF4-FFF2-40B4-BE49-F238E27FC236}">
                <a16:creationId xmlns:a16="http://schemas.microsoft.com/office/drawing/2014/main" id="{E986302C-A6E3-5325-3699-0DEFBA61F23B}"/>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D57502FD-8B6E-BB0D-AE16-C1DA57F91B8B}"/>
              </a:ext>
            </a:extLst>
          </p:cNvPr>
          <p:cNvSpPr>
            <a:spLocks noGrp="1"/>
          </p:cNvSpPr>
          <p:nvPr>
            <p:ph type="sldNum" sz="quarter" idx="12"/>
          </p:nvPr>
        </p:nvSpPr>
        <p:spPr/>
        <p:txBody>
          <a:bodyPr/>
          <a:lstStyle/>
          <a:p>
            <a:fld id="{576516D2-0337-438C-AEA4-C5C647F2EFE7}" type="slidenum">
              <a:rPr lang="el-GR" smtClean="0"/>
              <a:t>‹#›</a:t>
            </a:fld>
            <a:endParaRPr lang="el-GR"/>
          </a:p>
        </p:txBody>
      </p:sp>
    </p:spTree>
    <p:extLst>
      <p:ext uri="{BB962C8B-B14F-4D97-AF65-F5344CB8AC3E}">
        <p14:creationId xmlns:p14="http://schemas.microsoft.com/office/powerpoint/2010/main" val="3884507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D7590B6-F42B-2CBD-22FB-3B869217383C}"/>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3770ED56-E411-326C-5B5C-CF04C74A030F}"/>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B047B266-60BC-5F3E-3983-B52009043B71}"/>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B64D30EC-FAF6-E350-FFDC-4D423DB6F35C}"/>
              </a:ext>
            </a:extLst>
          </p:cNvPr>
          <p:cNvSpPr>
            <a:spLocks noGrp="1"/>
          </p:cNvSpPr>
          <p:nvPr>
            <p:ph type="dt" sz="half" idx="10"/>
          </p:nvPr>
        </p:nvSpPr>
        <p:spPr/>
        <p:txBody>
          <a:bodyPr/>
          <a:lstStyle/>
          <a:p>
            <a:fld id="{2959247B-ADFF-4A38-8F65-128E6C283BA2}" type="datetimeFigureOut">
              <a:rPr lang="el-GR" smtClean="0"/>
              <a:t>08/Ιαν/2025</a:t>
            </a:fld>
            <a:endParaRPr lang="el-GR"/>
          </a:p>
        </p:txBody>
      </p:sp>
      <p:sp>
        <p:nvSpPr>
          <p:cNvPr id="6" name="Θέση υποσέλιδου 5">
            <a:extLst>
              <a:ext uri="{FF2B5EF4-FFF2-40B4-BE49-F238E27FC236}">
                <a16:creationId xmlns:a16="http://schemas.microsoft.com/office/drawing/2014/main" id="{24076750-375C-89CF-0BDF-8DC64E0D8F8D}"/>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93889483-4196-6F0B-90DE-4C81E17C0C91}"/>
              </a:ext>
            </a:extLst>
          </p:cNvPr>
          <p:cNvSpPr>
            <a:spLocks noGrp="1"/>
          </p:cNvSpPr>
          <p:nvPr>
            <p:ph type="sldNum" sz="quarter" idx="12"/>
          </p:nvPr>
        </p:nvSpPr>
        <p:spPr/>
        <p:txBody>
          <a:bodyPr/>
          <a:lstStyle/>
          <a:p>
            <a:fld id="{576516D2-0337-438C-AEA4-C5C647F2EFE7}" type="slidenum">
              <a:rPr lang="el-GR" smtClean="0"/>
              <a:t>‹#›</a:t>
            </a:fld>
            <a:endParaRPr lang="el-GR"/>
          </a:p>
        </p:txBody>
      </p:sp>
    </p:spTree>
    <p:extLst>
      <p:ext uri="{BB962C8B-B14F-4D97-AF65-F5344CB8AC3E}">
        <p14:creationId xmlns:p14="http://schemas.microsoft.com/office/powerpoint/2010/main" val="3998634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F4B5B1-D78E-D0C4-E851-178EB2007F3A}"/>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8D4692D0-0020-742D-32E3-623AFFB8F6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B90FA595-E037-D352-2A25-E97AE1191D25}"/>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444D6252-A5DE-FDA6-4946-E111DAD12E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5BB6D591-C14F-13DC-7CD1-42805D0EFF09}"/>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8B6BDF08-AA51-C8F5-B3B0-24C4F9322CD3}"/>
              </a:ext>
            </a:extLst>
          </p:cNvPr>
          <p:cNvSpPr>
            <a:spLocks noGrp="1"/>
          </p:cNvSpPr>
          <p:nvPr>
            <p:ph type="dt" sz="half" idx="10"/>
          </p:nvPr>
        </p:nvSpPr>
        <p:spPr/>
        <p:txBody>
          <a:bodyPr/>
          <a:lstStyle/>
          <a:p>
            <a:fld id="{2959247B-ADFF-4A38-8F65-128E6C283BA2}" type="datetimeFigureOut">
              <a:rPr lang="el-GR" smtClean="0"/>
              <a:t>08/Ιαν/2025</a:t>
            </a:fld>
            <a:endParaRPr lang="el-GR"/>
          </a:p>
        </p:txBody>
      </p:sp>
      <p:sp>
        <p:nvSpPr>
          <p:cNvPr id="8" name="Θέση υποσέλιδου 7">
            <a:extLst>
              <a:ext uri="{FF2B5EF4-FFF2-40B4-BE49-F238E27FC236}">
                <a16:creationId xmlns:a16="http://schemas.microsoft.com/office/drawing/2014/main" id="{CB797226-DDEC-9C8B-99B0-866C9634F177}"/>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D7575469-4CA0-3DED-2360-8FEA2613AB88}"/>
              </a:ext>
            </a:extLst>
          </p:cNvPr>
          <p:cNvSpPr>
            <a:spLocks noGrp="1"/>
          </p:cNvSpPr>
          <p:nvPr>
            <p:ph type="sldNum" sz="quarter" idx="12"/>
          </p:nvPr>
        </p:nvSpPr>
        <p:spPr/>
        <p:txBody>
          <a:bodyPr/>
          <a:lstStyle/>
          <a:p>
            <a:fld id="{576516D2-0337-438C-AEA4-C5C647F2EFE7}" type="slidenum">
              <a:rPr lang="el-GR" smtClean="0"/>
              <a:t>‹#›</a:t>
            </a:fld>
            <a:endParaRPr lang="el-GR"/>
          </a:p>
        </p:txBody>
      </p:sp>
    </p:spTree>
    <p:extLst>
      <p:ext uri="{BB962C8B-B14F-4D97-AF65-F5344CB8AC3E}">
        <p14:creationId xmlns:p14="http://schemas.microsoft.com/office/powerpoint/2010/main" val="660998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E49BC3A-F7AB-866E-3A06-33FF0B57AD39}"/>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E575FD30-1455-4F88-1B50-F622BF060405}"/>
              </a:ext>
            </a:extLst>
          </p:cNvPr>
          <p:cNvSpPr>
            <a:spLocks noGrp="1"/>
          </p:cNvSpPr>
          <p:nvPr>
            <p:ph type="dt" sz="half" idx="10"/>
          </p:nvPr>
        </p:nvSpPr>
        <p:spPr/>
        <p:txBody>
          <a:bodyPr/>
          <a:lstStyle/>
          <a:p>
            <a:fld id="{2959247B-ADFF-4A38-8F65-128E6C283BA2}" type="datetimeFigureOut">
              <a:rPr lang="el-GR" smtClean="0"/>
              <a:t>08/Ιαν/2025</a:t>
            </a:fld>
            <a:endParaRPr lang="el-GR"/>
          </a:p>
        </p:txBody>
      </p:sp>
      <p:sp>
        <p:nvSpPr>
          <p:cNvPr id="4" name="Θέση υποσέλιδου 3">
            <a:extLst>
              <a:ext uri="{FF2B5EF4-FFF2-40B4-BE49-F238E27FC236}">
                <a16:creationId xmlns:a16="http://schemas.microsoft.com/office/drawing/2014/main" id="{DEE212E0-08A5-50ED-C882-4D86265A05C7}"/>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EAC66FEF-478B-FA5A-F37D-E7C73AE220E1}"/>
              </a:ext>
            </a:extLst>
          </p:cNvPr>
          <p:cNvSpPr>
            <a:spLocks noGrp="1"/>
          </p:cNvSpPr>
          <p:nvPr>
            <p:ph type="sldNum" sz="quarter" idx="12"/>
          </p:nvPr>
        </p:nvSpPr>
        <p:spPr/>
        <p:txBody>
          <a:bodyPr/>
          <a:lstStyle/>
          <a:p>
            <a:fld id="{576516D2-0337-438C-AEA4-C5C647F2EFE7}" type="slidenum">
              <a:rPr lang="el-GR" smtClean="0"/>
              <a:t>‹#›</a:t>
            </a:fld>
            <a:endParaRPr lang="el-GR"/>
          </a:p>
        </p:txBody>
      </p:sp>
    </p:spTree>
    <p:extLst>
      <p:ext uri="{BB962C8B-B14F-4D97-AF65-F5344CB8AC3E}">
        <p14:creationId xmlns:p14="http://schemas.microsoft.com/office/powerpoint/2010/main" val="2356625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8EA525E6-982E-D685-184D-F1EB9EEA8248}"/>
              </a:ext>
            </a:extLst>
          </p:cNvPr>
          <p:cNvSpPr>
            <a:spLocks noGrp="1"/>
          </p:cNvSpPr>
          <p:nvPr>
            <p:ph type="dt" sz="half" idx="10"/>
          </p:nvPr>
        </p:nvSpPr>
        <p:spPr/>
        <p:txBody>
          <a:bodyPr/>
          <a:lstStyle/>
          <a:p>
            <a:fld id="{2959247B-ADFF-4A38-8F65-128E6C283BA2}" type="datetimeFigureOut">
              <a:rPr lang="el-GR" smtClean="0"/>
              <a:t>08/Ιαν/2025</a:t>
            </a:fld>
            <a:endParaRPr lang="el-GR"/>
          </a:p>
        </p:txBody>
      </p:sp>
      <p:sp>
        <p:nvSpPr>
          <p:cNvPr id="3" name="Θέση υποσέλιδου 2">
            <a:extLst>
              <a:ext uri="{FF2B5EF4-FFF2-40B4-BE49-F238E27FC236}">
                <a16:creationId xmlns:a16="http://schemas.microsoft.com/office/drawing/2014/main" id="{E36B359C-57E3-B3E0-A701-455E58FF9A2F}"/>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E13E24CE-0DD1-32DF-12B7-E5E677B7C743}"/>
              </a:ext>
            </a:extLst>
          </p:cNvPr>
          <p:cNvSpPr>
            <a:spLocks noGrp="1"/>
          </p:cNvSpPr>
          <p:nvPr>
            <p:ph type="sldNum" sz="quarter" idx="12"/>
          </p:nvPr>
        </p:nvSpPr>
        <p:spPr/>
        <p:txBody>
          <a:bodyPr/>
          <a:lstStyle/>
          <a:p>
            <a:fld id="{576516D2-0337-438C-AEA4-C5C647F2EFE7}" type="slidenum">
              <a:rPr lang="el-GR" smtClean="0"/>
              <a:t>‹#›</a:t>
            </a:fld>
            <a:endParaRPr lang="el-GR"/>
          </a:p>
        </p:txBody>
      </p:sp>
    </p:spTree>
    <p:extLst>
      <p:ext uri="{BB962C8B-B14F-4D97-AF65-F5344CB8AC3E}">
        <p14:creationId xmlns:p14="http://schemas.microsoft.com/office/powerpoint/2010/main" val="2717207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4202027-E786-8202-56A9-54BF02400642}"/>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D1E5C8DD-8082-63F1-1E21-734C6C5335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70E6BE67-9CEF-2A75-81AA-52D93DB2CE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FFF503C9-79F0-4D75-E430-ED01EE351C6B}"/>
              </a:ext>
            </a:extLst>
          </p:cNvPr>
          <p:cNvSpPr>
            <a:spLocks noGrp="1"/>
          </p:cNvSpPr>
          <p:nvPr>
            <p:ph type="dt" sz="half" idx="10"/>
          </p:nvPr>
        </p:nvSpPr>
        <p:spPr/>
        <p:txBody>
          <a:bodyPr/>
          <a:lstStyle/>
          <a:p>
            <a:fld id="{2959247B-ADFF-4A38-8F65-128E6C283BA2}" type="datetimeFigureOut">
              <a:rPr lang="el-GR" smtClean="0"/>
              <a:t>08/Ιαν/2025</a:t>
            </a:fld>
            <a:endParaRPr lang="el-GR"/>
          </a:p>
        </p:txBody>
      </p:sp>
      <p:sp>
        <p:nvSpPr>
          <p:cNvPr id="6" name="Θέση υποσέλιδου 5">
            <a:extLst>
              <a:ext uri="{FF2B5EF4-FFF2-40B4-BE49-F238E27FC236}">
                <a16:creationId xmlns:a16="http://schemas.microsoft.com/office/drawing/2014/main" id="{49285C98-2732-0C83-6E6C-76280C6D4A12}"/>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B18CEFC8-4630-0162-FCE1-07F62D070EF7}"/>
              </a:ext>
            </a:extLst>
          </p:cNvPr>
          <p:cNvSpPr>
            <a:spLocks noGrp="1"/>
          </p:cNvSpPr>
          <p:nvPr>
            <p:ph type="sldNum" sz="quarter" idx="12"/>
          </p:nvPr>
        </p:nvSpPr>
        <p:spPr/>
        <p:txBody>
          <a:bodyPr/>
          <a:lstStyle/>
          <a:p>
            <a:fld id="{576516D2-0337-438C-AEA4-C5C647F2EFE7}" type="slidenum">
              <a:rPr lang="el-GR" smtClean="0"/>
              <a:t>‹#›</a:t>
            </a:fld>
            <a:endParaRPr lang="el-GR"/>
          </a:p>
        </p:txBody>
      </p:sp>
    </p:spTree>
    <p:extLst>
      <p:ext uri="{BB962C8B-B14F-4D97-AF65-F5344CB8AC3E}">
        <p14:creationId xmlns:p14="http://schemas.microsoft.com/office/powerpoint/2010/main" val="746292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A79BDD7-D00D-DDF3-0C89-FEF6E65B1D7C}"/>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010164B1-3CD4-BAE1-4B5E-C527A83F57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45F31852-3D79-2305-770A-4D90282651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07F8C143-474F-1F31-F8DC-3E8BBEACC3F3}"/>
              </a:ext>
            </a:extLst>
          </p:cNvPr>
          <p:cNvSpPr>
            <a:spLocks noGrp="1"/>
          </p:cNvSpPr>
          <p:nvPr>
            <p:ph type="dt" sz="half" idx="10"/>
          </p:nvPr>
        </p:nvSpPr>
        <p:spPr/>
        <p:txBody>
          <a:bodyPr/>
          <a:lstStyle/>
          <a:p>
            <a:fld id="{2959247B-ADFF-4A38-8F65-128E6C283BA2}" type="datetimeFigureOut">
              <a:rPr lang="el-GR" smtClean="0"/>
              <a:t>08/Ιαν/2025</a:t>
            </a:fld>
            <a:endParaRPr lang="el-GR"/>
          </a:p>
        </p:txBody>
      </p:sp>
      <p:sp>
        <p:nvSpPr>
          <p:cNvPr id="6" name="Θέση υποσέλιδου 5">
            <a:extLst>
              <a:ext uri="{FF2B5EF4-FFF2-40B4-BE49-F238E27FC236}">
                <a16:creationId xmlns:a16="http://schemas.microsoft.com/office/drawing/2014/main" id="{01A03B14-3399-EF21-20EE-FC4371FCCD7E}"/>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452765BA-5DB7-B554-3F3B-78704F3FA53B}"/>
              </a:ext>
            </a:extLst>
          </p:cNvPr>
          <p:cNvSpPr>
            <a:spLocks noGrp="1"/>
          </p:cNvSpPr>
          <p:nvPr>
            <p:ph type="sldNum" sz="quarter" idx="12"/>
          </p:nvPr>
        </p:nvSpPr>
        <p:spPr/>
        <p:txBody>
          <a:bodyPr/>
          <a:lstStyle/>
          <a:p>
            <a:fld id="{576516D2-0337-438C-AEA4-C5C647F2EFE7}" type="slidenum">
              <a:rPr lang="el-GR" smtClean="0"/>
              <a:t>‹#›</a:t>
            </a:fld>
            <a:endParaRPr lang="el-GR"/>
          </a:p>
        </p:txBody>
      </p:sp>
    </p:spTree>
    <p:extLst>
      <p:ext uri="{BB962C8B-B14F-4D97-AF65-F5344CB8AC3E}">
        <p14:creationId xmlns:p14="http://schemas.microsoft.com/office/powerpoint/2010/main" val="1341598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DD0DA671-2A7D-CB4F-20E5-AAFDC1A64F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608FBB7D-2625-1DB1-DDAF-63DD94021D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5CCFF8BD-B1E6-E8DD-AE0F-76C14345CD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59247B-ADFF-4A38-8F65-128E6C283BA2}" type="datetimeFigureOut">
              <a:rPr lang="el-GR" smtClean="0"/>
              <a:t>08/Ιαν/2025</a:t>
            </a:fld>
            <a:endParaRPr lang="el-GR"/>
          </a:p>
        </p:txBody>
      </p:sp>
      <p:sp>
        <p:nvSpPr>
          <p:cNvPr id="5" name="Θέση υποσέλιδου 4">
            <a:extLst>
              <a:ext uri="{FF2B5EF4-FFF2-40B4-BE49-F238E27FC236}">
                <a16:creationId xmlns:a16="http://schemas.microsoft.com/office/drawing/2014/main" id="{687EB52B-3FA1-C7AA-424A-C0376CC67C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3B81BCD9-7D1B-ACAA-588B-7510C6722C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6516D2-0337-438C-AEA4-C5C647F2EFE7}" type="slidenum">
              <a:rPr lang="el-GR" smtClean="0"/>
              <a:t>‹#›</a:t>
            </a:fld>
            <a:endParaRPr lang="el-GR"/>
          </a:p>
        </p:txBody>
      </p:sp>
    </p:spTree>
    <p:extLst>
      <p:ext uri="{BB962C8B-B14F-4D97-AF65-F5344CB8AC3E}">
        <p14:creationId xmlns:p14="http://schemas.microsoft.com/office/powerpoint/2010/main" val="8535325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easterisland.travel/easter-island-facts-and-info/#music"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hyperlink" Target="https://www.google.se/search?q=10000+clp+in+usd" TargetMode="External"/><Relationship Id="rId2" Type="http://schemas.openxmlformats.org/officeDocument/2006/relationships/hyperlink" Target="https://www.easterisland.travel/things-to-do/restaurants/" TargetMode="External"/><Relationship Id="rId1" Type="http://schemas.openxmlformats.org/officeDocument/2006/relationships/slideLayout" Target="../slideLayouts/slideLayout2.xml"/><Relationship Id="rId6" Type="http://schemas.openxmlformats.org/officeDocument/2006/relationships/hyperlink" Target="https://www.google.se/search?q=200000+clp+in+usd" TargetMode="External"/><Relationship Id="rId5" Type="http://schemas.openxmlformats.org/officeDocument/2006/relationships/hyperlink" Target="https://www.google.se/search?q=80000+clp+in+usd" TargetMode="External"/><Relationship Id="rId4" Type="http://schemas.openxmlformats.org/officeDocument/2006/relationships/hyperlink" Target="https://www.google.se/search?q=30000+clp+in+usd"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easterisland.travel/about-us/" TargetMode="External"/><Relationship Id="rId2" Type="http://schemas.openxmlformats.org/officeDocument/2006/relationships/hyperlink" Target="http://itunes.apple.com/us/artist/makohe/id438727344"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728EF44-77B2-A1DF-7D90-0B1DBBC72B17}"/>
              </a:ext>
            </a:extLst>
          </p:cNvPr>
          <p:cNvSpPr>
            <a:spLocks noGrp="1"/>
          </p:cNvSpPr>
          <p:nvPr>
            <p:ph type="ctrTitle"/>
          </p:nvPr>
        </p:nvSpPr>
        <p:spPr>
          <a:xfrm>
            <a:off x="1524000" y="1742536"/>
            <a:ext cx="9144000" cy="2061713"/>
          </a:xfrm>
        </p:spPr>
        <p:txBody>
          <a:bodyPr>
            <a:normAutofit fontScale="90000"/>
          </a:bodyPr>
          <a:lstStyle/>
          <a:p>
            <a:r>
              <a:rPr lang="en-US" sz="9600" b="1" i="1" dirty="0">
                <a:solidFill>
                  <a:srgbClr val="0000FF"/>
                </a:solidFill>
              </a:rPr>
              <a:t>Easter Island</a:t>
            </a:r>
            <a:br>
              <a:rPr lang="en-US" sz="9600" b="1" i="1" dirty="0">
                <a:solidFill>
                  <a:srgbClr val="0000FF"/>
                </a:solidFill>
              </a:rPr>
            </a:br>
            <a:r>
              <a:rPr lang="el-GR" sz="3100" b="1" i="1" dirty="0">
                <a:solidFill>
                  <a:srgbClr val="0000FF"/>
                </a:solidFill>
              </a:rPr>
              <a:t>Σταυρόπουλος Γιώργος</a:t>
            </a:r>
            <a:br>
              <a:rPr lang="en-US" sz="9600" b="1" i="1" dirty="0">
                <a:solidFill>
                  <a:srgbClr val="0000FF"/>
                </a:solidFill>
              </a:rPr>
            </a:br>
            <a:endParaRPr lang="el-GR" sz="2700" b="1" i="1" dirty="0">
              <a:solidFill>
                <a:srgbClr val="0000FF"/>
              </a:solidFill>
            </a:endParaRPr>
          </a:p>
        </p:txBody>
      </p:sp>
    </p:spTree>
    <p:extLst>
      <p:ext uri="{BB962C8B-B14F-4D97-AF65-F5344CB8AC3E}">
        <p14:creationId xmlns:p14="http://schemas.microsoft.com/office/powerpoint/2010/main" val="844827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xplore Easter Island's Lesser Known Natural Wonders">
            <a:extLst>
              <a:ext uri="{FF2B5EF4-FFF2-40B4-BE49-F238E27FC236}">
                <a16:creationId xmlns:a16="http://schemas.microsoft.com/office/drawing/2014/main" id="{36DD1027-CFB1-1CF0-887E-C95DADA597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312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E568C1BD-0D38-9767-971F-66364CD82E0C}"/>
              </a:ext>
            </a:extLst>
          </p:cNvPr>
          <p:cNvSpPr>
            <a:spLocks noGrp="1"/>
          </p:cNvSpPr>
          <p:nvPr>
            <p:ph idx="1"/>
          </p:nvPr>
        </p:nvSpPr>
        <p:spPr>
          <a:xfrm>
            <a:off x="4843849" y="453082"/>
            <a:ext cx="6511540" cy="6268994"/>
          </a:xfrm>
        </p:spPr>
        <p:txBody>
          <a:bodyPr>
            <a:normAutofit fontScale="85000" lnSpcReduction="20000"/>
          </a:bodyPr>
          <a:lstStyle/>
          <a:p>
            <a:pPr algn="l"/>
            <a:r>
              <a:rPr lang="en-US" sz="4000" b="0" i="0" dirty="0">
                <a:solidFill>
                  <a:srgbClr val="FF0000"/>
                </a:solidFill>
                <a:effectLst/>
                <a:latin typeface="Comic Sans MS" panose="030F0702030302020204" pitchFamily="66" charset="0"/>
              </a:rPr>
              <a:t>Easter Island, also known as </a:t>
            </a:r>
            <a:r>
              <a:rPr lang="en-US" sz="4000" b="0" i="1" dirty="0">
                <a:solidFill>
                  <a:srgbClr val="FF0000"/>
                </a:solidFill>
                <a:effectLst/>
                <a:latin typeface="Comic Sans MS" panose="030F0702030302020204" pitchFamily="66" charset="0"/>
              </a:rPr>
              <a:t>Rapa Nui</a:t>
            </a:r>
            <a:r>
              <a:rPr lang="en-US" sz="4000" b="0" i="0" dirty="0">
                <a:solidFill>
                  <a:srgbClr val="FF0000"/>
                </a:solidFill>
                <a:effectLst/>
                <a:latin typeface="Comic Sans MS" panose="030F0702030302020204" pitchFamily="66" charset="0"/>
              </a:rPr>
              <a:t>, is a tiny island known for its huge Moai statues scattered all over the island.</a:t>
            </a:r>
          </a:p>
          <a:p>
            <a:pPr algn="l"/>
            <a:r>
              <a:rPr lang="en-US" b="0" i="0" dirty="0">
                <a:solidFill>
                  <a:srgbClr val="FF0000"/>
                </a:solidFill>
                <a:effectLst/>
                <a:latin typeface="Comic Sans MS" panose="030F0702030302020204" pitchFamily="66" charset="0"/>
              </a:rPr>
              <a:t>The world is fascinated by the creation of these statues not only for the impressive size and quantity of them, but also for the circumstances under which they were built. This small island had very limited resources; not much drinking water, no cattle and no metal. The statues were transported to their final location several kilometers across hilly terrain - all of this being accomplished with the highest leader being a tribal chieftain.</a:t>
            </a:r>
          </a:p>
          <a:p>
            <a:endParaRPr lang="el-GR" dirty="0"/>
          </a:p>
        </p:txBody>
      </p:sp>
      <p:pic>
        <p:nvPicPr>
          <p:cNvPr id="1026" name="Picture 2" descr="Rano Raraku moai factory with man sitting.">
            <a:extLst>
              <a:ext uri="{FF2B5EF4-FFF2-40B4-BE49-F238E27FC236}">
                <a16:creationId xmlns:a16="http://schemas.microsoft.com/office/drawing/2014/main" id="{8F7C6D15-57FA-34EB-35A5-B70E0A1703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557" y="453082"/>
            <a:ext cx="4374292" cy="3608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6983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A784C5F-4E84-B0D1-8A46-59D5DFBCF88C}"/>
              </a:ext>
            </a:extLst>
          </p:cNvPr>
          <p:cNvSpPr>
            <a:spLocks noGrp="1"/>
          </p:cNvSpPr>
          <p:nvPr>
            <p:ph type="title"/>
          </p:nvPr>
        </p:nvSpPr>
        <p:spPr/>
        <p:txBody>
          <a:bodyPr/>
          <a:lstStyle/>
          <a:p>
            <a:r>
              <a:rPr lang="en-US" dirty="0">
                <a:latin typeface="Comic Sans MS" panose="030F0702030302020204" pitchFamily="66" charset="0"/>
              </a:rPr>
              <a:t>   </a:t>
            </a:r>
            <a:r>
              <a:rPr lang="en-US" u="sng" dirty="0">
                <a:solidFill>
                  <a:srgbClr val="0000FF"/>
                </a:solidFill>
                <a:latin typeface="Comic Sans MS" panose="030F0702030302020204" pitchFamily="66" charset="0"/>
              </a:rPr>
              <a:t>LOCATION</a:t>
            </a:r>
            <a:endParaRPr lang="el-GR" u="sng" dirty="0">
              <a:solidFill>
                <a:srgbClr val="0000FF"/>
              </a:solidFill>
              <a:latin typeface="Comic Sans MS" panose="030F0702030302020204" pitchFamily="66" charset="0"/>
            </a:endParaRPr>
          </a:p>
        </p:txBody>
      </p:sp>
      <p:sp>
        <p:nvSpPr>
          <p:cNvPr id="3" name="Θέση περιεχομένου 2">
            <a:extLst>
              <a:ext uri="{FF2B5EF4-FFF2-40B4-BE49-F238E27FC236}">
                <a16:creationId xmlns:a16="http://schemas.microsoft.com/office/drawing/2014/main" id="{62D6A6C7-6448-6FD4-4DF0-DAEE41D42C1C}"/>
              </a:ext>
            </a:extLst>
          </p:cNvPr>
          <p:cNvSpPr>
            <a:spLocks noGrp="1"/>
          </p:cNvSpPr>
          <p:nvPr>
            <p:ph idx="1"/>
          </p:nvPr>
        </p:nvSpPr>
        <p:spPr>
          <a:xfrm>
            <a:off x="838200" y="1825625"/>
            <a:ext cx="10515600" cy="2515716"/>
          </a:xfrm>
        </p:spPr>
        <p:txBody>
          <a:bodyPr>
            <a:normAutofit/>
          </a:bodyPr>
          <a:lstStyle/>
          <a:p>
            <a:pPr marL="0" indent="0">
              <a:buNone/>
            </a:pPr>
            <a:r>
              <a:rPr lang="en-US" sz="3600" dirty="0">
                <a:solidFill>
                  <a:srgbClr val="FF0000"/>
                </a:solidFill>
                <a:latin typeface="Comic Sans MS" panose="030F0702030302020204" pitchFamily="66" charset="0"/>
              </a:rPr>
              <a:t>Rapa Nui</a:t>
            </a:r>
            <a:r>
              <a:rPr lang="en-US" sz="3600" b="0" i="0" dirty="0">
                <a:solidFill>
                  <a:srgbClr val="FF0000"/>
                </a:solidFill>
                <a:effectLst/>
                <a:latin typeface="Comic Sans MS" panose="030F0702030302020204" pitchFamily="66" charset="0"/>
              </a:rPr>
              <a:t> is located in the Pacific Ocean, west of Chile in South America. Flying from Chile's capital Santiago, which is the closest flight connection, takes around 5 hours.</a:t>
            </a:r>
            <a:endParaRPr lang="el-GR" sz="3600" dirty="0">
              <a:solidFill>
                <a:srgbClr val="FF0000"/>
              </a:solidFill>
              <a:latin typeface="Comic Sans MS" panose="030F0702030302020204" pitchFamily="66" charset="0"/>
            </a:endParaRPr>
          </a:p>
        </p:txBody>
      </p:sp>
      <p:pic>
        <p:nvPicPr>
          <p:cNvPr id="2050" name="Picture 2" descr="Easter Island on world map.">
            <a:extLst>
              <a:ext uri="{FF2B5EF4-FFF2-40B4-BE49-F238E27FC236}">
                <a16:creationId xmlns:a16="http://schemas.microsoft.com/office/drawing/2014/main" id="{23470D36-B448-CDBA-DF6E-9E2F4AEF1C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2054" y="3880022"/>
            <a:ext cx="5635540" cy="2891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074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C973E8B-52E4-86A1-AB02-6B8A2DA61DF5}"/>
              </a:ext>
            </a:extLst>
          </p:cNvPr>
          <p:cNvSpPr>
            <a:spLocks noGrp="1"/>
          </p:cNvSpPr>
          <p:nvPr>
            <p:ph type="title"/>
          </p:nvPr>
        </p:nvSpPr>
        <p:spPr/>
        <p:txBody>
          <a:bodyPr/>
          <a:lstStyle/>
          <a:p>
            <a:r>
              <a:rPr lang="en-US" u="sng" dirty="0">
                <a:solidFill>
                  <a:srgbClr val="0000FF"/>
                </a:solidFill>
                <a:latin typeface="Comic Sans MS" panose="030F0702030302020204" pitchFamily="66" charset="0"/>
              </a:rPr>
              <a:t>CULTURE</a:t>
            </a:r>
            <a:endParaRPr lang="el-GR" u="sng" dirty="0">
              <a:solidFill>
                <a:srgbClr val="0000FF"/>
              </a:solidFill>
              <a:latin typeface="Comic Sans MS" panose="030F0702030302020204" pitchFamily="66" charset="0"/>
            </a:endParaRPr>
          </a:p>
        </p:txBody>
      </p:sp>
      <p:sp>
        <p:nvSpPr>
          <p:cNvPr id="3" name="Θέση περιεχομένου 2">
            <a:extLst>
              <a:ext uri="{FF2B5EF4-FFF2-40B4-BE49-F238E27FC236}">
                <a16:creationId xmlns:a16="http://schemas.microsoft.com/office/drawing/2014/main" id="{9787D12C-CE03-EBA9-FF4D-88387295B743}"/>
              </a:ext>
            </a:extLst>
          </p:cNvPr>
          <p:cNvSpPr>
            <a:spLocks noGrp="1"/>
          </p:cNvSpPr>
          <p:nvPr>
            <p:ph idx="1"/>
          </p:nvPr>
        </p:nvSpPr>
        <p:spPr>
          <a:xfrm>
            <a:off x="838200" y="1458097"/>
            <a:ext cx="10515600" cy="4300152"/>
          </a:xfrm>
        </p:spPr>
        <p:txBody>
          <a:bodyPr>
            <a:normAutofit lnSpcReduction="10000"/>
          </a:bodyPr>
          <a:lstStyle/>
          <a:p>
            <a:pPr algn="l"/>
            <a:endParaRPr lang="en-US" b="0" i="0" dirty="0">
              <a:solidFill>
                <a:srgbClr val="FF0000"/>
              </a:solidFill>
              <a:effectLst/>
              <a:latin typeface="Comic Sans MS" panose="030F0702030302020204" pitchFamily="66" charset="0"/>
            </a:endParaRPr>
          </a:p>
          <a:p>
            <a:pPr algn="l"/>
            <a:r>
              <a:rPr lang="en-US" b="0" i="0" dirty="0">
                <a:solidFill>
                  <a:srgbClr val="FF0000"/>
                </a:solidFill>
                <a:effectLst/>
                <a:latin typeface="Comic Sans MS" panose="030F0702030302020204" pitchFamily="66" charset="0"/>
              </a:rPr>
              <a:t>The Rapa Nui people are Polynesians, such as Hawaiians, Tahitians and the Māori of New Zealand. The native languages of these islands are very similar.</a:t>
            </a:r>
          </a:p>
          <a:p>
            <a:endParaRPr lang="en-US" b="0" strike="noStrike" dirty="0">
              <a:solidFill>
                <a:srgbClr val="FF0000"/>
              </a:solidFill>
              <a:effectLst/>
              <a:latin typeface="Comic Sans MS" panose="030F0702030302020204" pitchFamily="66" charset="0"/>
              <a:hlinkClick r:id="rId2" tooltip="Learn about Easter Island music from older times and today.">
                <a:extLst>
                  <a:ext uri="{A12FA001-AC4F-418D-AE19-62706E023703}">
                    <ahyp:hlinkClr xmlns:ahyp="http://schemas.microsoft.com/office/drawing/2018/hyperlinkcolor" val="tx"/>
                  </a:ext>
                </a:extLst>
              </a:hlinkClick>
            </a:endParaRPr>
          </a:p>
          <a:p>
            <a:r>
              <a:rPr lang="en-US" b="0" strike="noStrike" dirty="0">
                <a:solidFill>
                  <a:srgbClr val="FF0000"/>
                </a:solidFill>
                <a:effectLst/>
                <a:latin typeface="Comic Sans MS" panose="030F0702030302020204" pitchFamily="66" charset="0"/>
              </a:rPr>
              <a:t>Music</a:t>
            </a:r>
            <a:r>
              <a:rPr lang="en-US" b="0" i="0" dirty="0">
                <a:solidFill>
                  <a:srgbClr val="FF0000"/>
                </a:solidFill>
                <a:effectLst/>
                <a:latin typeface="Comic Sans MS" panose="030F0702030302020204" pitchFamily="66" charset="0"/>
              </a:rPr>
              <a:t>, dance and art has always been a central part of Rapa Nui culture. The island is today </a:t>
            </a:r>
            <a:r>
              <a:rPr lang="en-US" b="0" i="0" strike="noStrike" dirty="0">
                <a:solidFill>
                  <a:srgbClr val="FF0000"/>
                </a:solidFill>
                <a:effectLst/>
                <a:latin typeface="Comic Sans MS" panose="030F0702030302020204" pitchFamily="66" charset="0"/>
              </a:rPr>
              <a:t>part of Chile</a:t>
            </a:r>
            <a:r>
              <a:rPr lang="en-US" b="0" i="0" dirty="0">
                <a:solidFill>
                  <a:srgbClr val="FF0000"/>
                </a:solidFill>
                <a:effectLst/>
                <a:latin typeface="Comic Sans MS" panose="030F0702030302020204" pitchFamily="66" charset="0"/>
              </a:rPr>
              <a:t>, and strong South American influences threaten the existence of the fragile Rapa Nui culture which a mere 3000 people are part of.</a:t>
            </a:r>
          </a:p>
          <a:p>
            <a:pPr marL="0" indent="0">
              <a:buNone/>
            </a:pPr>
            <a:endParaRPr lang="el-GR" dirty="0"/>
          </a:p>
        </p:txBody>
      </p:sp>
    </p:spTree>
    <p:extLst>
      <p:ext uri="{BB962C8B-B14F-4D97-AF65-F5344CB8AC3E}">
        <p14:creationId xmlns:p14="http://schemas.microsoft.com/office/powerpoint/2010/main" val="1905755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6BCF3F0-1FF8-4991-2999-B9EF661B13CB}"/>
              </a:ext>
            </a:extLst>
          </p:cNvPr>
          <p:cNvSpPr>
            <a:spLocks noGrp="1"/>
          </p:cNvSpPr>
          <p:nvPr>
            <p:ph type="title"/>
          </p:nvPr>
        </p:nvSpPr>
        <p:spPr>
          <a:xfrm>
            <a:off x="838200" y="1"/>
            <a:ext cx="10515600" cy="1062680"/>
          </a:xfrm>
        </p:spPr>
        <p:txBody>
          <a:bodyPr/>
          <a:lstStyle/>
          <a:p>
            <a:r>
              <a:rPr lang="en-US" u="sng" dirty="0">
                <a:solidFill>
                  <a:srgbClr val="0000FF"/>
                </a:solidFill>
                <a:latin typeface="Comic Sans MS" panose="030F0702030302020204" pitchFamily="66" charset="0"/>
              </a:rPr>
              <a:t>TOURISM</a:t>
            </a:r>
            <a:endParaRPr lang="el-GR" u="sng" dirty="0">
              <a:solidFill>
                <a:srgbClr val="0000FF"/>
              </a:solidFill>
              <a:latin typeface="Comic Sans MS" panose="030F0702030302020204" pitchFamily="66" charset="0"/>
            </a:endParaRPr>
          </a:p>
        </p:txBody>
      </p:sp>
      <p:sp>
        <p:nvSpPr>
          <p:cNvPr id="3" name="Θέση περιεχομένου 2">
            <a:extLst>
              <a:ext uri="{FF2B5EF4-FFF2-40B4-BE49-F238E27FC236}">
                <a16:creationId xmlns:a16="http://schemas.microsoft.com/office/drawing/2014/main" id="{A26B6EF7-60AC-D382-ECC4-E8A4F0960A66}"/>
              </a:ext>
            </a:extLst>
          </p:cNvPr>
          <p:cNvSpPr>
            <a:spLocks noGrp="1"/>
          </p:cNvSpPr>
          <p:nvPr>
            <p:ph idx="1"/>
          </p:nvPr>
        </p:nvSpPr>
        <p:spPr>
          <a:xfrm>
            <a:off x="838200" y="1062681"/>
            <a:ext cx="10515600" cy="2833816"/>
          </a:xfrm>
        </p:spPr>
        <p:txBody>
          <a:bodyPr/>
          <a:lstStyle/>
          <a:p>
            <a:pPr algn="l"/>
            <a:r>
              <a:rPr lang="en-US" b="0" i="0" dirty="0">
                <a:solidFill>
                  <a:srgbClr val="FF0000"/>
                </a:solidFill>
                <a:effectLst/>
                <a:latin typeface="Comic Sans MS" panose="030F0702030302020204" pitchFamily="66" charset="0"/>
              </a:rPr>
              <a:t>After NASA extended the airport landing stretch in 1987 for possible space shuttle emergency landings, tourism has constantly increased, and continues to do so by around 20% per year. Tourism is the main source of income for the islanders. In 2012, Rapa Nui received 70 000 visitors. The tourism services of the island are well prepared to receive and take good care of outside visitors.</a:t>
            </a:r>
          </a:p>
          <a:p>
            <a:endParaRPr lang="el-GR" dirty="0"/>
          </a:p>
        </p:txBody>
      </p:sp>
      <p:pic>
        <p:nvPicPr>
          <p:cNvPr id="4098" name="Picture 2" descr="10 Geographic Facts About Easter Island">
            <a:extLst>
              <a:ext uri="{FF2B5EF4-FFF2-40B4-BE49-F238E27FC236}">
                <a16:creationId xmlns:a16="http://schemas.microsoft.com/office/drawing/2014/main" id="{C594C1AB-5C7E-FF72-9F38-EC09DEF526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896497"/>
            <a:ext cx="4722341" cy="296845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Easter Island statues: mystery behind their location revealed | Archaeology  | The Guardian">
            <a:extLst>
              <a:ext uri="{FF2B5EF4-FFF2-40B4-BE49-F238E27FC236}">
                <a16:creationId xmlns:a16="http://schemas.microsoft.com/office/drawing/2014/main" id="{44711E57-5B70-EAB2-3234-A9B47C78D2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896497"/>
            <a:ext cx="5346357" cy="2961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6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83DF1F3-8876-4ABD-9435-65C91C6ED73A}"/>
              </a:ext>
            </a:extLst>
          </p:cNvPr>
          <p:cNvSpPr>
            <a:spLocks noGrp="1"/>
          </p:cNvSpPr>
          <p:nvPr>
            <p:ph type="title"/>
          </p:nvPr>
        </p:nvSpPr>
        <p:spPr/>
        <p:txBody>
          <a:bodyPr>
            <a:normAutofit/>
          </a:bodyPr>
          <a:lstStyle/>
          <a:p>
            <a:r>
              <a:rPr lang="en-US" sz="4800" u="sng" dirty="0">
                <a:solidFill>
                  <a:srgbClr val="0000FF"/>
                </a:solidFill>
                <a:latin typeface="Comic Sans MS" panose="030F0702030302020204" pitchFamily="66" charset="0"/>
              </a:rPr>
              <a:t>ECONOMY</a:t>
            </a:r>
            <a:endParaRPr lang="el-GR" sz="4800" u="sng" dirty="0">
              <a:solidFill>
                <a:srgbClr val="0000FF"/>
              </a:solidFill>
              <a:latin typeface="Comic Sans MS" panose="030F0702030302020204" pitchFamily="66" charset="0"/>
            </a:endParaRPr>
          </a:p>
        </p:txBody>
      </p:sp>
      <p:sp>
        <p:nvSpPr>
          <p:cNvPr id="3" name="Θέση περιεχομένου 2">
            <a:extLst>
              <a:ext uri="{FF2B5EF4-FFF2-40B4-BE49-F238E27FC236}">
                <a16:creationId xmlns:a16="http://schemas.microsoft.com/office/drawing/2014/main" id="{9FE15B26-6518-0481-EBF8-7C2C2431720C}"/>
              </a:ext>
            </a:extLst>
          </p:cNvPr>
          <p:cNvSpPr>
            <a:spLocks noGrp="1"/>
          </p:cNvSpPr>
          <p:nvPr>
            <p:ph idx="1"/>
          </p:nvPr>
        </p:nvSpPr>
        <p:spPr>
          <a:xfrm>
            <a:off x="838200" y="1466335"/>
            <a:ext cx="10515600" cy="3583460"/>
          </a:xfrm>
        </p:spPr>
        <p:txBody>
          <a:bodyPr/>
          <a:lstStyle/>
          <a:p>
            <a:pPr algn="l"/>
            <a:r>
              <a:rPr lang="en-US" b="0" i="0" dirty="0">
                <a:solidFill>
                  <a:srgbClr val="FF0000"/>
                </a:solidFill>
                <a:effectLst/>
                <a:latin typeface="Comic Sans MS" panose="030F0702030302020204" pitchFamily="66" charset="0"/>
              </a:rPr>
              <a:t>Official currency is Chilean pesos (CLP), though US dollars are also accepted.</a:t>
            </a:r>
          </a:p>
          <a:p>
            <a:pPr algn="l"/>
            <a:r>
              <a:rPr lang="en-US" b="0" i="0" dirty="0">
                <a:solidFill>
                  <a:srgbClr val="FF0000"/>
                </a:solidFill>
                <a:effectLst/>
                <a:latin typeface="Comic Sans MS" panose="030F0702030302020204" pitchFamily="66" charset="0"/>
              </a:rPr>
              <a:t>Because of the remoteness (everything has to be flied or shipped in) and tourism, prices are quite high. A meal and a beverage at a </a:t>
            </a:r>
            <a:r>
              <a:rPr lang="en-US" b="0" i="0" u="none" strike="noStrike" dirty="0">
                <a:solidFill>
                  <a:srgbClr val="FF0000"/>
                </a:solidFill>
                <a:effectLst/>
                <a:latin typeface="Comic Sans MS" panose="030F0702030302020204" pitchFamily="66" charset="0"/>
                <a:hlinkClick r:id="rId2">
                  <a:extLst>
                    <a:ext uri="{A12FA001-AC4F-418D-AE19-62706E023703}">
                      <ahyp:hlinkClr xmlns:ahyp="http://schemas.microsoft.com/office/drawing/2018/hyperlinkcolor" val="tx"/>
                    </a:ext>
                  </a:extLst>
                </a:hlinkClick>
              </a:rPr>
              <a:t>restaurant</a:t>
            </a:r>
            <a:r>
              <a:rPr lang="en-US" b="0" i="0" dirty="0">
                <a:solidFill>
                  <a:srgbClr val="FF0000"/>
                </a:solidFill>
                <a:effectLst/>
                <a:latin typeface="Comic Sans MS" panose="030F0702030302020204" pitchFamily="66" charset="0"/>
              </a:rPr>
              <a:t> may cost around </a:t>
            </a:r>
            <a:r>
              <a:rPr lang="en-US" b="0" i="0" u="none" strike="noStrike" dirty="0">
                <a:solidFill>
                  <a:srgbClr val="FF0000"/>
                </a:solidFill>
                <a:effectLst/>
                <a:latin typeface="Comic Sans MS" panose="030F0702030302020204" pitchFamily="66" charset="0"/>
                <a:hlinkClick r:id="rId3">
                  <a:extLst>
                    <a:ext uri="{A12FA001-AC4F-418D-AE19-62706E023703}">
                      <ahyp:hlinkClr xmlns:ahyp="http://schemas.microsoft.com/office/drawing/2018/hyperlinkcolor" val="tx"/>
                    </a:ext>
                  </a:extLst>
                </a:hlinkClick>
              </a:rPr>
              <a:t>10 000 CLP</a:t>
            </a:r>
            <a:r>
              <a:rPr lang="en-US" b="0" i="0" dirty="0">
                <a:solidFill>
                  <a:srgbClr val="FF0000"/>
                </a:solidFill>
                <a:effectLst/>
                <a:latin typeface="Comic Sans MS" panose="030F0702030302020204" pitchFamily="66" charset="0"/>
              </a:rPr>
              <a:t> - </a:t>
            </a:r>
            <a:r>
              <a:rPr lang="en-US" b="0" i="0" u="none" strike="noStrike" dirty="0">
                <a:solidFill>
                  <a:srgbClr val="FF0000"/>
                </a:solidFill>
                <a:effectLst/>
                <a:latin typeface="Comic Sans MS" panose="030F0702030302020204" pitchFamily="66" charset="0"/>
                <a:hlinkClick r:id="rId4">
                  <a:extLst>
                    <a:ext uri="{A12FA001-AC4F-418D-AE19-62706E023703}">
                      <ahyp:hlinkClr xmlns:ahyp="http://schemas.microsoft.com/office/drawing/2018/hyperlinkcolor" val="tx"/>
                    </a:ext>
                  </a:extLst>
                </a:hlinkClick>
              </a:rPr>
              <a:t>30 000 CLP</a:t>
            </a:r>
            <a:r>
              <a:rPr lang="en-US" b="0" i="0" dirty="0">
                <a:solidFill>
                  <a:srgbClr val="FF0000"/>
                </a:solidFill>
                <a:effectLst/>
                <a:latin typeface="Comic Sans MS" panose="030F0702030302020204" pitchFamily="66" charset="0"/>
              </a:rPr>
              <a:t> and a night at a hotel may cost </a:t>
            </a:r>
            <a:r>
              <a:rPr lang="en-US" b="0" i="0" u="none" strike="noStrike" dirty="0">
                <a:solidFill>
                  <a:srgbClr val="FF0000"/>
                </a:solidFill>
                <a:effectLst/>
                <a:latin typeface="Comic Sans MS" panose="030F0702030302020204" pitchFamily="66" charset="0"/>
                <a:hlinkClick r:id="rId5">
                  <a:extLst>
                    <a:ext uri="{A12FA001-AC4F-418D-AE19-62706E023703}">
                      <ahyp:hlinkClr xmlns:ahyp="http://schemas.microsoft.com/office/drawing/2018/hyperlinkcolor" val="tx"/>
                    </a:ext>
                  </a:extLst>
                </a:hlinkClick>
              </a:rPr>
              <a:t>80 000 CLP</a:t>
            </a:r>
            <a:r>
              <a:rPr lang="en-US" b="0" i="0" dirty="0">
                <a:solidFill>
                  <a:srgbClr val="FF0000"/>
                </a:solidFill>
                <a:effectLst/>
                <a:latin typeface="Comic Sans MS" panose="030F0702030302020204" pitchFamily="66" charset="0"/>
              </a:rPr>
              <a:t> - </a:t>
            </a:r>
            <a:r>
              <a:rPr lang="en-US" b="0" strike="noStrike" dirty="0">
                <a:solidFill>
                  <a:srgbClr val="FF0000"/>
                </a:solidFill>
                <a:effectLst/>
                <a:latin typeface="Comic Sans MS" panose="030F0702030302020204" pitchFamily="66" charset="0"/>
                <a:hlinkClick r:id="rId6">
                  <a:extLst>
                    <a:ext uri="{A12FA001-AC4F-418D-AE19-62706E023703}">
                      <ahyp:hlinkClr xmlns:ahyp="http://schemas.microsoft.com/office/drawing/2018/hyperlinkcolor" val="tx"/>
                    </a:ext>
                  </a:extLst>
                </a:hlinkClick>
              </a:rPr>
              <a:t>200 000 CLP</a:t>
            </a:r>
            <a:r>
              <a:rPr lang="en-US" b="0" dirty="0">
                <a:solidFill>
                  <a:srgbClr val="FF0000"/>
                </a:solidFill>
                <a:effectLst/>
                <a:latin typeface="Comic Sans MS" panose="030F0702030302020204" pitchFamily="66" charset="0"/>
              </a:rPr>
              <a:t>.</a:t>
            </a:r>
          </a:p>
          <a:p>
            <a:pPr marL="0" indent="0">
              <a:buNone/>
            </a:pPr>
            <a:endParaRPr lang="el-GR" dirty="0"/>
          </a:p>
        </p:txBody>
      </p:sp>
    </p:spTree>
    <p:extLst>
      <p:ext uri="{BB962C8B-B14F-4D97-AF65-F5344CB8AC3E}">
        <p14:creationId xmlns:p14="http://schemas.microsoft.com/office/powerpoint/2010/main" val="205449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E645D06-C239-3332-891B-4B110B2BBD5C}"/>
              </a:ext>
            </a:extLst>
          </p:cNvPr>
          <p:cNvSpPr>
            <a:spLocks noGrp="1"/>
          </p:cNvSpPr>
          <p:nvPr>
            <p:ph type="title"/>
          </p:nvPr>
        </p:nvSpPr>
        <p:spPr>
          <a:xfrm>
            <a:off x="699086" y="238897"/>
            <a:ext cx="10654714" cy="1451791"/>
          </a:xfrm>
        </p:spPr>
        <p:txBody>
          <a:bodyPr/>
          <a:lstStyle/>
          <a:p>
            <a:r>
              <a:rPr lang="en-US" u="sng" dirty="0">
                <a:solidFill>
                  <a:srgbClr val="0000FF"/>
                </a:solidFill>
                <a:latin typeface="Comic Sans MS" panose="030F0702030302020204" pitchFamily="66" charset="0"/>
              </a:rPr>
              <a:t>Rapa Nui music today</a:t>
            </a:r>
            <a:endParaRPr lang="el-GR" u="sng" dirty="0">
              <a:solidFill>
                <a:srgbClr val="0000FF"/>
              </a:solidFill>
              <a:latin typeface="Comic Sans MS" panose="030F0702030302020204" pitchFamily="66" charset="0"/>
            </a:endParaRPr>
          </a:p>
        </p:txBody>
      </p:sp>
      <p:sp>
        <p:nvSpPr>
          <p:cNvPr id="4" name="Rectangle 1">
            <a:extLst>
              <a:ext uri="{FF2B5EF4-FFF2-40B4-BE49-F238E27FC236}">
                <a16:creationId xmlns:a16="http://schemas.microsoft.com/office/drawing/2014/main" id="{E7FD144C-EEDE-C71B-7A2B-4E9603C7FFC9}"/>
              </a:ext>
            </a:extLst>
          </p:cNvPr>
          <p:cNvSpPr>
            <a:spLocks noGrp="1" noChangeArrowheads="1"/>
          </p:cNvSpPr>
          <p:nvPr>
            <p:ph idx="1"/>
          </p:nvPr>
        </p:nvSpPr>
        <p:spPr bwMode="auto">
          <a:xfrm>
            <a:off x="699086" y="1982112"/>
            <a:ext cx="11228173" cy="343936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76176" rIns="0" bIns="3808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l-GR" sz="3600" b="0" i="0" u="none" strike="noStrike" cap="none" normalizeH="0" baseline="0" dirty="0">
                <a:ln>
                  <a:noFill/>
                </a:ln>
                <a:solidFill>
                  <a:srgbClr val="FF0000"/>
                </a:solidFill>
                <a:effectLst/>
                <a:latin typeface="Comic Sans MS" panose="030F0702030302020204" pitchFamily="66" charset="0"/>
                <a:cs typeface="Calibri" panose="020F0502020204030204" pitchFamily="34" charset="0"/>
              </a:rPr>
              <a:t>Most</a:t>
            </a:r>
            <a:r>
              <a:rPr kumimoji="0" lang="el-GR" altLang="el-GR" sz="3600" b="0" i="0" u="none" strike="noStrike" cap="none" normalizeH="0" baseline="0" dirty="0">
                <a:ln>
                  <a:noFill/>
                </a:ln>
                <a:solidFill>
                  <a:srgbClr val="FF0000"/>
                </a:solidFill>
                <a:effectLst/>
                <a:latin typeface="Comic Sans MS" panose="030F0702030302020204" pitchFamily="66" charset="0"/>
                <a:cs typeface="Calibri" panose="020F0502020204030204" pitchFamily="34" charset="0"/>
              </a:rPr>
              <a:t> </a:t>
            </a:r>
            <a:r>
              <a:rPr kumimoji="0" lang="en-US" altLang="el-GR" sz="3600" b="0" i="0" u="none" strike="noStrike" cap="none" normalizeH="0" baseline="0" dirty="0">
                <a:ln>
                  <a:noFill/>
                </a:ln>
                <a:solidFill>
                  <a:srgbClr val="FF0000"/>
                </a:solidFill>
                <a:effectLst/>
                <a:latin typeface="Comic Sans MS" panose="030F0702030302020204" pitchFamily="66" charset="0"/>
                <a:cs typeface="Calibri" panose="020F0502020204030204" pitchFamily="34" charset="0"/>
              </a:rPr>
              <a:t>Rapa Nui</a:t>
            </a:r>
            <a:r>
              <a:rPr kumimoji="0" lang="el-GR" altLang="el-GR" sz="3600" b="0" i="0" u="none" strike="noStrike" cap="none" normalizeH="0" baseline="0" dirty="0">
                <a:ln>
                  <a:noFill/>
                </a:ln>
                <a:solidFill>
                  <a:srgbClr val="FF0000"/>
                </a:solidFill>
                <a:effectLst/>
                <a:latin typeface="Comic Sans MS" panose="030F0702030302020204" pitchFamily="66" charset="0"/>
                <a:cs typeface="Calibri" panose="020F0502020204030204" pitchFamily="34" charset="0"/>
              </a:rPr>
              <a:t> </a:t>
            </a:r>
            <a:r>
              <a:rPr kumimoji="0" lang="en-US" altLang="el-GR" sz="3600" b="0" i="0" u="none" strike="noStrike" cap="none" normalizeH="0" baseline="0" dirty="0">
                <a:ln>
                  <a:noFill/>
                </a:ln>
                <a:solidFill>
                  <a:srgbClr val="FF0000"/>
                </a:solidFill>
                <a:effectLst/>
                <a:latin typeface="Comic Sans MS" panose="030F0702030302020204" pitchFamily="66" charset="0"/>
                <a:cs typeface="Calibri" panose="020F0502020204030204" pitchFamily="34" charset="0"/>
              </a:rPr>
              <a:t>people</a:t>
            </a:r>
            <a:r>
              <a:rPr kumimoji="0" lang="el-GR" altLang="el-GR" sz="3600" b="0" i="0" u="none" strike="noStrike" cap="none" normalizeH="0" baseline="0" dirty="0">
                <a:ln>
                  <a:noFill/>
                </a:ln>
                <a:solidFill>
                  <a:srgbClr val="FF0000"/>
                </a:solidFill>
                <a:effectLst/>
                <a:latin typeface="Comic Sans MS" panose="030F0702030302020204" pitchFamily="66" charset="0"/>
                <a:cs typeface="Calibri" panose="020F0502020204030204" pitchFamily="34" charset="0"/>
              </a:rPr>
              <a:t> </a:t>
            </a:r>
            <a:r>
              <a:rPr kumimoji="0" lang="en-US" altLang="el-GR" sz="3600" b="0" i="0" u="none" strike="noStrike" cap="none" normalizeH="0" baseline="0" dirty="0">
                <a:ln>
                  <a:noFill/>
                </a:ln>
                <a:solidFill>
                  <a:srgbClr val="FF0000"/>
                </a:solidFill>
                <a:effectLst/>
                <a:latin typeface="Comic Sans MS" panose="030F0702030302020204" pitchFamily="66" charset="0"/>
                <a:cs typeface="Calibri" panose="020F0502020204030204" pitchFamily="34" charset="0"/>
              </a:rPr>
              <a:t>are</a:t>
            </a:r>
            <a:r>
              <a:rPr kumimoji="0" lang="el-GR" altLang="el-GR" sz="3600" b="0" i="0" u="none" strike="noStrike" cap="none" normalizeH="0" baseline="0" dirty="0">
                <a:ln>
                  <a:noFill/>
                </a:ln>
                <a:solidFill>
                  <a:srgbClr val="FF0000"/>
                </a:solidFill>
                <a:effectLst/>
                <a:latin typeface="Comic Sans MS" panose="030F0702030302020204" pitchFamily="66" charset="0"/>
                <a:cs typeface="Calibri" panose="020F0502020204030204" pitchFamily="34" charset="0"/>
              </a:rPr>
              <a:t> </a:t>
            </a:r>
            <a:r>
              <a:rPr kumimoji="0" lang="en-US" altLang="el-GR" sz="3600" b="0" i="0" u="none" strike="noStrike" cap="none" normalizeH="0" baseline="0" dirty="0">
                <a:ln>
                  <a:noFill/>
                </a:ln>
                <a:solidFill>
                  <a:srgbClr val="FF0000"/>
                </a:solidFill>
                <a:effectLst/>
                <a:latin typeface="Comic Sans MS" panose="030F0702030302020204" pitchFamily="66" charset="0"/>
                <a:cs typeface="Calibri" panose="020F0502020204030204" pitchFamily="34" charset="0"/>
              </a:rPr>
              <a:t>artists</a:t>
            </a:r>
            <a:r>
              <a:rPr kumimoji="0" lang="el-GR" altLang="el-GR" sz="3600" b="0" i="0" u="none" strike="noStrike" cap="none" normalizeH="0" baseline="0" dirty="0">
                <a:ln>
                  <a:noFill/>
                </a:ln>
                <a:solidFill>
                  <a:srgbClr val="FF0000"/>
                </a:solidFill>
                <a:effectLst/>
                <a:latin typeface="Comic Sans MS" panose="030F0702030302020204" pitchFamily="66" charset="0"/>
                <a:cs typeface="Calibri" panose="020F0502020204030204" pitchFamily="34" charset="0"/>
              </a:rPr>
              <a:t> in </a:t>
            </a:r>
            <a:r>
              <a:rPr kumimoji="0" lang="en-US" altLang="el-GR" sz="3600" b="0" i="0" u="none" strike="noStrike" cap="none" normalizeH="0" baseline="0" dirty="0">
                <a:ln>
                  <a:noFill/>
                </a:ln>
                <a:solidFill>
                  <a:srgbClr val="FF0000"/>
                </a:solidFill>
                <a:effectLst/>
                <a:latin typeface="Comic Sans MS" panose="030F0702030302020204" pitchFamily="66" charset="0"/>
                <a:cs typeface="Calibri" panose="020F0502020204030204" pitchFamily="34" charset="0"/>
              </a:rPr>
              <a:t>some</a:t>
            </a:r>
            <a:r>
              <a:rPr kumimoji="0" lang="el-GR" altLang="el-GR" sz="3600" b="0" i="0" u="none" strike="noStrike" cap="none" normalizeH="0" baseline="0" dirty="0">
                <a:ln>
                  <a:noFill/>
                </a:ln>
                <a:solidFill>
                  <a:srgbClr val="FF0000"/>
                </a:solidFill>
                <a:effectLst/>
                <a:latin typeface="Comic Sans MS" panose="030F0702030302020204" pitchFamily="66" charset="0"/>
                <a:cs typeface="Calibri" panose="020F0502020204030204" pitchFamily="34" charset="0"/>
              </a:rPr>
              <a:t> </a:t>
            </a:r>
            <a:r>
              <a:rPr kumimoji="0" lang="en-US" altLang="el-GR" sz="3600" b="0" i="0" u="none" strike="noStrike" cap="none" normalizeH="0" baseline="0" dirty="0">
                <a:ln>
                  <a:noFill/>
                </a:ln>
                <a:solidFill>
                  <a:srgbClr val="FF0000"/>
                </a:solidFill>
                <a:effectLst/>
                <a:latin typeface="Comic Sans MS" panose="030F0702030302020204" pitchFamily="66" charset="0"/>
                <a:cs typeface="Calibri" panose="020F0502020204030204" pitchFamily="34" charset="0"/>
              </a:rPr>
              <a:t>way</a:t>
            </a:r>
            <a:r>
              <a:rPr kumimoji="0" lang="el-GR" altLang="el-GR" sz="3600" b="0" i="0" u="none" strike="noStrike" cap="none" normalizeH="0" baseline="0" dirty="0">
                <a:ln>
                  <a:noFill/>
                </a:ln>
                <a:solidFill>
                  <a:srgbClr val="FF0000"/>
                </a:solidFill>
                <a:effectLst/>
                <a:latin typeface="Comic Sans MS" panose="030F0702030302020204" pitchFamily="66" charset="0"/>
                <a:cs typeface="Calibri" panose="020F0502020204030204" pitchFamily="34" charset="0"/>
              </a:rPr>
              <a:t>. </a:t>
            </a:r>
            <a:r>
              <a:rPr kumimoji="0" lang="en-US" altLang="el-GR" sz="3600" b="0" i="0" u="none" strike="noStrike" cap="none" normalizeH="0" baseline="0" dirty="0">
                <a:ln>
                  <a:noFill/>
                </a:ln>
                <a:solidFill>
                  <a:srgbClr val="FF0000"/>
                </a:solidFill>
                <a:effectLst/>
                <a:latin typeface="Comic Sans MS" panose="030F0702030302020204" pitchFamily="66" charset="0"/>
                <a:cs typeface="Calibri" panose="020F0502020204030204" pitchFamily="34" charset="0"/>
              </a:rPr>
              <a:t>It</a:t>
            </a:r>
            <a:r>
              <a:rPr kumimoji="0" lang="el-GR" altLang="el-GR" sz="3600" b="0" i="0" u="none" strike="noStrike" cap="none" normalizeH="0" baseline="0" dirty="0">
                <a:ln>
                  <a:noFill/>
                </a:ln>
                <a:solidFill>
                  <a:srgbClr val="FF0000"/>
                </a:solidFill>
                <a:effectLst/>
                <a:latin typeface="Comic Sans MS" panose="030F0702030302020204" pitchFamily="66" charset="0"/>
                <a:cs typeface="Calibri" panose="020F0502020204030204" pitchFamily="34" charset="0"/>
              </a:rPr>
              <a:t> </a:t>
            </a:r>
            <a:r>
              <a:rPr kumimoji="0" lang="en-US" altLang="el-GR" sz="3600" b="0" i="0" u="none" strike="noStrike" cap="none" normalizeH="0" baseline="0" dirty="0">
                <a:ln>
                  <a:noFill/>
                </a:ln>
                <a:solidFill>
                  <a:srgbClr val="FF0000"/>
                </a:solidFill>
                <a:effectLst/>
                <a:latin typeface="Comic Sans MS" panose="030F0702030302020204" pitchFamily="66" charset="0"/>
                <a:cs typeface="Calibri" panose="020F0502020204030204" pitchFamily="34" charset="0"/>
              </a:rPr>
              <a:t>may</a:t>
            </a:r>
            <a:r>
              <a:rPr kumimoji="0" lang="el-GR" altLang="el-GR" sz="3600" b="0" i="0" u="none" strike="noStrike" cap="none" normalizeH="0" baseline="0" dirty="0">
                <a:ln>
                  <a:noFill/>
                </a:ln>
                <a:solidFill>
                  <a:srgbClr val="FF0000"/>
                </a:solidFill>
                <a:effectLst/>
                <a:latin typeface="Comic Sans MS" panose="030F0702030302020204" pitchFamily="66" charset="0"/>
                <a:cs typeface="Calibri" panose="020F0502020204030204" pitchFamily="34" charset="0"/>
              </a:rPr>
              <a:t> </a:t>
            </a:r>
            <a:r>
              <a:rPr kumimoji="0" lang="en-US" altLang="el-GR" sz="3600" b="0" i="0" u="none" strike="noStrike" cap="none" normalizeH="0" baseline="0" dirty="0">
                <a:ln>
                  <a:noFill/>
                </a:ln>
                <a:solidFill>
                  <a:srgbClr val="FF0000"/>
                </a:solidFill>
                <a:effectLst/>
                <a:latin typeface="Comic Sans MS" panose="030F0702030302020204" pitchFamily="66" charset="0"/>
                <a:cs typeface="Calibri" panose="020F0502020204030204" pitchFamily="34" charset="0"/>
              </a:rPr>
              <a:t>be</a:t>
            </a:r>
            <a:r>
              <a:rPr kumimoji="0" lang="el-GR" altLang="el-GR" sz="3600" b="0" i="0" u="none" strike="noStrike" cap="none" normalizeH="0" baseline="0" dirty="0">
                <a:ln>
                  <a:noFill/>
                </a:ln>
                <a:solidFill>
                  <a:srgbClr val="FF0000"/>
                </a:solidFill>
                <a:effectLst/>
                <a:latin typeface="Comic Sans MS" panose="030F0702030302020204" pitchFamily="66" charset="0"/>
                <a:cs typeface="Calibri" panose="020F0502020204030204" pitchFamily="34" charset="0"/>
              </a:rPr>
              <a:t> in </a:t>
            </a:r>
            <a:r>
              <a:rPr kumimoji="0" lang="en-US" altLang="el-GR" sz="3600" b="0" i="0" u="none" strike="noStrike" cap="none" normalizeH="0" baseline="0" dirty="0">
                <a:ln>
                  <a:noFill/>
                </a:ln>
                <a:solidFill>
                  <a:srgbClr val="FF0000"/>
                </a:solidFill>
                <a:effectLst/>
                <a:latin typeface="Comic Sans MS" panose="030F0702030302020204" pitchFamily="66" charset="0"/>
                <a:cs typeface="Calibri" panose="020F0502020204030204" pitchFamily="34" charset="0"/>
              </a:rPr>
              <a:t>carving</a:t>
            </a:r>
            <a:r>
              <a:rPr kumimoji="0" lang="el-GR" altLang="el-GR" sz="3600" b="0" i="0" u="none" strike="noStrike" cap="none" normalizeH="0" baseline="0" dirty="0">
                <a:ln>
                  <a:noFill/>
                </a:ln>
                <a:solidFill>
                  <a:srgbClr val="FF0000"/>
                </a:solidFill>
                <a:effectLst/>
                <a:latin typeface="Comic Sans MS" panose="030F0702030302020204" pitchFamily="66" charset="0"/>
                <a:cs typeface="Calibri" panose="020F0502020204030204" pitchFamily="34" charset="0"/>
              </a:rPr>
              <a:t>, </a:t>
            </a:r>
            <a:r>
              <a:rPr kumimoji="0" lang="en-US" altLang="el-GR" sz="3600" b="0" i="0" u="none" strike="noStrike" cap="none" normalizeH="0" baseline="0" dirty="0">
                <a:ln>
                  <a:noFill/>
                </a:ln>
                <a:solidFill>
                  <a:srgbClr val="FF0000"/>
                </a:solidFill>
                <a:effectLst/>
                <a:latin typeface="Comic Sans MS" panose="030F0702030302020204" pitchFamily="66" charset="0"/>
                <a:cs typeface="Calibri" panose="020F0502020204030204" pitchFamily="34" charset="0"/>
              </a:rPr>
              <a:t>handicrafts</a:t>
            </a:r>
            <a:r>
              <a:rPr kumimoji="0" lang="el-GR" altLang="el-GR" sz="3600" b="0" i="0" u="none" strike="noStrike" cap="none" normalizeH="0" baseline="0" dirty="0">
                <a:ln>
                  <a:noFill/>
                </a:ln>
                <a:solidFill>
                  <a:srgbClr val="FF0000"/>
                </a:solidFill>
                <a:effectLst/>
                <a:latin typeface="Comic Sans MS" panose="030F0702030302020204" pitchFamily="66" charset="0"/>
                <a:cs typeface="Calibri" panose="020F0502020204030204" pitchFamily="34" charset="0"/>
              </a:rPr>
              <a:t>, </a:t>
            </a:r>
            <a:r>
              <a:rPr kumimoji="0" lang="en-US" altLang="el-GR" sz="3600" b="0" i="0" u="none" strike="noStrike" cap="none" normalizeH="0" baseline="0" dirty="0">
                <a:ln>
                  <a:noFill/>
                </a:ln>
                <a:solidFill>
                  <a:srgbClr val="FF0000"/>
                </a:solidFill>
                <a:effectLst/>
                <a:latin typeface="Comic Sans MS" panose="030F0702030302020204" pitchFamily="66" charset="0"/>
                <a:cs typeface="Calibri" panose="020F0502020204030204" pitchFamily="34" charset="0"/>
              </a:rPr>
              <a:t>drawing</a:t>
            </a:r>
            <a:r>
              <a:rPr kumimoji="0" lang="el-GR" altLang="el-GR" sz="3600" b="0" i="0" u="none" strike="noStrike" cap="none" normalizeH="0" baseline="0" dirty="0">
                <a:ln>
                  <a:noFill/>
                </a:ln>
                <a:solidFill>
                  <a:srgbClr val="FF0000"/>
                </a:solidFill>
                <a:effectLst/>
                <a:latin typeface="Comic Sans MS" panose="030F0702030302020204" pitchFamily="66" charset="0"/>
                <a:cs typeface="Calibri" panose="020F0502020204030204" pitchFamily="34" charset="0"/>
              </a:rPr>
              <a:t> </a:t>
            </a:r>
            <a:r>
              <a:rPr kumimoji="0" lang="en-US" altLang="el-GR" sz="3600" b="0" i="0" u="none" strike="noStrike" cap="none" normalizeH="0" baseline="0" dirty="0">
                <a:ln>
                  <a:noFill/>
                </a:ln>
                <a:solidFill>
                  <a:srgbClr val="FF0000"/>
                </a:solidFill>
                <a:effectLst/>
                <a:latin typeface="Comic Sans MS" panose="030F0702030302020204" pitchFamily="66" charset="0"/>
                <a:cs typeface="Calibri" panose="020F0502020204030204" pitchFamily="34" charset="0"/>
              </a:rPr>
              <a:t>as</a:t>
            </a:r>
            <a:r>
              <a:rPr kumimoji="0" lang="el-GR" altLang="el-GR" sz="3600" b="0" i="0" u="none" strike="noStrike" cap="none" normalizeH="0" baseline="0" dirty="0">
                <a:ln>
                  <a:noFill/>
                </a:ln>
                <a:solidFill>
                  <a:srgbClr val="FF0000"/>
                </a:solidFill>
                <a:effectLst/>
                <a:latin typeface="Comic Sans MS" panose="030F0702030302020204" pitchFamily="66" charset="0"/>
                <a:cs typeface="Calibri" panose="020F0502020204030204" pitchFamily="34" charset="0"/>
              </a:rPr>
              <a:t> </a:t>
            </a:r>
            <a:r>
              <a:rPr kumimoji="0" lang="en-US" altLang="el-GR" sz="3600" b="0" i="0" u="none" strike="noStrike" cap="none" normalizeH="0" baseline="0" dirty="0">
                <a:ln>
                  <a:noFill/>
                </a:ln>
                <a:solidFill>
                  <a:srgbClr val="FF0000"/>
                </a:solidFill>
                <a:effectLst/>
                <a:latin typeface="Comic Sans MS" panose="030F0702030302020204" pitchFamily="66" charset="0"/>
                <a:cs typeface="Calibri" panose="020F0502020204030204" pitchFamily="34" charset="0"/>
              </a:rPr>
              <a:t>often is the case </a:t>
            </a:r>
            <a:r>
              <a:rPr kumimoji="0" lang="el-GR" altLang="el-GR" sz="3600" b="0" i="0" u="none" strike="noStrike" cap="none" normalizeH="0" baseline="0" dirty="0">
                <a:ln>
                  <a:noFill/>
                </a:ln>
                <a:solidFill>
                  <a:srgbClr val="FF0000"/>
                </a:solidFill>
                <a:effectLst/>
                <a:latin typeface="Comic Sans MS" panose="030F0702030302020204" pitchFamily="66" charset="0"/>
                <a:cs typeface="Calibri" panose="020F0502020204030204" pitchFamily="34" charset="0"/>
              </a:rPr>
              <a:t>in music. For a small group of around only 3000 people, surprisingly many have recorded CDs and perform on a regular basis. One of them is </a:t>
            </a:r>
            <a:r>
              <a:rPr kumimoji="0" lang="el-GR" altLang="el-GR" sz="3600" b="0" i="0" strike="noStrike" cap="none" normalizeH="0" baseline="0" dirty="0">
                <a:ln>
                  <a:noFill/>
                </a:ln>
                <a:solidFill>
                  <a:srgbClr val="FF0000"/>
                </a:solidFill>
                <a:effectLst/>
                <a:latin typeface="Comic Sans MS" panose="030F0702030302020204" pitchFamily="66" charset="0"/>
                <a:cs typeface="Calibri" panose="020F0502020204030204" pitchFamily="34" charset="0"/>
                <a:hlinkClick r:id="rId2">
                  <a:extLst>
                    <a:ext uri="{A12FA001-AC4F-418D-AE19-62706E023703}">
                      <ahyp:hlinkClr xmlns:ahyp="http://schemas.microsoft.com/office/drawing/2018/hyperlinkcolor" val="tx"/>
                    </a:ext>
                  </a:extLst>
                </a:hlinkClick>
              </a:rPr>
              <a:t>Alicia Makohe </a:t>
            </a:r>
            <a:r>
              <a:rPr kumimoji="0" lang="el-GR" altLang="el-GR" sz="3600" b="0" i="0" u="none" strike="noStrike" cap="none" normalizeH="0" baseline="0" dirty="0">
                <a:ln>
                  <a:noFill/>
                </a:ln>
                <a:solidFill>
                  <a:srgbClr val="FF0000"/>
                </a:solidFill>
                <a:effectLst/>
                <a:latin typeface="Comic Sans MS" panose="030F0702030302020204" pitchFamily="66" charset="0"/>
                <a:cs typeface="Calibri" panose="020F0502020204030204" pitchFamily="34" charset="0"/>
                <a:hlinkClick r:id="rId2">
                  <a:extLst>
                    <a:ext uri="{A12FA001-AC4F-418D-AE19-62706E023703}">
                      <ahyp:hlinkClr xmlns:ahyp="http://schemas.microsoft.com/office/drawing/2018/hyperlinkcolor" val="tx"/>
                    </a:ext>
                  </a:extLst>
                </a:hlinkClick>
              </a:rPr>
              <a:t>Ika</a:t>
            </a:r>
            <a:r>
              <a:rPr kumimoji="0" lang="el-GR" altLang="el-GR" sz="3600" b="0" i="0" u="none" strike="noStrike" cap="none" normalizeH="0" baseline="0" dirty="0">
                <a:ln>
                  <a:noFill/>
                </a:ln>
                <a:solidFill>
                  <a:srgbClr val="FF0000"/>
                </a:solidFill>
                <a:effectLst/>
                <a:latin typeface="Comic Sans MS" panose="030F0702030302020204" pitchFamily="66" charset="0"/>
                <a:cs typeface="Calibri" panose="020F0502020204030204" pitchFamily="34" charset="0"/>
              </a:rPr>
              <a:t> of </a:t>
            </a:r>
            <a:r>
              <a:rPr kumimoji="0" lang="el-GR" altLang="el-GR" sz="3600" b="0" i="0" u="none" strike="noStrike" cap="none" normalizeH="0" baseline="0" dirty="0">
                <a:ln>
                  <a:noFill/>
                </a:ln>
                <a:solidFill>
                  <a:srgbClr val="FF0000"/>
                </a:solidFill>
                <a:effectLst/>
                <a:latin typeface="Comic Sans MS" panose="030F0702030302020204" pitchFamily="66" charset="0"/>
                <a:cs typeface="Calibri" panose="020F0502020204030204" pitchFamily="34" charset="0"/>
                <a:hlinkClick r:id="rId3">
                  <a:extLst>
                    <a:ext uri="{A12FA001-AC4F-418D-AE19-62706E023703}">
                      <ahyp:hlinkClr xmlns:ahyp="http://schemas.microsoft.com/office/drawing/2018/hyperlinkcolor" val="tx"/>
                    </a:ext>
                  </a:extLst>
                </a:hlinkClick>
              </a:rPr>
              <a:t>Easter Island Travel</a:t>
            </a:r>
            <a:r>
              <a:rPr kumimoji="0" lang="el-GR" altLang="el-GR" sz="3600" b="0" i="0" u="none" strike="noStrike" cap="none" normalizeH="0" baseline="0" dirty="0">
                <a:ln>
                  <a:noFill/>
                </a:ln>
                <a:solidFill>
                  <a:srgbClr val="FF0000"/>
                </a:solidFill>
                <a:effectLst/>
                <a:latin typeface="Comic Sans MS" panose="030F0702030302020204" pitchFamily="66" charset="0"/>
                <a:cs typeface="Calibri" panose="020F0502020204030204" pitchFamily="34" charset="0"/>
              </a:rPr>
              <a:t>.</a:t>
            </a:r>
            <a:endParaRPr kumimoji="0" lang="el-GR" altLang="el-GR" sz="3600" b="0" i="0" u="none" strike="noStrike" cap="none" normalizeH="0" baseline="0" dirty="0">
              <a:ln>
                <a:noFill/>
              </a:ln>
              <a:solidFill>
                <a:srgbClr val="FF0000"/>
              </a:solidFill>
              <a:effectLst/>
              <a:latin typeface="Comic Sans MS" panose="030F0702030302020204" pitchFamily="66" charset="0"/>
            </a:endParaRPr>
          </a:p>
        </p:txBody>
      </p:sp>
    </p:spTree>
    <p:extLst>
      <p:ext uri="{BB962C8B-B14F-4D97-AF65-F5344CB8AC3E}">
        <p14:creationId xmlns:p14="http://schemas.microsoft.com/office/powerpoint/2010/main" val="3506388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14 Best Easter Island Tours, Trips &amp; Cruises for 2025-2026 by Adventure Life">
            <a:extLst>
              <a:ext uri="{FF2B5EF4-FFF2-40B4-BE49-F238E27FC236}">
                <a16:creationId xmlns:a16="http://schemas.microsoft.com/office/drawing/2014/main" id="{4322339D-ACAA-CCE8-3053-894AA66713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010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Easter Island Extension - BikeHike Adventures">
            <a:extLst>
              <a:ext uri="{FF2B5EF4-FFF2-40B4-BE49-F238E27FC236}">
                <a16:creationId xmlns:a16="http://schemas.microsoft.com/office/drawing/2014/main" id="{8129797B-28D9-6C02-35F2-59674C7FE0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991571"/>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TotalTime>
  <Words>435</Words>
  <Application>Microsoft Office PowerPoint</Application>
  <PresentationFormat>Ευρεία οθόνη</PresentationFormat>
  <Paragraphs>18</Paragraphs>
  <Slides>10</Slides>
  <Notes>1</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10</vt:i4>
      </vt:variant>
    </vt:vector>
  </HeadingPairs>
  <TitlesOfParts>
    <vt:vector size="15" baseType="lpstr">
      <vt:lpstr>Arial</vt:lpstr>
      <vt:lpstr>Calibri</vt:lpstr>
      <vt:lpstr>Calibri Light</vt:lpstr>
      <vt:lpstr>Comic Sans MS</vt:lpstr>
      <vt:lpstr>Θέμα του Office</vt:lpstr>
      <vt:lpstr>Easter Island Σταυρόπουλος Γιώργος </vt:lpstr>
      <vt:lpstr>Παρουσίαση του PowerPoint</vt:lpstr>
      <vt:lpstr>   LOCATION</vt:lpstr>
      <vt:lpstr>CULTURE</vt:lpstr>
      <vt:lpstr>TOURISM</vt:lpstr>
      <vt:lpstr>ECONOMY</vt:lpstr>
      <vt:lpstr>Rapa Nui music today</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Lenovo</dc:creator>
  <cp:lastModifiedBy>Lenovo</cp:lastModifiedBy>
  <cp:revision>2</cp:revision>
  <dcterms:created xsi:type="dcterms:W3CDTF">2024-12-06T16:55:19Z</dcterms:created>
  <dcterms:modified xsi:type="dcterms:W3CDTF">2025-01-08T12:59:11Z</dcterms:modified>
</cp:coreProperties>
</file>