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2" r:id="rId2"/>
    <p:sldId id="288" r:id="rId3"/>
    <p:sldId id="266" r:id="rId4"/>
    <p:sldId id="263" r:id="rId5"/>
    <p:sldId id="268" r:id="rId6"/>
    <p:sldId id="264" r:id="rId7"/>
    <p:sldId id="267" r:id="rId8"/>
    <p:sldId id="270" r:id="rId9"/>
    <p:sldId id="295" r:id="rId10"/>
    <p:sldId id="271" r:id="rId11"/>
    <p:sldId id="285" r:id="rId12"/>
    <p:sldId id="26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562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A359D-5FCA-4EBF-88C5-1E7989209482}" type="datetimeFigureOut">
              <a:rPr lang="el-GR" smtClean="0"/>
              <a:t>7/1/2022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3EFDE86-4497-4DDB-831F-41058B8335A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92517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A359D-5FCA-4EBF-88C5-1E7989209482}" type="datetimeFigureOut">
              <a:rPr lang="el-GR" smtClean="0"/>
              <a:t>7/1/2022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3EFDE86-4497-4DDB-831F-41058B8335A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23600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A359D-5FCA-4EBF-88C5-1E7989209482}" type="datetimeFigureOut">
              <a:rPr lang="el-GR" smtClean="0"/>
              <a:t>7/1/2022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3EFDE86-4497-4DDB-831F-41058B8335A2}" type="slidenum">
              <a:rPr lang="el-GR" smtClean="0"/>
              <a:t>‹#›</a:t>
            </a:fld>
            <a:endParaRPr lang="el-G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187056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A359D-5FCA-4EBF-88C5-1E7989209482}" type="datetimeFigureOut">
              <a:rPr lang="el-GR" smtClean="0"/>
              <a:t>7/1/2022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3EFDE86-4497-4DDB-831F-41058B8335A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656486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A359D-5FCA-4EBF-88C5-1E7989209482}" type="datetimeFigureOut">
              <a:rPr lang="el-GR" smtClean="0"/>
              <a:t>7/1/2022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3EFDE86-4497-4DDB-831F-41058B8335A2}" type="slidenum">
              <a:rPr lang="el-GR" smtClean="0"/>
              <a:t>‹#›</a:t>
            </a:fld>
            <a:endParaRPr lang="el-G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95246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A359D-5FCA-4EBF-88C5-1E7989209482}" type="datetimeFigureOut">
              <a:rPr lang="el-GR" smtClean="0"/>
              <a:t>7/1/2022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3EFDE86-4497-4DDB-831F-41058B8335A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432600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A359D-5FCA-4EBF-88C5-1E7989209482}" type="datetimeFigureOut">
              <a:rPr lang="el-GR" smtClean="0"/>
              <a:t>7/1/2022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FDE86-4497-4DDB-831F-41058B8335A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128516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A359D-5FCA-4EBF-88C5-1E7989209482}" type="datetimeFigureOut">
              <a:rPr lang="el-GR" smtClean="0"/>
              <a:t>7/1/2022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FDE86-4497-4DDB-831F-41058B8335A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019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A359D-5FCA-4EBF-88C5-1E7989209482}" type="datetimeFigureOut">
              <a:rPr lang="el-GR" smtClean="0"/>
              <a:t>7/1/2022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FDE86-4497-4DDB-831F-41058B8335A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88165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A359D-5FCA-4EBF-88C5-1E7989209482}" type="datetimeFigureOut">
              <a:rPr lang="el-GR" smtClean="0"/>
              <a:t>7/1/2022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3EFDE86-4497-4DDB-831F-41058B8335A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3073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A359D-5FCA-4EBF-88C5-1E7989209482}" type="datetimeFigureOut">
              <a:rPr lang="el-GR" smtClean="0"/>
              <a:t>7/1/2022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3EFDE86-4497-4DDB-831F-41058B8335A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54133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A359D-5FCA-4EBF-88C5-1E7989209482}" type="datetimeFigureOut">
              <a:rPr lang="el-GR" smtClean="0"/>
              <a:t>7/1/2022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3EFDE86-4497-4DDB-831F-41058B8335A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59165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A359D-5FCA-4EBF-88C5-1E7989209482}" type="datetimeFigureOut">
              <a:rPr lang="el-GR" smtClean="0"/>
              <a:t>7/1/2022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FDE86-4497-4DDB-831F-41058B8335A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53746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A359D-5FCA-4EBF-88C5-1E7989209482}" type="datetimeFigureOut">
              <a:rPr lang="el-GR" smtClean="0"/>
              <a:t>7/1/2022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FDE86-4497-4DDB-831F-41058B8335A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57569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A359D-5FCA-4EBF-88C5-1E7989209482}" type="datetimeFigureOut">
              <a:rPr lang="el-GR" smtClean="0"/>
              <a:t>7/1/2022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FDE86-4497-4DDB-831F-41058B8335A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808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A359D-5FCA-4EBF-88C5-1E7989209482}" type="datetimeFigureOut">
              <a:rPr lang="el-GR" smtClean="0"/>
              <a:t>7/1/2022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3EFDE86-4497-4DDB-831F-41058B8335A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64499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4A359D-5FCA-4EBF-88C5-1E7989209482}" type="datetimeFigureOut">
              <a:rPr lang="el-GR" smtClean="0"/>
              <a:t>7/1/2022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3EFDE86-4497-4DDB-831F-41058B8335A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08498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www.google.gr/url?sa=i&amp;rct=j&amp;q=&amp;esrc=s&amp;source=images&amp;cd=&amp;cad=rja&amp;uact=8&amp;ved=0ahUKEwjkltjJ59XTAhVLbxQKHVskDqIQjB0IBg&amp;url=http%3A%2F%2Fwww.aftodioikisi.gr%2Fota%2Fdimoi%2Fd-peristeriou-athlitikes-kalokairines-drastiriotites-gia-mathites%2F&amp;psig=AFQjCNGGkjn48AYMXnP5vwj9HsXbPUiyzw&amp;ust=1493972393528003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- Τίτλος">
            <a:extLst>
              <a:ext uri="{FF2B5EF4-FFF2-40B4-BE49-F238E27FC236}">
                <a16:creationId xmlns:a16="http://schemas.microsoft.com/office/drawing/2014/main" id="{CE325EE1-0CA9-432A-9A09-A390FE26C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125539"/>
            <a:ext cx="9144000" cy="790575"/>
          </a:xfrm>
        </p:spPr>
        <p:txBody>
          <a:bodyPr/>
          <a:lstStyle/>
          <a:p>
            <a:r>
              <a:rPr lang="el-GR" altLang="el-GR" sz="3600" b="1" dirty="0">
                <a:solidFill>
                  <a:srgbClr val="9966FF"/>
                </a:solidFill>
              </a:rPr>
              <a:t>ΟΙ ΣΧΕΣΕΙΣ ΣΤΗΝ ΕΦΗΒΕΙΑ</a:t>
            </a:r>
            <a:r>
              <a:rPr lang="en-US" altLang="el-GR" sz="3600" b="1" dirty="0">
                <a:solidFill>
                  <a:srgbClr val="9966FF"/>
                </a:solidFill>
              </a:rPr>
              <a:t> (</a:t>
            </a:r>
            <a:r>
              <a:rPr lang="el-GR" altLang="el-GR" sz="3600" b="1" dirty="0">
                <a:solidFill>
                  <a:srgbClr val="9966FF"/>
                </a:solidFill>
              </a:rPr>
              <a:t>φιλία)</a:t>
            </a:r>
          </a:p>
        </p:txBody>
      </p:sp>
      <p:pic>
        <p:nvPicPr>
          <p:cNvPr id="2051" name="Picture 2" descr="C:\Users\kmerakou\Desktop\AKMA-UnderTree-300x300.jpg">
            <a:extLst>
              <a:ext uri="{FF2B5EF4-FFF2-40B4-BE49-F238E27FC236}">
                <a16:creationId xmlns:a16="http://schemas.microsoft.com/office/drawing/2014/main" id="{223B640D-F973-42EC-B173-BFEFFC990C3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792538" y="1989138"/>
            <a:ext cx="4608512" cy="3611562"/>
          </a:xfrm>
          <a:noFill/>
        </p:spPr>
      </p:pic>
      <p:sp>
        <p:nvSpPr>
          <p:cNvPr id="5" name="5 - Υπότιτλος">
            <a:extLst>
              <a:ext uri="{FF2B5EF4-FFF2-40B4-BE49-F238E27FC236}">
                <a16:creationId xmlns:a16="http://schemas.microsoft.com/office/drawing/2014/main" id="{147128F2-3CCC-48BF-AE0A-D69066AC2E44}"/>
              </a:ext>
            </a:extLst>
          </p:cNvPr>
          <p:cNvSpPr txBox="1">
            <a:spLocks/>
          </p:cNvSpPr>
          <p:nvPr/>
        </p:nvSpPr>
        <p:spPr bwMode="auto">
          <a:xfrm>
            <a:off x="2566989" y="5732463"/>
            <a:ext cx="7273925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20000"/>
              </a:spcBef>
              <a:buClr>
                <a:srgbClr val="FFFFFF"/>
              </a:buClr>
              <a:buSzPct val="95000"/>
              <a:buFont typeface="Wingdings 2" pitchFamily="18" charset="2"/>
              <a:buNone/>
              <a:defRPr/>
            </a:pPr>
            <a:endParaRPr lang="el-GR" sz="1600" dirty="0">
              <a:solidFill>
                <a:srgbClr val="002060"/>
              </a:solidFill>
              <a:latin typeface="Arial" charset="0"/>
              <a:cs typeface="Arial" charset="0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buClr>
                <a:srgbClr val="FFFFFF"/>
              </a:buClr>
              <a:buSzPct val="95000"/>
              <a:buFont typeface="Wingdings 2" pitchFamily="18" charset="2"/>
              <a:buNone/>
              <a:defRPr/>
            </a:pPr>
            <a:r>
              <a:rPr lang="en-US" sz="1600" dirty="0">
                <a:solidFill>
                  <a:srgbClr val="002060"/>
                </a:solidFill>
                <a:latin typeface="Arial" charset="0"/>
                <a:cs typeface="Arial" charset="0"/>
              </a:rPr>
              <a:t>Y</a:t>
            </a:r>
            <a:r>
              <a:rPr lang="el-GR" sz="1600" dirty="0">
                <a:solidFill>
                  <a:srgbClr val="002060"/>
                </a:solidFill>
                <a:latin typeface="Arial" charset="0"/>
                <a:cs typeface="Arial" charset="0"/>
              </a:rPr>
              <a:t>ΠΟΥΡΓΕΙΟ ΥΓΕΙΑΣ </a:t>
            </a:r>
            <a:endParaRPr lang="en-US" sz="1600" dirty="0">
              <a:solidFill>
                <a:srgbClr val="002060"/>
              </a:solidFill>
              <a:latin typeface="Arial" charset="0"/>
              <a:cs typeface="Arial" charset="0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buClr>
                <a:srgbClr val="FFFFFF"/>
              </a:buClr>
              <a:buSzPct val="95000"/>
              <a:buFont typeface="Wingdings 2" pitchFamily="18" charset="2"/>
              <a:buNone/>
              <a:defRPr/>
            </a:pPr>
            <a:r>
              <a:rPr lang="el-GR" sz="1600" dirty="0">
                <a:solidFill>
                  <a:srgbClr val="002060"/>
                </a:solidFill>
                <a:latin typeface="Arial" charset="0"/>
                <a:cs typeface="Arial" charset="0"/>
              </a:rPr>
              <a:t>ΣΕΞΟΥΑΛΙΚΗ ΚΑΙ ΑΝΑΠΑΡΑΓΩΓΙΚΗ ΥΓΕΙΑ</a:t>
            </a:r>
            <a:endParaRPr lang="en-GB" sz="1600" dirty="0">
              <a:solidFill>
                <a:srgbClr val="002060"/>
              </a:solidFill>
              <a:latin typeface="Arial" charset="0"/>
              <a:cs typeface="Arial" charset="0"/>
            </a:endParaRPr>
          </a:p>
          <a:p>
            <a:pPr marL="342900" indent="-342900" algn="ctr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endParaRPr lang="el-GR" sz="1600" dirty="0">
              <a:solidFill>
                <a:srgbClr val="00206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- Τίτλος">
            <a:extLst>
              <a:ext uri="{FF2B5EF4-FFF2-40B4-BE49-F238E27FC236}">
                <a16:creationId xmlns:a16="http://schemas.microsoft.com/office/drawing/2014/main" id="{1CFE0907-9246-4E33-B0A1-08A1BF5C06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706437"/>
          </a:xfrm>
        </p:spPr>
        <p:txBody>
          <a:bodyPr/>
          <a:lstStyle/>
          <a:p>
            <a:pPr eaLnBrk="1" hangingPunct="1"/>
            <a:r>
              <a:rPr lang="el-GR" altLang="el-GR" sz="3200">
                <a:solidFill>
                  <a:srgbClr val="FF0000"/>
                </a:solidFill>
              </a:rPr>
              <a:t>Πίεση από την παρέα</a:t>
            </a:r>
          </a:p>
        </p:txBody>
      </p:sp>
      <p:sp>
        <p:nvSpPr>
          <p:cNvPr id="2" name="2 - Θέση περιεχομένου">
            <a:extLst>
              <a:ext uri="{FF2B5EF4-FFF2-40B4-BE49-F238E27FC236}">
                <a16:creationId xmlns:a16="http://schemas.microsoft.com/office/drawing/2014/main" id="{F0C4DEF8-040E-415A-ACC9-ED030D98FE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9288" y="1052513"/>
            <a:ext cx="8229600" cy="4392612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l-GR" altLang="el-GR" sz="2200"/>
              <a:t>	Μερικές φορές οι φίλοι σου μπορεί να σε «πιέζουν» να φέρεσαι με ένα τρόπο που δεν συμφωνείς ή που σε κάνει να νιώθεις άβολα αλλά ίσως τελικά ενδώσεις για να παραμείνεις μέλος της παρέας. </a:t>
            </a:r>
            <a:endParaRPr lang="el-GR" altLang="el-GR" sz="200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el-GR" altLang="el-GR" sz="2200" b="1">
                <a:solidFill>
                  <a:srgbClr val="FF0000"/>
                </a:solidFill>
              </a:rPr>
              <a:t>	Σκέψου ποιος είναι ο καλύτερος τρόπος να αντισταθείς στην πίεση από την παρέα, χωρίς να χάσεις τους φίλους σου: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l-GR" altLang="el-GR" sz="2200"/>
              <a:t>Να μιλήσεις σε κάποιον από την οικογένεια σου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l-GR" altLang="el-GR" sz="2200"/>
              <a:t>Να μιλήσεις σε κάποιον από τους καθηγητές σου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l-GR" altLang="el-GR" sz="2200"/>
              <a:t>Να μιλήσεις σε κάποιον από τους φίλους σου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l-GR" altLang="el-GR" sz="2200"/>
              <a:t>Να μιλήσεις με κάποιον ενήλικο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l-GR" altLang="el-GR" sz="2200"/>
              <a:t>     που εμπιστεύεσαι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l-GR" altLang="el-GR" sz="2200"/>
              <a:t>Άλλη ιδέα;;;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l-GR" altLang="el-GR" sz="2000"/>
          </a:p>
        </p:txBody>
      </p:sp>
      <p:pic>
        <p:nvPicPr>
          <p:cNvPr id="11267" name="Picture 4" descr="Αποτέλεσμα εικόνας για σεβασμός στις σχέσεις εφήβων">
            <a:extLst>
              <a:ext uri="{FF2B5EF4-FFF2-40B4-BE49-F238E27FC236}">
                <a16:creationId xmlns:a16="http://schemas.microsoft.com/office/drawing/2014/main" id="{EBF83EC2-86BA-4FA3-9179-17CA2CC589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2263" y="4354514"/>
            <a:ext cx="3744912" cy="231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6 - Ορθογώνιο">
            <a:extLst>
              <a:ext uri="{FF2B5EF4-FFF2-40B4-BE49-F238E27FC236}">
                <a16:creationId xmlns:a16="http://schemas.microsoft.com/office/drawing/2014/main" id="{0309A229-56AD-43A7-A2E1-6C02A1C514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6581776"/>
            <a:ext cx="19446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l-GR" sz="1200" u="none">
                <a:latin typeface="Calibri" panose="020F0502020204030204" pitchFamily="34" charset="0"/>
              </a:rPr>
              <a:t>http://www.mama365.gr</a:t>
            </a:r>
            <a:endParaRPr lang="el-GR" altLang="el-GR" sz="1200" u="none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3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- Τίτλος">
            <a:extLst>
              <a:ext uri="{FF2B5EF4-FFF2-40B4-BE49-F238E27FC236}">
                <a16:creationId xmlns:a16="http://schemas.microsoft.com/office/drawing/2014/main" id="{426AB36B-D927-4E60-B980-9AECFC8EA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633412"/>
          </a:xfrm>
        </p:spPr>
        <p:txBody>
          <a:bodyPr/>
          <a:lstStyle/>
          <a:p>
            <a:pPr eaLnBrk="1" hangingPunct="1"/>
            <a:r>
              <a:rPr lang="el-GR" altLang="el-GR" sz="3200">
                <a:solidFill>
                  <a:srgbClr val="FF0000"/>
                </a:solidFill>
              </a:rPr>
              <a:t>Δικαιώματα και υποχρεώσεις στις σχέσεις</a:t>
            </a:r>
          </a:p>
        </p:txBody>
      </p:sp>
      <p:sp>
        <p:nvSpPr>
          <p:cNvPr id="12291" name="2 - Θέση περιεχομένου">
            <a:extLst>
              <a:ext uri="{FF2B5EF4-FFF2-40B4-BE49-F238E27FC236}">
                <a16:creationId xmlns:a16="http://schemas.microsoft.com/office/drawing/2014/main" id="{42C29101-B656-432C-9FB0-4036D2D33D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2313" y="908051"/>
            <a:ext cx="8229600" cy="5472113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q"/>
            </a:pPr>
            <a:r>
              <a:rPr lang="el-GR" altLang="el-GR" sz="2200"/>
              <a:t>	Όλες οι σχέσεις χρειάζονται </a:t>
            </a:r>
            <a:r>
              <a:rPr lang="el-GR" altLang="el-GR" sz="2200">
                <a:solidFill>
                  <a:srgbClr val="0070C0"/>
                </a:solidFill>
              </a:rPr>
              <a:t>ισορροπία</a:t>
            </a:r>
            <a:r>
              <a:rPr lang="el-GR" altLang="el-GR" sz="2200"/>
              <a:t> μεταξύ δικαιωμάτων 	και υποχρεώσεων. 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el-GR" altLang="el-GR" sz="2200"/>
              <a:t>	Η πίεση σε μια σχέση αρχίζει όταν υπάρχουν δικαιώματα για 	τον ένα και υποχρεώσεις για τον άλλο. 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el-GR" altLang="el-GR" sz="2200"/>
              <a:t>	Συνήθως στις υγιείς σχέσεις, οι συγκρούσεις  μπορούν 	να 	επιλυθούν με </a:t>
            </a:r>
            <a:r>
              <a:rPr lang="el-GR" altLang="el-GR" sz="2200">
                <a:solidFill>
                  <a:srgbClr val="00B050"/>
                </a:solidFill>
              </a:rPr>
              <a:t>συζήτηση, διαπραγμάτευση και συμφωνία 	</a:t>
            </a:r>
            <a:r>
              <a:rPr lang="el-GR" altLang="el-GR" sz="2200"/>
              <a:t>ώστε τα δικαιώματα και οι υποχρεώσεις και των δύο να 	βρίσκονται σε ισορροπία.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l-GR" altLang="el-GR" sz="2200"/>
          </a:p>
        </p:txBody>
      </p:sp>
      <p:pic>
        <p:nvPicPr>
          <p:cNvPr id="12292" name="Picture 2" descr="Αποτέλεσμα εικόνας για εφηβεία">
            <a:extLst>
              <a:ext uri="{FF2B5EF4-FFF2-40B4-BE49-F238E27FC236}">
                <a16:creationId xmlns:a16="http://schemas.microsoft.com/office/drawing/2014/main" id="{C12C4219-E911-4D5D-BF84-8929FBAFD5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5414" y="3933826"/>
            <a:ext cx="3887787" cy="274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- Τίτλος">
            <a:extLst>
              <a:ext uri="{FF2B5EF4-FFF2-40B4-BE49-F238E27FC236}">
                <a16:creationId xmlns:a16="http://schemas.microsoft.com/office/drawing/2014/main" id="{9E21C8C0-0624-46D6-84E7-CC9E403F6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7778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l-GR" altLang="el-GR" sz="2800">
                <a:solidFill>
                  <a:srgbClr val="FF0000"/>
                </a:solidFill>
              </a:rPr>
              <a:t>Η φιλία με άτομα του ίδιου φύλου εκφράζεται διαφορετικά στα αγόρια και στα κορίτσια</a:t>
            </a:r>
          </a:p>
        </p:txBody>
      </p:sp>
      <p:sp>
        <p:nvSpPr>
          <p:cNvPr id="13315" name="2 - Θέση περιεχομένου">
            <a:extLst>
              <a:ext uri="{FF2B5EF4-FFF2-40B4-BE49-F238E27FC236}">
                <a16:creationId xmlns:a16="http://schemas.microsoft.com/office/drawing/2014/main" id="{662AB510-946D-4C5F-9308-E29CA75065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7851" y="836614"/>
            <a:ext cx="8640763" cy="6021387"/>
          </a:xfrm>
        </p:spPr>
        <p:txBody>
          <a:bodyPr/>
          <a:lstStyle/>
          <a:p>
            <a:pPr eaLnBrk="1" hangingPunct="1"/>
            <a:endParaRPr lang="el-GR" altLang="el-GR" sz="2200"/>
          </a:p>
          <a:p>
            <a:pPr eaLnBrk="1" hangingPunct="1"/>
            <a:r>
              <a:rPr lang="el-GR" altLang="el-GR" sz="2200"/>
              <a:t>Στα περισσότερα </a:t>
            </a:r>
            <a:r>
              <a:rPr lang="el-GR" altLang="el-GR" sz="2200">
                <a:solidFill>
                  <a:srgbClr val="0070C0"/>
                </a:solidFill>
              </a:rPr>
              <a:t>κορίτσια</a:t>
            </a:r>
            <a:r>
              <a:rPr lang="el-GR" altLang="el-GR" sz="2200"/>
              <a:t> αρέσει η </a:t>
            </a:r>
            <a:r>
              <a:rPr lang="el-GR" altLang="el-GR" sz="2200">
                <a:solidFill>
                  <a:srgbClr val="FF0066"/>
                </a:solidFill>
              </a:rPr>
              <a:t>στενή παρέα και η δεμένη ομάδα.</a:t>
            </a:r>
            <a:r>
              <a:rPr lang="el-GR" altLang="el-GR" sz="2200"/>
              <a:t> Εάν ένα κορίτσι από την παρέα αρχίσει να βγαίνει ραντεβού με ένα αγόρι αυτό διαταράσσει την ισορροπία της ομάδας. Εάν αυτό συμβεί, μπορεί να νιώθεις απόρριψη αλλά να θυμάσαι ότι η φίλη σου ακόμα σε χρειάζεται.</a:t>
            </a:r>
          </a:p>
          <a:p>
            <a:pPr eaLnBrk="1" hangingPunct="1"/>
            <a:endParaRPr lang="el-GR" altLang="el-GR" sz="2200"/>
          </a:p>
          <a:p>
            <a:pPr eaLnBrk="1" hangingPunct="1"/>
            <a:r>
              <a:rPr lang="el-GR" altLang="el-GR" sz="2200"/>
              <a:t>Στα περισσότερα </a:t>
            </a:r>
            <a:r>
              <a:rPr lang="el-GR" altLang="el-GR" sz="2200">
                <a:solidFill>
                  <a:srgbClr val="00B050"/>
                </a:solidFill>
              </a:rPr>
              <a:t>αγόρια </a:t>
            </a:r>
            <a:r>
              <a:rPr lang="el-GR" altLang="el-GR" sz="2200"/>
              <a:t>αρέσουν </a:t>
            </a:r>
            <a:r>
              <a:rPr lang="el-GR" altLang="el-GR" sz="2200">
                <a:solidFill>
                  <a:srgbClr val="0070C0"/>
                </a:solidFill>
              </a:rPr>
              <a:t>οι παρέες με πολλά αγόρια</a:t>
            </a:r>
            <a:r>
              <a:rPr lang="el-GR" altLang="el-GR" sz="2200"/>
              <a:t>. Οπότε εάν κάποιος αρχίσει να βγαίνει ραντεβού μ’ ένα κορίτσι  αυτό δεν επηρεάζει σημαντικά τη σχέση του με τα υπόλοιπα αγόρια της παρέας.</a:t>
            </a:r>
          </a:p>
        </p:txBody>
      </p:sp>
      <p:pic>
        <p:nvPicPr>
          <p:cNvPr id="13316" name="Picture 2" descr="http://www.psychotherapeia.net.gr/images/puberty_friendship8.jpg">
            <a:extLst>
              <a:ext uri="{FF2B5EF4-FFF2-40B4-BE49-F238E27FC236}">
                <a16:creationId xmlns:a16="http://schemas.microsoft.com/office/drawing/2014/main" id="{1E261AD8-9D55-4E01-B162-9FD6687FB2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2314" y="4508500"/>
            <a:ext cx="3671887" cy="221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4 - Ορθογώνιο">
            <a:extLst>
              <a:ext uri="{FF2B5EF4-FFF2-40B4-BE49-F238E27FC236}">
                <a16:creationId xmlns:a16="http://schemas.microsoft.com/office/drawing/2014/main" id="{9D7066CB-8393-471F-B5A0-4F7AF42911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7439" y="6092825"/>
            <a:ext cx="432117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100" u="none">
                <a:latin typeface="Calibri" panose="020F0502020204030204" pitchFamily="34" charset="0"/>
              </a:rPr>
              <a:t>ΦΩΤΟ: </a:t>
            </a:r>
            <a:r>
              <a:rPr lang="en-GB" altLang="el-GR" sz="1100" u="none">
                <a:latin typeface="Calibri" panose="020F0502020204030204" pitchFamily="34" charset="0"/>
              </a:rPr>
              <a:t>http://www.psychotherapeia.net.gr/articles-psyxologoi-marousi-psyxotherapeftes-marousi/efhveia/61-efhvos-kai-filia</a:t>
            </a:r>
            <a:endParaRPr lang="el-GR" altLang="el-GR" sz="1100" u="none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- Τίτλος">
            <a:extLst>
              <a:ext uri="{FF2B5EF4-FFF2-40B4-BE49-F238E27FC236}">
                <a16:creationId xmlns:a16="http://schemas.microsoft.com/office/drawing/2014/main" id="{FC96E218-4991-49BD-A1D4-CD9F77066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826" y="274638"/>
            <a:ext cx="8893175" cy="1143000"/>
          </a:xfrm>
        </p:spPr>
        <p:txBody>
          <a:bodyPr/>
          <a:lstStyle/>
          <a:p>
            <a:pPr eaLnBrk="1" hangingPunct="1"/>
            <a:r>
              <a:rPr lang="el-GR" altLang="el-GR" sz="3200">
                <a:solidFill>
                  <a:srgbClr val="FF0000"/>
                </a:solidFill>
              </a:rPr>
              <a:t>«τώρα που είμαι έφηβος/η σκέφτομαι για…»</a:t>
            </a:r>
          </a:p>
        </p:txBody>
      </p:sp>
      <p:sp>
        <p:nvSpPr>
          <p:cNvPr id="3075" name="2 - Θέση περιεχομένου">
            <a:extLst>
              <a:ext uri="{FF2B5EF4-FFF2-40B4-BE49-F238E27FC236}">
                <a16:creationId xmlns:a16="http://schemas.microsoft.com/office/drawing/2014/main" id="{72A9922B-3448-421E-B3ED-FA4BE3D28C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773239"/>
            <a:ext cx="8229600" cy="4352925"/>
          </a:xfrm>
        </p:spPr>
        <p:txBody>
          <a:bodyPr/>
          <a:lstStyle/>
          <a:p>
            <a:pPr algn="ctr" eaLnBrk="1" hangingPunct="1">
              <a:lnSpc>
                <a:spcPct val="200000"/>
              </a:lnSpc>
            </a:pPr>
            <a:r>
              <a:rPr lang="el-GR" altLang="el-GR">
                <a:solidFill>
                  <a:srgbClr val="00B050"/>
                </a:solidFill>
              </a:rPr>
              <a:t>τη φιλία</a:t>
            </a:r>
          </a:p>
          <a:p>
            <a:pPr algn="ctr" eaLnBrk="1" hangingPunct="1">
              <a:lnSpc>
                <a:spcPct val="200000"/>
              </a:lnSpc>
            </a:pPr>
            <a:r>
              <a:rPr lang="el-GR" altLang="el-GR"/>
              <a:t> </a:t>
            </a:r>
            <a:r>
              <a:rPr lang="el-GR" altLang="el-GR">
                <a:solidFill>
                  <a:srgbClr val="FF0066"/>
                </a:solidFill>
              </a:rPr>
              <a:t>τον έρωτα </a:t>
            </a:r>
          </a:p>
          <a:p>
            <a:pPr algn="ctr" eaLnBrk="1" hangingPunct="1">
              <a:lnSpc>
                <a:spcPct val="200000"/>
              </a:lnSpc>
            </a:pPr>
            <a:r>
              <a:rPr lang="el-GR" altLang="el-GR">
                <a:solidFill>
                  <a:srgbClr val="0070C0"/>
                </a:solidFill>
              </a:rPr>
              <a:t>τη σεξουαλικότητα</a:t>
            </a:r>
          </a:p>
          <a:p>
            <a:pPr algn="ctr" eaLnBrk="1" hangingPunct="1">
              <a:lnSpc>
                <a:spcPct val="200000"/>
              </a:lnSpc>
            </a:pPr>
            <a:r>
              <a:rPr lang="el-GR" altLang="el-GR">
                <a:solidFill>
                  <a:srgbClr val="9966FF"/>
                </a:solidFill>
              </a:rPr>
              <a:t>τη σεξουαλική παρενόχληση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- Τίτλος">
            <a:extLst>
              <a:ext uri="{FF2B5EF4-FFF2-40B4-BE49-F238E27FC236}">
                <a16:creationId xmlns:a16="http://schemas.microsoft.com/office/drawing/2014/main" id="{04902CCE-287A-4E50-932A-C463C9D961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188913"/>
            <a:ext cx="7239000" cy="647700"/>
          </a:xfrm>
        </p:spPr>
        <p:txBody>
          <a:bodyPr/>
          <a:lstStyle/>
          <a:p>
            <a:pPr eaLnBrk="1" hangingPunct="1"/>
            <a:r>
              <a:rPr lang="el-GR" altLang="el-GR" sz="3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Οι συνομήλικοι</a:t>
            </a:r>
          </a:p>
        </p:txBody>
      </p:sp>
      <p:sp>
        <p:nvSpPr>
          <p:cNvPr id="4099" name="2 - Θέση περιεχομένου">
            <a:extLst>
              <a:ext uri="{FF2B5EF4-FFF2-40B4-BE49-F238E27FC236}">
                <a16:creationId xmlns:a16="http://schemas.microsoft.com/office/drawing/2014/main" id="{110EEAE0-4E2C-40A4-8E62-7D05B3DA01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4826" y="836613"/>
            <a:ext cx="8569325" cy="3313112"/>
          </a:xfrm>
        </p:spPr>
        <p:txBody>
          <a:bodyPr/>
          <a:lstStyle/>
          <a:p>
            <a:pPr algn="just" eaLnBrk="1" hangingPunct="1"/>
            <a:r>
              <a:rPr lang="el-GR" altLang="el-GR" sz="2100"/>
              <a:t>Οι έφηβοι θέλουν:</a:t>
            </a:r>
            <a:endParaRPr lang="en-US" altLang="el-GR" sz="2100"/>
          </a:p>
          <a:p>
            <a:pPr algn="just" eaLnBrk="1" hangingPunct="1">
              <a:buFont typeface="Arial" panose="020B0604020202020204" pitchFamily="34" charset="0"/>
              <a:buNone/>
            </a:pPr>
            <a:r>
              <a:rPr lang="el-GR" altLang="el-GR" sz="2100"/>
              <a:t>      -   να ανεξαρτητοποιηθούν από την οικογένεια, </a:t>
            </a:r>
            <a:endParaRPr lang="en-US" altLang="el-GR" sz="2100"/>
          </a:p>
          <a:p>
            <a:pPr algn="just" eaLnBrk="1" hangingPunct="1">
              <a:buFont typeface="Arial" panose="020B0604020202020204" pitchFamily="34" charset="0"/>
              <a:buNone/>
            </a:pPr>
            <a:r>
              <a:rPr lang="el-GR" altLang="el-GR" sz="2100"/>
              <a:t>      -   να διευρύνουν τα ενδιαφέροντά τους, </a:t>
            </a:r>
            <a:endParaRPr lang="en-US" altLang="el-GR" sz="2100"/>
          </a:p>
          <a:p>
            <a:pPr algn="just" eaLnBrk="1" hangingPunct="1">
              <a:buFont typeface="Arial" panose="020B0604020202020204" pitchFamily="34" charset="0"/>
              <a:buNone/>
            </a:pPr>
            <a:r>
              <a:rPr lang="el-GR" altLang="el-GR" sz="2100"/>
              <a:t>      -   να μιλούν με συνομήλικα άτομα, </a:t>
            </a:r>
          </a:p>
          <a:p>
            <a:pPr algn="just" eaLnBrk="1" hangingPunct="1">
              <a:buFont typeface="Arial" panose="020B0604020202020204" pitchFamily="34" charset="0"/>
              <a:buNone/>
            </a:pPr>
            <a:r>
              <a:rPr lang="el-GR" altLang="el-GR" sz="2100"/>
              <a:t>       -  να δοκιμάζουν νέες δραστηριότητες, </a:t>
            </a:r>
            <a:endParaRPr lang="en-US" altLang="el-GR" sz="2100"/>
          </a:p>
          <a:p>
            <a:pPr algn="just" eaLnBrk="1" hangingPunct="1">
              <a:buFont typeface="Arial" panose="020B0604020202020204" pitchFamily="34" charset="0"/>
              <a:buNone/>
            </a:pPr>
            <a:r>
              <a:rPr lang="el-GR" altLang="el-GR" sz="2100"/>
              <a:t>      - να ανήκουν σε μια ομάδα όπου όλοι σκέφτονται και ντύνονται  παρόμοια και μοιράζονται τις ίδιες αξίες και δραστηριότητες (π.χ. μουσική, αθλητισμός).</a:t>
            </a:r>
          </a:p>
          <a:p>
            <a:pPr algn="just" eaLnBrk="1" hangingPunct="1">
              <a:lnSpc>
                <a:spcPct val="150000"/>
              </a:lnSpc>
            </a:pPr>
            <a:endParaRPr lang="el-GR" altLang="el-GR" sz="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100" name="Picture 3" descr="C:\Users\kmerakou\Desktop\images.png">
            <a:extLst>
              <a:ext uri="{FF2B5EF4-FFF2-40B4-BE49-F238E27FC236}">
                <a16:creationId xmlns:a16="http://schemas.microsoft.com/office/drawing/2014/main" id="{53EE6448-4F5E-4F2F-AB0A-92C0DD8E21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7550" y="4337050"/>
            <a:ext cx="3600450" cy="252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2 - Θέση περιεχομένου">
            <a:extLst>
              <a:ext uri="{FF2B5EF4-FFF2-40B4-BE49-F238E27FC236}">
                <a16:creationId xmlns:a16="http://schemas.microsoft.com/office/drawing/2014/main" id="{80999816-54D5-48D7-ADD4-A234C6CAED72}"/>
              </a:ext>
            </a:extLst>
          </p:cNvPr>
          <p:cNvSpPr txBox="1">
            <a:spLocks/>
          </p:cNvSpPr>
          <p:nvPr/>
        </p:nvSpPr>
        <p:spPr bwMode="auto">
          <a:xfrm>
            <a:off x="1703388" y="4365625"/>
            <a:ext cx="5256212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  <a:buFont typeface="Arial" charset="0"/>
              <a:buChar char="•"/>
              <a:defRPr/>
            </a:pPr>
            <a:r>
              <a:rPr lang="el-GR" sz="2100" dirty="0">
                <a:cs typeface="Arial" charset="0"/>
              </a:rPr>
              <a:t>Οι σχέσεις με τους συνομηλίκους είναι πολύ σημαντικές και βοηθούν στην κοινωνική και συναισθηματική ανάπτυξη των εφήβων και τη δημιουργία της δικής τους ταυτότητας.</a:t>
            </a:r>
          </a:p>
          <a:p>
            <a:pPr marL="342900" indent="-342900" algn="just">
              <a:spcBef>
                <a:spcPct val="20000"/>
              </a:spcBef>
              <a:buFont typeface="Arial" charset="0"/>
              <a:buChar char="•"/>
              <a:defRPr/>
            </a:pPr>
            <a:endParaRPr lang="el-GR" sz="20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- Τίτλος">
            <a:extLst>
              <a:ext uri="{FF2B5EF4-FFF2-40B4-BE49-F238E27FC236}">
                <a16:creationId xmlns:a16="http://schemas.microsoft.com/office/drawing/2014/main" id="{61C2A7EF-105B-45E3-B6A3-1592828FF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3751" y="-387350"/>
            <a:ext cx="7993063" cy="2016125"/>
          </a:xfrm>
        </p:spPr>
        <p:txBody>
          <a:bodyPr>
            <a:normAutofit fontScale="90000"/>
          </a:bodyPr>
          <a:lstStyle/>
          <a:p>
            <a:pPr eaLnBrk="1" hangingPunct="1"/>
            <a:br>
              <a:rPr lang="el-GR" altLang="el-GR" sz="3200"/>
            </a:br>
            <a:br>
              <a:rPr lang="el-GR" altLang="el-GR" sz="3200"/>
            </a:br>
            <a:r>
              <a:rPr lang="el-GR" altLang="el-GR" sz="3200">
                <a:solidFill>
                  <a:srgbClr val="FF0000"/>
                </a:solidFill>
              </a:rPr>
              <a:t>Η φιλία στην εφηβεία </a:t>
            </a:r>
            <a:br>
              <a:rPr lang="el-GR" altLang="el-GR" sz="3200"/>
            </a:br>
            <a:br>
              <a:rPr lang="el-GR" altLang="el-GR" sz="3200"/>
            </a:br>
            <a:endParaRPr lang="el-GR" altLang="el-GR" sz="3200"/>
          </a:p>
        </p:txBody>
      </p:sp>
      <p:sp>
        <p:nvSpPr>
          <p:cNvPr id="5123" name="2 - Θέση περιεχομένου">
            <a:extLst>
              <a:ext uri="{FF2B5EF4-FFF2-40B4-BE49-F238E27FC236}">
                <a16:creationId xmlns:a16="http://schemas.microsoft.com/office/drawing/2014/main" id="{72C7FB59-5572-4FD5-ADC2-4CE4F0634A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692150"/>
            <a:ext cx="8229600" cy="6165850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</a:pPr>
            <a:endParaRPr lang="el-GR" altLang="el-GR" sz="1000"/>
          </a:p>
          <a:p>
            <a:pPr algn="just" eaLnBrk="1" hangingPunct="1">
              <a:lnSpc>
                <a:spcPct val="150000"/>
              </a:lnSpc>
            </a:pPr>
            <a:r>
              <a:rPr lang="el-GR" altLang="el-GR" sz="2200"/>
              <a:t>Η ανάγκη για φιλία ξεκινάει από την ηλικία των δύο ετών</a:t>
            </a:r>
          </a:p>
          <a:p>
            <a:pPr algn="just" eaLnBrk="1" hangingPunct="1">
              <a:lnSpc>
                <a:spcPct val="150000"/>
              </a:lnSpc>
            </a:pPr>
            <a:endParaRPr lang="el-GR" altLang="el-GR" sz="800"/>
          </a:p>
          <a:p>
            <a:pPr algn="just" eaLnBrk="1" hangingPunct="1">
              <a:lnSpc>
                <a:spcPct val="150000"/>
              </a:lnSpc>
            </a:pPr>
            <a:r>
              <a:rPr lang="el-GR" altLang="el-GR" sz="2200"/>
              <a:t>Οι φίλοι είναι πολύ σημαντικά πρόσωπα κατά την εφηβεία.</a:t>
            </a:r>
          </a:p>
          <a:p>
            <a:pPr algn="just" eaLnBrk="1" hangingPunct="1">
              <a:lnSpc>
                <a:spcPct val="150000"/>
              </a:lnSpc>
            </a:pPr>
            <a:endParaRPr lang="el-GR" altLang="el-GR" sz="800"/>
          </a:p>
          <a:p>
            <a:pPr algn="just" eaLnBrk="1" hangingPunct="1">
              <a:lnSpc>
                <a:spcPct val="150000"/>
              </a:lnSpc>
            </a:pPr>
            <a:r>
              <a:rPr lang="el-GR" altLang="el-GR" sz="2200"/>
              <a:t>Για πολλούς εφήβους ο κολλητός και η κολλητή είναι οι επιστήθιοι φίλοι τους που τους εμπιστεύονται τα πάντα.</a:t>
            </a:r>
          </a:p>
          <a:p>
            <a:pPr algn="just" eaLnBrk="1" hangingPunct="1">
              <a:lnSpc>
                <a:spcPct val="150000"/>
              </a:lnSpc>
            </a:pPr>
            <a:endParaRPr lang="el-GR" altLang="el-GR" sz="2200"/>
          </a:p>
        </p:txBody>
      </p:sp>
      <p:pic>
        <p:nvPicPr>
          <p:cNvPr id="5124" name="Picture 2" descr="oi-filoi-stin-efiveia-giati-einai-toso-simantikoi">
            <a:extLst>
              <a:ext uri="{FF2B5EF4-FFF2-40B4-BE49-F238E27FC236}">
                <a16:creationId xmlns:a16="http://schemas.microsoft.com/office/drawing/2014/main" id="{3431DD57-4A2A-456E-A55C-3B9975F79F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4200" y="4076701"/>
            <a:ext cx="4248150" cy="240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4 - Ορθογώνιο">
            <a:extLst>
              <a:ext uri="{FF2B5EF4-FFF2-40B4-BE49-F238E27FC236}">
                <a16:creationId xmlns:a16="http://schemas.microsoft.com/office/drawing/2014/main" id="{07C3EFE9-7B05-4085-B3C2-61D69255F4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24563" y="6524626"/>
            <a:ext cx="424815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l-GR" sz="1200" u="none">
                <a:latin typeface="Calibri" panose="020F0502020204030204" pitchFamily="34" charset="0"/>
              </a:rPr>
              <a:t>http://efiveia.gr/oi-filoi-stin-efiveia-giati-einai-toso-simantikoi/</a:t>
            </a:r>
            <a:endParaRPr lang="el-GR" altLang="el-GR" sz="1200" u="none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>
            <a:extLst>
              <a:ext uri="{FF2B5EF4-FFF2-40B4-BE49-F238E27FC236}">
                <a16:creationId xmlns:a16="http://schemas.microsoft.com/office/drawing/2014/main" id="{94BED0F9-C473-4DA4-9D95-1A00268A5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9"/>
            <a:ext cx="8002588" cy="706437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l-GR" sz="3600" dirty="0">
                <a:solidFill>
                  <a:srgbClr val="FF0000"/>
                </a:solidFill>
              </a:rPr>
              <a:t>Τι είναι φίλος/η</a:t>
            </a:r>
            <a:br>
              <a:rPr lang="el-GR" sz="2800" dirty="0"/>
            </a:br>
            <a:r>
              <a:rPr lang="el-GR" sz="2000" dirty="0"/>
              <a:t>(Απαντήσεις παιδιών Β’ Γυμνασίου)</a:t>
            </a:r>
          </a:p>
        </p:txBody>
      </p:sp>
      <p:sp>
        <p:nvSpPr>
          <p:cNvPr id="3" name="2 - Θέση περιεχομένου">
            <a:extLst>
              <a:ext uri="{FF2B5EF4-FFF2-40B4-BE49-F238E27FC236}">
                <a16:creationId xmlns:a16="http://schemas.microsoft.com/office/drawing/2014/main" id="{00948F2A-3225-43F1-B76C-2061D9466E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7850" y="1125539"/>
            <a:ext cx="8362950" cy="6048375"/>
          </a:xfrm>
        </p:spPr>
        <p:txBody>
          <a:bodyPr rtlCol="0">
            <a:normAutofit fontScale="62500" lnSpcReduction="20000"/>
          </a:bodyPr>
          <a:lstStyle/>
          <a:p>
            <a:pPr>
              <a:buNone/>
              <a:defRPr/>
            </a:pPr>
            <a:r>
              <a:rPr lang="el-GR" sz="2600" u="sng" dirty="0"/>
              <a:t>Κάποιος/α </a:t>
            </a:r>
            <a:r>
              <a:rPr lang="el-GR" sz="2600" dirty="0"/>
              <a:t>: </a:t>
            </a:r>
          </a:p>
          <a:p>
            <a:pPr>
              <a:defRPr/>
            </a:pPr>
            <a:r>
              <a:rPr lang="el-GR" sz="2600" dirty="0"/>
              <a:t>που σ’ αγαπάει</a:t>
            </a:r>
          </a:p>
          <a:p>
            <a:pPr>
              <a:defRPr/>
            </a:pPr>
            <a:r>
              <a:rPr lang="el-GR" sz="2600" dirty="0"/>
              <a:t>που σε νοιάζεται</a:t>
            </a:r>
          </a:p>
          <a:p>
            <a:pPr>
              <a:defRPr/>
            </a:pPr>
            <a:r>
              <a:rPr lang="el-GR" sz="2600" dirty="0"/>
              <a:t>που εμπιστεύεσαι</a:t>
            </a:r>
          </a:p>
          <a:p>
            <a:pPr>
              <a:defRPr/>
            </a:pPr>
            <a:r>
              <a:rPr lang="el-GR" sz="2600" dirty="0"/>
              <a:t>που σε στηρίζει</a:t>
            </a:r>
          </a:p>
          <a:p>
            <a:pPr>
              <a:defRPr/>
            </a:pPr>
            <a:r>
              <a:rPr lang="el-GR" sz="2600" dirty="0"/>
              <a:t>που σας αρέσουν τα ίδια πράγματα</a:t>
            </a:r>
          </a:p>
          <a:p>
            <a:pPr>
              <a:defRPr/>
            </a:pPr>
            <a:r>
              <a:rPr lang="el-GR" sz="2600" dirty="0"/>
              <a:t>που του δίνεις/σου δίνει συμβουλές</a:t>
            </a:r>
          </a:p>
          <a:p>
            <a:pPr>
              <a:defRPr/>
            </a:pPr>
            <a:r>
              <a:rPr lang="el-GR" sz="2600" dirty="0"/>
              <a:t>που σε ακούει</a:t>
            </a:r>
          </a:p>
          <a:p>
            <a:pPr>
              <a:defRPr/>
            </a:pPr>
            <a:r>
              <a:rPr lang="el-GR" sz="2600" dirty="0"/>
              <a:t>που εκτιμά τη βοήθεια σου</a:t>
            </a:r>
          </a:p>
          <a:p>
            <a:pPr>
              <a:defRPr/>
            </a:pPr>
            <a:r>
              <a:rPr lang="el-GR" sz="2600" dirty="0"/>
              <a:t>που γελάτε μαζί</a:t>
            </a:r>
          </a:p>
          <a:p>
            <a:pPr>
              <a:defRPr/>
            </a:pPr>
            <a:r>
              <a:rPr lang="el-GR" sz="2600" dirty="0"/>
              <a:t>που σου λέει την αλήθεια</a:t>
            </a:r>
          </a:p>
          <a:p>
            <a:pPr>
              <a:defRPr/>
            </a:pPr>
            <a:r>
              <a:rPr lang="el-GR" sz="2600" dirty="0"/>
              <a:t>που πιστεύει σε σένα</a:t>
            </a:r>
          </a:p>
          <a:p>
            <a:pPr>
              <a:defRPr/>
            </a:pPr>
            <a:r>
              <a:rPr lang="el-GR" sz="2600" dirty="0"/>
              <a:t>που δεν ζηλεύει</a:t>
            </a:r>
          </a:p>
          <a:p>
            <a:pPr>
              <a:defRPr/>
            </a:pPr>
            <a:r>
              <a:rPr lang="el-GR" sz="2600" dirty="0"/>
              <a:t>που σε κάνει να νιώθεις καλά με τον εαυτό σου</a:t>
            </a:r>
          </a:p>
          <a:p>
            <a:pPr>
              <a:defRPr/>
            </a:pPr>
            <a:r>
              <a:rPr lang="el-GR" sz="2600" dirty="0"/>
              <a:t>που κρατάει μυστικά</a:t>
            </a:r>
          </a:p>
          <a:p>
            <a:pPr>
              <a:defRPr/>
            </a:pPr>
            <a:r>
              <a:rPr lang="el-GR" sz="2600" dirty="0"/>
              <a:t>που η παρέα μαζί του σε κάνει καλύτερο άνθρωπο</a:t>
            </a:r>
          </a:p>
          <a:p>
            <a:pPr>
              <a:defRPr/>
            </a:pPr>
            <a:r>
              <a:rPr lang="el-GR" sz="2600" dirty="0"/>
              <a:t>κλπ</a:t>
            </a:r>
            <a:r>
              <a:rPr lang="en-GB" sz="2600" dirty="0"/>
              <a:t> </a:t>
            </a:r>
            <a:endParaRPr lang="el-GR" sz="2600" dirty="0"/>
          </a:p>
          <a:p>
            <a:pPr>
              <a:buNone/>
              <a:defRPr/>
            </a:pPr>
            <a:endParaRPr lang="el-GR" sz="1500" dirty="0"/>
          </a:p>
          <a:p>
            <a:pPr>
              <a:buNone/>
              <a:defRPr/>
            </a:pPr>
            <a:r>
              <a:rPr lang="el-GR" sz="1500" dirty="0"/>
              <a:t>ΦΩΤΟ:</a:t>
            </a:r>
            <a:r>
              <a:rPr lang="el-GR" sz="2400" dirty="0"/>
              <a:t> </a:t>
            </a:r>
            <a:r>
              <a:rPr lang="en-GB" sz="1400" dirty="0"/>
              <a:t>http://www.psychotherapeia.net.gr/articles-psyxologoi-marousi-psyxotherapeftes-marousi/efhveia/61-efhvos-kai-filia</a:t>
            </a:r>
            <a:endParaRPr lang="el-GR" sz="1400" dirty="0"/>
          </a:p>
          <a:p>
            <a:pPr>
              <a:defRPr/>
            </a:pPr>
            <a:endParaRPr lang="el-GR" sz="2400" dirty="0"/>
          </a:p>
          <a:p>
            <a:pPr>
              <a:defRPr/>
            </a:pPr>
            <a:endParaRPr lang="el-GR" sz="2400" dirty="0"/>
          </a:p>
          <a:p>
            <a:pPr>
              <a:defRPr/>
            </a:pPr>
            <a:endParaRPr lang="el-GR" sz="2400" dirty="0"/>
          </a:p>
        </p:txBody>
      </p:sp>
      <p:pic>
        <p:nvPicPr>
          <p:cNvPr id="6148" name="Picture 2" descr="http://www.psychotherapeia.net.gr/images/puberty_friendship7.jpg">
            <a:extLst>
              <a:ext uri="{FF2B5EF4-FFF2-40B4-BE49-F238E27FC236}">
                <a16:creationId xmlns:a16="http://schemas.microsoft.com/office/drawing/2014/main" id="{CEF2CBC2-E7D9-4B02-ABB6-3B098C6860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525" y="1700213"/>
            <a:ext cx="3132138" cy="300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41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4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49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1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53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5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57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9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61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3" dur="2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6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7" dur="2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- Τίτλος">
            <a:extLst>
              <a:ext uri="{FF2B5EF4-FFF2-40B4-BE49-F238E27FC236}">
                <a16:creationId xmlns:a16="http://schemas.microsoft.com/office/drawing/2014/main" id="{F1E8AE81-46FC-4483-9AAC-43A01F6F19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922337"/>
          </a:xfrm>
        </p:spPr>
        <p:txBody>
          <a:bodyPr/>
          <a:lstStyle/>
          <a:p>
            <a:pPr eaLnBrk="1" hangingPunct="1"/>
            <a:r>
              <a:rPr lang="el-GR" altLang="el-GR" sz="3200">
                <a:solidFill>
                  <a:srgbClr val="FF0000"/>
                </a:solidFill>
              </a:rPr>
              <a:t>Εγώ και ο κολλητός μου</a:t>
            </a:r>
            <a:br>
              <a:rPr lang="el-GR" altLang="el-GR" sz="2800">
                <a:solidFill>
                  <a:srgbClr val="FF0000"/>
                </a:solidFill>
              </a:rPr>
            </a:br>
            <a:r>
              <a:rPr lang="el-GR" altLang="el-GR" sz="1800"/>
              <a:t>(Απαντά ο Γιάννης - Β’ Γυμνασίου)</a:t>
            </a:r>
          </a:p>
        </p:txBody>
      </p:sp>
      <p:sp>
        <p:nvSpPr>
          <p:cNvPr id="3" name="2 - Θέση περιεχομένου">
            <a:extLst>
              <a:ext uri="{FF2B5EF4-FFF2-40B4-BE49-F238E27FC236}">
                <a16:creationId xmlns:a16="http://schemas.microsoft.com/office/drawing/2014/main" id="{D727BEFA-7EA1-47BB-9CEE-9BA7078034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484313"/>
            <a:ext cx="8229600" cy="5040312"/>
          </a:xfrm>
        </p:spPr>
        <p:txBody>
          <a:bodyPr rtlCol="0">
            <a:normAutofit fontScale="70000" lnSpcReduction="20000"/>
          </a:bodyPr>
          <a:lstStyle/>
          <a:p>
            <a:pPr>
              <a:buNone/>
              <a:defRPr/>
            </a:pPr>
            <a:r>
              <a:rPr lang="el-GR" sz="2000" dirty="0"/>
              <a:t>1. Τι μου αρέσει περισσότερο σ’ αυτόν</a:t>
            </a:r>
          </a:p>
          <a:p>
            <a:pPr>
              <a:defRPr/>
            </a:pPr>
            <a:r>
              <a:rPr lang="el-GR" sz="2000" dirty="0"/>
              <a:t>Δεν μου κάνει κριτική </a:t>
            </a:r>
          </a:p>
          <a:p>
            <a:pPr>
              <a:defRPr/>
            </a:pPr>
            <a:r>
              <a:rPr lang="el-GR" sz="2000" dirty="0"/>
              <a:t>Με στηρίζει όταν έχω προβλήματα</a:t>
            </a:r>
          </a:p>
          <a:p>
            <a:pPr>
              <a:defRPr/>
            </a:pPr>
            <a:r>
              <a:rPr lang="el-GR" sz="2000" dirty="0"/>
              <a:t>Με καταλαβαίνει</a:t>
            </a:r>
          </a:p>
          <a:p>
            <a:pPr>
              <a:defRPr/>
            </a:pPr>
            <a:endParaRPr lang="el-GR" sz="2000" dirty="0"/>
          </a:p>
          <a:p>
            <a:pPr>
              <a:buNone/>
              <a:defRPr/>
            </a:pPr>
            <a:r>
              <a:rPr lang="el-GR" sz="2000" dirty="0"/>
              <a:t>2. Τι με ενοχλεί περισσότερο σ’ αυτόν</a:t>
            </a:r>
          </a:p>
          <a:p>
            <a:pPr>
              <a:defRPr/>
            </a:pPr>
            <a:r>
              <a:rPr lang="el-GR" sz="2000" dirty="0"/>
              <a:t>Θέλει να νικάει συνέχεια στο ποδόσφαιρο</a:t>
            </a:r>
          </a:p>
          <a:p>
            <a:pPr>
              <a:defRPr/>
            </a:pPr>
            <a:r>
              <a:rPr lang="el-GR" sz="2000" dirty="0"/>
              <a:t>Καμιά φορά βρίζει</a:t>
            </a:r>
          </a:p>
          <a:p>
            <a:pPr>
              <a:defRPr/>
            </a:pPr>
            <a:r>
              <a:rPr lang="el-GR" sz="2000" dirty="0"/>
              <a:t>Ασχολείται πολύ ώρα με το κινητό του      </a:t>
            </a:r>
          </a:p>
          <a:p>
            <a:pPr>
              <a:buNone/>
              <a:defRPr/>
            </a:pPr>
            <a:endParaRPr lang="el-GR" sz="2000" dirty="0"/>
          </a:p>
          <a:p>
            <a:pPr marL="457200" indent="-457200">
              <a:buNone/>
              <a:defRPr/>
            </a:pPr>
            <a:r>
              <a:rPr lang="el-GR" sz="2000" dirty="0"/>
              <a:t>3. Θα ήθελα να του ζητήσω:</a:t>
            </a:r>
          </a:p>
          <a:p>
            <a:pPr marL="457200" indent="-457200">
              <a:defRPr/>
            </a:pPr>
            <a:r>
              <a:rPr lang="el-GR" sz="2000" dirty="0"/>
              <a:t>Να παραμείνει κολλητός μου για πάντα </a:t>
            </a:r>
          </a:p>
          <a:p>
            <a:pPr marL="457200" indent="-457200">
              <a:defRPr/>
            </a:pPr>
            <a:r>
              <a:rPr lang="el-GR" sz="2000" dirty="0"/>
              <a:t>Να παίζουμε και μπάσκετ και όχι μόνο ποδόσφαιρο </a:t>
            </a:r>
          </a:p>
          <a:p>
            <a:pPr marL="457200" indent="-457200">
              <a:defRPr/>
            </a:pPr>
            <a:r>
              <a:rPr lang="el-GR" sz="2000" dirty="0"/>
              <a:t>Να μη μιλάει πολύ ώρα στο σχολείο με τα κορίτσια</a:t>
            </a:r>
          </a:p>
          <a:p>
            <a:pPr marL="457200" indent="-457200">
              <a:buNone/>
              <a:defRPr/>
            </a:pPr>
            <a:endParaRPr lang="en-US" sz="2000" dirty="0"/>
          </a:p>
          <a:p>
            <a:pPr marL="457200" indent="-457200">
              <a:buNone/>
              <a:defRPr/>
            </a:pPr>
            <a:r>
              <a:rPr lang="el-GR" sz="1300" dirty="0"/>
              <a:t>ΦΩΤΟ: </a:t>
            </a:r>
            <a:r>
              <a:rPr lang="en-US" sz="1300" dirty="0"/>
              <a:t>www.diakonima.gr</a:t>
            </a:r>
            <a:endParaRPr lang="el-GR" sz="1300" dirty="0"/>
          </a:p>
        </p:txBody>
      </p:sp>
      <p:pic>
        <p:nvPicPr>
          <p:cNvPr id="7172" name="Picture 2" descr="Αποτέλεσμα εικόνας για σχέσεις εφήβων με συνομηλίκους">
            <a:extLst>
              <a:ext uri="{FF2B5EF4-FFF2-40B4-BE49-F238E27FC236}">
                <a16:creationId xmlns:a16="http://schemas.microsoft.com/office/drawing/2014/main" id="{66E9A573-B2DB-47E2-A07A-74B702237E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4064" y="1773239"/>
            <a:ext cx="3240087" cy="2376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- Τίτλος">
            <a:extLst>
              <a:ext uri="{FF2B5EF4-FFF2-40B4-BE49-F238E27FC236}">
                <a16:creationId xmlns:a16="http://schemas.microsoft.com/office/drawing/2014/main" id="{BB082CD8-248D-4922-8F9B-4EE1E7962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8509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l-GR" altLang="el-GR" sz="3200">
                <a:solidFill>
                  <a:srgbClr val="FF0000"/>
                </a:solidFill>
              </a:rPr>
              <a:t>Εγώ και η κολλητή μου</a:t>
            </a:r>
            <a:br>
              <a:rPr lang="el-GR" altLang="el-GR" sz="2800">
                <a:solidFill>
                  <a:srgbClr val="FF0000"/>
                </a:solidFill>
              </a:rPr>
            </a:br>
            <a:r>
              <a:rPr lang="el-GR" altLang="el-GR" sz="2000"/>
              <a:t>(Απαντά η Βιβή – Β’ Γυμνασίου)</a:t>
            </a:r>
          </a:p>
        </p:txBody>
      </p:sp>
      <p:sp>
        <p:nvSpPr>
          <p:cNvPr id="3" name="2 - Θέση περιεχομένου">
            <a:extLst>
              <a:ext uri="{FF2B5EF4-FFF2-40B4-BE49-F238E27FC236}">
                <a16:creationId xmlns:a16="http://schemas.microsoft.com/office/drawing/2014/main" id="{F4222016-AE84-4D42-AAC4-6A5F938920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484314"/>
            <a:ext cx="8686800" cy="5373687"/>
          </a:xfrm>
        </p:spPr>
        <p:txBody>
          <a:bodyPr rtlCol="0">
            <a:normAutofit fontScale="77500" lnSpcReduction="20000"/>
          </a:bodyPr>
          <a:lstStyle/>
          <a:p>
            <a:pPr marL="457200" indent="-457200">
              <a:buFont typeface="Arial" panose="020B0604020202020204" pitchFamily="34" charset="0"/>
              <a:buAutoNum type="arabicPeriod"/>
              <a:defRPr/>
            </a:pPr>
            <a:r>
              <a:rPr lang="el-GR" sz="2200" dirty="0"/>
              <a:t>Τι μου αρέσει περισσότερο σ’ αυτήν</a:t>
            </a:r>
          </a:p>
          <a:p>
            <a:pPr marL="457200" indent="-457200">
              <a:defRPr/>
            </a:pPr>
            <a:r>
              <a:rPr lang="el-GR" sz="2200" dirty="0"/>
              <a:t>Το ότι είναι πάντα δίπλα μου</a:t>
            </a:r>
          </a:p>
          <a:p>
            <a:pPr marL="457200" indent="-457200">
              <a:defRPr/>
            </a:pPr>
            <a:r>
              <a:rPr lang="el-GR" sz="2200" dirty="0"/>
              <a:t>Λέει πάντα την αλήθεια (τουλάχιστον σε μένα)</a:t>
            </a:r>
          </a:p>
          <a:p>
            <a:pPr marL="457200" indent="-457200">
              <a:defRPr/>
            </a:pPr>
            <a:r>
              <a:rPr lang="el-GR" sz="2200" dirty="0"/>
              <a:t>Της αρέσει να γυμνάζεται</a:t>
            </a:r>
          </a:p>
          <a:p>
            <a:pPr marL="457200" indent="-457200">
              <a:defRPr/>
            </a:pPr>
            <a:endParaRPr lang="el-GR" sz="2200" dirty="0"/>
          </a:p>
          <a:p>
            <a:pPr marL="457200" indent="-457200">
              <a:buNone/>
              <a:defRPr/>
            </a:pPr>
            <a:r>
              <a:rPr lang="el-GR" sz="2200" dirty="0"/>
              <a:t>2. Τι με ενοχλεί περισσότερο σ’ αυτήν</a:t>
            </a:r>
          </a:p>
          <a:p>
            <a:pPr marL="457200" indent="-457200">
              <a:defRPr/>
            </a:pPr>
            <a:r>
              <a:rPr lang="el-GR" sz="2200" dirty="0"/>
              <a:t>Το ότι τρώει τα νύχια της</a:t>
            </a:r>
          </a:p>
          <a:p>
            <a:pPr marL="457200" indent="-457200">
              <a:defRPr/>
            </a:pPr>
            <a:r>
              <a:rPr lang="el-GR" sz="2200" dirty="0"/>
              <a:t>Κάνει συνεχώς δίαιτα</a:t>
            </a:r>
          </a:p>
          <a:p>
            <a:pPr marL="457200" indent="-457200">
              <a:defRPr/>
            </a:pPr>
            <a:r>
              <a:rPr lang="el-GR" sz="2200" dirty="0"/>
              <a:t>Τσακώνεται συχνά</a:t>
            </a:r>
          </a:p>
          <a:p>
            <a:pPr marL="457200" indent="-457200">
              <a:buNone/>
              <a:defRPr/>
            </a:pPr>
            <a:endParaRPr lang="el-GR" sz="2400" dirty="0"/>
          </a:p>
          <a:p>
            <a:pPr marL="457200" indent="-457200">
              <a:buNone/>
              <a:defRPr/>
            </a:pPr>
            <a:r>
              <a:rPr lang="el-GR" sz="2200" dirty="0"/>
              <a:t>3. Θα ήθελα να της ζητήσω:</a:t>
            </a:r>
          </a:p>
          <a:p>
            <a:pPr marL="457200" indent="-457200">
              <a:defRPr/>
            </a:pPr>
            <a:r>
              <a:rPr lang="el-GR" sz="2200" dirty="0"/>
              <a:t>Να είναι πιο ευγενική</a:t>
            </a:r>
          </a:p>
          <a:p>
            <a:pPr marL="457200" indent="-457200">
              <a:defRPr/>
            </a:pPr>
            <a:r>
              <a:rPr lang="el-GR" sz="2200" dirty="0"/>
              <a:t>Να είμαστε κολλητές για πολλά χρόνια</a:t>
            </a:r>
          </a:p>
          <a:p>
            <a:pPr marL="457200" indent="-457200">
              <a:defRPr/>
            </a:pPr>
            <a:r>
              <a:rPr lang="el-GR" sz="2200" dirty="0"/>
              <a:t>Να ξέρει ότι την αγαπώ πολύ.</a:t>
            </a:r>
            <a:r>
              <a:rPr lang="en-US" sz="2200" dirty="0"/>
              <a:t> </a:t>
            </a:r>
          </a:p>
          <a:p>
            <a:pPr marL="457200" indent="-457200">
              <a:buNone/>
              <a:defRPr/>
            </a:pPr>
            <a:endParaRPr lang="el-GR" sz="1200" dirty="0"/>
          </a:p>
          <a:p>
            <a:pPr marL="457200" indent="-457200">
              <a:buNone/>
              <a:defRPr/>
            </a:pPr>
            <a:r>
              <a:rPr lang="el-GR" sz="1200" dirty="0"/>
              <a:t>                                                                                                                                                               ΦΩΤΟ: </a:t>
            </a:r>
            <a:r>
              <a:rPr lang="en-US" sz="1200" dirty="0"/>
              <a:t>http://www.pillowfights.gr/en-katakleidi</a:t>
            </a:r>
            <a:endParaRPr lang="el-GR" sz="1200" dirty="0"/>
          </a:p>
          <a:p>
            <a:pPr marL="457200" indent="-457200">
              <a:defRPr/>
            </a:pPr>
            <a:endParaRPr lang="el-GR" sz="2200" dirty="0"/>
          </a:p>
          <a:p>
            <a:pPr marL="457200" indent="-457200">
              <a:buNone/>
              <a:defRPr/>
            </a:pPr>
            <a:endParaRPr lang="el-GR" sz="2400" dirty="0"/>
          </a:p>
          <a:p>
            <a:pPr marL="457200" indent="-457200">
              <a:defRPr/>
            </a:pPr>
            <a:endParaRPr lang="el-GR" sz="2400" dirty="0"/>
          </a:p>
          <a:p>
            <a:pPr>
              <a:defRPr/>
            </a:pPr>
            <a:endParaRPr lang="el-GR" sz="2400" dirty="0"/>
          </a:p>
          <a:p>
            <a:pPr>
              <a:defRPr/>
            </a:pPr>
            <a:endParaRPr lang="el-GR" sz="2400" dirty="0"/>
          </a:p>
        </p:txBody>
      </p:sp>
      <p:pic>
        <p:nvPicPr>
          <p:cNvPr id="8196" name="Picture 2" descr="Αποτέλεσμα εικόνας για ο κολλητός μου">
            <a:extLst>
              <a:ext uri="{FF2B5EF4-FFF2-40B4-BE49-F238E27FC236}">
                <a16:creationId xmlns:a16="http://schemas.microsoft.com/office/drawing/2014/main" id="{627CA18E-4BD8-4336-BC8C-F8EEE79160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0825" y="2636839"/>
            <a:ext cx="3816350" cy="345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- Τίτλος">
            <a:extLst>
              <a:ext uri="{FF2B5EF4-FFF2-40B4-BE49-F238E27FC236}">
                <a16:creationId xmlns:a16="http://schemas.microsoft.com/office/drawing/2014/main" id="{2DEE80DC-DBCC-4DCA-9E80-FE78964D8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706437"/>
          </a:xfrm>
        </p:spPr>
        <p:txBody>
          <a:bodyPr/>
          <a:lstStyle/>
          <a:p>
            <a:pPr eaLnBrk="1" hangingPunct="1"/>
            <a:r>
              <a:rPr lang="el-GR" altLang="el-GR" sz="3200">
                <a:solidFill>
                  <a:srgbClr val="FF0000"/>
                </a:solidFill>
              </a:rPr>
              <a:t>Είναι εύκολο να κάνουμε φίλους;</a:t>
            </a:r>
          </a:p>
        </p:txBody>
      </p:sp>
      <p:sp>
        <p:nvSpPr>
          <p:cNvPr id="9219" name="2 - Θέση περιεχομένου">
            <a:extLst>
              <a:ext uri="{FF2B5EF4-FFF2-40B4-BE49-F238E27FC236}">
                <a16:creationId xmlns:a16="http://schemas.microsoft.com/office/drawing/2014/main" id="{5FE135D3-7B8B-4849-81C9-3BA40BD573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1" y="1052514"/>
            <a:ext cx="8507413" cy="2447925"/>
          </a:xfrm>
        </p:spPr>
        <p:txBody>
          <a:bodyPr>
            <a:normAutofit fontScale="25000" lnSpcReduction="20000"/>
          </a:bodyPr>
          <a:lstStyle/>
          <a:p>
            <a:pPr eaLnBrk="1" hangingPunct="1"/>
            <a:r>
              <a:rPr lang="el-GR" altLang="el-GR" sz="2400"/>
              <a:t>Δεν είναι το ίδιο εύκολο για όλους να κάνουν φίλους. Επίσης, δεν είναι ευχάριστο να νιώθεις «στην απέξω». Είναι καλό να γνωρίζεις ότι πολλά παιδιά αισθάνονται έτσι. </a:t>
            </a:r>
          </a:p>
          <a:p>
            <a:pPr eaLnBrk="1" hangingPunct="1"/>
            <a:r>
              <a:rPr lang="el-GR" altLang="el-GR" sz="2400"/>
              <a:t>Όλα τα παιδιά θέλουν να κάνουν νέους φίλους</a:t>
            </a:r>
          </a:p>
          <a:p>
            <a:pPr eaLnBrk="1" hangingPunct="1"/>
            <a:r>
              <a:rPr lang="el-GR" altLang="el-GR" sz="2400"/>
              <a:t>Η συμμετοχή σε δραστηριότητες  μας βοηθάει να βρίσκουμε φίλους.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l-GR" altLang="el-GR" sz="2200"/>
          </a:p>
          <a:p>
            <a:pPr eaLnBrk="1" hangingPunct="1">
              <a:buFont typeface="Arial" panose="020B0604020202020204" pitchFamily="34" charset="0"/>
              <a:buNone/>
            </a:pPr>
            <a:endParaRPr lang="el-GR" altLang="el-GR" sz="1400">
              <a:hlinkClick r:id="rId2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el-GR" altLang="el-GR" sz="1400">
              <a:hlinkClick r:id="rId2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el-GR" altLang="el-GR" sz="1400">
              <a:hlinkClick r:id="rId2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el-GR" altLang="el-GR" sz="1400">
              <a:hlinkClick r:id="rId2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el-GR" altLang="el-GR" sz="1400">
              <a:hlinkClick r:id="rId2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el-GR" altLang="el-GR" sz="1400">
              <a:hlinkClick r:id="rId2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el-GR" altLang="el-GR" sz="1400">
              <a:hlinkClick r:id="rId2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el-GR" altLang="el-GR" sz="1400">
              <a:hlinkClick r:id="rId2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el-GR" altLang="el-GR" sz="1400">
              <a:hlinkClick r:id="rId2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l-GR" altLang="el-GR" sz="1400">
                <a:hlinkClick r:id="rId2"/>
              </a:rPr>
              <a:t>                                                                                                           </a:t>
            </a:r>
            <a:r>
              <a:rPr lang="en-US" altLang="el-GR" sz="1400">
                <a:hlinkClick r:id="rId2"/>
              </a:rPr>
              <a:t>karyothraptis.gr</a:t>
            </a:r>
            <a:r>
              <a:rPr lang="el-GR" altLang="el-GR" sz="1400">
                <a:hlinkClick r:id="rId2"/>
              </a:rPr>
              <a:t>                                 </a:t>
            </a:r>
            <a:r>
              <a:rPr lang="en-GB" altLang="el-GR" sz="1400">
                <a:hlinkClick r:id="rId2"/>
              </a:rPr>
              <a:t>Aftodioikisi.gr</a:t>
            </a:r>
            <a:endParaRPr lang="el-GR" altLang="el-GR" sz="1400"/>
          </a:p>
        </p:txBody>
      </p:sp>
      <p:pic>
        <p:nvPicPr>
          <p:cNvPr id="9220" name="Picture 4" descr="C:\Users\kmerakou\Desktop\athlisi.jpg">
            <a:extLst>
              <a:ext uri="{FF2B5EF4-FFF2-40B4-BE49-F238E27FC236}">
                <a16:creationId xmlns:a16="http://schemas.microsoft.com/office/drawing/2014/main" id="{73FB1622-C23C-4B09-90FA-81600494A1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2263" y="3716338"/>
            <a:ext cx="3600450" cy="273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5" descr="C:\Users\kmerakou\Desktop\Karuothraustisgallery2A.jpg">
            <a:extLst>
              <a:ext uri="{FF2B5EF4-FFF2-40B4-BE49-F238E27FC236}">
                <a16:creationId xmlns:a16="http://schemas.microsoft.com/office/drawing/2014/main" id="{2BD16533-459A-4C36-83F6-147B623F42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2314" y="3789363"/>
            <a:ext cx="4275137" cy="251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- Τίτλος">
            <a:extLst>
              <a:ext uri="{FF2B5EF4-FFF2-40B4-BE49-F238E27FC236}">
                <a16:creationId xmlns:a16="http://schemas.microsoft.com/office/drawing/2014/main" id="{4FEE01F7-0F19-41EA-8D9E-103368B3D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200">
                <a:solidFill>
                  <a:srgbClr val="FF0000"/>
                </a:solidFill>
              </a:rPr>
              <a:t>Είναι εύκολο να κάνουμε φίλους;</a:t>
            </a:r>
            <a:endParaRPr lang="el-GR" altLang="el-GR" sz="3200"/>
          </a:p>
        </p:txBody>
      </p:sp>
      <p:sp>
        <p:nvSpPr>
          <p:cNvPr id="10243" name="2 - Θέση περιεχομένου">
            <a:extLst>
              <a:ext uri="{FF2B5EF4-FFF2-40B4-BE49-F238E27FC236}">
                <a16:creationId xmlns:a16="http://schemas.microsoft.com/office/drawing/2014/main" id="{87CEBCCB-E2E7-41AC-9313-0D99E2A763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196975"/>
            <a:ext cx="8229600" cy="4929188"/>
          </a:xfrm>
        </p:spPr>
        <p:txBody>
          <a:bodyPr>
            <a:normAutofit lnSpcReduction="10000"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l-GR" altLang="el-GR" sz="2000" b="1">
                <a:solidFill>
                  <a:srgbClr val="FF0000"/>
                </a:solidFill>
              </a:rPr>
              <a:t>      </a:t>
            </a:r>
            <a:r>
              <a:rPr lang="el-GR" altLang="el-GR" sz="2400" b="1">
                <a:solidFill>
                  <a:srgbClr val="002060"/>
                </a:solidFill>
              </a:rPr>
              <a:t>Κάποια πρώτα βήματα που βοηθούν να κάνουμε φίλους είναι: </a:t>
            </a:r>
          </a:p>
          <a:p>
            <a:pPr eaLnBrk="1" hangingPunct="1"/>
            <a:r>
              <a:rPr lang="el-GR" altLang="el-GR" sz="2400"/>
              <a:t>Δεν κρίνουμε τους άλλους βιαστικά. Η εμφάνιση μπορεί να ξεγελάει</a:t>
            </a:r>
          </a:p>
          <a:p>
            <a:pPr eaLnBrk="1" hangingPunct="1"/>
            <a:r>
              <a:rPr lang="el-GR" altLang="el-GR" sz="2400"/>
              <a:t>Να είσαι ο εαυτός σου και όχι να μιμείσαι άλλους ή να θέλεις να είσαι πάντα ο αρχηγός</a:t>
            </a:r>
          </a:p>
          <a:p>
            <a:pPr eaLnBrk="1" hangingPunct="1"/>
            <a:r>
              <a:rPr lang="el-GR" altLang="el-GR" sz="2400"/>
              <a:t>Ρώτα τους άλλους για τα ενδιαφέροντά τους όπως η μουσική ή ο αθλητισμός, κλπ.</a:t>
            </a:r>
          </a:p>
          <a:p>
            <a:pPr eaLnBrk="1" hangingPunct="1"/>
            <a:r>
              <a:rPr lang="el-GR" altLang="el-GR" sz="2400"/>
              <a:t>Αναγνώρισε σε κάποιον ότι κάνει κάτι καλά (π.χ. παίζει καλό μπάσκετ, είναι καλός μαθητής, ζωγραφίζει καλά, έχει ωραία φωνή) και πες του/της το.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Θρόισμα">
  <a:themeElements>
    <a:clrScheme name="Θρόισμα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Θρόισμα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Θρόισμα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</TotalTime>
  <Words>937</Words>
  <Application>Microsoft Office PowerPoint</Application>
  <PresentationFormat>Ευρεία οθόνη</PresentationFormat>
  <Paragraphs>124</Paragraphs>
  <Slides>12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9" baseType="lpstr">
      <vt:lpstr>Arial</vt:lpstr>
      <vt:lpstr>Calibri</vt:lpstr>
      <vt:lpstr>Century Gothic</vt:lpstr>
      <vt:lpstr>Wingdings</vt:lpstr>
      <vt:lpstr>Wingdings 2</vt:lpstr>
      <vt:lpstr>Wingdings 3</vt:lpstr>
      <vt:lpstr>Θρόισμα</vt:lpstr>
      <vt:lpstr>ΟΙ ΣΧΕΣΕΙΣ ΣΤΗΝ ΕΦΗΒΕΙΑ (φιλία)</vt:lpstr>
      <vt:lpstr>«τώρα που είμαι έφηβος/η σκέφτομαι για…»</vt:lpstr>
      <vt:lpstr>Οι συνομήλικοι</vt:lpstr>
      <vt:lpstr>  Η φιλία στην εφηβεία   </vt:lpstr>
      <vt:lpstr>Τι είναι φίλος/η (Απαντήσεις παιδιών Β’ Γυμνασίου)</vt:lpstr>
      <vt:lpstr>Εγώ και ο κολλητός μου (Απαντά ο Γιάννης - Β’ Γυμνασίου)</vt:lpstr>
      <vt:lpstr>Εγώ και η κολλητή μου (Απαντά η Βιβή – Β’ Γυμνασίου)</vt:lpstr>
      <vt:lpstr>Είναι εύκολο να κάνουμε φίλους;</vt:lpstr>
      <vt:lpstr>Είναι εύκολο να κάνουμε φίλους;</vt:lpstr>
      <vt:lpstr>Πίεση από την παρέα</vt:lpstr>
      <vt:lpstr>Δικαιώματα και υποχρεώσεις στις σχέσεις</vt:lpstr>
      <vt:lpstr>Η φιλία με άτομα του ίδιου φύλου εκφράζεται διαφορετικά στα αγόρια και στα κορίτσια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ΟΙ ΣΧΕΣΕΙΣ ΣΤΗΝ ΕΦΗΒΕΙΑ (φιλία)</dc:title>
  <dc:creator>ΤΗΛΕΜΑΧΗ ΜΠΡΑΤΣΙΑΚΟΥ</dc:creator>
  <cp:lastModifiedBy>ΤΗΛΕΜΑΧΗ ΜΠΡΑΤΣΙΑΚΟΥ</cp:lastModifiedBy>
  <cp:revision>1</cp:revision>
  <dcterms:created xsi:type="dcterms:W3CDTF">2022-01-07T11:16:20Z</dcterms:created>
  <dcterms:modified xsi:type="dcterms:W3CDTF">2022-01-07T11:18:06Z</dcterms:modified>
</cp:coreProperties>
</file>