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ghe3fI3LYUt7qi90o6ZUGPFXA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8B1321"/>
              </a:gs>
              <a:gs pos="60000">
                <a:srgbClr val="F31F38"/>
              </a:gs>
              <a:gs pos="100000">
                <a:srgbClr val="FD7D85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4500"/>
              <a:buFont typeface="Cambri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subTitle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36576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0" type="dt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1" type="ftr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showMasterSp="0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 flipH="1" rot="-5400000">
            <a:off x="7554353" y="309490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8B1321"/>
              </a:gs>
              <a:gs pos="60000">
                <a:srgbClr val="F31F38"/>
              </a:gs>
              <a:gs pos="100000">
                <a:srgbClr val="FD7D85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9"/>
          <p:cNvSpPr/>
          <p:nvPr/>
        </p:nvSpPr>
        <p:spPr>
          <a:xfrm flipH="1" rot="10800000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FFFFFF">
                  <a:alpha val="9803"/>
                </a:srgbClr>
              </a:gs>
              <a:gs pos="70000">
                <a:srgbClr val="FFFFFF">
                  <a:alpha val="7843"/>
                </a:srgbClr>
              </a:gs>
              <a:gs pos="100000">
                <a:srgbClr val="FFFFFF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41" name="Google Shape;41;p29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B6B8CC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29"/>
          <p:cNvCxnSpPr/>
          <p:nvPr/>
        </p:nvCxnSpPr>
        <p:spPr>
          <a:xfrm flipH="1" rot="10800000"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AEAEC6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9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3600"/>
              <a:buFont typeface="Cambria"/>
              <a:buNone/>
              <a:defRPr b="1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42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2" type="body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1" type="ftr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showMasterSp="0" type="twoTxTwoObj">
  <p:cSld name="TWO_OBJECTS_WITH_TEXT">
    <p:bg>
      <p:bgPr>
        <a:gradFill>
          <a:gsLst>
            <a:gs pos="0">
              <a:srgbClr val="050C6A"/>
            </a:gs>
            <a:gs pos="60000">
              <a:srgbClr val="07138F"/>
            </a:gs>
            <a:gs pos="100000">
              <a:srgbClr val="444DBD"/>
            </a:gs>
          </a:gsLst>
          <a:lin ang="54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/>
          <p:nvPr>
            <p:ph type="title"/>
          </p:nvPr>
        </p:nvSpPr>
        <p:spPr>
          <a:xfrm rot="-5400000">
            <a:off x="-2488788" y="2895600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mbria"/>
              <a:buNone/>
              <a:defRPr b="1"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" type="body"/>
          </p:nvPr>
        </p:nvSpPr>
        <p:spPr>
          <a:xfrm rot="-5400000">
            <a:off x="-85724" y="1609344"/>
            <a:ext cx="3017520" cy="502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2" type="body"/>
          </p:nvPr>
        </p:nvSpPr>
        <p:spPr>
          <a:xfrm rot="-5400000">
            <a:off x="-85724" y="4745736"/>
            <a:ext cx="3017520" cy="502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3" type="body"/>
          </p:nvPr>
        </p:nvSpPr>
        <p:spPr>
          <a:xfrm>
            <a:off x="1828800" y="35204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4" type="body"/>
          </p:nvPr>
        </p:nvSpPr>
        <p:spPr>
          <a:xfrm>
            <a:off x="1828800" y="3488436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4200"/>
              <a:buFont typeface="Cambria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showMasterSp="0" type="objTx">
  <p:cSld name="OBJECT_WITH_CAPTION_TEXT">
    <p:bg>
      <p:bgPr>
        <a:gradFill>
          <a:gsLst>
            <a:gs pos="0">
              <a:srgbClr val="050C6A"/>
            </a:gs>
            <a:gs pos="60000">
              <a:srgbClr val="07138F"/>
            </a:gs>
            <a:gs pos="100000">
              <a:srgbClr val="444DBD"/>
            </a:gs>
          </a:gsLst>
          <a:lin ang="5400000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/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18288" algn="r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2900"/>
              <a:buFont typeface="Cambria"/>
              <a:buNone/>
              <a:defRPr b="0" sz="2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2" type="body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0" type="dt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1" type="ftr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2" type="sldNum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showMasterSp="0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>
            <p:ph type="title"/>
          </p:nvPr>
        </p:nvSpPr>
        <p:spPr>
          <a:xfrm rot="-5400000">
            <a:off x="-2523744" y="2950368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3000"/>
              <a:buFont typeface="Cambria"/>
              <a:buNone/>
              <a:defRPr b="0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/>
          <p:nvPr>
            <p:ph idx="2" type="pic"/>
          </p:nvPr>
        </p:nvSpPr>
        <p:spPr>
          <a:xfrm>
            <a:off x="1135856" y="381000"/>
            <a:ext cx="7315200" cy="5486400"/>
          </a:xfrm>
          <a:prstGeom prst="rect">
            <a:avLst/>
          </a:prstGeom>
          <a:solidFill>
            <a:srgbClr val="2326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80"/>
              </a:spcBef>
              <a:spcAft>
                <a:spcPts val="0"/>
              </a:spcAft>
              <a:buClr>
                <a:srgbClr val="DA9298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DA9298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DA9298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DA9298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DA9298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>
            <a:off x="1135856" y="5867400"/>
            <a:ext cx="7324344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50C6A"/>
            </a:gs>
            <a:gs pos="60000">
              <a:srgbClr val="07138F"/>
            </a:gs>
            <a:gs pos="100000">
              <a:srgbClr val="444DBD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FFFFFF">
                  <a:alpha val="9803"/>
                </a:srgbClr>
              </a:gs>
              <a:gs pos="70000">
                <a:srgbClr val="FFFFFF">
                  <a:alpha val="7843"/>
                </a:srgbClr>
              </a:gs>
              <a:gs pos="100000">
                <a:srgbClr val="FFFFFF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25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AEAEC6">
                <a:alpha val="3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5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B6B8CC">
                <a:alpha val="4470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5"/>
          <p:cNvSpPr txBox="1"/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B6A74"/>
              </a:buClr>
              <a:buSzPts val="4200"/>
              <a:buFont typeface="Cambria"/>
              <a:buNone/>
              <a:defRPr b="0" i="0" sz="4200" u="none" cap="none" strike="noStrike">
                <a:solidFill>
                  <a:srgbClr val="EB6A7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5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5444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DA9298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DA9298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DA9298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DA9298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DA9298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5"/>
          <p:cNvSpPr txBox="1"/>
          <p:nvPr>
            <p:ph idx="10" type="dt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5"/>
          <p:cNvSpPr txBox="1"/>
          <p:nvPr>
            <p:ph idx="11" type="ftr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5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g"/><Relationship Id="rId4" Type="http://schemas.openxmlformats.org/officeDocument/2006/relationships/image" Target="../media/image30.jpg"/><Relationship Id="rId5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Relationship Id="rId4" Type="http://schemas.openxmlformats.org/officeDocument/2006/relationships/image" Target="../media/image37.jpg"/><Relationship Id="rId5" Type="http://schemas.openxmlformats.org/officeDocument/2006/relationships/image" Target="../media/image3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jpg"/><Relationship Id="rId4" Type="http://schemas.openxmlformats.org/officeDocument/2006/relationships/image" Target="../media/image56.png"/><Relationship Id="rId5" Type="http://schemas.openxmlformats.org/officeDocument/2006/relationships/image" Target="../media/image48.jpg"/><Relationship Id="rId6" Type="http://schemas.openxmlformats.org/officeDocument/2006/relationships/image" Target="../media/image61.jpg"/><Relationship Id="rId7" Type="http://schemas.openxmlformats.org/officeDocument/2006/relationships/image" Target="../media/image5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Relationship Id="rId4" Type="http://schemas.openxmlformats.org/officeDocument/2006/relationships/image" Target="../media/image4.jpg"/><Relationship Id="rId9" Type="http://schemas.openxmlformats.org/officeDocument/2006/relationships/image" Target="../media/image50.jpg"/><Relationship Id="rId5" Type="http://schemas.openxmlformats.org/officeDocument/2006/relationships/image" Target="../media/image54.png"/><Relationship Id="rId6" Type="http://schemas.openxmlformats.org/officeDocument/2006/relationships/image" Target="../media/image12.jpg"/><Relationship Id="rId7" Type="http://schemas.openxmlformats.org/officeDocument/2006/relationships/image" Target="../media/image57.jpg"/><Relationship Id="rId8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jpg"/><Relationship Id="rId4" Type="http://schemas.openxmlformats.org/officeDocument/2006/relationships/image" Target="../media/image63.jpg"/><Relationship Id="rId5" Type="http://schemas.openxmlformats.org/officeDocument/2006/relationships/image" Target="../media/image49.jpg"/><Relationship Id="rId6" Type="http://schemas.openxmlformats.org/officeDocument/2006/relationships/image" Target="../media/image6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Relationship Id="rId5" Type="http://schemas.openxmlformats.org/officeDocument/2006/relationships/image" Target="../media/image62.png"/><Relationship Id="rId6" Type="http://schemas.openxmlformats.org/officeDocument/2006/relationships/image" Target="../media/image60.jpg"/><Relationship Id="rId7" Type="http://schemas.openxmlformats.org/officeDocument/2006/relationships/image" Target="../media/image70.jpg"/><Relationship Id="rId8" Type="http://schemas.openxmlformats.org/officeDocument/2006/relationships/image" Target="../media/image7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7.png"/><Relationship Id="rId4" Type="http://schemas.openxmlformats.org/officeDocument/2006/relationships/image" Target="../media/image69.jpg"/><Relationship Id="rId5" Type="http://schemas.openxmlformats.org/officeDocument/2006/relationships/image" Target="../media/image75.png"/><Relationship Id="rId6" Type="http://schemas.openxmlformats.org/officeDocument/2006/relationships/image" Target="../media/image7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4.png"/><Relationship Id="rId4" Type="http://schemas.openxmlformats.org/officeDocument/2006/relationships/image" Target="../media/image68.png"/><Relationship Id="rId5" Type="http://schemas.openxmlformats.org/officeDocument/2006/relationships/image" Target="../media/image4.jpg"/><Relationship Id="rId6" Type="http://schemas.openxmlformats.org/officeDocument/2006/relationships/image" Target="../media/image76.png"/><Relationship Id="rId7" Type="http://schemas.openxmlformats.org/officeDocument/2006/relationships/image" Target="../media/image77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.png"/><Relationship Id="rId13" Type="http://schemas.openxmlformats.org/officeDocument/2006/relationships/image" Target="../media/image2.jpg"/><Relationship Id="rId1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jpg"/><Relationship Id="rId7" Type="http://schemas.openxmlformats.org/officeDocument/2006/relationships/image" Target="../media/image5.jp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jpg"/><Relationship Id="rId11" Type="http://schemas.openxmlformats.org/officeDocument/2006/relationships/image" Target="../media/image35.jpg"/><Relationship Id="rId22" Type="http://schemas.openxmlformats.org/officeDocument/2006/relationships/image" Target="../media/image34.jpg"/><Relationship Id="rId10" Type="http://schemas.openxmlformats.org/officeDocument/2006/relationships/image" Target="../media/image33.jpg"/><Relationship Id="rId21" Type="http://schemas.openxmlformats.org/officeDocument/2006/relationships/image" Target="../media/image41.jpg"/><Relationship Id="rId13" Type="http://schemas.openxmlformats.org/officeDocument/2006/relationships/image" Target="../media/image24.jpg"/><Relationship Id="rId1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jpg"/><Relationship Id="rId15" Type="http://schemas.openxmlformats.org/officeDocument/2006/relationships/image" Target="../media/image31.png"/><Relationship Id="rId14" Type="http://schemas.openxmlformats.org/officeDocument/2006/relationships/image" Target="../media/image28.jpg"/><Relationship Id="rId17" Type="http://schemas.openxmlformats.org/officeDocument/2006/relationships/image" Target="../media/image22.jpg"/><Relationship Id="rId16" Type="http://schemas.openxmlformats.org/officeDocument/2006/relationships/image" Target="../media/image36.jpg"/><Relationship Id="rId5" Type="http://schemas.openxmlformats.org/officeDocument/2006/relationships/oleObject" Target="../embeddings/oleObject1.bin"/><Relationship Id="rId19" Type="http://schemas.openxmlformats.org/officeDocument/2006/relationships/image" Target="../media/image43.jpg"/><Relationship Id="rId6" Type="http://schemas.openxmlformats.org/officeDocument/2006/relationships/image" Target="../media/image26.png"/><Relationship Id="rId18" Type="http://schemas.openxmlformats.org/officeDocument/2006/relationships/image" Target="../media/image23.jpg"/><Relationship Id="rId7" Type="http://schemas.openxmlformats.org/officeDocument/2006/relationships/image" Target="../media/image29.jpg"/><Relationship Id="rId8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571472" y="2214554"/>
            <a:ext cx="821537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ψηφιακός γραμματισμός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10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10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64" name="Google Shape;264;p10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…σε όλο τον πλανήτη μας!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5364088" y="2204864"/>
            <a:ext cx="3024336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Μέχρι που τελικά όλες οι χώρες να συνδεθούν μεταξύ τους σε ένα παγκόσμιο δίκτυο υπολογιστών που το ονομάζουμε: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Διαδίκτυο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1internetJ" id="267" name="Google Shape;2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492896"/>
            <a:ext cx="5088997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11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1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Ας αναρωτηθούμε…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539552" y="2420888"/>
            <a:ext cx="223224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νησιά πώς συνδέονται μεταξύ τους?</a:t>
            </a:r>
            <a:endParaRPr b="1" sz="2800">
              <a:solidFill>
                <a:srgbClr val="008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x' / Kalàxz ツ on Twitter: &quot;Hmmmmmmmm, better ban druid or shaman in  incoming tournaments?… &quot;" id="278" name="Google Shape;2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415" y="4005062"/>
            <a:ext cx="1726687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Ελληνικά είναι τα 5 από τα 10 νησιά της Μεσογείου με τα περισσότερα  παραλιακά ξενοδοχεία" id="279" name="Google Shape;279;p11"/>
          <p:cNvPicPr preferRelativeResize="0"/>
          <p:nvPr/>
        </p:nvPicPr>
        <p:blipFill rotWithShape="1">
          <a:blip r:embed="rId4">
            <a:alphaModFix/>
          </a:blip>
          <a:srcRect b="24564" l="11820" r="4919" t="21383"/>
          <a:stretch/>
        </p:blipFill>
        <p:spPr>
          <a:xfrm>
            <a:off x="3246575" y="4844204"/>
            <a:ext cx="4068625" cy="1446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Κατάλογος ελληνικών νησίδων ανά νομό - Βικιπαίδεια" id="280" name="Google Shape;280;p11"/>
          <p:cNvPicPr preferRelativeResize="0"/>
          <p:nvPr/>
        </p:nvPicPr>
        <p:blipFill rotWithShape="1">
          <a:blip r:embed="rId5">
            <a:alphaModFix/>
          </a:blip>
          <a:srcRect b="0" l="3705" r="11369" t="11768"/>
          <a:stretch/>
        </p:blipFill>
        <p:spPr>
          <a:xfrm>
            <a:off x="3707904" y="2145333"/>
            <a:ext cx="3103240" cy="265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12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88" name="Google Shape;288;p12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Τα νησιά συνδέονται στο διαδίκτυο με…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35496" y="2071678"/>
            <a:ext cx="9036496" cy="466969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467544" y="2492896"/>
            <a:ext cx="35819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υποβρύχια καλώδια</a:t>
            </a:r>
            <a:endParaRPr b="1" sz="2800">
              <a:solidFill>
                <a:srgbClr val="008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4716016" y="2420888"/>
            <a:ext cx="4263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ασύρματα με κεραίες!!!</a:t>
            </a:r>
            <a:endParaRPr b="1" sz="2800">
              <a:solidFill>
                <a:srgbClr val="008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ireless Channel Models for Over-the-Sea Communication: A Comparative Study" id="292" name="Google Shape;2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3284984"/>
            <a:ext cx="4119618" cy="1366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aysia govt's latest decision may delay undersea cable repairs and  maintenance" id="293" name="Google Shape;2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74" y="3501008"/>
            <a:ext cx="4613434" cy="2604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Νεκροταφείο κεραιών η κορυφή του Ποικίλου!!!" id="294" name="Google Shape;29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7700" y="4795913"/>
            <a:ext cx="2192070" cy="164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13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1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02" name="Google Shape;302;p13"/>
          <p:cNvSpPr/>
          <p:nvPr/>
        </p:nvSpPr>
        <p:spPr>
          <a:xfrm>
            <a:off x="35496" y="1142984"/>
            <a:ext cx="8964488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Με ειδικά καράβια βυθίζονται τα καλώδια στην θάλασσα…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exans - Nexans Delivered North America's Longest Submarine Cable to  Provide Cleaner Energy to Eastern Canada" id="303" name="Google Shape;3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094" y="1764470"/>
            <a:ext cx="8215370" cy="509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14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p14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35496" y="1142984"/>
            <a:ext cx="8964488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Με ειδικά καράβια βυθίζονται τα καλώδια στην θάλασσα…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nfusion as submarine cable cuts, slows Internet | The Guardian Nigeria  News - Nigeria and World NewsNigeria — The Guardian Nigeria News – Nigeria  and World News" id="313" name="Google Shape;3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011878"/>
            <a:ext cx="4352483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ble-laying-process-for-submarine-applications | WindEurope" id="314" name="Google Shape;3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2226991"/>
            <a:ext cx="3240360" cy="4018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15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15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22" name="Google Shape;322;p15"/>
          <p:cNvSpPr/>
          <p:nvPr/>
        </p:nvSpPr>
        <p:spPr>
          <a:xfrm>
            <a:off x="35496" y="1142984"/>
            <a:ext cx="8964488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Πόσα υποβρύχια καλώδια υπάρχουν;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302898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415" y="2276872"/>
            <a:ext cx="7792293" cy="372704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2267744" y="5995466"/>
            <a:ext cx="4752528" cy="377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Κάνε κλικ στην εικόνα για να δεις το βίντεο…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16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16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33" name="Google Shape;333;p16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είναι το διαδίκτυο (Internet) τελικά;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281214" y="195334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x' / Kalàxz ツ on Twitter: &quot;Hmmmmmmmm, better ban druid or shaman in  incoming tournaments?… &quot;" id="335" name="Google Shape;3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263" y="3530624"/>
            <a:ext cx="1438906" cy="14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683568" y="2002511"/>
            <a:ext cx="46805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διαδίκτυο (Internet):</a:t>
            </a:r>
            <a:endParaRPr b="1"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337" name="Google Shape;337;p16"/>
          <p:cNvSpPr/>
          <p:nvPr/>
        </p:nvSpPr>
        <p:spPr>
          <a:xfrm>
            <a:off x="155575" y="-5095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338" name="Google Shape;338;p16"/>
          <p:cNvSpPr/>
          <p:nvPr/>
        </p:nvSpPr>
        <p:spPr>
          <a:xfrm>
            <a:off x="307975" y="-3571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" id="339" name="Google Shape;3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816" y="2810545"/>
            <a:ext cx="2057364" cy="720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6"/>
          <p:cNvSpPr txBox="1"/>
          <p:nvPr/>
        </p:nvSpPr>
        <p:spPr>
          <a:xfrm>
            <a:off x="322042" y="2810544"/>
            <a:ext cx="25937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είναι το: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 txBox="1"/>
          <p:nvPr/>
        </p:nvSpPr>
        <p:spPr>
          <a:xfrm>
            <a:off x="322041" y="3865403"/>
            <a:ext cx="48980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είναι οι ιστοσελίδες!!!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 txBox="1"/>
          <p:nvPr/>
        </p:nvSpPr>
        <p:spPr>
          <a:xfrm>
            <a:off x="285720" y="4991288"/>
            <a:ext cx="499184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είναι οι πληροφορίες που βρίσκουμε !!!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mium Vector | Child saying no" id="343" name="Google Shape;343;p16"/>
          <p:cNvPicPr preferRelativeResize="0"/>
          <p:nvPr/>
        </p:nvPicPr>
        <p:blipFill rotWithShape="1">
          <a:blip r:embed="rId5">
            <a:alphaModFix/>
          </a:blip>
          <a:srcRect b="3900" l="8099" r="7218" t="1427"/>
          <a:stretch/>
        </p:blipFill>
        <p:spPr>
          <a:xfrm>
            <a:off x="5437742" y="2205644"/>
            <a:ext cx="1082128" cy="1209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d Saying No Images, Stock Photos &amp; Vectors | Shutterstock" id="344" name="Google Shape;344;p16"/>
          <p:cNvPicPr preferRelativeResize="0"/>
          <p:nvPr/>
        </p:nvPicPr>
        <p:blipFill rotWithShape="1">
          <a:blip r:embed="rId6">
            <a:alphaModFix/>
          </a:blip>
          <a:srcRect b="8793" l="12044" r="5697" t="8656"/>
          <a:stretch/>
        </p:blipFill>
        <p:spPr>
          <a:xfrm>
            <a:off x="5364088" y="3444832"/>
            <a:ext cx="1173937" cy="120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mium Vector | Happy cute kid boy with thumb down sign" id="345" name="Google Shape;345;p16"/>
          <p:cNvPicPr preferRelativeResize="0"/>
          <p:nvPr/>
        </p:nvPicPr>
        <p:blipFill rotWithShape="1">
          <a:blip r:embed="rId7">
            <a:alphaModFix/>
          </a:blip>
          <a:srcRect b="5131" l="28999" r="16126" t="5257"/>
          <a:stretch/>
        </p:blipFill>
        <p:spPr>
          <a:xfrm>
            <a:off x="5493448" y="4821965"/>
            <a:ext cx="867035" cy="141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17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2" name="Google Shape;352;p1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είναι το διαδίκτυο (Internet) τελικά;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281214" y="195334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7"/>
          <p:cNvSpPr txBox="1"/>
          <p:nvPr/>
        </p:nvSpPr>
        <p:spPr>
          <a:xfrm>
            <a:off x="683568" y="2002511"/>
            <a:ext cx="46805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διαδίκτυο (Internet):</a:t>
            </a:r>
            <a:endParaRPr b="1"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357" name="Google Shape;357;p17"/>
          <p:cNvSpPr/>
          <p:nvPr/>
        </p:nvSpPr>
        <p:spPr>
          <a:xfrm>
            <a:off x="155575" y="-5095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358" name="Google Shape;358;p17"/>
          <p:cNvSpPr/>
          <p:nvPr/>
        </p:nvSpPr>
        <p:spPr>
          <a:xfrm>
            <a:off x="307975" y="-3571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 txBox="1"/>
          <p:nvPr/>
        </p:nvSpPr>
        <p:spPr>
          <a:xfrm>
            <a:off x="343553" y="4365103"/>
            <a:ext cx="834551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όλοι οι </a:t>
            </a:r>
            <a:r>
              <a:rPr lang="el-G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υπολογιστές, tablet, smartphones που είναι συνδεδεμένα μεταξύ τους σε όλη την γη…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 txBox="1"/>
          <p:nvPr/>
        </p:nvSpPr>
        <p:spPr>
          <a:xfrm>
            <a:off x="899592" y="5380766"/>
            <a:ext cx="7200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αλλά και οι router όπως και τα καλώδια !!!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mputer Desk at Rs 7000/piece | Desktop Table, Computer Tables for Home,  Pc Table, System Table, Wooden Computer Table - Falcon India, Mohali | ID:  10456100891" id="361" name="Google Shape;361;p17"/>
          <p:cNvPicPr preferRelativeResize="0"/>
          <p:nvPr/>
        </p:nvPicPr>
        <p:blipFill rotWithShape="1">
          <a:blip r:embed="rId3">
            <a:alphaModFix/>
          </a:blip>
          <a:srcRect b="8532" l="0" r="0" t="0"/>
          <a:stretch/>
        </p:blipFill>
        <p:spPr>
          <a:xfrm>
            <a:off x="611558" y="2636911"/>
            <a:ext cx="103585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mages : mac, laptop, furniture, wall, table, technology, electronic  device, Material property, personal computer, computer desk, netbook,  interior design, glass 7200x3580 - lpolop - 1604569 - Free stock photos -  PxHere" id="362" name="Google Shape;362;p17"/>
          <p:cNvPicPr preferRelativeResize="0"/>
          <p:nvPr/>
        </p:nvPicPr>
        <p:blipFill rotWithShape="1">
          <a:blip r:embed="rId4">
            <a:alphaModFix/>
          </a:blip>
          <a:srcRect b="0" l="27194" r="0" t="0"/>
          <a:stretch/>
        </p:blipFill>
        <p:spPr>
          <a:xfrm>
            <a:off x="2057789" y="2636911"/>
            <a:ext cx="1264865" cy="860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t Huawei MediaPad T5 10.1&quot; 16GB 4G Μαύρο | Public" id="363" name="Google Shape;3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1827" y="2827569"/>
            <a:ext cx="865361" cy="646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 Nokia 7.2 Smartphone - Charcoal | Harvey Norman New Zealand" id="364" name="Google Shape;364;p17"/>
          <p:cNvPicPr preferRelativeResize="0"/>
          <p:nvPr/>
        </p:nvPicPr>
        <p:blipFill rotWithShape="1">
          <a:blip r:embed="rId6">
            <a:alphaModFix/>
          </a:blip>
          <a:srcRect b="0" l="36862" r="37328" t="0"/>
          <a:stretch/>
        </p:blipFill>
        <p:spPr>
          <a:xfrm>
            <a:off x="5173285" y="2556187"/>
            <a:ext cx="432048" cy="94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y TP-LINK Archer MR200 WiFi 4G Router - AC 750, Dual-band | Free Delivery  | Currys" id="365" name="Google Shape;36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0049" y="2532947"/>
            <a:ext cx="1093621" cy="970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t 5 Network Cable (Pack) | Comercio Limited" id="366" name="Google Shape;366;p17"/>
          <p:cNvPicPr preferRelativeResize="0"/>
          <p:nvPr/>
        </p:nvPicPr>
        <p:blipFill rotWithShape="1">
          <a:blip r:embed="rId8">
            <a:alphaModFix/>
          </a:blip>
          <a:srcRect b="10841" l="6613" r="4274" t="14910"/>
          <a:stretch/>
        </p:blipFill>
        <p:spPr>
          <a:xfrm>
            <a:off x="3784985" y="3816554"/>
            <a:ext cx="639043" cy="532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5.vectorstock.com/i/1000x1000/31/09/chek-mark-yes-and-no-sign-on-a-green-vector-21023109.jpg" id="367" name="Google Shape;367;p17"/>
          <p:cNvPicPr preferRelativeResize="0"/>
          <p:nvPr/>
        </p:nvPicPr>
        <p:blipFill rotWithShape="1">
          <a:blip r:embed="rId9">
            <a:alphaModFix/>
          </a:blip>
          <a:srcRect b="20058" l="3577" r="51429" t="13690"/>
          <a:stretch/>
        </p:blipFill>
        <p:spPr>
          <a:xfrm>
            <a:off x="7246898" y="2421683"/>
            <a:ext cx="1224136" cy="1947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p18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4" name="Google Shape;374;p18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75" name="Google Shape;375;p18"/>
          <p:cNvSpPr/>
          <p:nvPr/>
        </p:nvSpPr>
        <p:spPr>
          <a:xfrm>
            <a:off x="259383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Μπορούμε να ακουμπήσουμε το Internet;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43553" y="195334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683568" y="2002511"/>
            <a:ext cx="15121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ΝΑΙ !!!</a:t>
            </a:r>
            <a:endParaRPr b="1"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379" name="Google Shape;379;p18"/>
          <p:cNvSpPr/>
          <p:nvPr/>
        </p:nvSpPr>
        <p:spPr>
          <a:xfrm>
            <a:off x="155575" y="-5095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380" name="Google Shape;380;p18"/>
          <p:cNvSpPr/>
          <p:nvPr/>
        </p:nvSpPr>
        <p:spPr>
          <a:xfrm>
            <a:off x="307975" y="-3571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8"/>
          <p:cNvSpPr txBox="1"/>
          <p:nvPr/>
        </p:nvSpPr>
        <p:spPr>
          <a:xfrm>
            <a:off x="343553" y="4365103"/>
            <a:ext cx="834551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φορά που ακουμπάμε το κινητό-tablet (αν έχει ανοιχτό wifi ή δεδομένα) όπως επίσης το Laptop ή τον σταθερό ΗΥ (αν αυτοί συνδέονται με καλώδιο ή ασύρματα στο router)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ΤΟΤΕ ΑΚΟΥΜΠΑΜΕ ΤΟ INTERNET!!!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dn5.vectorstock.com/i/1000x1000/31/09/chek-mark-yes-and-no-sign-on-a-green-vector-21023109.jpg" id="382" name="Google Shape;382;p18"/>
          <p:cNvPicPr preferRelativeResize="0"/>
          <p:nvPr/>
        </p:nvPicPr>
        <p:blipFill rotWithShape="1">
          <a:blip r:embed="rId3">
            <a:alphaModFix/>
          </a:blip>
          <a:srcRect b="20058" l="3577" r="51429" t="13690"/>
          <a:stretch/>
        </p:blipFill>
        <p:spPr>
          <a:xfrm>
            <a:off x="1027068" y="2855104"/>
            <a:ext cx="825168" cy="1312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mium Photo | Top view of a woman using and touching on tablet touchpad  with blank white desktop screen as computer pc while drinking coffee" id="383" name="Google Shape;383;p18"/>
          <p:cNvPicPr preferRelativeResize="0"/>
          <p:nvPr/>
        </p:nvPicPr>
        <p:blipFill rotWithShape="1">
          <a:blip r:embed="rId4">
            <a:alphaModFix/>
          </a:blip>
          <a:srcRect b="0" l="31446" r="17189" t="11686"/>
          <a:stretch/>
        </p:blipFill>
        <p:spPr>
          <a:xfrm>
            <a:off x="2676882" y="2294898"/>
            <a:ext cx="1797343" cy="1930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male hands holding and touching on tablet pc Stock Photo" id="384" name="Google Shape;384;p18"/>
          <p:cNvPicPr preferRelativeResize="0"/>
          <p:nvPr/>
        </p:nvPicPr>
        <p:blipFill rotWithShape="1">
          <a:blip r:embed="rId5">
            <a:alphaModFix/>
          </a:blip>
          <a:srcRect b="13105" l="6159" r="5595" t="9597"/>
          <a:stretch/>
        </p:blipFill>
        <p:spPr>
          <a:xfrm>
            <a:off x="4572000" y="2613667"/>
            <a:ext cx="1884681" cy="131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Photo | Hand holding a smartphone with blank screen" id="385" name="Google Shape;385;p18"/>
          <p:cNvPicPr preferRelativeResize="0"/>
          <p:nvPr/>
        </p:nvPicPr>
        <p:blipFill rotWithShape="1">
          <a:blip r:embed="rId6">
            <a:alphaModFix/>
          </a:blip>
          <a:srcRect b="6426" l="20153" r="17211" t="12532"/>
          <a:stretch/>
        </p:blipFill>
        <p:spPr>
          <a:xfrm>
            <a:off x="6804248" y="2199668"/>
            <a:ext cx="1343205" cy="216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19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19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93" name="Google Shape;393;p19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Πάροχοι Internet στην χώρα μας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357166" y="2283815"/>
            <a:ext cx="8429700" cy="442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9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323528" y="2420888"/>
            <a:ext cx="36004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να συνδεθούμε στο Internet δεν αρκεί να έχουμε τον εξοπλισμό !!!</a:t>
            </a:r>
            <a:endParaRPr/>
          </a:p>
          <a:p>
            <a:pPr indent="-1333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Πρέπει να πληρώσουμε συνδρομή σε μια εταιρεία </a:t>
            </a:r>
            <a:r>
              <a:rPr b="1" lang="el-G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(πάροχος)</a:t>
            </a: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η οποία θα μας δώσει δικαίωμα να χρησιμοποιούμε το διαδίκτυο!!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"/>
          <p:cNvSpPr txBox="1"/>
          <p:nvPr/>
        </p:nvSpPr>
        <p:spPr>
          <a:xfrm>
            <a:off x="4283968" y="2420888"/>
            <a:ext cx="42171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Πάροχοι Internet στην Ελλάδα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800" y="3517525"/>
            <a:ext cx="21227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Δια – δίκτυο (Internet)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79249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03332" y="2776572"/>
            <a:ext cx="1776380" cy="580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παντού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286380" y="2986298"/>
            <a:ext cx="3030036" cy="75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2"/>
          <p:cNvCxnSpPr/>
          <p:nvPr/>
        </p:nvCxnSpPr>
        <p:spPr>
          <a:xfrm>
            <a:off x="776884" y="2090680"/>
            <a:ext cx="314638" cy="617395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1" name="Google Shape;101;p2"/>
          <p:cNvCxnSpPr/>
          <p:nvPr/>
        </p:nvCxnSpPr>
        <p:spPr>
          <a:xfrm>
            <a:off x="1827471" y="2069604"/>
            <a:ext cx="1160353" cy="1071364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2" name="Google Shape;102;p2"/>
          <p:cNvSpPr/>
          <p:nvPr/>
        </p:nvSpPr>
        <p:spPr>
          <a:xfrm flipH="1" rot="5400000">
            <a:off x="582234" y="1363806"/>
            <a:ext cx="288032" cy="80544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flipH="1" rot="5400000">
            <a:off x="1583667" y="1232757"/>
            <a:ext cx="288033" cy="108011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11678" y="3356991"/>
            <a:ext cx="1524018" cy="36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…σε όλο τον κόσμο...</a:t>
            </a:r>
            <a:endParaRPr b="1"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123728" y="3140968"/>
            <a:ext cx="2019642" cy="83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…υπολογιστές συνδεδεμένοι μεταξύ τους…</a:t>
            </a:r>
            <a:endParaRPr b="1"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92267" y="4509120"/>
            <a:ext cx="36511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Το Διαδίκτυο αποτελείται από υπολογιστές συνδεδεμένους μεταξύ τους ανά το κόσμο.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1internetJ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2315" y="2708075"/>
            <a:ext cx="4428775" cy="28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0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4" name="Google Shape;404;p20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20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0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07" name="Google Shape;407;p20"/>
          <p:cNvSpPr txBox="1"/>
          <p:nvPr/>
        </p:nvSpPr>
        <p:spPr>
          <a:xfrm>
            <a:off x="500034" y="2983995"/>
            <a:ext cx="82153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Υπηρεσίες Διαδικτύου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3" name="Google Shape;413;p21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2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Γιατί υπάρχει το διαδίκτυο;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281214" y="195334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x' / Kalàxz ツ on Twitter: &quot;Hmmmmmmmm, better ban druid or shaman in  incoming tournaments?… &quot;" id="417" name="Google Shape;4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263" y="3530624"/>
            <a:ext cx="1438906" cy="14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1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353223" y="2226930"/>
            <a:ext cx="832323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διαδίκτυο (Internet) το δημιουργήσαμε για να…</a:t>
            </a:r>
            <a:endParaRPr b="1"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20" name="Google Shape;420;p21"/>
          <p:cNvSpPr/>
          <p:nvPr/>
        </p:nvSpPr>
        <p:spPr>
          <a:xfrm>
            <a:off x="155575" y="-5095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21" name="Google Shape;421;p21"/>
          <p:cNvSpPr/>
          <p:nvPr/>
        </p:nvSpPr>
        <p:spPr>
          <a:xfrm>
            <a:off x="307975" y="-3571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410383" y="2976626"/>
            <a:ext cx="610583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…μπαίνουμε στις ιστοσελίδες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(Παγκόσμιος Ιστός – World Wide Web, www)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…συζητάμε μεταξύ μας </a:t>
            </a:r>
            <a:r>
              <a:rPr b="1" lang="el-G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(chat)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βλέπουμε ο ένας τον άλλον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(βιντεοκλήση)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…στέλνουμε ηλεκτρονικά γράμματα </a:t>
            </a:r>
            <a:r>
              <a:rPr b="1" lang="el-G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(email)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ανταλλάσουμε-μεταφέρουμε αρχεία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(FTP)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p22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22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30" name="Google Shape;430;p22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Οι 5 υπηρεσίες του Internet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2"/>
          <p:cNvSpPr/>
          <p:nvPr/>
        </p:nvSpPr>
        <p:spPr>
          <a:xfrm>
            <a:off x="318780" y="195334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32" name="Google Shape;432;p22"/>
          <p:cNvSpPr/>
          <p:nvPr/>
        </p:nvSpPr>
        <p:spPr>
          <a:xfrm>
            <a:off x="155575" y="-5095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33" name="Google Shape;433;p22"/>
          <p:cNvSpPr/>
          <p:nvPr/>
        </p:nvSpPr>
        <p:spPr>
          <a:xfrm>
            <a:off x="307975" y="-3571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 txBox="1"/>
          <p:nvPr/>
        </p:nvSpPr>
        <p:spPr>
          <a:xfrm>
            <a:off x="515451" y="2132856"/>
            <a:ext cx="830502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Παγκόσμιος Ιστός – World Wide Web (Ιστοσελίδες)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Βιντεοκλήση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075" y="4142138"/>
            <a:ext cx="37719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613" y="5447600"/>
            <a:ext cx="1028736" cy="6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0149" y="5447599"/>
            <a:ext cx="642950" cy="6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58100" y="2811760"/>
            <a:ext cx="642950" cy="68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0075" y="2709500"/>
            <a:ext cx="158183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3913" y="2619000"/>
            <a:ext cx="1993300" cy="1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78370" y="2618988"/>
            <a:ext cx="1424266" cy="10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7" name="Google Shape;447;p23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8" name="Google Shape;448;p2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49" name="Google Shape;449;p23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Οι 5 υπηρεσίες του Internet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318780" y="195334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52" name="Google Shape;452;p23"/>
          <p:cNvSpPr/>
          <p:nvPr/>
        </p:nvSpPr>
        <p:spPr>
          <a:xfrm>
            <a:off x="155575" y="-5095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53" name="Google Shape;453;p23"/>
          <p:cNvSpPr/>
          <p:nvPr/>
        </p:nvSpPr>
        <p:spPr>
          <a:xfrm>
            <a:off x="307975" y="-3571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 txBox="1"/>
          <p:nvPr/>
        </p:nvSpPr>
        <p:spPr>
          <a:xfrm>
            <a:off x="515451" y="2132856"/>
            <a:ext cx="830502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 startAt="4"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AutoNum type="arabicPeriod" startAt="4"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Μεταφορά αρχείων (FTP)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_My Files\Ekpaideusi\Μαθήματα\Γυμνάσιο\Πληροφορική\Μαθήματα\Α' Γυμνασίου\_Σενάρια\Άλλα Κεφάλαια της Α' Γυμνασίου\Ηλεκτρονικό Ταχυδρομείο\SCH.png" id="455" name="Google Shape;4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2528" y="2778127"/>
            <a:ext cx="29718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PHRftpJ" id="456" name="Google Shape;4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0806" y="4816390"/>
            <a:ext cx="22510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4900" y="2778127"/>
            <a:ext cx="1791450" cy="12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162" y="2765401"/>
            <a:ext cx="1430550" cy="10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4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24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Συνοψίζοντας…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4"/>
          <p:cNvSpPr/>
          <p:nvPr/>
        </p:nvSpPr>
        <p:spPr>
          <a:xfrm>
            <a:off x="318780" y="195334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4"/>
          <p:cNvSpPr/>
          <p:nvPr/>
        </p:nvSpPr>
        <p:spPr>
          <a:xfrm>
            <a:off x="5286380" y="71438"/>
            <a:ext cx="3214710" cy="107154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Διαδίκτυο – Υπηρεσίες Διαδικτύου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69" name="Google Shape;469;p24"/>
          <p:cNvSpPr/>
          <p:nvPr/>
        </p:nvSpPr>
        <p:spPr>
          <a:xfrm>
            <a:off x="155575" y="-5095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ogle" id="470" name="Google Shape;470;p24"/>
          <p:cNvSpPr/>
          <p:nvPr/>
        </p:nvSpPr>
        <p:spPr>
          <a:xfrm>
            <a:off x="307975" y="-357188"/>
            <a:ext cx="3048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siness Cloud - Η επιχείρησή σας ...στα σύννεφα!" id="471" name="Google Shape;471;p24"/>
          <p:cNvPicPr preferRelativeResize="0"/>
          <p:nvPr/>
        </p:nvPicPr>
        <p:blipFill rotWithShape="1">
          <a:blip r:embed="rId3">
            <a:alphaModFix/>
          </a:blip>
          <a:srcRect b="35230" l="22645" r="14837" t="2879"/>
          <a:stretch/>
        </p:blipFill>
        <p:spPr>
          <a:xfrm>
            <a:off x="1913177" y="1953348"/>
            <a:ext cx="4873213" cy="35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4"/>
          <p:cNvSpPr txBox="1"/>
          <p:nvPr/>
        </p:nvSpPr>
        <p:spPr>
          <a:xfrm>
            <a:off x="3203575" y="3752760"/>
            <a:ext cx="18724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251520" y="4437112"/>
            <a:ext cx="1800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Παγκόσμιος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Ιστός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4"/>
          <p:cNvSpPr txBox="1"/>
          <p:nvPr/>
        </p:nvSpPr>
        <p:spPr>
          <a:xfrm>
            <a:off x="6660232" y="4686235"/>
            <a:ext cx="1800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Μεταφορά Αρχείων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4"/>
          <p:cNvSpPr txBox="1"/>
          <p:nvPr/>
        </p:nvSpPr>
        <p:spPr>
          <a:xfrm>
            <a:off x="1907704" y="5406315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4"/>
          <p:cNvSpPr txBox="1"/>
          <p:nvPr/>
        </p:nvSpPr>
        <p:spPr>
          <a:xfrm>
            <a:off x="3598582" y="5524813"/>
            <a:ext cx="9001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4"/>
          <p:cNvSpPr txBox="1"/>
          <p:nvPr/>
        </p:nvSpPr>
        <p:spPr>
          <a:xfrm>
            <a:off x="4860032" y="5517232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βιντεοκλήση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mputer Desk at Rs 7000/piece | Desktop Table, Computer Tables for Home,  Pc Table, System Table, Wooden Computer Table - Falcon India, Mohali | ID:  10456100891" id="478" name="Google Shape;478;p24"/>
          <p:cNvPicPr preferRelativeResize="0"/>
          <p:nvPr/>
        </p:nvPicPr>
        <p:blipFill rotWithShape="1">
          <a:blip r:embed="rId4">
            <a:alphaModFix/>
          </a:blip>
          <a:srcRect b="8532" l="0" r="0" t="0"/>
          <a:stretch/>
        </p:blipFill>
        <p:spPr>
          <a:xfrm>
            <a:off x="2809920" y="3040293"/>
            <a:ext cx="720082" cy="650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mages : mac, laptop, furniture, wall, table, technology, electronic  device, Material property, personal computer, computer desk, netbook,  interior design, glass 7200x3580 - lpolop - 1604569 - Free stock photos -  PxHere" id="479" name="Google Shape;479;p24"/>
          <p:cNvPicPr preferRelativeResize="0"/>
          <p:nvPr/>
        </p:nvPicPr>
        <p:blipFill rotWithShape="1">
          <a:blip r:embed="rId5">
            <a:alphaModFix/>
          </a:blip>
          <a:srcRect b="0" l="27194" r="0" t="0"/>
          <a:stretch/>
        </p:blipFill>
        <p:spPr>
          <a:xfrm>
            <a:off x="3974775" y="3188483"/>
            <a:ext cx="750015" cy="510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t Huawei MediaPad T5 10.1&quot; 16GB 4G Μαύρο | Public" id="480" name="Google Shape;48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6247" y="2636911"/>
            <a:ext cx="540133" cy="403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 Nokia 7.2 Smartphone - Charcoal | Harvey Norman New Zealand" id="481" name="Google Shape;481;p24"/>
          <p:cNvPicPr preferRelativeResize="0"/>
          <p:nvPr/>
        </p:nvPicPr>
        <p:blipFill rotWithShape="1">
          <a:blip r:embed="rId7">
            <a:alphaModFix/>
          </a:blip>
          <a:srcRect b="0" l="36862" r="37328" t="0"/>
          <a:stretch/>
        </p:blipFill>
        <p:spPr>
          <a:xfrm>
            <a:off x="5490116" y="3443601"/>
            <a:ext cx="307531" cy="670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3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Όλα ξεκινούν μέσα από το σπίτι μας…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mputer Desk at Rs 7000/piece | Desktop Table, Computer Tables for Home,  Pc Table, System Table, Wooden Computer Table - Falcon India, Mohali | ID:  10456100891" id="117" name="Google Shape;117;p3"/>
          <p:cNvPicPr preferRelativeResize="0"/>
          <p:nvPr/>
        </p:nvPicPr>
        <p:blipFill rotWithShape="1">
          <a:blip r:embed="rId3">
            <a:alphaModFix/>
          </a:blip>
          <a:srcRect b="8532" l="0" r="0" t="0"/>
          <a:stretch/>
        </p:blipFill>
        <p:spPr>
          <a:xfrm>
            <a:off x="611559" y="2276872"/>
            <a:ext cx="183266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mages : mac, laptop, furniture, wall, table, technology, electronic  device, Material property, personal computer, computer desk, netbook,  interior design, glass 7200x3580 - lpolop - 1604569 - Free stock photos -  PxHere"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27194" r="0" t="0"/>
          <a:stretch/>
        </p:blipFill>
        <p:spPr>
          <a:xfrm>
            <a:off x="3075538" y="2496504"/>
            <a:ext cx="1788797" cy="1216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t Huawei MediaPad T5 10.1&quot; 16GB 4G Μαύρο | Public" id="119" name="Google Shape;1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5189" y="2708919"/>
            <a:ext cx="1345043" cy="1004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 Nokia 7.2 Smartphone - Charcoal | Harvey Norman New Zealand" id="120" name="Google Shape;120;p3"/>
          <p:cNvPicPr preferRelativeResize="0"/>
          <p:nvPr/>
        </p:nvPicPr>
        <p:blipFill rotWithShape="1">
          <a:blip r:embed="rId6">
            <a:alphaModFix/>
          </a:blip>
          <a:srcRect b="0" l="36862" r="37328" t="0"/>
          <a:stretch/>
        </p:blipFill>
        <p:spPr>
          <a:xfrm>
            <a:off x="7380312" y="2775391"/>
            <a:ext cx="432048" cy="94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y TP-LINK Archer MR200 WiFi 4G Router - AC 750, Dual-band | Free Delivery  | Currys" id="121" name="Google Shape;12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6244" y="4580050"/>
            <a:ext cx="1996345" cy="1770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imimg.com/data3/RI/MK/MY-15308811/wifi-internet-500x500.png" id="122" name="Google Shape;12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5081" y="3877444"/>
            <a:ext cx="532977" cy="451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t 5 Network Cable (Pack) | Comercio Limited" id="123" name="Google Shape;123;p3"/>
          <p:cNvPicPr preferRelativeResize="0"/>
          <p:nvPr/>
        </p:nvPicPr>
        <p:blipFill rotWithShape="1">
          <a:blip r:embed="rId9">
            <a:alphaModFix/>
          </a:blip>
          <a:srcRect b="10841" l="6613" r="4274" t="14910"/>
          <a:stretch/>
        </p:blipFill>
        <p:spPr>
          <a:xfrm>
            <a:off x="1403648" y="3933057"/>
            <a:ext cx="692578" cy="577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t 5 Network Cable (Pack) | Comercio Limited" id="124" name="Google Shape;124;p3"/>
          <p:cNvPicPr preferRelativeResize="0"/>
          <p:nvPr/>
        </p:nvPicPr>
        <p:blipFill rotWithShape="1">
          <a:blip r:embed="rId9">
            <a:alphaModFix/>
          </a:blip>
          <a:srcRect b="10841" l="6613" r="4274" t="14910"/>
          <a:stretch/>
        </p:blipFill>
        <p:spPr>
          <a:xfrm>
            <a:off x="3371436" y="3890212"/>
            <a:ext cx="639043" cy="532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imimg.com/data3/RI/MK/MY-15308811/wifi-internet-500x500.png" id="125" name="Google Shape;12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15442" y="3784321"/>
            <a:ext cx="544535" cy="461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imimg.com/data3/RI/MK/MY-15308811/wifi-internet-500x500.png" id="126" name="Google Shape;126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49836" y="3775762"/>
            <a:ext cx="525506" cy="445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ology icon network sign 4g 4g internet Vector Image" id="127" name="Google Shape;127;p3"/>
          <p:cNvPicPr preferRelativeResize="0"/>
          <p:nvPr/>
        </p:nvPicPr>
        <p:blipFill rotWithShape="1">
          <a:blip r:embed="rId12">
            <a:alphaModFix/>
          </a:blip>
          <a:srcRect b="43673" l="28785" r="18703" t="18864"/>
          <a:stretch/>
        </p:blipFill>
        <p:spPr>
          <a:xfrm>
            <a:off x="7740352" y="3843956"/>
            <a:ext cx="396003" cy="3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3514111" y="5108991"/>
            <a:ext cx="19021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καλώδιο ή ασύρματα συνδεόμαστε στον Router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duct | ASUS RT-AX56U - wireless router - 802.11a/b/g/n/ac/ax - desktop" id="129" name="Google Shape;129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45578" y="4645615"/>
            <a:ext cx="2368533" cy="17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4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Όλα ξεκινούν μέσα από το σπίτι μας…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duct | ASUS RT-AX56U - wireless router - 802.11a/b/g/n/ac/ax - desktop"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2276872"/>
            <a:ext cx="4637458" cy="3478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ΠΡΙΖΑ ΤΗΛΕΦΩΝΟΥ ΟΤΕ ΛΕΥΚΟ ANESTECH"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155" y="3207384"/>
            <a:ext cx="1469323" cy="146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1839817" y="3999123"/>
            <a:ext cx="3227942" cy="1355170"/>
          </a:xfrm>
          <a:custGeom>
            <a:rect b="b" l="l" r="r" t="t"/>
            <a:pathLst>
              <a:path extrusionOk="0" h="1355170" w="3227942">
                <a:moveTo>
                  <a:pt x="3227942" y="1178805"/>
                </a:moveTo>
                <a:cubicBezTo>
                  <a:pt x="2073007" y="1300908"/>
                  <a:pt x="918072" y="1423012"/>
                  <a:pt x="627961" y="1311007"/>
                </a:cubicBezTo>
                <a:cubicBezTo>
                  <a:pt x="337850" y="1199002"/>
                  <a:pt x="1591937" y="725277"/>
                  <a:pt x="1487277" y="506776"/>
                </a:cubicBezTo>
                <a:cubicBezTo>
                  <a:pt x="1382617" y="288275"/>
                  <a:pt x="691308" y="144137"/>
                  <a:pt x="0" y="0"/>
                </a:cubicBezTo>
              </a:path>
            </a:pathLst>
          </a:cu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286380" y="575496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043608" y="2564904"/>
            <a:ext cx="16561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Πρίζα Τηλεφώνου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5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5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…συνεχίζουν στην γειτονιά μας…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χαλυβδινο κουτι οτε - Συνδέσεις VDSL &amp; ADSL - Insomnia.gr"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4315" y="2300362"/>
            <a:ext cx="2978840" cy="3971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Πληρώνει ο ΟΤΕ δημοτικό τέλος για την τοποθέτηση των νέων ΚΑΦΑΟ στη Δράμα;  - Πρωινός Τύπος" id="154" name="Google Shape;154;p5"/>
          <p:cNvPicPr preferRelativeResize="0"/>
          <p:nvPr/>
        </p:nvPicPr>
        <p:blipFill rotWithShape="1">
          <a:blip r:embed="rId4">
            <a:alphaModFix/>
          </a:blip>
          <a:srcRect b="0" l="15818" r="13003" t="0"/>
          <a:stretch/>
        </p:blipFill>
        <p:spPr>
          <a:xfrm>
            <a:off x="611560" y="2328804"/>
            <a:ext cx="3495620" cy="371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 txBox="1"/>
          <p:nvPr/>
        </p:nvSpPr>
        <p:spPr>
          <a:xfrm>
            <a:off x="5796136" y="5365573"/>
            <a:ext cx="15121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Κουτί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Διακλάδωσης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275857" y="5517232"/>
            <a:ext cx="4032448" cy="754917"/>
          </a:xfrm>
          <a:custGeom>
            <a:rect b="b" l="l" r="r" t="t"/>
            <a:pathLst>
              <a:path extrusionOk="0" h="1355170" w="3227942">
                <a:moveTo>
                  <a:pt x="3227942" y="1178805"/>
                </a:moveTo>
                <a:cubicBezTo>
                  <a:pt x="2073007" y="1300908"/>
                  <a:pt x="918072" y="1423012"/>
                  <a:pt x="627961" y="1311007"/>
                </a:cubicBezTo>
                <a:cubicBezTo>
                  <a:pt x="337850" y="1199002"/>
                  <a:pt x="1591937" y="725277"/>
                  <a:pt x="1487277" y="506776"/>
                </a:cubicBezTo>
                <a:cubicBezTo>
                  <a:pt x="1382617" y="288275"/>
                  <a:pt x="691308" y="144137"/>
                  <a:pt x="0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27006" y="5612845"/>
            <a:ext cx="16561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ΚΑΦΑΟ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6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6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…στην πόλη μας…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323528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 rot="6090961">
            <a:off x="5041628" y="3437264"/>
            <a:ext cx="879458" cy="648072"/>
          </a:xfrm>
          <a:custGeom>
            <a:rect b="b" l="l" r="r" t="t"/>
            <a:pathLst>
              <a:path extrusionOk="0" h="1355170" w="3227942">
                <a:moveTo>
                  <a:pt x="3227942" y="1178805"/>
                </a:moveTo>
                <a:cubicBezTo>
                  <a:pt x="2073007" y="1300908"/>
                  <a:pt x="918072" y="1423012"/>
                  <a:pt x="627961" y="1311007"/>
                </a:cubicBezTo>
                <a:cubicBezTo>
                  <a:pt x="337850" y="1199002"/>
                  <a:pt x="1591937" y="725277"/>
                  <a:pt x="1487277" y="506776"/>
                </a:cubicBezTo>
                <a:cubicBezTo>
                  <a:pt x="1382617" y="288275"/>
                  <a:pt x="691308" y="144137"/>
                  <a:pt x="0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Πληρώνει ο ΟΤΕ δημοτικό τέλος για την τοποθέτηση των νέων ΚΑΦΑΟ στη Δράμα;  - Πρωινός Τύπος" id="168" name="Google Shape;168;p6"/>
          <p:cNvPicPr preferRelativeResize="0"/>
          <p:nvPr/>
        </p:nvPicPr>
        <p:blipFill rotWithShape="1">
          <a:blip r:embed="rId3">
            <a:alphaModFix/>
          </a:blip>
          <a:srcRect b="18181" l="31631" r="32028" t="11165"/>
          <a:stretch/>
        </p:blipFill>
        <p:spPr>
          <a:xfrm>
            <a:off x="7329904" y="4839501"/>
            <a:ext cx="734561" cy="1079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Πληρώνει ο ΟΤΕ δημοτικό τέλος για την τοποθέτηση των νέων ΚΑΦΑΟ στη Δράμα;  - Πρωινός Τύπος" id="169" name="Google Shape;169;p6"/>
          <p:cNvPicPr preferRelativeResize="0"/>
          <p:nvPr/>
        </p:nvPicPr>
        <p:blipFill rotWithShape="1">
          <a:blip r:embed="rId3">
            <a:alphaModFix/>
          </a:blip>
          <a:srcRect b="18181" l="31631" r="32028" t="11165"/>
          <a:stretch/>
        </p:blipFill>
        <p:spPr>
          <a:xfrm>
            <a:off x="1205242" y="4815373"/>
            <a:ext cx="734561" cy="107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/>
          <p:nvPr/>
        </p:nvSpPr>
        <p:spPr>
          <a:xfrm rot="5716486">
            <a:off x="3127208" y="3409352"/>
            <a:ext cx="879458" cy="648072"/>
          </a:xfrm>
          <a:custGeom>
            <a:rect b="b" l="l" r="r" t="t"/>
            <a:pathLst>
              <a:path extrusionOk="0" h="1355170" w="3227942">
                <a:moveTo>
                  <a:pt x="3227942" y="1178805"/>
                </a:moveTo>
                <a:cubicBezTo>
                  <a:pt x="2073007" y="1300908"/>
                  <a:pt x="918072" y="1423012"/>
                  <a:pt x="627961" y="1311007"/>
                </a:cubicBezTo>
                <a:cubicBezTo>
                  <a:pt x="337850" y="1199002"/>
                  <a:pt x="1591937" y="725277"/>
                  <a:pt x="1487277" y="506776"/>
                </a:cubicBezTo>
                <a:cubicBezTo>
                  <a:pt x="1382617" y="288275"/>
                  <a:pt x="691308" y="144137"/>
                  <a:pt x="0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1948815" y="5337170"/>
            <a:ext cx="879458" cy="648072"/>
          </a:xfrm>
          <a:custGeom>
            <a:rect b="b" l="l" r="r" t="t"/>
            <a:pathLst>
              <a:path extrusionOk="0" h="1355170" w="3227942">
                <a:moveTo>
                  <a:pt x="3227942" y="1178805"/>
                </a:moveTo>
                <a:cubicBezTo>
                  <a:pt x="2073007" y="1300908"/>
                  <a:pt x="918072" y="1423012"/>
                  <a:pt x="627961" y="1311007"/>
                </a:cubicBezTo>
                <a:cubicBezTo>
                  <a:pt x="337850" y="1199002"/>
                  <a:pt x="1591937" y="725277"/>
                  <a:pt x="1487277" y="506776"/>
                </a:cubicBezTo>
                <a:cubicBezTo>
                  <a:pt x="1382617" y="288275"/>
                  <a:pt x="691308" y="144137"/>
                  <a:pt x="0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 flipH="1">
            <a:off x="6526454" y="5184771"/>
            <a:ext cx="803449" cy="829190"/>
          </a:xfrm>
          <a:custGeom>
            <a:rect b="b" l="l" r="r" t="t"/>
            <a:pathLst>
              <a:path extrusionOk="0" h="1355170" w="3227942">
                <a:moveTo>
                  <a:pt x="3227942" y="1178805"/>
                </a:moveTo>
                <a:cubicBezTo>
                  <a:pt x="2073007" y="1300908"/>
                  <a:pt x="918072" y="1423012"/>
                  <a:pt x="627961" y="1311007"/>
                </a:cubicBezTo>
                <a:cubicBezTo>
                  <a:pt x="337850" y="1199002"/>
                  <a:pt x="1591937" y="725277"/>
                  <a:pt x="1487277" y="506776"/>
                </a:cubicBezTo>
                <a:cubicBezTo>
                  <a:pt x="1382617" y="288275"/>
                  <a:pt x="691308" y="144137"/>
                  <a:pt x="0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041" y="4156939"/>
            <a:ext cx="3862414" cy="2162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Πληρώνει ο ΟΤΕ δημοτικό τέλος για την τοποθέτηση των νέων ΚΑΦΑΟ στη Δράμα;  - Πρωινός Τύπος" id="174" name="Google Shape;174;p6"/>
          <p:cNvPicPr preferRelativeResize="0"/>
          <p:nvPr/>
        </p:nvPicPr>
        <p:blipFill rotWithShape="1">
          <a:blip r:embed="rId3">
            <a:alphaModFix/>
          </a:blip>
          <a:srcRect b="18181" l="31631" r="32028" t="11165"/>
          <a:stretch/>
        </p:blipFill>
        <p:spPr>
          <a:xfrm>
            <a:off x="3420754" y="2288252"/>
            <a:ext cx="734561" cy="1079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Πληρώνει ο ΟΤΕ δημοτικό τέλος για την τοποθέτηση των νέων ΚΑΦΑΟ στη Δράμα;  - Πρωινός Τύπος" id="175" name="Google Shape;175;p6"/>
          <p:cNvPicPr preferRelativeResize="0"/>
          <p:nvPr/>
        </p:nvPicPr>
        <p:blipFill rotWithShape="1">
          <a:blip r:embed="rId3">
            <a:alphaModFix/>
          </a:blip>
          <a:srcRect b="18181" l="31631" r="32028" t="11165"/>
          <a:stretch/>
        </p:blipFill>
        <p:spPr>
          <a:xfrm>
            <a:off x="5791893" y="2402051"/>
            <a:ext cx="734561" cy="107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 rot="-3040655">
            <a:off x="6709223" y="3696309"/>
            <a:ext cx="812346" cy="1036572"/>
          </a:xfrm>
          <a:custGeom>
            <a:rect b="b" l="l" r="r" t="t"/>
            <a:pathLst>
              <a:path extrusionOk="0" h="1355170" w="3227942">
                <a:moveTo>
                  <a:pt x="3227942" y="1178805"/>
                </a:moveTo>
                <a:cubicBezTo>
                  <a:pt x="2073007" y="1300908"/>
                  <a:pt x="918072" y="1423012"/>
                  <a:pt x="627961" y="1311007"/>
                </a:cubicBezTo>
                <a:cubicBezTo>
                  <a:pt x="337850" y="1199002"/>
                  <a:pt x="1591937" y="725277"/>
                  <a:pt x="1487277" y="506776"/>
                </a:cubicBezTo>
                <a:cubicBezTo>
                  <a:pt x="1382617" y="288275"/>
                  <a:pt x="691308" y="144137"/>
                  <a:pt x="0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Πληρώνει ο ΟΤΕ δημοτικό τέλος για την τοποθέτηση των νέων ΚΑΦΑΟ στη Δράμα;  - Πρωινός Τύπος" id="177" name="Google Shape;177;p6"/>
          <p:cNvPicPr preferRelativeResize="0"/>
          <p:nvPr/>
        </p:nvPicPr>
        <p:blipFill rotWithShape="1">
          <a:blip r:embed="rId3">
            <a:alphaModFix/>
          </a:blip>
          <a:srcRect b="18181" l="31631" r="32028" t="11165"/>
          <a:stretch/>
        </p:blipFill>
        <p:spPr>
          <a:xfrm>
            <a:off x="7341155" y="3109343"/>
            <a:ext cx="734561" cy="107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3782961" y="3649001"/>
            <a:ext cx="13651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ΚΤΗΡΙΟ ΟΤΕ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467544" y="2402051"/>
            <a:ext cx="25922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ΚΑΦΑΟ από κάθε γειτονιά με υπόγεια καλώδια κάτω από πεζοδρόμια και δρόμους, συνδέονται στον κτήριο του ΟΤΕ.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7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…σκάβοντας για τα καλώδια…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357158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Γ.Ε.Μ.Ε.Κ. | ΕΡΓΑ |" id="189" name="Google Shape;1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4498832"/>
            <a:ext cx="2448272" cy="1836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Ο ΟΤΕ εκσυγχρονίζει με οπτική ίνα το ψηφιακό δίκτυο στο... - PeiraiasNews.gr" id="190" name="Google Shape;1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584" y="2204199"/>
            <a:ext cx="3024336" cy="2268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Τι είναι το καφάο του ΟΤΕ - Βασιλείου Μάριος" id="191" name="Google Shape;19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9952" y="2393320"/>
            <a:ext cx="4145114" cy="378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8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8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…στην χώρα μας…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1-2" id="201" name="Google Shape;201;p8"/>
          <p:cNvPicPr preferRelativeResize="0"/>
          <p:nvPr/>
        </p:nvPicPr>
        <p:blipFill rotWithShape="1">
          <a:blip r:embed="rId3">
            <a:alphaModFix/>
          </a:blip>
          <a:srcRect b="3433" l="2307" r="3461" t="3432"/>
          <a:stretch/>
        </p:blipFill>
        <p:spPr>
          <a:xfrm>
            <a:off x="683568" y="2311516"/>
            <a:ext cx="3043188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3995936" y="2552705"/>
            <a:ext cx="4536504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Όλοι τα κτήρια (κέντρα) του ΟΤΕ σε όλη την χώρα συνδέονται μεταξύ τους με κάθε πόλη, κάθε χωριό, δημιουργώντας έτσι ένα δίκτυο από καλώδια, router, και υπολογιστές.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285720" y="357166"/>
            <a:ext cx="8429684" cy="500066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Πληροφορική Α’ Γυμνασίου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/>
          <p:cNvCxnSpPr/>
          <p:nvPr/>
        </p:nvCxnSpPr>
        <p:spPr>
          <a:xfrm>
            <a:off x="0" y="1427148"/>
            <a:ext cx="9144000" cy="1588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9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285720" y="1142984"/>
            <a:ext cx="8429684" cy="642942"/>
          </a:xfrm>
          <a:prstGeom prst="roundRect">
            <a:avLst>
              <a:gd fmla="val 16667" name="adj"/>
            </a:avLst>
          </a:prstGeom>
          <a:solidFill>
            <a:srgbClr val="396692"/>
          </a:solidFill>
          <a:ln>
            <a:noFill/>
          </a:ln>
          <a:effectLst>
            <a:outerShdw blurRad="50800" rotWithShape="0" algn="t" dir="14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…στην ήπειρο μας…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285720" y="2071678"/>
            <a:ext cx="8429684" cy="44291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433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9"/>
          <p:cNvGrpSpPr/>
          <p:nvPr/>
        </p:nvGrpSpPr>
        <p:grpSpPr>
          <a:xfrm>
            <a:off x="611560" y="2311516"/>
            <a:ext cx="4680520" cy="3925796"/>
            <a:chOff x="1" y="0"/>
            <a:chExt cx="9143999" cy="6858000"/>
          </a:xfrm>
        </p:grpSpPr>
        <p:graphicFrame>
          <p:nvGraphicFramePr>
            <p:cNvPr id="213" name="Google Shape;213;p9"/>
            <p:cNvGraphicFramePr/>
            <p:nvPr/>
          </p:nvGraphicFramePr>
          <p:xfrm>
            <a:off x="1" y="0"/>
            <a:ext cx="9143999" cy="6858000"/>
          </p:xfrm>
          <a:graphic>
            <a:graphicData uri="http://schemas.openxmlformats.org/presentationml/2006/ole">
              <mc:AlternateContent>
                <mc:Choice Requires="v">
                  <p:oleObj r:id="rId4" imgH="6858000" imgW="9143999" progId="PBrush" spid="_x0000_s1">
                    <p:embed/>
                  </p:oleObj>
                </mc:Choice>
                <mc:Fallback>
                  <p:oleObj r:id="rId5" imgH="6858000" imgW="9143999" progId="PBrush">
                    <p:embed/>
                    <p:pic>
                      <p:nvPicPr>
                        <p:cNvPr id="213" name="Google Shape;213;p9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1" y="0"/>
                          <a:ext cx="9143999" cy="685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descr="comp1" id="214" name="Google Shape;214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79725" y="2541588"/>
              <a:ext cx="492125" cy="503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2" id="215" name="Google Shape;215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60838" y="1350963"/>
              <a:ext cx="522287" cy="538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4" id="216" name="Google Shape;216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60538" y="2927350"/>
              <a:ext cx="544512" cy="56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9" id="217" name="Google Shape;217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073400" y="4570413"/>
              <a:ext cx="735013" cy="757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3" id="218" name="Google Shape;218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875463" y="4521200"/>
              <a:ext cx="482600" cy="388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1" id="219" name="Google Shape;219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511425" y="4225925"/>
              <a:ext cx="479425" cy="49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4" id="220" name="Google Shape;220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719888" y="3578225"/>
              <a:ext cx="477837" cy="49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4" id="221" name="Google Shape;221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222750" y="4581525"/>
              <a:ext cx="458788" cy="47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4" id="222" name="Google Shape;222;p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76750" y="5707063"/>
              <a:ext cx="354013" cy="3651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p9"/>
            <p:cNvCxnSpPr/>
            <p:nvPr/>
          </p:nvCxnSpPr>
          <p:spPr>
            <a:xfrm>
              <a:off x="3535363" y="4094163"/>
              <a:ext cx="787400" cy="738187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224" name="Google Shape;224;p9"/>
            <p:cNvGrpSpPr/>
            <p:nvPr/>
          </p:nvGrpSpPr>
          <p:grpSpPr>
            <a:xfrm>
              <a:off x="1868488" y="1782763"/>
              <a:ext cx="5176837" cy="4164012"/>
              <a:chOff x="1177" y="1123"/>
              <a:chExt cx="3261" cy="2623"/>
            </a:xfrm>
          </p:grpSpPr>
          <p:cxnSp>
            <p:nvCxnSpPr>
              <p:cNvPr id="225" name="Google Shape;225;p9"/>
              <p:cNvCxnSpPr/>
              <p:nvPr/>
            </p:nvCxnSpPr>
            <p:spPr>
              <a:xfrm>
                <a:off x="1448" y="2203"/>
                <a:ext cx="662" cy="69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9"/>
              <p:cNvCxnSpPr/>
              <p:nvPr/>
            </p:nvCxnSpPr>
            <p:spPr>
              <a:xfrm>
                <a:off x="2848" y="3148"/>
                <a:ext cx="414" cy="42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9"/>
              <p:cNvCxnSpPr/>
              <p:nvPr/>
            </p:nvCxnSpPr>
            <p:spPr>
              <a:xfrm flipH="1" rot="10800000">
                <a:off x="2413" y="3033"/>
                <a:ext cx="310" cy="11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9"/>
              <p:cNvCxnSpPr/>
              <p:nvPr/>
            </p:nvCxnSpPr>
            <p:spPr>
              <a:xfrm flipH="1" rot="10800000">
                <a:off x="2230" y="2489"/>
                <a:ext cx="671" cy="8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9"/>
              <p:cNvCxnSpPr/>
              <p:nvPr/>
            </p:nvCxnSpPr>
            <p:spPr>
              <a:xfrm>
                <a:off x="2334" y="3316"/>
                <a:ext cx="548" cy="36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2354" y="3316"/>
                <a:ext cx="920" cy="247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 flipH="1">
                <a:off x="3542" y="2902"/>
                <a:ext cx="177" cy="70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2881" y="2499"/>
                <a:ext cx="734" cy="268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 flipH="1" rot="10800000">
                <a:off x="2871" y="1154"/>
                <a:ext cx="30" cy="133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" name="Google Shape;234;p9"/>
              <p:cNvCxnSpPr/>
              <p:nvPr/>
            </p:nvCxnSpPr>
            <p:spPr>
              <a:xfrm>
                <a:off x="2064" y="1806"/>
                <a:ext cx="2234" cy="62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" name="Google Shape;235;p9"/>
              <p:cNvCxnSpPr/>
              <p:nvPr/>
            </p:nvCxnSpPr>
            <p:spPr>
              <a:xfrm>
                <a:off x="2054" y="1837"/>
                <a:ext cx="1592" cy="837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 flipH="1" rot="10800000">
                <a:off x="2065" y="1123"/>
                <a:ext cx="662" cy="64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 flipH="1" rot="10800000">
                <a:off x="1423" y="1785"/>
                <a:ext cx="476" cy="37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" name="Google Shape;238;p9"/>
              <p:cNvCxnSpPr/>
              <p:nvPr/>
            </p:nvCxnSpPr>
            <p:spPr>
              <a:xfrm>
                <a:off x="1889" y="1796"/>
                <a:ext cx="154" cy="775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" name="Google Shape;239;p9"/>
              <p:cNvCxnSpPr/>
              <p:nvPr/>
            </p:nvCxnSpPr>
            <p:spPr>
              <a:xfrm flipH="1">
                <a:off x="1547" y="2820"/>
                <a:ext cx="135" cy="33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9"/>
              <p:cNvCxnSpPr/>
              <p:nvPr/>
            </p:nvCxnSpPr>
            <p:spPr>
              <a:xfrm flipH="1">
                <a:off x="1178" y="3154"/>
                <a:ext cx="228" cy="40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" name="Google Shape;241;p9"/>
              <p:cNvCxnSpPr/>
              <p:nvPr/>
            </p:nvCxnSpPr>
            <p:spPr>
              <a:xfrm>
                <a:off x="1561" y="3175"/>
                <a:ext cx="1323" cy="517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" name="Google Shape;242;p9"/>
              <p:cNvCxnSpPr/>
              <p:nvPr/>
            </p:nvCxnSpPr>
            <p:spPr>
              <a:xfrm rot="10800000">
                <a:off x="1177" y="3609"/>
                <a:ext cx="1676" cy="93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" name="Google Shape;243;p9"/>
              <p:cNvCxnSpPr/>
              <p:nvPr/>
            </p:nvCxnSpPr>
            <p:spPr>
              <a:xfrm flipH="1">
                <a:off x="1199" y="3308"/>
                <a:ext cx="777" cy="34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" name="Google Shape;244;p9"/>
              <p:cNvCxnSpPr/>
              <p:nvPr/>
            </p:nvCxnSpPr>
            <p:spPr>
              <a:xfrm flipH="1" rot="10800000">
                <a:off x="3888" y="2461"/>
                <a:ext cx="371" cy="228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 flipH="1">
                <a:off x="2203" y="1791"/>
                <a:ext cx="1677" cy="75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" name="Google Shape;246;p9"/>
              <p:cNvCxnSpPr/>
              <p:nvPr/>
            </p:nvCxnSpPr>
            <p:spPr>
              <a:xfrm>
                <a:off x="3891" y="1833"/>
                <a:ext cx="547" cy="1148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" name="Google Shape;247;p9"/>
              <p:cNvCxnSpPr/>
              <p:nvPr/>
            </p:nvCxnSpPr>
            <p:spPr>
              <a:xfrm>
                <a:off x="2970" y="2650"/>
                <a:ext cx="599" cy="109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" name="Google Shape;248;p9"/>
              <p:cNvCxnSpPr/>
              <p:nvPr/>
            </p:nvCxnSpPr>
            <p:spPr>
              <a:xfrm flipH="1" rot="10800000">
                <a:off x="3746" y="1895"/>
                <a:ext cx="133" cy="745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descr="comp3" id="249" name="Google Shape;249;p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899150" y="2417763"/>
              <a:ext cx="544513" cy="560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6" id="250" name="Google Shape;250;p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2438" y="3967163"/>
              <a:ext cx="657225" cy="677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3" id="251" name="Google Shape;251;p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449763" y="3729038"/>
              <a:ext cx="511175" cy="449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1" id="252" name="Google Shape;252;p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124075" y="4894263"/>
              <a:ext cx="406400" cy="417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2" id="253" name="Google Shape;253;p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159125" y="3965575"/>
              <a:ext cx="446088" cy="458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6" id="254" name="Google Shape;254;p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5175250" y="5670550"/>
              <a:ext cx="762000" cy="78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mp9" id="255" name="Google Shape;255;p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500188" y="5608638"/>
              <a:ext cx="471487" cy="485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9"/>
          <p:cNvSpPr txBox="1"/>
          <p:nvPr/>
        </p:nvSpPr>
        <p:spPr>
          <a:xfrm>
            <a:off x="5364088" y="2204864"/>
            <a:ext cx="302433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Όλες οι χώρες τις Ευρώπης συνδέονται με καλώδια μεταξύ τους μεγαλώνοντας ακόμα περισσότερο το δίκτυο αυτό…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portProg">
  <a:themeElements>
    <a:clrScheme name="Deluxe">
      <a:dk1>
        <a:srgbClr val="000000"/>
      </a:dk1>
      <a:lt1>
        <a:srgbClr val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2010-11-26T16:15:21Z</dcterms:created>
  <dc:creator>xdinola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