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BBD-8229-48AC-9A6F-93FFAE835CF2}" type="datetimeFigureOut">
              <a:rPr lang="el-GR" smtClean="0"/>
              <a:t>29/3/26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9CA-F4EE-457B-A0F4-16030372D6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245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BBD-8229-48AC-9A6F-93FFAE835CF2}" type="datetimeFigureOut">
              <a:rPr lang="el-GR" smtClean="0"/>
              <a:t>29/3/26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9CA-F4EE-457B-A0F4-16030372D6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7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BBD-8229-48AC-9A6F-93FFAE835CF2}" type="datetimeFigureOut">
              <a:rPr lang="el-GR" smtClean="0"/>
              <a:t>29/3/26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9CA-F4EE-457B-A0F4-16030372D6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718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BBD-8229-48AC-9A6F-93FFAE835CF2}" type="datetimeFigureOut">
              <a:rPr lang="el-GR" smtClean="0"/>
              <a:t>29/3/26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9CA-F4EE-457B-A0F4-16030372D6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910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BBD-8229-48AC-9A6F-93FFAE835CF2}" type="datetimeFigureOut">
              <a:rPr lang="el-GR" smtClean="0"/>
              <a:t>29/3/26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9CA-F4EE-457B-A0F4-16030372D6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62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BBD-8229-48AC-9A6F-93FFAE835CF2}" type="datetimeFigureOut">
              <a:rPr lang="el-GR" smtClean="0"/>
              <a:t>29/3/26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9CA-F4EE-457B-A0F4-16030372D6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82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BBD-8229-48AC-9A6F-93FFAE835CF2}" type="datetimeFigureOut">
              <a:rPr lang="el-GR" smtClean="0"/>
              <a:t>29/3/26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9CA-F4EE-457B-A0F4-16030372D6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03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BBD-8229-48AC-9A6F-93FFAE835CF2}" type="datetimeFigureOut">
              <a:rPr lang="el-GR" smtClean="0"/>
              <a:t>29/3/26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9CA-F4EE-457B-A0F4-16030372D6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01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BBD-8229-48AC-9A6F-93FFAE835CF2}" type="datetimeFigureOut">
              <a:rPr lang="el-GR" smtClean="0"/>
              <a:t>29/3/26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9CA-F4EE-457B-A0F4-16030372D6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54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BBD-8229-48AC-9A6F-93FFAE835CF2}" type="datetimeFigureOut">
              <a:rPr lang="el-GR" smtClean="0"/>
              <a:t>29/3/26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9CA-F4EE-457B-A0F4-16030372D6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305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DBBD-8229-48AC-9A6F-93FFAE835CF2}" type="datetimeFigureOut">
              <a:rPr lang="el-GR" smtClean="0"/>
              <a:t>29/3/26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9CA-F4EE-457B-A0F4-16030372D6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85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BDBBD-8229-48AC-9A6F-93FFAE835CF2}" type="datetimeFigureOut">
              <a:rPr lang="el-GR" smtClean="0"/>
              <a:t>29/3/26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E9CA-F4EE-457B-A0F4-16030372D6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19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gr/imgres?imgurl=http://1lyk-ko.dod.sch.gr/portal/images/stories/dodekanisa_map.jpg&amp;imgrefurl=http://1lyk-ko.dod.sch.gr/portal/index.php?option%3Dcom_content%26view%3Darticle%26id%3D61%26Itemid%3D79&amp;h=324&amp;w=418&amp;tbnid=t6vP_dbfNtuZUM:&amp;zoom=1&amp;docid=Skc9kzb_9BC0OM&amp;ei=1rDsVLWxHIr3ULXjgPgG&amp;tbm=isch&amp;ved=0CDUQMygCMAI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1849" y="304801"/>
            <a:ext cx="8575589" cy="6227804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συνθήκες ειρήνης</a:t>
            </a:r>
          </a:p>
          <a:p>
            <a:r>
              <a:rPr lang="el-GR" dirty="0">
                <a:solidFill>
                  <a:srgbClr val="FFFF00"/>
                </a:solidFill>
              </a:rPr>
              <a:t>Η ενσωμάτωση της Δωδεκανήσου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1404730"/>
            <a:ext cx="3383113" cy="260239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37" y="2361633"/>
            <a:ext cx="5443763" cy="43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6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1849" y="304800"/>
            <a:ext cx="8575589" cy="6553199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Τα Δωδεκάνησα είχαν καταληφθεί </a:t>
            </a:r>
          </a:p>
          <a:p>
            <a:r>
              <a:rPr lang="el-GR" dirty="0">
                <a:solidFill>
                  <a:srgbClr val="FFFF00"/>
                </a:solidFill>
              </a:rPr>
              <a:t>από τους Ιταλούς από τα 1912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r>
              <a:rPr lang="el-GR" dirty="0">
                <a:solidFill>
                  <a:srgbClr val="FFFF00"/>
                </a:solidFill>
              </a:rPr>
              <a:t>Το Ιταλικό διοικητήριο στη Ρόδο</a:t>
            </a:r>
          </a:p>
        </p:txBody>
      </p:sp>
      <p:sp>
        <p:nvSpPr>
          <p:cNvPr id="5" name="AutoShape 2" descr="Αποτέλεσμα εικόνας για δωδεκάνησα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63" y="1274864"/>
            <a:ext cx="6889759" cy="48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1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1849" y="0"/>
            <a:ext cx="8872151" cy="6532605"/>
          </a:xfrm>
        </p:spPr>
        <p:txBody>
          <a:bodyPr>
            <a:normAutofit/>
          </a:bodyPr>
          <a:lstStyle/>
          <a:p>
            <a:r>
              <a:rPr lang="el-GR" sz="2200" dirty="0">
                <a:solidFill>
                  <a:srgbClr val="FFFF00"/>
                </a:solidFill>
              </a:rPr>
              <a:t>Η Ενσωμάτωση της Δωδεκανήσου</a:t>
            </a:r>
          </a:p>
          <a:p>
            <a:pPr algn="r"/>
            <a:r>
              <a:rPr lang="el-GR" sz="2200" dirty="0">
                <a:solidFill>
                  <a:srgbClr val="FFFF00"/>
                </a:solidFill>
              </a:rPr>
              <a:t>-Κατοικούνταν κατά 90% από Έλληνες</a:t>
            </a:r>
          </a:p>
          <a:p>
            <a:pPr algn="r"/>
            <a:r>
              <a:rPr lang="el-GR" sz="2200" dirty="0">
                <a:solidFill>
                  <a:srgbClr val="FFFF00"/>
                </a:solidFill>
              </a:rPr>
              <a:t>Και γι’ αυτό οι Έλληνες ζήτησαν στο Παρίσι την ενσωμάτωσή τους</a:t>
            </a:r>
          </a:p>
          <a:p>
            <a:pPr algn="r"/>
            <a:r>
              <a:rPr lang="el-GR" sz="2200" dirty="0">
                <a:solidFill>
                  <a:srgbClr val="FFFF00"/>
                </a:solidFill>
              </a:rPr>
              <a:t>με βάση την αρχή της αυτοδιάθεσης.</a:t>
            </a:r>
          </a:p>
          <a:p>
            <a:pPr algn="r"/>
            <a:endParaRPr lang="el-GR" sz="2200" dirty="0">
              <a:solidFill>
                <a:srgbClr val="FFFF00"/>
              </a:solidFill>
            </a:endParaRPr>
          </a:p>
          <a:p>
            <a:pPr algn="r"/>
            <a:r>
              <a:rPr lang="el-GR" sz="2200" dirty="0">
                <a:solidFill>
                  <a:srgbClr val="FFFF00"/>
                </a:solidFill>
              </a:rPr>
              <a:t>Οι Έλληνες με βάση την ίδια αρχή</a:t>
            </a:r>
          </a:p>
          <a:p>
            <a:pPr algn="r"/>
            <a:r>
              <a:rPr lang="el-GR" sz="2200" dirty="0">
                <a:solidFill>
                  <a:srgbClr val="FFFF00"/>
                </a:solidFill>
              </a:rPr>
              <a:t>προσπάθησαν να πάρουν και:</a:t>
            </a:r>
          </a:p>
          <a:p>
            <a:pPr algn="r"/>
            <a:r>
              <a:rPr lang="el-GR" sz="2200" dirty="0">
                <a:solidFill>
                  <a:srgbClr val="FFFF00"/>
                </a:solidFill>
              </a:rPr>
              <a:t>-Βόρεια Ήπειρο</a:t>
            </a:r>
          </a:p>
          <a:p>
            <a:pPr algn="r"/>
            <a:r>
              <a:rPr lang="el-GR" sz="2200" dirty="0">
                <a:solidFill>
                  <a:srgbClr val="FFFF00"/>
                </a:solidFill>
              </a:rPr>
              <a:t>-Κύπρο</a:t>
            </a:r>
          </a:p>
          <a:p>
            <a:pPr algn="r"/>
            <a:endParaRPr lang="el-GR" sz="2200" dirty="0">
              <a:solidFill>
                <a:srgbClr val="FFFF00"/>
              </a:solidFill>
            </a:endParaRPr>
          </a:p>
          <a:p>
            <a:pPr algn="r"/>
            <a:r>
              <a:rPr lang="el-GR" sz="2200" dirty="0">
                <a:solidFill>
                  <a:srgbClr val="FFFF00"/>
                </a:solidFill>
              </a:rPr>
              <a:t>Το πρόβλημα ήταν οι ανταγωνισμοί</a:t>
            </a:r>
          </a:p>
          <a:p>
            <a:pPr algn="r"/>
            <a:r>
              <a:rPr lang="el-GR" sz="2200" dirty="0">
                <a:solidFill>
                  <a:srgbClr val="FFFF00"/>
                </a:solidFill>
              </a:rPr>
              <a:t>ανάμεσα στις νικήτριες χώρες</a:t>
            </a:r>
          </a:p>
          <a:p>
            <a:pPr algn="r"/>
            <a:r>
              <a:rPr lang="el-GR" sz="2200" dirty="0">
                <a:solidFill>
                  <a:srgbClr val="FFFF00"/>
                </a:solidFill>
              </a:rPr>
              <a:t>κι ότι η Κύπρος άνηκε στη Βρετανία.</a:t>
            </a:r>
          </a:p>
          <a:p>
            <a:pPr algn="r"/>
            <a:endParaRPr lang="el-GR" sz="2200" dirty="0">
              <a:solidFill>
                <a:srgbClr val="FFFF00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9221"/>
            <a:ext cx="4868779" cy="48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1849" y="0"/>
            <a:ext cx="8872151" cy="6532605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Συνθήκη του Σαν Φρανσίσκο (7-9-1951)</a:t>
            </a:r>
          </a:p>
          <a:p>
            <a:r>
              <a:rPr lang="el-GR" sz="2000" dirty="0">
                <a:solidFill>
                  <a:srgbClr val="FFFF00"/>
                </a:solidFill>
              </a:rPr>
              <a:t>Υπογράφηκε από 49 χώρες κι αφορούσε την τύχη της Ιαπωνίας</a:t>
            </a:r>
          </a:p>
          <a:p>
            <a:endParaRPr lang="el-GR" sz="2000" dirty="0">
              <a:solidFill>
                <a:srgbClr val="FFFF00"/>
              </a:solidFill>
            </a:endParaRPr>
          </a:p>
          <a:p>
            <a:r>
              <a:rPr lang="el-GR" sz="2000" dirty="0">
                <a:solidFill>
                  <a:srgbClr val="FFFF00"/>
                </a:solidFill>
              </a:rPr>
              <a:t>Η Ιαπωνία έχασε τις κτήσεις της εκτός Ιαπωνίας </a:t>
            </a:r>
          </a:p>
          <a:p>
            <a:r>
              <a:rPr lang="el-GR" sz="2000" dirty="0">
                <a:solidFill>
                  <a:srgbClr val="FFFF00"/>
                </a:solidFill>
              </a:rPr>
              <a:t>-Κ. και Ν.Α. Ασία (Κίνα, Κορέα, Φορμόζα-</a:t>
            </a:r>
            <a:r>
              <a:rPr lang="el-GR" sz="2000" dirty="0" err="1">
                <a:solidFill>
                  <a:srgbClr val="FFFF00"/>
                </a:solidFill>
              </a:rPr>
              <a:t>Ταϊβάν</a:t>
            </a:r>
            <a:r>
              <a:rPr lang="el-GR" sz="2000" dirty="0">
                <a:solidFill>
                  <a:srgbClr val="FFFF00"/>
                </a:solidFill>
              </a:rPr>
              <a:t>. Χονγκ-Κονγκ)</a:t>
            </a:r>
          </a:p>
          <a:p>
            <a:r>
              <a:rPr lang="el-GR" sz="2000" dirty="0">
                <a:solidFill>
                  <a:srgbClr val="FFFF00"/>
                </a:solidFill>
              </a:rPr>
              <a:t>-Το νησί </a:t>
            </a:r>
            <a:r>
              <a:rPr lang="el-GR" sz="2000" dirty="0" err="1">
                <a:solidFill>
                  <a:srgbClr val="FFFF00"/>
                </a:solidFill>
              </a:rPr>
              <a:t>Σαχαλίν</a:t>
            </a:r>
            <a:endParaRPr lang="el-GR" sz="2000" dirty="0">
              <a:solidFill>
                <a:srgbClr val="FFFF00"/>
              </a:solidFill>
            </a:endParaRPr>
          </a:p>
          <a:p>
            <a:r>
              <a:rPr lang="el-GR" sz="2000" dirty="0">
                <a:solidFill>
                  <a:srgbClr val="FFFF00"/>
                </a:solidFill>
              </a:rPr>
              <a:t>-Κτήσεις στην Ανταρκτική</a:t>
            </a:r>
          </a:p>
          <a:p>
            <a:endParaRPr lang="el-GR" sz="2000" dirty="0">
              <a:solidFill>
                <a:srgbClr val="FFFF00"/>
              </a:solidFill>
            </a:endParaRP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Δεν υπέγραψαν τη συνθήκη:</a:t>
            </a: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Ε.Σ.Σ.Δ, Κίνα, Ινδία</a:t>
            </a:r>
          </a:p>
          <a:p>
            <a:pPr algn="r"/>
            <a:endParaRPr lang="el-GR" sz="2000" dirty="0">
              <a:solidFill>
                <a:srgbClr val="FFFF00"/>
              </a:solidFill>
            </a:endParaRP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Στις 8 Σεπτ.1951 </a:t>
            </a:r>
            <a:r>
              <a:rPr lang="el-GR" sz="2000" dirty="0" err="1">
                <a:solidFill>
                  <a:srgbClr val="FFFF00"/>
                </a:solidFill>
              </a:rPr>
              <a:t>συνομολογήθηκε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Αμερικανοϊαπωνικό Σύμφωνο Ασφαλείας.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203"/>
            <a:ext cx="4559968" cy="38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5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51" y="112886"/>
            <a:ext cx="6986298" cy="64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4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1849" y="304801"/>
            <a:ext cx="8575589" cy="6227804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καθεστώς της ηττημένης Γερμανίας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r>
              <a:rPr lang="el-GR" dirty="0">
                <a:solidFill>
                  <a:srgbClr val="FFFF00"/>
                </a:solidFill>
              </a:rPr>
              <a:t>Τα πρώτα πράγματα που συζητήθηκαν αφορούν τη Γερμανία και το μέλλον της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l-GR" dirty="0">
                <a:solidFill>
                  <a:srgbClr val="FFFF00"/>
                </a:solidFill>
                <a:sym typeface="Wingdings" panose="05000000000000000000" pitchFamily="2" charset="2"/>
              </a:rPr>
              <a:t>Έλεγχος και κατοχή γερμανικών εδαφών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el-GR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l-GR" dirty="0">
                <a:solidFill>
                  <a:srgbClr val="FFFF00"/>
                </a:solidFill>
                <a:sym typeface="Wingdings" panose="05000000000000000000" pitchFamily="2" charset="2"/>
              </a:rPr>
              <a:t>Επανορθώσεις-αποζημιώσεις προς τους νικητές</a:t>
            </a: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1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1849" y="304801"/>
            <a:ext cx="8872151" cy="6227804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εδαφικό καθεστώς της Γερμανίας</a:t>
            </a:r>
            <a:endParaRPr lang="en-US" dirty="0">
              <a:solidFill>
                <a:srgbClr val="FFFF00"/>
              </a:solidFill>
            </a:endParaRP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Εδάφη που έπαψαν </a:t>
            </a: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να είναι γερμανικά:</a:t>
            </a: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-Κέρδη για Πολωνία</a:t>
            </a: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-Κέρδη για ΕΣΣΔ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525"/>
            <a:ext cx="68770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3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1849" y="304801"/>
            <a:ext cx="8575589" cy="6227804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διαίρεση της Γερμανίας</a:t>
            </a:r>
          </a:p>
          <a:p>
            <a:pPr algn="r"/>
            <a:endParaRPr lang="el-GR" sz="2000" dirty="0">
              <a:solidFill>
                <a:srgbClr val="FFFF00"/>
              </a:solidFill>
            </a:endParaRP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Οι τέσσερις ζώνες</a:t>
            </a: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-Σοβιετική</a:t>
            </a: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-Αγγλική</a:t>
            </a: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-Αμερικανική</a:t>
            </a:r>
          </a:p>
          <a:p>
            <a:pPr algn="r"/>
            <a:r>
              <a:rPr lang="el-GR" sz="2000" dirty="0">
                <a:solidFill>
                  <a:srgbClr val="FFFF00"/>
                </a:solidFill>
              </a:rPr>
              <a:t>-Γαλλική</a:t>
            </a:r>
          </a:p>
          <a:p>
            <a:pPr algn="r"/>
            <a:endParaRPr lang="el-GR" sz="2000" dirty="0">
              <a:solidFill>
                <a:srgbClr val="FFFF00"/>
              </a:solidFill>
            </a:endParaRPr>
          </a:p>
          <a:p>
            <a:pPr algn="r"/>
            <a:endParaRPr lang="el-GR" sz="2000" dirty="0">
              <a:solidFill>
                <a:srgbClr val="FFFF00"/>
              </a:solidFill>
            </a:endParaRPr>
          </a:p>
          <a:p>
            <a:pPr algn="r"/>
            <a:endParaRPr lang="el-GR" sz="2000" dirty="0">
              <a:solidFill>
                <a:srgbClr val="FFFF00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064"/>
            <a:ext cx="4151494" cy="56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1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1849" y="304801"/>
            <a:ext cx="8575589" cy="6227804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καθεστώς του Βερολίνου</a:t>
            </a:r>
          </a:p>
          <a:p>
            <a:r>
              <a:rPr lang="el-GR" dirty="0">
                <a:solidFill>
                  <a:srgbClr val="FFFF00"/>
                </a:solidFill>
              </a:rPr>
              <a:t>Διαίρεση της πόλης σε Ανατολικό (Σοβιετικό) και Δυτικό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59" y="1499487"/>
            <a:ext cx="5839828" cy="44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5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1849" y="304801"/>
            <a:ext cx="8575589" cy="6227804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Συζητήσεις γίνονται: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r>
              <a:rPr lang="el-GR" dirty="0">
                <a:solidFill>
                  <a:srgbClr val="FFFF00"/>
                </a:solidFill>
              </a:rPr>
              <a:t>- για τις νέες γερμανικές διοικήσεις,</a:t>
            </a:r>
          </a:p>
          <a:p>
            <a:pPr marL="342900" indent="-342900">
              <a:buFontTx/>
              <a:buChar char="-"/>
            </a:pPr>
            <a:r>
              <a:rPr lang="el-GR" dirty="0">
                <a:solidFill>
                  <a:srgbClr val="FFFF00"/>
                </a:solidFill>
              </a:rPr>
              <a:t>για τις αποζημιώσεις</a:t>
            </a:r>
          </a:p>
          <a:p>
            <a:pPr marL="342900" indent="-342900">
              <a:buFontTx/>
              <a:buChar char="-"/>
            </a:pPr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r>
              <a:rPr lang="el-GR" dirty="0">
                <a:solidFill>
                  <a:srgbClr val="FFFF00"/>
                </a:solidFill>
              </a:rPr>
              <a:t>Δεν υπάρχει συμφωνία για τις αποζημιώσεις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  <a:p>
            <a:r>
              <a:rPr lang="el-GR" dirty="0">
                <a:solidFill>
                  <a:srgbClr val="FFFF00"/>
                </a:solidFill>
              </a:rPr>
              <a:t>Με βάση </a:t>
            </a:r>
            <a:r>
              <a:rPr lang="el-GR" dirty="0" err="1">
                <a:solidFill>
                  <a:srgbClr val="FFFF00"/>
                </a:solidFill>
              </a:rPr>
              <a:t>σοβιετοπολωνική</a:t>
            </a:r>
            <a:r>
              <a:rPr lang="el-GR" dirty="0">
                <a:solidFill>
                  <a:srgbClr val="FFFF00"/>
                </a:solidFill>
              </a:rPr>
              <a:t> συμφωνία (17-8-1945)</a:t>
            </a:r>
          </a:p>
          <a:p>
            <a:r>
              <a:rPr lang="el-GR" dirty="0">
                <a:solidFill>
                  <a:srgbClr val="FFFF00"/>
                </a:solidFill>
              </a:rPr>
              <a:t>η Πολωνία παίρνει εδάφη προς τα δυτικά και παραχωρεί εδάφη προς τα ανατολικά στη Σοβιετική Ένωση</a:t>
            </a:r>
          </a:p>
          <a:p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7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1849" y="304801"/>
            <a:ext cx="8575589" cy="6227804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Συνδιάσκεψη και Συνθήκη στο Παρίσι (10-2-1947)</a:t>
            </a:r>
          </a:p>
          <a:p>
            <a:r>
              <a:rPr lang="el-GR" dirty="0">
                <a:solidFill>
                  <a:srgbClr val="FFFF00"/>
                </a:solidFill>
              </a:rPr>
              <a:t>Αφορά την τύχη των συμμάχων του Χίτλερ κατά τον Πόλεμο, </a:t>
            </a:r>
          </a:p>
          <a:p>
            <a:r>
              <a:rPr lang="el-GR" dirty="0">
                <a:solidFill>
                  <a:srgbClr val="FFFF00"/>
                </a:solidFill>
              </a:rPr>
              <a:t>δηλ. Φινλανδία, Βουλγαρία, Ρουμανία, Ουγγαρία και Ιταλία.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r>
              <a:rPr lang="el-GR" dirty="0">
                <a:solidFill>
                  <a:srgbClr val="FFFF00"/>
                </a:solidFill>
              </a:rPr>
              <a:t>Φινλανδία, Βουλγαρία, Ρουμανία είχαν ήδη συνθηκολογήσει με τη Σοβιετική Ένωση (οι όροι επικυρώθηκαν στο Παρίσι), ενώ και η Ουγγαρία ήταν υπό Σοβιετικό έλεγχο.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r>
              <a:rPr lang="el-GR" dirty="0">
                <a:solidFill>
                  <a:srgbClr val="FFFF00"/>
                </a:solidFill>
              </a:rPr>
              <a:t>Δεν υπήρξαν σημαντικές εδαφικές αλλαγές για τις τέσσερις χώρες, που βασικά επέστρεψαν στα προπολεμικά τους σύνορα.</a:t>
            </a:r>
          </a:p>
          <a:p>
            <a:r>
              <a:rPr lang="el-GR" dirty="0">
                <a:solidFill>
                  <a:srgbClr val="FFFF00"/>
                </a:solidFill>
              </a:rPr>
              <a:t>Εξαίρεση η Βουλγαρία στην οποία κατοχυρώθηκε η νότια </a:t>
            </a:r>
            <a:r>
              <a:rPr lang="en-US" dirty="0" err="1">
                <a:solidFill>
                  <a:srgbClr val="FFFF00"/>
                </a:solidFill>
              </a:rPr>
              <a:t>Dobruja</a:t>
            </a:r>
            <a:r>
              <a:rPr lang="el-GR" dirty="0">
                <a:solidFill>
                  <a:srgbClr val="FFFF00"/>
                </a:solidFill>
              </a:rPr>
              <a:t> (ως τότε Ρουμανική)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r>
              <a:rPr lang="el-GR" dirty="0">
                <a:solidFill>
                  <a:srgbClr val="FFFF00"/>
                </a:solidFill>
              </a:rPr>
              <a:t>Σε κάθε περίπτωση επιβλήθηκαν οι Σοβιετικές θέσεις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2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71849" y="304801"/>
            <a:ext cx="8575589" cy="6227804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Ιταλία υποχρεώθηκε να παραχωρήσει:</a:t>
            </a:r>
          </a:p>
          <a:p>
            <a:r>
              <a:rPr lang="el-GR" dirty="0">
                <a:solidFill>
                  <a:srgbClr val="FFFF00"/>
                </a:solidFill>
              </a:rPr>
              <a:t>-Τις αποικίες στην Αφρική (Αν. Αφρική: Αιθιοπία, Ερυθραία, Σομαλία</a:t>
            </a:r>
            <a:r>
              <a:rPr lang="en-US" dirty="0">
                <a:solidFill>
                  <a:srgbClr val="FFFF00"/>
                </a:solidFill>
              </a:rPr>
              <a:t> / </a:t>
            </a:r>
            <a:r>
              <a:rPr lang="el-GR" dirty="0">
                <a:solidFill>
                  <a:srgbClr val="FFFF00"/>
                </a:solidFill>
              </a:rPr>
              <a:t>Β. Αφρική: Λιβύη)</a:t>
            </a:r>
          </a:p>
          <a:p>
            <a:r>
              <a:rPr lang="el-GR" dirty="0">
                <a:solidFill>
                  <a:srgbClr val="FFFF00"/>
                </a:solidFill>
              </a:rPr>
              <a:t>-Την Αλβανία</a:t>
            </a:r>
          </a:p>
          <a:p>
            <a:r>
              <a:rPr lang="el-GR" dirty="0">
                <a:solidFill>
                  <a:srgbClr val="FFFF00"/>
                </a:solidFill>
              </a:rPr>
              <a:t>-Και τα Δωδεκάνησα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pPr algn="r"/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570"/>
            <a:ext cx="3633522" cy="41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692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414</Words>
  <Application>Microsoft Macintosh PowerPoint</Application>
  <PresentationFormat>Προβολή στην οθόνη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 Veo</dc:creator>
  <cp:lastModifiedBy>Eleni Poulou</cp:lastModifiedBy>
  <cp:revision>10</cp:revision>
  <dcterms:created xsi:type="dcterms:W3CDTF">2015-02-24T16:13:26Z</dcterms:created>
  <dcterms:modified xsi:type="dcterms:W3CDTF">2026-03-29T05:55:39Z</dcterms:modified>
</cp:coreProperties>
</file>