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72" r:id="rId3"/>
    <p:sldId id="264" r:id="rId4"/>
    <p:sldId id="274" r:id="rId5"/>
    <p:sldId id="275" r:id="rId6"/>
    <p:sldId id="276" r:id="rId7"/>
    <p:sldId id="278" r:id="rId8"/>
    <p:sldId id="281" r:id="rId9"/>
    <p:sldId id="279" r:id="rId10"/>
    <p:sldId id="280" r:id="rId11"/>
    <p:sldId id="267"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Twinkl" pitchFamily="2" charset="-18"/>
      <p:regular r:id="rId19"/>
      <p:bold r:id="rId20"/>
    </p:embeddedFont>
    <p:embeddedFont>
      <p:font typeface="Twinkl SemiBold" pitchFamily="2" charset="-18"/>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0E0"/>
    <a:srgbClr val="FFFFFF"/>
    <a:srgbClr val="1D79AE"/>
    <a:srgbClr val="DE1E5A"/>
    <a:srgbClr val="18A0DB"/>
    <a:srgbClr val="BC0105"/>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1" autoAdjust="0"/>
    <p:restoredTop sz="94660"/>
  </p:normalViewPr>
  <p:slideViewPr>
    <p:cSldViewPr snapToGrid="0" showGuides="1">
      <p:cViewPr varScale="1">
        <p:scale>
          <a:sx n="161" d="100"/>
          <a:sy n="161" d="100"/>
        </p:scale>
        <p:origin x="1628"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21/10/2022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21/10/2022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347BD2-D04B-9FE8-EEAE-D8FEF792B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pic>
        <p:nvPicPr>
          <p:cNvPr id="5" name="Picture 4">
            <a:extLst>
              <a:ext uri="{FF2B5EF4-FFF2-40B4-BE49-F238E27FC236}">
                <a16:creationId xmlns:a16="http://schemas.microsoft.com/office/drawing/2014/main" id="{76968BC7-F1C3-3574-E852-7D838FEC54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topics/ks2-topics-organised-events-and-awareness-days-weeks/ks2-topics-organised-events-and-awareness-days-weeks-anti-bullying-wee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hyperlink" Target="https://www.twinkl.co.uk/resources/ks2-topics/ks2-topics-organised-events-and-awareness-days-weeks/ks2-topics-organised-events-and-awareness-days-weeks-anti-bullying-wee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winkl.co.uk/resources/ks2-topics/ks2-topics-organised-events-and-awareness-days-weeks/ks2-topics-organised-events-and-awareness-days-weeks-anti-bullying-week" TargetMode="External"/><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ks2-topics/ks2-topics-organised-events-and-awareness-days-weeks/ks2-topics-organised-events-and-awareness-days-weeks-anti-bullying-week" TargetMode="External"/><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https://www.twinkl.co.uk/resources/ks2-topics/ks2-topics-organised-events-and-awareness-days-weeks/ks2-topics-organised-events-and-awareness-days-weeks-anti-bullying-week"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www.twinkl.co.uk/resources/ks2-topics/ks2-topics-organised-events-and-awareness-days-weeks/ks2-topics-organised-events-and-awareness-days-weeks-anti-bullying-week"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hyperlink" Target="https://www.twinkl.co.uk/resources/ks2-topics/ks2-topics-organised-events-and-awareness-days-weeks/ks2-topics-organised-events-and-awareness-days-weeks-anti-bullying-week"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twinkl.co.uk/resources/ks2-topics/ks2-topics-organised-events-and-awareness-days-weeks/ks2-topics-organised-events-and-awareness-days-weeks-anti-bullying-week"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s/ks2-topics/ks2-topics-organised-events-and-awareness-days-weeks/ks2-topics-organised-events-and-awareness-days-weeks-anti-bullying-week"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110F3F3-A88F-473E-8A03-ACA837462A51}"/>
              </a:ext>
            </a:extLst>
          </p:cNvPr>
          <p:cNvSpPr/>
          <p:nvPr/>
        </p:nvSpPr>
        <p:spPr>
          <a:xfrm>
            <a:off x="4018327" y="5444455"/>
            <a:ext cx="1115735" cy="847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2"/>
            <a:extLst>
              <a:ext uri="{FF2B5EF4-FFF2-40B4-BE49-F238E27FC236}">
                <a16:creationId xmlns:a16="http://schemas.microsoft.com/office/drawing/2014/main" id="{55A6E233-F154-4DCF-B87A-344B58D2B5BA}"/>
              </a:ext>
            </a:extLst>
          </p:cNvPr>
          <p:cNvSpPr/>
          <p:nvPr/>
        </p:nvSpPr>
        <p:spPr>
          <a:xfrm>
            <a:off x="8498048" y="6003721"/>
            <a:ext cx="580237" cy="847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C3C4AB-1DA3-41FE-B667-D54DA4A07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19" r="14619"/>
          <a:stretch/>
        </p:blipFill>
        <p:spPr>
          <a:xfrm>
            <a:off x="3301705" y="3579774"/>
            <a:ext cx="2540589" cy="2540589"/>
          </a:xfrm>
          <a:prstGeom prst="flowChartConnector">
            <a:avLst/>
          </a:prstGeom>
        </p:spPr>
      </p:pic>
      <p:sp>
        <p:nvSpPr>
          <p:cNvPr id="10" name="Rectangle 9">
            <a:extLst>
              <a:ext uri="{FF2B5EF4-FFF2-40B4-BE49-F238E27FC236}">
                <a16:creationId xmlns:a16="http://schemas.microsoft.com/office/drawing/2014/main" id="{688B00EF-B4F8-420F-B7BE-8B93DA73072F}"/>
              </a:ext>
            </a:extLst>
          </p:cNvPr>
          <p:cNvSpPr/>
          <p:nvPr/>
        </p:nvSpPr>
        <p:spPr>
          <a:xfrm>
            <a:off x="755650" y="1811215"/>
            <a:ext cx="7728927" cy="4309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ct val="0"/>
              </a:spcBef>
              <a:buFont typeface="Arial" panose="020B0604020202020204" pitchFamily="34" charset="0"/>
              <a:buChar char="•"/>
            </a:pPr>
            <a:r>
              <a:rPr lang="en-GB" altLang="en-US" sz="1600" dirty="0">
                <a:solidFill>
                  <a:schemeClr val="tx1"/>
                </a:solidFill>
              </a:rPr>
              <a:t>What have you learned today about bullying?</a:t>
            </a:r>
          </a:p>
          <a:p>
            <a:pPr marL="285750" indent="-285750">
              <a:spcBef>
                <a:spcPct val="0"/>
              </a:spcBef>
              <a:buFont typeface="Arial" panose="020B0604020202020204" pitchFamily="34" charset="0"/>
              <a:buChar char="•"/>
            </a:pPr>
            <a:endParaRPr lang="en-GB" altLang="en-US" sz="1600" dirty="0">
              <a:solidFill>
                <a:schemeClr val="tx1"/>
              </a:solidFill>
            </a:endParaRPr>
          </a:p>
          <a:p>
            <a:pPr marL="285750" indent="-285750">
              <a:spcBef>
                <a:spcPct val="0"/>
              </a:spcBef>
              <a:buFont typeface="Arial" panose="020B0604020202020204" pitchFamily="34" charset="0"/>
              <a:buChar char="•"/>
            </a:pPr>
            <a:r>
              <a:rPr lang="en-GB" altLang="en-US" sz="1600" dirty="0">
                <a:solidFill>
                  <a:schemeClr val="tx1"/>
                </a:solidFill>
              </a:rPr>
              <a:t>Do you think you would know what to do and who to talk to if you or someone you know is being bullied in any way?</a:t>
            </a:r>
            <a:br>
              <a:rPr lang="en-GB" altLang="en-US" sz="1600" dirty="0">
                <a:solidFill>
                  <a:schemeClr val="tx1"/>
                </a:solidFill>
              </a:rPr>
            </a:br>
            <a:endParaRPr lang="en-GB" altLang="en-US" sz="1600" dirty="0">
              <a:solidFill>
                <a:schemeClr val="tx1"/>
              </a:solidFill>
            </a:endParaRPr>
          </a:p>
          <a:p>
            <a:pPr marL="285750" indent="-285750">
              <a:spcBef>
                <a:spcPct val="0"/>
              </a:spcBef>
              <a:buFont typeface="Arial" panose="020B0604020202020204" pitchFamily="34" charset="0"/>
              <a:buChar char="•"/>
            </a:pPr>
            <a:r>
              <a:rPr lang="en-GB" altLang="en-US" sz="1600" dirty="0">
                <a:solidFill>
                  <a:schemeClr val="tx1"/>
                </a:solidFill>
              </a:rPr>
              <a:t>What could you do to help prevent bullying?</a:t>
            </a:r>
          </a:p>
          <a:p>
            <a:pPr marL="285750" indent="-285750">
              <a:spcBef>
                <a:spcPct val="0"/>
              </a:spcBef>
              <a:buFont typeface="Arial" panose="020B0604020202020204" pitchFamily="34" charset="0"/>
              <a:buChar char="•"/>
            </a:pPr>
            <a:endParaRPr lang="en-GB" altLang="en-US" sz="1600" dirty="0">
              <a:solidFill>
                <a:schemeClr val="tx1"/>
              </a:solidFill>
            </a:endParaRPr>
          </a:p>
          <a:p>
            <a:pPr>
              <a:spcBef>
                <a:spcPct val="0"/>
              </a:spcBef>
            </a:pPr>
            <a:endParaRPr lang="en-GB" altLang="en-US" sz="1600" dirty="0">
              <a:solidFill>
                <a:schemeClr val="tx1"/>
              </a:solidFill>
            </a:endParaRPr>
          </a:p>
        </p:txBody>
      </p:sp>
      <p:sp>
        <p:nvSpPr>
          <p:cNvPr id="21" name="Title 20"/>
          <p:cNvSpPr>
            <a:spLocks noGrp="1"/>
          </p:cNvSpPr>
          <p:nvPr>
            <p:ph type="title"/>
          </p:nvPr>
        </p:nvSpPr>
        <p:spPr>
          <a:xfrm>
            <a:off x="430824" y="737636"/>
            <a:ext cx="8264768" cy="888941"/>
          </a:xfrm>
          <a:prstGeom prst="roundRect">
            <a:avLst>
              <a:gd name="adj" fmla="val 0"/>
            </a:avLst>
          </a:prstGeom>
          <a:solidFill>
            <a:srgbClr val="1D79AE"/>
          </a:solidFill>
        </p:spPr>
        <p:txBody>
          <a:bodyPr/>
          <a:lstStyle/>
          <a:p>
            <a:r>
              <a:rPr lang="en-GB" sz="3600" dirty="0">
                <a:solidFill>
                  <a:schemeClr val="bg1"/>
                </a:solidFill>
                <a:latin typeface="Twinkl SemiBold" pitchFamily="2" charset="0"/>
              </a:rPr>
              <a:t>Reflection</a:t>
            </a:r>
          </a:p>
        </p:txBody>
      </p:sp>
      <p:pic>
        <p:nvPicPr>
          <p:cNvPr id="11" name="Picture 10">
            <a:extLst>
              <a:ext uri="{FF2B5EF4-FFF2-40B4-BE49-F238E27FC236}">
                <a16:creationId xmlns:a16="http://schemas.microsoft.com/office/drawing/2014/main" id="{6AB6673B-B0F4-4105-8652-491CCBC45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7657" y="4076474"/>
            <a:ext cx="1208685" cy="1774500"/>
          </a:xfrm>
          <a:prstGeom prst="rect">
            <a:avLst/>
          </a:prstGeom>
        </p:spPr>
      </p:pic>
      <p:sp>
        <p:nvSpPr>
          <p:cNvPr id="2" name="Rectangle 1">
            <a:hlinkClick r:id="rId4"/>
            <a:extLst>
              <a:ext uri="{FF2B5EF4-FFF2-40B4-BE49-F238E27FC236}">
                <a16:creationId xmlns:a16="http://schemas.microsoft.com/office/drawing/2014/main" id="{585A2432-4F72-4198-B108-DF2BFCDB24C8}"/>
              </a:ext>
            </a:extLst>
          </p:cNvPr>
          <p:cNvSpPr/>
          <p:nvPr/>
        </p:nvSpPr>
        <p:spPr>
          <a:xfrm>
            <a:off x="8498048" y="6660859"/>
            <a:ext cx="580237" cy="1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25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BFB8E715-B61E-41F1-A461-AEB7F4588777}"/>
              </a:ext>
            </a:extLst>
          </p:cNvPr>
          <p:cNvSpPr/>
          <p:nvPr/>
        </p:nvSpPr>
        <p:spPr>
          <a:xfrm>
            <a:off x="3934437" y="3137483"/>
            <a:ext cx="1115735" cy="847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3"/>
            <a:extLst>
              <a:ext uri="{FF2B5EF4-FFF2-40B4-BE49-F238E27FC236}">
                <a16:creationId xmlns:a16="http://schemas.microsoft.com/office/drawing/2014/main" id="{17813B32-26FC-433E-90D3-B4A391DF1747}"/>
              </a:ext>
            </a:extLst>
          </p:cNvPr>
          <p:cNvSpPr/>
          <p:nvPr/>
        </p:nvSpPr>
        <p:spPr>
          <a:xfrm>
            <a:off x="8498048" y="6003721"/>
            <a:ext cx="580237" cy="847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Aims</a:t>
            </a:r>
          </a:p>
        </p:txBody>
      </p:sp>
      <p:sp>
        <p:nvSpPr>
          <p:cNvPr id="16" name="Content Placeholder 15"/>
          <p:cNvSpPr>
            <a:spLocks noGrp="1"/>
          </p:cNvSpPr>
          <p:nvPr>
            <p:ph idx="4294967295"/>
          </p:nvPr>
        </p:nvSpPr>
        <p:spPr>
          <a:xfrm>
            <a:off x="628650" y="1127760"/>
            <a:ext cx="7886700" cy="1409700"/>
          </a:xfrm>
        </p:spPr>
        <p:txBody>
          <a:bodyPr>
            <a:noAutofit/>
          </a:bodyPr>
          <a:lstStyle/>
          <a:p>
            <a:pPr>
              <a:lnSpc>
                <a:spcPct val="100000"/>
              </a:lnSpc>
              <a:buSzPct val="45000"/>
              <a:buFont typeface="Wingdings" pitchFamily="2" charset="2"/>
              <a:buChar char=""/>
            </a:pPr>
            <a:r>
              <a:rPr lang="en-GB" altLang="en-US" dirty="0"/>
              <a:t>To think about what bullying is and how to help yourself or others who are being bullied.</a:t>
            </a:r>
          </a:p>
          <a:p>
            <a:pPr>
              <a:lnSpc>
                <a:spcPct val="100000"/>
              </a:lnSpc>
              <a:buSzPct val="45000"/>
              <a:buFont typeface="Wingdings" pitchFamily="2" charset="2"/>
              <a:buChar char=""/>
            </a:pPr>
            <a:r>
              <a:rPr lang="en-GB" altLang="en-US" dirty="0"/>
              <a:t>To understand what Anti-Bullying Week is and its aims and outcomes.</a:t>
            </a:r>
          </a:p>
        </p:txBody>
      </p:sp>
      <p:sp>
        <p:nvSpPr>
          <p:cNvPr id="2" name="Rectangle 1">
            <a:hlinkClick r:id="rId3"/>
            <a:extLst>
              <a:ext uri="{FF2B5EF4-FFF2-40B4-BE49-F238E27FC236}">
                <a16:creationId xmlns:a16="http://schemas.microsoft.com/office/drawing/2014/main" id="{A97DD22C-5D69-432C-A3D3-49D4BDBCBA66}"/>
              </a:ext>
            </a:extLst>
          </p:cNvPr>
          <p:cNvSpPr/>
          <p:nvPr/>
        </p:nvSpPr>
        <p:spPr>
          <a:xfrm>
            <a:off x="8498048" y="6660859"/>
            <a:ext cx="580237" cy="1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6699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0824" y="737636"/>
            <a:ext cx="8264768" cy="888941"/>
          </a:xfrm>
          <a:prstGeom prst="roundRect">
            <a:avLst>
              <a:gd name="adj" fmla="val 0"/>
            </a:avLst>
          </a:prstGeom>
          <a:solidFill>
            <a:srgbClr val="1D79AE"/>
          </a:solidFill>
        </p:spPr>
        <p:txBody>
          <a:bodyPr/>
          <a:lstStyle/>
          <a:p>
            <a:r>
              <a:rPr lang="en-GB" sz="3600" dirty="0">
                <a:solidFill>
                  <a:schemeClr val="bg1"/>
                </a:solidFill>
                <a:latin typeface="Twinkl SemiBold" pitchFamily="2" charset="0"/>
              </a:rPr>
              <a:t>What Is Anti-Bullying Week?</a:t>
            </a:r>
          </a:p>
        </p:txBody>
      </p:sp>
      <p:sp>
        <p:nvSpPr>
          <p:cNvPr id="5" name="Rectangle 4"/>
          <p:cNvSpPr/>
          <p:nvPr/>
        </p:nvSpPr>
        <p:spPr>
          <a:xfrm>
            <a:off x="755650" y="1892015"/>
            <a:ext cx="7632700" cy="1969770"/>
          </a:xfrm>
          <a:prstGeom prst="rect">
            <a:avLst/>
          </a:prstGeom>
        </p:spPr>
        <p:txBody>
          <a:bodyPr wrap="square" lIns="108000" tIns="0" rIns="0" bIns="0">
            <a:spAutoFit/>
          </a:bodyPr>
          <a:lstStyle/>
          <a:p>
            <a:pPr>
              <a:lnSpc>
                <a:spcPct val="100000"/>
              </a:lnSpc>
              <a:spcBef>
                <a:spcPct val="0"/>
              </a:spcBef>
              <a:buSzPct val="45000"/>
              <a:buNone/>
            </a:pPr>
            <a:r>
              <a:rPr lang="en-GB" altLang="en-US" sz="1600" dirty="0"/>
              <a:t>Anti-Bullying Week is a way of raising awareness about bullying. It is a week during which we learn about bullying and how to deal with it. </a:t>
            </a:r>
          </a:p>
          <a:p>
            <a:pPr>
              <a:lnSpc>
                <a:spcPct val="100000"/>
              </a:lnSpc>
              <a:spcBef>
                <a:spcPct val="0"/>
              </a:spcBef>
              <a:buSzPct val="45000"/>
              <a:buNone/>
            </a:pPr>
            <a:endParaRPr lang="en-GB" sz="1600" dirty="0">
              <a:solidFill>
                <a:srgbClr val="000000"/>
              </a:solidFill>
              <a:latin typeface="Twinkl" pitchFamily="2" charset="-18"/>
            </a:endParaRPr>
          </a:p>
          <a:p>
            <a:pPr>
              <a:lnSpc>
                <a:spcPct val="100000"/>
              </a:lnSpc>
              <a:spcBef>
                <a:spcPct val="0"/>
              </a:spcBef>
              <a:buSzPct val="45000"/>
              <a:buNone/>
            </a:pPr>
            <a:r>
              <a:rPr lang="en-GB" sz="1600" dirty="0">
                <a:solidFill>
                  <a:srgbClr val="000000"/>
                </a:solidFill>
              </a:rPr>
              <a:t>This year, Anti-Bullying Week is from the 14</a:t>
            </a:r>
            <a:r>
              <a:rPr lang="en-GB" sz="1600" baseline="30000" dirty="0">
                <a:solidFill>
                  <a:srgbClr val="000000"/>
                </a:solidFill>
              </a:rPr>
              <a:t>th</a:t>
            </a:r>
            <a:r>
              <a:rPr lang="en-GB" sz="1600" dirty="0">
                <a:solidFill>
                  <a:srgbClr val="000000"/>
                </a:solidFill>
              </a:rPr>
              <a:t> to the 18</a:t>
            </a:r>
            <a:r>
              <a:rPr lang="en-GB" sz="1600" baseline="30000" dirty="0">
                <a:solidFill>
                  <a:srgbClr val="000000"/>
                </a:solidFill>
              </a:rPr>
              <a:t>th</a:t>
            </a:r>
            <a:r>
              <a:rPr lang="en-GB" sz="1600" dirty="0">
                <a:solidFill>
                  <a:srgbClr val="000000"/>
                </a:solidFill>
              </a:rPr>
              <a:t> November. </a:t>
            </a:r>
          </a:p>
          <a:p>
            <a:pPr>
              <a:spcBef>
                <a:spcPct val="0"/>
              </a:spcBef>
              <a:buSzPct val="45000"/>
            </a:pPr>
            <a:endParaRPr lang="en-GB" altLang="en-US" sz="1600" dirty="0"/>
          </a:p>
          <a:p>
            <a:pPr>
              <a:spcBef>
                <a:spcPct val="0"/>
              </a:spcBef>
              <a:buSzPct val="45000"/>
            </a:pPr>
            <a:r>
              <a:rPr lang="en-GB" altLang="en-US" sz="1600" dirty="0"/>
              <a:t>Anti-Bullying Week has a different theme each year.</a:t>
            </a:r>
          </a:p>
          <a:p>
            <a:pPr>
              <a:spcBef>
                <a:spcPct val="0"/>
              </a:spcBef>
              <a:buSzPct val="45000"/>
            </a:pPr>
            <a:endParaRPr lang="en-GB" altLang="en-US" sz="1600" dirty="0"/>
          </a:p>
          <a:p>
            <a:pPr>
              <a:spcBef>
                <a:spcPct val="0"/>
              </a:spcBef>
              <a:buSzPct val="45000"/>
            </a:pPr>
            <a:r>
              <a:rPr lang="en-GB" altLang="en-US" sz="1600" dirty="0"/>
              <a:t>This year’s theme is…</a:t>
            </a:r>
          </a:p>
        </p:txBody>
      </p:sp>
      <p:sp>
        <p:nvSpPr>
          <p:cNvPr id="2" name="Rectangle 1">
            <a:extLst>
              <a:ext uri="{FF2B5EF4-FFF2-40B4-BE49-F238E27FC236}">
                <a16:creationId xmlns:a16="http://schemas.microsoft.com/office/drawing/2014/main" id="{153E9596-A56D-4B32-88AA-4CFB319A1CAE}"/>
              </a:ext>
            </a:extLst>
          </p:cNvPr>
          <p:cNvSpPr/>
          <p:nvPr/>
        </p:nvSpPr>
        <p:spPr>
          <a:xfrm>
            <a:off x="755650" y="4076430"/>
            <a:ext cx="6577135" cy="594246"/>
          </a:xfrm>
          <a:prstGeom prst="rect">
            <a:avLst/>
          </a:prstGeom>
          <a:solidFill>
            <a:schemeClr val="bg1"/>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GB" b="1">
                <a:solidFill>
                  <a:schemeClr val="tx1"/>
                </a:solidFill>
              </a:rPr>
              <a:t>Reach Out</a:t>
            </a:r>
            <a:endParaRPr lang="en-GB" b="1" dirty="0">
              <a:solidFill>
                <a:schemeClr val="tx1"/>
              </a:solidFill>
            </a:endParaRPr>
          </a:p>
        </p:txBody>
      </p:sp>
      <p:sp>
        <p:nvSpPr>
          <p:cNvPr id="4" name="Oval 3">
            <a:extLst>
              <a:ext uri="{FF2B5EF4-FFF2-40B4-BE49-F238E27FC236}">
                <a16:creationId xmlns:a16="http://schemas.microsoft.com/office/drawing/2014/main" id="{7BAE5E55-A796-4BAD-BC41-509188DD7264}"/>
              </a:ext>
            </a:extLst>
          </p:cNvPr>
          <p:cNvSpPr/>
          <p:nvPr/>
        </p:nvSpPr>
        <p:spPr>
          <a:xfrm>
            <a:off x="6146311" y="3993669"/>
            <a:ext cx="2242039" cy="2242039"/>
          </a:xfrm>
          <a:prstGeom prst="ellipse">
            <a:avLst/>
          </a:prstGeom>
          <a:solidFill>
            <a:schemeClr val="bg1"/>
          </a:solidFill>
          <a:ln w="38100">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336B798-4225-4291-889D-F66C8B91B4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146311" y="3570574"/>
            <a:ext cx="1591272" cy="2041943"/>
          </a:xfrm>
          <a:prstGeom prst="rect">
            <a:avLst/>
          </a:prstGeom>
        </p:spPr>
      </p:pic>
      <p:pic>
        <p:nvPicPr>
          <p:cNvPr id="9" name="Picture 8">
            <a:extLst>
              <a:ext uri="{FF2B5EF4-FFF2-40B4-BE49-F238E27FC236}">
                <a16:creationId xmlns:a16="http://schemas.microsoft.com/office/drawing/2014/main" id="{F366B0F0-D175-4517-AB59-DE0E7173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27724" y="4102035"/>
            <a:ext cx="1660626" cy="2130939"/>
          </a:xfrm>
          <a:prstGeom prst="rect">
            <a:avLst/>
          </a:prstGeom>
        </p:spPr>
      </p:pic>
      <p:sp>
        <p:nvSpPr>
          <p:cNvPr id="10" name="Rectangle 9">
            <a:extLst>
              <a:ext uri="{FF2B5EF4-FFF2-40B4-BE49-F238E27FC236}">
                <a16:creationId xmlns:a16="http://schemas.microsoft.com/office/drawing/2014/main" id="{688B00EF-B4F8-420F-B7BE-8B93DA73072F}"/>
              </a:ext>
            </a:extLst>
          </p:cNvPr>
          <p:cNvSpPr/>
          <p:nvPr/>
        </p:nvSpPr>
        <p:spPr>
          <a:xfrm>
            <a:off x="755650" y="4670676"/>
            <a:ext cx="4915388" cy="1422149"/>
          </a:xfrm>
          <a:prstGeom prst="rect">
            <a:avLst/>
          </a:prstGeom>
          <a:solidFill>
            <a:srgbClr val="1D79AE"/>
          </a:solidFill>
          <a:ln>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bg1"/>
                </a:solidFill>
              </a:rPr>
              <a:t>Lots of schools will be taking part in Odd Socks Day, which marks the start of Anti-Bullying Week. In 2022, it will take place on Monday 14</a:t>
            </a:r>
            <a:r>
              <a:rPr lang="en-GB" altLang="en-US" sz="1600" baseline="30000" dirty="0">
                <a:solidFill>
                  <a:schemeClr val="bg1"/>
                </a:solidFill>
              </a:rPr>
              <a:t>th</a:t>
            </a:r>
            <a:r>
              <a:rPr lang="en-GB" altLang="en-US" sz="1600" dirty="0">
                <a:solidFill>
                  <a:schemeClr val="bg1"/>
                </a:solidFill>
              </a:rPr>
              <a:t> November. What do you think wearing odd socks is meant to show?</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8B00EF-B4F8-420F-B7BE-8B93DA73072F}"/>
              </a:ext>
            </a:extLst>
          </p:cNvPr>
          <p:cNvSpPr/>
          <p:nvPr/>
        </p:nvSpPr>
        <p:spPr>
          <a:xfrm>
            <a:off x="755650" y="2961383"/>
            <a:ext cx="7004167" cy="2229719"/>
          </a:xfrm>
          <a:prstGeom prst="rect">
            <a:avLst/>
          </a:prstGeom>
          <a:solidFill>
            <a:srgbClr val="1D79AE"/>
          </a:solidFill>
          <a:ln>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altLang="en-US" sz="1600" b="1" dirty="0">
                <a:latin typeface="Twinkl" pitchFamily="2" charset="77"/>
              </a:rPr>
              <a:t>Bullying is:</a:t>
            </a:r>
          </a:p>
          <a:p>
            <a:pPr marL="285750" indent="-285750">
              <a:buFont typeface="Arial" panose="020B0604020202020204" pitchFamily="34" charset="0"/>
              <a:buChar char="•"/>
              <a:defRPr/>
            </a:pPr>
            <a:r>
              <a:rPr lang="en-GB" altLang="en-US" sz="1600" dirty="0">
                <a:latin typeface="Twinkl" pitchFamily="2" charset="77"/>
              </a:rPr>
              <a:t>hurting someone else, on purpose;</a:t>
            </a:r>
          </a:p>
          <a:p>
            <a:pPr marL="285750" indent="-285750">
              <a:buFont typeface="Arial" panose="020B0604020202020204" pitchFamily="34" charset="0"/>
              <a:buChar char="•"/>
              <a:defRPr/>
            </a:pPr>
            <a:r>
              <a:rPr lang="en-US" sz="1600" dirty="0">
                <a:latin typeface="Twinkl" pitchFamily="2" charset="77"/>
              </a:rPr>
              <a:t>something that happens repeatedly (over and</a:t>
            </a:r>
            <a:br>
              <a:rPr lang="en-US" sz="1600" dirty="0">
                <a:latin typeface="Twinkl" pitchFamily="2" charset="77"/>
              </a:rPr>
            </a:br>
            <a:r>
              <a:rPr lang="en-US" sz="1600" dirty="0">
                <a:latin typeface="Twinkl" pitchFamily="2" charset="77"/>
              </a:rPr>
              <a:t> over again);</a:t>
            </a:r>
          </a:p>
          <a:p>
            <a:pPr marL="285750" indent="-285750">
              <a:buFont typeface="Arial" panose="020B0604020202020204" pitchFamily="34" charset="0"/>
              <a:buChar char="•"/>
              <a:defRPr/>
            </a:pPr>
            <a:r>
              <a:rPr lang="en-US" sz="1600" dirty="0">
                <a:latin typeface="Twinkl" pitchFamily="2" charset="77"/>
              </a:rPr>
              <a:t>not the same as something that happens once;</a:t>
            </a:r>
          </a:p>
          <a:p>
            <a:pPr marL="285750" indent="-285750">
              <a:buFont typeface="Arial" panose="020B0604020202020204" pitchFamily="34" charset="0"/>
              <a:buChar char="•"/>
              <a:defRPr/>
            </a:pPr>
            <a:r>
              <a:rPr lang="en-GB" altLang="en-US" sz="1600" dirty="0">
                <a:latin typeface="Twinkl" pitchFamily="2" charset="77"/>
              </a:rPr>
              <a:t>hurtful in lots of different ways (not </a:t>
            </a:r>
            <a:br>
              <a:rPr lang="en-GB" altLang="en-US" sz="1600" dirty="0">
                <a:latin typeface="Twinkl" pitchFamily="2" charset="77"/>
              </a:rPr>
            </a:br>
            <a:r>
              <a:rPr lang="en-GB" altLang="en-US" sz="1600" dirty="0">
                <a:latin typeface="Twinkl" pitchFamily="2" charset="77"/>
              </a:rPr>
              <a:t>just physically).</a:t>
            </a:r>
          </a:p>
        </p:txBody>
      </p:sp>
      <p:pic>
        <p:nvPicPr>
          <p:cNvPr id="11" name="Picture 10">
            <a:extLst>
              <a:ext uri="{FF2B5EF4-FFF2-40B4-BE49-F238E27FC236}">
                <a16:creationId xmlns:a16="http://schemas.microsoft.com/office/drawing/2014/main" id="{1227A6A2-4DAF-4405-9A91-D809783BBB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5400881" y="2645783"/>
            <a:ext cx="2910093" cy="2910093"/>
          </a:xfrm>
          <a:prstGeom prst="flowChartConnector">
            <a:avLst/>
          </a:prstGeom>
        </p:spPr>
      </p:pic>
      <p:sp>
        <p:nvSpPr>
          <p:cNvPr id="21" name="Title 20"/>
          <p:cNvSpPr>
            <a:spLocks noGrp="1"/>
          </p:cNvSpPr>
          <p:nvPr>
            <p:ph type="title"/>
          </p:nvPr>
        </p:nvSpPr>
        <p:spPr>
          <a:xfrm>
            <a:off x="430824" y="737636"/>
            <a:ext cx="8264768" cy="888941"/>
          </a:xfrm>
          <a:prstGeom prst="roundRect">
            <a:avLst>
              <a:gd name="adj" fmla="val 0"/>
            </a:avLst>
          </a:prstGeom>
          <a:solidFill>
            <a:srgbClr val="1D79AE"/>
          </a:solidFill>
        </p:spPr>
        <p:txBody>
          <a:bodyPr/>
          <a:lstStyle/>
          <a:p>
            <a:r>
              <a:rPr lang="en-GB" sz="3600" dirty="0">
                <a:solidFill>
                  <a:schemeClr val="bg1"/>
                </a:solidFill>
                <a:latin typeface="Twinkl SemiBold" pitchFamily="2" charset="0"/>
              </a:rPr>
              <a:t>What Is Bullying?</a:t>
            </a:r>
          </a:p>
        </p:txBody>
      </p:sp>
      <p:sp>
        <p:nvSpPr>
          <p:cNvPr id="5" name="Rectangle 4"/>
          <p:cNvSpPr/>
          <p:nvPr/>
        </p:nvSpPr>
        <p:spPr>
          <a:xfrm>
            <a:off x="755650" y="2563665"/>
            <a:ext cx="7632700" cy="246221"/>
          </a:xfrm>
          <a:prstGeom prst="rect">
            <a:avLst/>
          </a:prstGeom>
        </p:spPr>
        <p:txBody>
          <a:bodyPr wrap="square" lIns="108000" tIns="0" rIns="0" bIns="0">
            <a:spAutoFit/>
          </a:bodyPr>
          <a:lstStyle/>
          <a:p>
            <a:pPr>
              <a:defRPr/>
            </a:pPr>
            <a:r>
              <a:rPr lang="en-US" sz="1600" dirty="0">
                <a:latin typeface="Twinkl" pitchFamily="2" charset="77"/>
              </a:rPr>
              <a:t>What do you think bullying is?</a:t>
            </a:r>
          </a:p>
        </p:txBody>
      </p:sp>
      <p:sp>
        <p:nvSpPr>
          <p:cNvPr id="4" name="Oval 3">
            <a:extLst>
              <a:ext uri="{FF2B5EF4-FFF2-40B4-BE49-F238E27FC236}">
                <a16:creationId xmlns:a16="http://schemas.microsoft.com/office/drawing/2014/main" id="{7BAE5E55-A796-4BAD-BC41-509188DD7264}"/>
              </a:ext>
            </a:extLst>
          </p:cNvPr>
          <p:cNvSpPr/>
          <p:nvPr/>
        </p:nvSpPr>
        <p:spPr>
          <a:xfrm>
            <a:off x="5400209" y="2638073"/>
            <a:ext cx="2917803" cy="2917803"/>
          </a:xfrm>
          <a:prstGeom prst="ellipse">
            <a:avLst/>
          </a:prstGeom>
          <a:noFill/>
          <a:ln w="38100">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9717D8B-B5DA-4CF8-A923-3AE69FA29B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75" t="-4999" r="-14775" b="33844"/>
          <a:stretch/>
        </p:blipFill>
        <p:spPr>
          <a:xfrm flipH="1">
            <a:off x="5352175" y="2563665"/>
            <a:ext cx="2974627" cy="2974627"/>
          </a:xfrm>
          <a:prstGeom prst="flowChartConnector">
            <a:avLst/>
          </a:prstGeom>
        </p:spPr>
      </p:pic>
      <p:sp>
        <p:nvSpPr>
          <p:cNvPr id="2" name="Rectangle 1">
            <a:hlinkClick r:id="rId4"/>
            <a:extLst>
              <a:ext uri="{FF2B5EF4-FFF2-40B4-BE49-F238E27FC236}">
                <a16:creationId xmlns:a16="http://schemas.microsoft.com/office/drawing/2014/main" id="{B587F930-A216-4998-8A12-4A04516E0363}"/>
              </a:ext>
            </a:extLst>
          </p:cNvPr>
          <p:cNvSpPr/>
          <p:nvPr/>
        </p:nvSpPr>
        <p:spPr>
          <a:xfrm>
            <a:off x="8498048" y="6660859"/>
            <a:ext cx="580237" cy="1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119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8B00EF-B4F8-420F-B7BE-8B93DA73072F}"/>
              </a:ext>
            </a:extLst>
          </p:cNvPr>
          <p:cNvSpPr/>
          <p:nvPr/>
        </p:nvSpPr>
        <p:spPr>
          <a:xfrm>
            <a:off x="755650" y="1811215"/>
            <a:ext cx="7728927" cy="4309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Twinkl" pitchFamily="2" charset="77"/>
              </a:rPr>
              <a:t>Physical bullying </a:t>
            </a:r>
            <a:r>
              <a:rPr lang="en-US" sz="1600" dirty="0">
                <a:solidFill>
                  <a:schemeClr val="tx1"/>
                </a:solidFill>
                <a:latin typeface="Twinkl" pitchFamily="2" charset="77"/>
              </a:rPr>
              <a:t>– includes pushing, shoving, biting, pinching, hitting and kicking. It could be damaging or taking someone's belongings. </a:t>
            </a:r>
          </a:p>
          <a:p>
            <a:endParaRPr lang="en-US" sz="1600" dirty="0">
              <a:solidFill>
                <a:schemeClr val="tx1"/>
              </a:solidFill>
              <a:latin typeface="Twinkl" pitchFamily="2" charset="77"/>
            </a:endParaRPr>
          </a:p>
          <a:p>
            <a:r>
              <a:rPr lang="en-US" sz="1600" dirty="0">
                <a:solidFill>
                  <a:schemeClr val="tx1"/>
                </a:solidFill>
                <a:latin typeface="Twinkl" pitchFamily="2" charset="77"/>
              </a:rPr>
              <a:t>It can be easier to spot physical bullying. People might see it happening and it can leave bruises. </a:t>
            </a:r>
          </a:p>
          <a:p>
            <a:endParaRPr lang="en-US" sz="1600" dirty="0">
              <a:solidFill>
                <a:schemeClr val="tx1"/>
              </a:solidFill>
              <a:latin typeface="Twinkl" pitchFamily="2" charset="77"/>
            </a:endParaRPr>
          </a:p>
          <a:p>
            <a:r>
              <a:rPr lang="en-US" sz="1600" b="1" dirty="0">
                <a:solidFill>
                  <a:schemeClr val="tx1"/>
                </a:solidFill>
                <a:latin typeface="Twinkl" pitchFamily="2" charset="77"/>
              </a:rPr>
              <a:t>Verbal bullying </a:t>
            </a:r>
            <a:r>
              <a:rPr lang="en-US" sz="1600" dirty="0">
                <a:solidFill>
                  <a:schemeClr val="tx1"/>
                </a:solidFill>
                <a:latin typeface="Twinkl" pitchFamily="2" charset="77"/>
              </a:rPr>
              <a:t>– includes name-calling, saying nasty things about someone, teasing and threats. </a:t>
            </a:r>
          </a:p>
          <a:p>
            <a:endParaRPr lang="en-US" sz="1600" dirty="0">
              <a:solidFill>
                <a:schemeClr val="tx1"/>
              </a:solidFill>
              <a:latin typeface="Twinkl" pitchFamily="2" charset="77"/>
            </a:endParaRPr>
          </a:p>
          <a:p>
            <a:r>
              <a:rPr lang="en-US" sz="1600" dirty="0">
                <a:solidFill>
                  <a:schemeClr val="tx1"/>
                </a:solidFill>
                <a:latin typeface="Twinkl" pitchFamily="2" charset="77"/>
              </a:rPr>
              <a:t>It is harder to tell if someone is being verbally bullied. It can be done more secretly and doesn't leave visible marks. It hurts people’s feelings and emotions and is very harmful.</a:t>
            </a:r>
          </a:p>
          <a:p>
            <a:endParaRPr lang="en-US" sz="1600" dirty="0">
              <a:solidFill>
                <a:schemeClr val="tx1"/>
              </a:solidFill>
              <a:latin typeface="Twinkl" pitchFamily="2" charset="77"/>
            </a:endParaRPr>
          </a:p>
          <a:p>
            <a:r>
              <a:rPr lang="en-US" sz="1600" b="1" dirty="0">
                <a:solidFill>
                  <a:schemeClr val="tx1"/>
                </a:solidFill>
                <a:latin typeface="Twinkl" pitchFamily="2" charset="77"/>
              </a:rPr>
              <a:t>Social bullying </a:t>
            </a:r>
            <a:r>
              <a:rPr lang="en-US" sz="1600" dirty="0">
                <a:solidFill>
                  <a:schemeClr val="tx1"/>
                </a:solidFill>
                <a:latin typeface="Twinkl" pitchFamily="2" charset="77"/>
              </a:rPr>
              <a:t>– includes spreading </a:t>
            </a:r>
            <a:r>
              <a:rPr lang="en-US" sz="1600" dirty="0" err="1">
                <a:solidFill>
                  <a:schemeClr val="tx1"/>
                </a:solidFill>
                <a:latin typeface="Twinkl" pitchFamily="2" charset="77"/>
              </a:rPr>
              <a:t>rumours</a:t>
            </a:r>
            <a:r>
              <a:rPr lang="en-US" sz="1600" dirty="0">
                <a:solidFill>
                  <a:schemeClr val="tx1"/>
                </a:solidFill>
                <a:latin typeface="Twinkl" pitchFamily="2" charset="77"/>
              </a:rPr>
              <a:t> about someone, leaving someone out on purpose, telling others not to be friends with someone or embarrassing someone in public. </a:t>
            </a:r>
          </a:p>
        </p:txBody>
      </p:sp>
      <p:sp>
        <p:nvSpPr>
          <p:cNvPr id="21" name="Title 20"/>
          <p:cNvSpPr>
            <a:spLocks noGrp="1"/>
          </p:cNvSpPr>
          <p:nvPr>
            <p:ph type="title"/>
          </p:nvPr>
        </p:nvSpPr>
        <p:spPr>
          <a:xfrm>
            <a:off x="430824" y="737636"/>
            <a:ext cx="8264768" cy="888941"/>
          </a:xfrm>
          <a:prstGeom prst="roundRect">
            <a:avLst>
              <a:gd name="adj" fmla="val 0"/>
            </a:avLst>
          </a:prstGeom>
          <a:solidFill>
            <a:srgbClr val="1D79AE"/>
          </a:solidFill>
        </p:spPr>
        <p:txBody>
          <a:bodyPr/>
          <a:lstStyle/>
          <a:p>
            <a:r>
              <a:rPr lang="en-GB" sz="3600" dirty="0">
                <a:solidFill>
                  <a:schemeClr val="bg1"/>
                </a:solidFill>
                <a:latin typeface="Twinkl SemiBold" pitchFamily="2" charset="0"/>
              </a:rPr>
              <a:t>Different Kinds of Bullying</a:t>
            </a:r>
          </a:p>
        </p:txBody>
      </p:sp>
      <p:sp>
        <p:nvSpPr>
          <p:cNvPr id="2" name="Rectangle 1">
            <a:hlinkClick r:id="rId2"/>
            <a:extLst>
              <a:ext uri="{FF2B5EF4-FFF2-40B4-BE49-F238E27FC236}">
                <a16:creationId xmlns:a16="http://schemas.microsoft.com/office/drawing/2014/main" id="{3C53ED47-E2EF-4FED-B090-ABFF35111E29}"/>
              </a:ext>
            </a:extLst>
          </p:cNvPr>
          <p:cNvSpPr/>
          <p:nvPr/>
        </p:nvSpPr>
        <p:spPr>
          <a:xfrm>
            <a:off x="8498048" y="6660859"/>
            <a:ext cx="580237" cy="1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077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6" end="6"/>
                                            </p:txEl>
                                          </p:spTgt>
                                        </p:tgtEl>
                                        <p:attrNameLst>
                                          <p:attrName>style.visibility</p:attrName>
                                        </p:attrNameLst>
                                      </p:cBhvr>
                                      <p:to>
                                        <p:strVal val="visible"/>
                                      </p:to>
                                    </p:set>
                                    <p:animEffect transition="in" filter="fade">
                                      <p:cBhvr>
                                        <p:cTn id="18" dur="500"/>
                                        <p:tgtEl>
                                          <p:spTgt spid="10">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animEffect transition="in" filter="fade">
                                      <p:cBhvr>
                                        <p:cTn id="23"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CBF611-7373-48F2-9414-F6DDEC9C3112}"/>
              </a:ext>
            </a:extLst>
          </p:cNvPr>
          <p:cNvSpPr/>
          <p:nvPr/>
        </p:nvSpPr>
        <p:spPr>
          <a:xfrm>
            <a:off x="755650" y="2513000"/>
            <a:ext cx="6577135" cy="757738"/>
          </a:xfrm>
          <a:prstGeom prst="rect">
            <a:avLst/>
          </a:prstGeom>
          <a:solidFill>
            <a:schemeClr val="bg1"/>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defRPr/>
            </a:pPr>
            <a:r>
              <a:rPr lang="en-GB" sz="1600" dirty="0">
                <a:solidFill>
                  <a:schemeClr val="tx1"/>
                </a:solidFill>
                <a:latin typeface="Twinkl" pitchFamily="2" charset="77"/>
              </a:rPr>
              <a:t>Sending nasty or inappropriate text</a:t>
            </a:r>
            <a:br>
              <a:rPr lang="en-GB" sz="1600" dirty="0">
                <a:solidFill>
                  <a:schemeClr val="tx1"/>
                </a:solidFill>
                <a:latin typeface="Twinkl" pitchFamily="2" charset="77"/>
              </a:rPr>
            </a:br>
            <a:r>
              <a:rPr lang="en-GB" sz="1600" dirty="0">
                <a:solidFill>
                  <a:schemeClr val="tx1"/>
                </a:solidFill>
                <a:latin typeface="Twinkl" pitchFamily="2" charset="77"/>
              </a:rPr>
              <a:t>messages or emails.</a:t>
            </a:r>
          </a:p>
        </p:txBody>
      </p:sp>
      <p:sp>
        <p:nvSpPr>
          <p:cNvPr id="12" name="Rectangle 11">
            <a:extLst>
              <a:ext uri="{FF2B5EF4-FFF2-40B4-BE49-F238E27FC236}">
                <a16:creationId xmlns:a16="http://schemas.microsoft.com/office/drawing/2014/main" id="{C7344468-DAE7-4690-BD0B-144FD5836F3A}"/>
              </a:ext>
            </a:extLst>
          </p:cNvPr>
          <p:cNvSpPr/>
          <p:nvPr/>
        </p:nvSpPr>
        <p:spPr>
          <a:xfrm>
            <a:off x="755650" y="3378687"/>
            <a:ext cx="6577135" cy="757738"/>
          </a:xfrm>
          <a:prstGeom prst="rect">
            <a:avLst/>
          </a:prstGeom>
          <a:solidFill>
            <a:schemeClr val="bg1"/>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defRPr/>
            </a:pPr>
            <a:r>
              <a:rPr lang="en-GB" sz="1600" dirty="0">
                <a:solidFill>
                  <a:schemeClr val="tx1"/>
                </a:solidFill>
                <a:latin typeface="Twinkl" pitchFamily="2" charset="77"/>
              </a:rPr>
              <a:t>Making prank phone calls. </a:t>
            </a:r>
          </a:p>
        </p:txBody>
      </p:sp>
      <p:sp>
        <p:nvSpPr>
          <p:cNvPr id="13" name="Rectangle 12">
            <a:extLst>
              <a:ext uri="{FF2B5EF4-FFF2-40B4-BE49-F238E27FC236}">
                <a16:creationId xmlns:a16="http://schemas.microsoft.com/office/drawing/2014/main" id="{79B9E631-409A-4E20-8D61-29C87C4DC5F8}"/>
              </a:ext>
            </a:extLst>
          </p:cNvPr>
          <p:cNvSpPr/>
          <p:nvPr/>
        </p:nvSpPr>
        <p:spPr>
          <a:xfrm>
            <a:off x="745026" y="4244374"/>
            <a:ext cx="6577135" cy="757738"/>
          </a:xfrm>
          <a:prstGeom prst="rect">
            <a:avLst/>
          </a:prstGeom>
          <a:solidFill>
            <a:schemeClr val="bg1"/>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defRPr/>
            </a:pPr>
            <a:r>
              <a:rPr lang="en-GB" sz="1600" dirty="0">
                <a:solidFill>
                  <a:schemeClr val="tx1"/>
                </a:solidFill>
                <a:latin typeface="Twinkl" pitchFamily="2" charset="77"/>
              </a:rPr>
              <a:t>Posting nasty comments or photos on</a:t>
            </a:r>
          </a:p>
          <a:p>
            <a:pPr>
              <a:defRPr/>
            </a:pPr>
            <a:r>
              <a:rPr lang="en-GB" sz="1600" dirty="0">
                <a:solidFill>
                  <a:schemeClr val="tx1"/>
                </a:solidFill>
                <a:latin typeface="Twinkl" pitchFamily="2" charset="77"/>
              </a:rPr>
              <a:t>social media.</a:t>
            </a:r>
          </a:p>
        </p:txBody>
      </p:sp>
      <p:sp>
        <p:nvSpPr>
          <p:cNvPr id="14" name="Rectangle 13">
            <a:extLst>
              <a:ext uri="{FF2B5EF4-FFF2-40B4-BE49-F238E27FC236}">
                <a16:creationId xmlns:a16="http://schemas.microsoft.com/office/drawing/2014/main" id="{E73AF849-3793-4496-BE77-30A52153388F}"/>
              </a:ext>
            </a:extLst>
          </p:cNvPr>
          <p:cNvSpPr/>
          <p:nvPr/>
        </p:nvSpPr>
        <p:spPr>
          <a:xfrm>
            <a:off x="745025" y="5110060"/>
            <a:ext cx="6577135" cy="757738"/>
          </a:xfrm>
          <a:prstGeom prst="rect">
            <a:avLst/>
          </a:prstGeom>
          <a:solidFill>
            <a:schemeClr val="bg1"/>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defRPr/>
            </a:pPr>
            <a:r>
              <a:rPr lang="en-GB" sz="1600" dirty="0">
                <a:solidFill>
                  <a:schemeClr val="tx1"/>
                </a:solidFill>
                <a:latin typeface="Twinkl" pitchFamily="2" charset="77"/>
              </a:rPr>
              <a:t>Deliberately leaving others out, online. </a:t>
            </a:r>
          </a:p>
        </p:txBody>
      </p:sp>
      <p:pic>
        <p:nvPicPr>
          <p:cNvPr id="4" name="Picture 3">
            <a:extLst>
              <a:ext uri="{FF2B5EF4-FFF2-40B4-BE49-F238E27FC236}">
                <a16:creationId xmlns:a16="http://schemas.microsoft.com/office/drawing/2014/main" id="{B8592EC0-1236-429F-86AC-2F398DF4A2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6" r="29644"/>
          <a:stretch/>
        </p:blipFill>
        <p:spPr>
          <a:xfrm>
            <a:off x="4554416" y="2276475"/>
            <a:ext cx="3816350" cy="3816350"/>
          </a:xfrm>
          <a:prstGeom prst="flowChartConnector">
            <a:avLst/>
          </a:prstGeom>
        </p:spPr>
      </p:pic>
      <p:sp>
        <p:nvSpPr>
          <p:cNvPr id="21" name="Title 20"/>
          <p:cNvSpPr>
            <a:spLocks noGrp="1"/>
          </p:cNvSpPr>
          <p:nvPr>
            <p:ph type="title"/>
          </p:nvPr>
        </p:nvSpPr>
        <p:spPr>
          <a:xfrm>
            <a:off x="430824" y="737636"/>
            <a:ext cx="8264768" cy="888941"/>
          </a:xfrm>
          <a:prstGeom prst="roundRect">
            <a:avLst>
              <a:gd name="adj" fmla="val 0"/>
            </a:avLst>
          </a:prstGeom>
          <a:solidFill>
            <a:srgbClr val="1D79AE"/>
          </a:solidFill>
        </p:spPr>
        <p:txBody>
          <a:bodyPr/>
          <a:lstStyle/>
          <a:p>
            <a:r>
              <a:rPr lang="en-GB" sz="3600" dirty="0">
                <a:solidFill>
                  <a:schemeClr val="bg1"/>
                </a:solidFill>
                <a:latin typeface="Twinkl SemiBold" pitchFamily="2" charset="0"/>
              </a:rPr>
              <a:t>What Is Cyberbullying</a:t>
            </a:r>
          </a:p>
        </p:txBody>
      </p:sp>
      <p:sp>
        <p:nvSpPr>
          <p:cNvPr id="2" name="Oval 1">
            <a:extLst>
              <a:ext uri="{FF2B5EF4-FFF2-40B4-BE49-F238E27FC236}">
                <a16:creationId xmlns:a16="http://schemas.microsoft.com/office/drawing/2014/main" id="{26ECD6AF-1491-466A-A084-133546E8C36D}"/>
              </a:ext>
            </a:extLst>
          </p:cNvPr>
          <p:cNvSpPr/>
          <p:nvPr/>
        </p:nvSpPr>
        <p:spPr>
          <a:xfrm>
            <a:off x="4563208" y="2276475"/>
            <a:ext cx="3816350" cy="3816350"/>
          </a:xfrm>
          <a:prstGeom prst="ellipse">
            <a:avLst/>
          </a:prstGeom>
          <a:noFill/>
          <a:ln w="38100">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B83C747-3685-4603-861B-AD542707ECB2}"/>
              </a:ext>
            </a:extLst>
          </p:cNvPr>
          <p:cNvSpPr/>
          <p:nvPr/>
        </p:nvSpPr>
        <p:spPr>
          <a:xfrm>
            <a:off x="755650" y="1892015"/>
            <a:ext cx="7632700" cy="492443"/>
          </a:xfrm>
          <a:prstGeom prst="rect">
            <a:avLst/>
          </a:prstGeom>
        </p:spPr>
        <p:txBody>
          <a:bodyPr wrap="square" lIns="108000" tIns="0" rIns="0" bIns="0">
            <a:spAutoFit/>
          </a:bodyPr>
          <a:lstStyle/>
          <a:p>
            <a:r>
              <a:rPr lang="en-US" sz="1600" b="1" dirty="0">
                <a:latin typeface="Twinkl" pitchFamily="2" charset="77"/>
              </a:rPr>
              <a:t>Cyberbullying </a:t>
            </a:r>
            <a:r>
              <a:rPr lang="en-US" sz="1600" dirty="0">
                <a:latin typeface="Twinkl" pitchFamily="2" charset="77"/>
              </a:rPr>
              <a:t>– </a:t>
            </a:r>
            <a:r>
              <a:rPr lang="en-GB" sz="1600" dirty="0">
                <a:latin typeface="Twinkl" pitchFamily="2" charset="77"/>
              </a:rPr>
              <a:t>any type of bullying that happens through the use of technological devices, such as mobile phones.</a:t>
            </a:r>
            <a:r>
              <a:rPr lang="en-US" sz="1600" dirty="0">
                <a:latin typeface="Twinkl" pitchFamily="2" charset="77"/>
              </a:rPr>
              <a:t> </a:t>
            </a:r>
          </a:p>
        </p:txBody>
      </p:sp>
      <p:pic>
        <p:nvPicPr>
          <p:cNvPr id="7" name="Picture 6">
            <a:extLst>
              <a:ext uri="{FF2B5EF4-FFF2-40B4-BE49-F238E27FC236}">
                <a16:creationId xmlns:a16="http://schemas.microsoft.com/office/drawing/2014/main" id="{7F124977-2834-4C95-8BA6-E6414A59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394" y="1282166"/>
            <a:ext cx="5574323" cy="5574323"/>
          </a:xfrm>
          <a:prstGeom prst="rect">
            <a:avLst/>
          </a:prstGeom>
        </p:spPr>
      </p:pic>
      <p:sp>
        <p:nvSpPr>
          <p:cNvPr id="3" name="Rectangle 2">
            <a:hlinkClick r:id="rId4"/>
            <a:extLst>
              <a:ext uri="{FF2B5EF4-FFF2-40B4-BE49-F238E27FC236}">
                <a16:creationId xmlns:a16="http://schemas.microsoft.com/office/drawing/2014/main" id="{0B79F5C3-0991-4D34-B411-921FF96CCEE6}"/>
              </a:ext>
            </a:extLst>
          </p:cNvPr>
          <p:cNvSpPr/>
          <p:nvPr/>
        </p:nvSpPr>
        <p:spPr>
          <a:xfrm>
            <a:off x="8498048" y="6660859"/>
            <a:ext cx="580237" cy="1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757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8B00EF-B4F8-420F-B7BE-8B93DA73072F}"/>
              </a:ext>
            </a:extLst>
          </p:cNvPr>
          <p:cNvSpPr/>
          <p:nvPr/>
        </p:nvSpPr>
        <p:spPr>
          <a:xfrm>
            <a:off x="2631514" y="2411895"/>
            <a:ext cx="1242789"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altLang="en-US" sz="1600" dirty="0">
                <a:solidFill>
                  <a:schemeClr val="tx1"/>
                </a:solidFill>
                <a:latin typeface="Twinkl" pitchFamily="2" charset="77"/>
              </a:rPr>
              <a:t>Sad</a:t>
            </a:r>
            <a:endParaRPr lang="en-GB" altLang="en-US" sz="1600" dirty="0">
              <a:latin typeface="Twinkl" pitchFamily="2" charset="77"/>
            </a:endParaRPr>
          </a:p>
        </p:txBody>
      </p:sp>
      <p:sp>
        <p:nvSpPr>
          <p:cNvPr id="21" name="Title 20"/>
          <p:cNvSpPr>
            <a:spLocks noGrp="1"/>
          </p:cNvSpPr>
          <p:nvPr>
            <p:ph type="title"/>
          </p:nvPr>
        </p:nvSpPr>
        <p:spPr>
          <a:xfrm>
            <a:off x="430824" y="737636"/>
            <a:ext cx="8264768" cy="888941"/>
          </a:xfrm>
          <a:prstGeom prst="roundRect">
            <a:avLst>
              <a:gd name="adj" fmla="val 0"/>
            </a:avLst>
          </a:prstGeom>
          <a:solidFill>
            <a:srgbClr val="1D79AE"/>
          </a:solidFill>
        </p:spPr>
        <p:txBody>
          <a:bodyPr/>
          <a:lstStyle/>
          <a:p>
            <a:r>
              <a:rPr lang="en-GB" sz="3600" dirty="0">
                <a:solidFill>
                  <a:schemeClr val="bg1"/>
                </a:solidFill>
                <a:latin typeface="Twinkl SemiBold" pitchFamily="2" charset="0"/>
              </a:rPr>
              <a:t>The Impact of Bullying</a:t>
            </a:r>
          </a:p>
        </p:txBody>
      </p:sp>
      <p:sp>
        <p:nvSpPr>
          <p:cNvPr id="5" name="Rectangle 4"/>
          <p:cNvSpPr/>
          <p:nvPr/>
        </p:nvSpPr>
        <p:spPr>
          <a:xfrm>
            <a:off x="755650" y="1892015"/>
            <a:ext cx="7632700" cy="246221"/>
          </a:xfrm>
          <a:prstGeom prst="rect">
            <a:avLst/>
          </a:prstGeom>
        </p:spPr>
        <p:txBody>
          <a:bodyPr wrap="square" lIns="108000" tIns="0" rIns="0" bIns="0">
            <a:spAutoFit/>
          </a:bodyPr>
          <a:lstStyle/>
          <a:p>
            <a:pPr>
              <a:spcBef>
                <a:spcPct val="0"/>
              </a:spcBef>
            </a:pPr>
            <a:r>
              <a:rPr lang="en-US" altLang="en-US" sz="1600" dirty="0"/>
              <a:t>How do you think being bullied can make someone feel?</a:t>
            </a:r>
          </a:p>
        </p:txBody>
      </p:sp>
      <p:sp>
        <p:nvSpPr>
          <p:cNvPr id="8" name="Rectangle 7">
            <a:extLst>
              <a:ext uri="{FF2B5EF4-FFF2-40B4-BE49-F238E27FC236}">
                <a16:creationId xmlns:a16="http://schemas.microsoft.com/office/drawing/2014/main" id="{2016679F-BE01-422D-9A69-2BF23D475858}"/>
              </a:ext>
            </a:extLst>
          </p:cNvPr>
          <p:cNvSpPr/>
          <p:nvPr/>
        </p:nvSpPr>
        <p:spPr>
          <a:xfrm>
            <a:off x="4507378" y="2411895"/>
            <a:ext cx="1242789"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altLang="en-US" sz="1600" dirty="0">
                <a:solidFill>
                  <a:schemeClr val="tx1"/>
                </a:solidFill>
                <a:latin typeface="Twinkl" pitchFamily="2" charset="77"/>
              </a:rPr>
              <a:t>Scared</a:t>
            </a:r>
            <a:endParaRPr lang="en-GB" altLang="en-US" sz="1600" dirty="0">
              <a:latin typeface="Twinkl" pitchFamily="2" charset="77"/>
            </a:endParaRPr>
          </a:p>
        </p:txBody>
      </p:sp>
      <p:sp>
        <p:nvSpPr>
          <p:cNvPr id="9" name="Rectangle 8">
            <a:extLst>
              <a:ext uri="{FF2B5EF4-FFF2-40B4-BE49-F238E27FC236}">
                <a16:creationId xmlns:a16="http://schemas.microsoft.com/office/drawing/2014/main" id="{6A3DFEE7-2FA6-4E53-820E-A2B876FBE4E6}"/>
              </a:ext>
            </a:extLst>
          </p:cNvPr>
          <p:cNvSpPr/>
          <p:nvPr/>
        </p:nvSpPr>
        <p:spPr>
          <a:xfrm>
            <a:off x="755650" y="2411895"/>
            <a:ext cx="1242789"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altLang="en-US" sz="1600" dirty="0">
                <a:solidFill>
                  <a:schemeClr val="tx1"/>
                </a:solidFill>
                <a:latin typeface="Twinkl" pitchFamily="2" charset="77"/>
              </a:rPr>
              <a:t>Hurt</a:t>
            </a:r>
            <a:endParaRPr lang="en-GB" altLang="en-US" sz="1600" dirty="0">
              <a:latin typeface="Twinkl" pitchFamily="2" charset="77"/>
            </a:endParaRPr>
          </a:p>
        </p:txBody>
      </p:sp>
      <p:sp>
        <p:nvSpPr>
          <p:cNvPr id="12" name="Rectangle 11">
            <a:extLst>
              <a:ext uri="{FF2B5EF4-FFF2-40B4-BE49-F238E27FC236}">
                <a16:creationId xmlns:a16="http://schemas.microsoft.com/office/drawing/2014/main" id="{B900EAFE-F5A6-4BA6-8CF0-04594A1028E6}"/>
              </a:ext>
            </a:extLst>
          </p:cNvPr>
          <p:cNvSpPr/>
          <p:nvPr/>
        </p:nvSpPr>
        <p:spPr>
          <a:xfrm>
            <a:off x="2650374" y="3050616"/>
            <a:ext cx="1242789"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altLang="en-US" sz="1600" dirty="0">
                <a:solidFill>
                  <a:schemeClr val="tx1"/>
                </a:solidFill>
                <a:latin typeface="Twinkl" pitchFamily="2" charset="77"/>
              </a:rPr>
              <a:t>Lonely</a:t>
            </a:r>
            <a:endParaRPr lang="en-GB" altLang="en-US" sz="1600" dirty="0">
              <a:latin typeface="Twinkl" pitchFamily="2" charset="77"/>
            </a:endParaRPr>
          </a:p>
        </p:txBody>
      </p:sp>
      <p:sp>
        <p:nvSpPr>
          <p:cNvPr id="13" name="Rectangle 12">
            <a:extLst>
              <a:ext uri="{FF2B5EF4-FFF2-40B4-BE49-F238E27FC236}">
                <a16:creationId xmlns:a16="http://schemas.microsoft.com/office/drawing/2014/main" id="{D4B874D2-4430-4CAB-924D-4C4C3F4CB20B}"/>
              </a:ext>
            </a:extLst>
          </p:cNvPr>
          <p:cNvSpPr/>
          <p:nvPr/>
        </p:nvSpPr>
        <p:spPr>
          <a:xfrm>
            <a:off x="793371" y="3050616"/>
            <a:ext cx="1242789"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altLang="en-US" sz="1600" dirty="0">
                <a:solidFill>
                  <a:schemeClr val="tx1"/>
                </a:solidFill>
                <a:latin typeface="Twinkl" pitchFamily="2" charset="77"/>
              </a:rPr>
              <a:t>Left Out</a:t>
            </a:r>
            <a:endParaRPr lang="en-GB" altLang="en-US" sz="1600" dirty="0">
              <a:latin typeface="Twinkl" pitchFamily="2" charset="77"/>
            </a:endParaRPr>
          </a:p>
        </p:txBody>
      </p:sp>
      <p:sp>
        <p:nvSpPr>
          <p:cNvPr id="14" name="Rectangle 13">
            <a:extLst>
              <a:ext uri="{FF2B5EF4-FFF2-40B4-BE49-F238E27FC236}">
                <a16:creationId xmlns:a16="http://schemas.microsoft.com/office/drawing/2014/main" id="{DA351597-E33C-4576-934D-CDD0CD30B38D}"/>
              </a:ext>
            </a:extLst>
          </p:cNvPr>
          <p:cNvSpPr/>
          <p:nvPr/>
        </p:nvSpPr>
        <p:spPr>
          <a:xfrm>
            <a:off x="4507378" y="3050616"/>
            <a:ext cx="1242789"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altLang="en-US" sz="1600" dirty="0">
                <a:solidFill>
                  <a:schemeClr val="tx1"/>
                </a:solidFill>
                <a:latin typeface="Twinkl" pitchFamily="2" charset="77"/>
              </a:rPr>
              <a:t>Upset</a:t>
            </a:r>
            <a:endParaRPr lang="en-GB" altLang="en-US" sz="1600" dirty="0">
              <a:latin typeface="Twinkl" pitchFamily="2" charset="77"/>
            </a:endParaRPr>
          </a:p>
        </p:txBody>
      </p:sp>
      <p:sp>
        <p:nvSpPr>
          <p:cNvPr id="16" name="Rectangle 15">
            <a:extLst>
              <a:ext uri="{FF2B5EF4-FFF2-40B4-BE49-F238E27FC236}">
                <a16:creationId xmlns:a16="http://schemas.microsoft.com/office/drawing/2014/main" id="{71280D24-EFD9-41F0-8F39-C038D9CBCC04}"/>
              </a:ext>
            </a:extLst>
          </p:cNvPr>
          <p:cNvSpPr/>
          <p:nvPr/>
        </p:nvSpPr>
        <p:spPr>
          <a:xfrm>
            <a:off x="626696" y="3713018"/>
            <a:ext cx="7632700" cy="246221"/>
          </a:xfrm>
          <a:prstGeom prst="rect">
            <a:avLst/>
          </a:prstGeom>
        </p:spPr>
        <p:txBody>
          <a:bodyPr wrap="square" lIns="108000" tIns="0" rIns="0" bIns="0">
            <a:spAutoFit/>
          </a:bodyPr>
          <a:lstStyle/>
          <a:p>
            <a:pPr>
              <a:spcBef>
                <a:spcPct val="0"/>
              </a:spcBef>
            </a:pPr>
            <a:r>
              <a:rPr lang="en-US" altLang="en-US" sz="1600" dirty="0"/>
              <a:t>How can it affect their daily life?</a:t>
            </a:r>
          </a:p>
        </p:txBody>
      </p:sp>
      <p:sp>
        <p:nvSpPr>
          <p:cNvPr id="17" name="Rectangle 16">
            <a:extLst>
              <a:ext uri="{FF2B5EF4-FFF2-40B4-BE49-F238E27FC236}">
                <a16:creationId xmlns:a16="http://schemas.microsoft.com/office/drawing/2014/main" id="{2D512AAA-8452-4A83-8488-41C7B626E9B8}"/>
              </a:ext>
            </a:extLst>
          </p:cNvPr>
          <p:cNvSpPr/>
          <p:nvPr/>
        </p:nvSpPr>
        <p:spPr>
          <a:xfrm>
            <a:off x="755649" y="4134364"/>
            <a:ext cx="5908919"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r>
              <a:rPr lang="en-US" sz="1600" dirty="0">
                <a:solidFill>
                  <a:schemeClr val="tx1"/>
                </a:solidFill>
                <a:latin typeface="Twinkl" pitchFamily="2" charset="77"/>
              </a:rPr>
              <a:t>Bullying can make people feel unwell.</a:t>
            </a:r>
          </a:p>
        </p:txBody>
      </p:sp>
      <p:sp>
        <p:nvSpPr>
          <p:cNvPr id="19" name="Rectangle 18">
            <a:extLst>
              <a:ext uri="{FF2B5EF4-FFF2-40B4-BE49-F238E27FC236}">
                <a16:creationId xmlns:a16="http://schemas.microsoft.com/office/drawing/2014/main" id="{A4719E8F-97E4-4426-B605-49EE0B4CD1A8}"/>
              </a:ext>
            </a:extLst>
          </p:cNvPr>
          <p:cNvSpPr/>
          <p:nvPr/>
        </p:nvSpPr>
        <p:spPr>
          <a:xfrm>
            <a:off x="755648" y="4669272"/>
            <a:ext cx="5908919"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r>
              <a:rPr lang="en-US" sz="1600" dirty="0">
                <a:solidFill>
                  <a:schemeClr val="tx1"/>
                </a:solidFill>
                <a:latin typeface="Twinkl" pitchFamily="2" charset="77"/>
              </a:rPr>
              <a:t>It could affect someone’s school work.</a:t>
            </a:r>
          </a:p>
        </p:txBody>
      </p:sp>
      <p:sp>
        <p:nvSpPr>
          <p:cNvPr id="24" name="Rectangle 23">
            <a:extLst>
              <a:ext uri="{FF2B5EF4-FFF2-40B4-BE49-F238E27FC236}">
                <a16:creationId xmlns:a16="http://schemas.microsoft.com/office/drawing/2014/main" id="{3844D609-B7CF-494F-8E1A-BA4CA1055128}"/>
              </a:ext>
            </a:extLst>
          </p:cNvPr>
          <p:cNvSpPr/>
          <p:nvPr/>
        </p:nvSpPr>
        <p:spPr>
          <a:xfrm>
            <a:off x="755650" y="5204180"/>
            <a:ext cx="5249496"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r>
              <a:rPr lang="en-US" sz="1600" dirty="0">
                <a:solidFill>
                  <a:schemeClr val="tx1"/>
                </a:solidFill>
                <a:latin typeface="Twinkl" pitchFamily="2" charset="77"/>
              </a:rPr>
              <a:t>It could affect how they feel about themselves.  </a:t>
            </a:r>
          </a:p>
        </p:txBody>
      </p:sp>
      <p:sp>
        <p:nvSpPr>
          <p:cNvPr id="25" name="Rectangle 24">
            <a:extLst>
              <a:ext uri="{FF2B5EF4-FFF2-40B4-BE49-F238E27FC236}">
                <a16:creationId xmlns:a16="http://schemas.microsoft.com/office/drawing/2014/main" id="{317B167F-8769-4A8F-9B1A-261E9DC177EB}"/>
              </a:ext>
            </a:extLst>
          </p:cNvPr>
          <p:cNvSpPr/>
          <p:nvPr/>
        </p:nvSpPr>
        <p:spPr>
          <a:xfrm>
            <a:off x="755649" y="5739089"/>
            <a:ext cx="5249497" cy="353736"/>
          </a:xfrm>
          <a:prstGeom prst="rect">
            <a:avLst/>
          </a:prstGeom>
          <a:solidFill>
            <a:srgbClr val="FFFFFF"/>
          </a:solidFill>
          <a:ln w="28575">
            <a:solidFill>
              <a:srgbClr val="1D79AE"/>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600" dirty="0">
                <a:solidFill>
                  <a:schemeClr val="tx1"/>
                </a:solidFill>
                <a:latin typeface="Twinkl" pitchFamily="2" charset="77"/>
              </a:rPr>
              <a:t>It could make someone not want to come to school.</a:t>
            </a:r>
          </a:p>
        </p:txBody>
      </p:sp>
      <p:pic>
        <p:nvPicPr>
          <p:cNvPr id="7" name="Picture 6">
            <a:extLst>
              <a:ext uri="{FF2B5EF4-FFF2-40B4-BE49-F238E27FC236}">
                <a16:creationId xmlns:a16="http://schemas.microsoft.com/office/drawing/2014/main" id="{9E0BC2B8-DDB0-4172-A1B5-F4FDBCE921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195"/>
          <a:stretch/>
        </p:blipFill>
        <p:spPr>
          <a:xfrm flipH="1">
            <a:off x="5482141" y="1969477"/>
            <a:ext cx="3122109" cy="4888523"/>
          </a:xfrm>
          <a:prstGeom prst="rect">
            <a:avLst/>
          </a:prstGeom>
        </p:spPr>
      </p:pic>
      <p:sp>
        <p:nvSpPr>
          <p:cNvPr id="2" name="Rectangle 1">
            <a:hlinkClick r:id="rId3"/>
            <a:extLst>
              <a:ext uri="{FF2B5EF4-FFF2-40B4-BE49-F238E27FC236}">
                <a16:creationId xmlns:a16="http://schemas.microsoft.com/office/drawing/2014/main" id="{B29141BC-0386-496E-8453-0E51C56F084A}"/>
              </a:ext>
            </a:extLst>
          </p:cNvPr>
          <p:cNvSpPr/>
          <p:nvPr/>
        </p:nvSpPr>
        <p:spPr>
          <a:xfrm>
            <a:off x="8498048" y="6660859"/>
            <a:ext cx="580237" cy="1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863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2" grpId="0" animBg="1"/>
      <p:bldP spid="13" grpId="0" animBg="1"/>
      <p:bldP spid="14" grpId="0" animBg="1"/>
      <p:bldP spid="16" grpId="0"/>
      <p:bldP spid="17" grpId="0" animBg="1"/>
      <p:bldP spid="19"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79A0794-9D81-47B6-8560-F5C33165E94F}"/>
              </a:ext>
            </a:extLst>
          </p:cNvPr>
          <p:cNvSpPr/>
          <p:nvPr/>
        </p:nvSpPr>
        <p:spPr>
          <a:xfrm>
            <a:off x="4958863" y="1740877"/>
            <a:ext cx="3561372" cy="3561372"/>
          </a:xfrm>
          <a:prstGeom prst="ellipse">
            <a:avLst/>
          </a:prstGeom>
          <a:solidFill>
            <a:srgbClr val="CC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88B00EF-B4F8-420F-B7BE-8B93DA73072F}"/>
              </a:ext>
            </a:extLst>
          </p:cNvPr>
          <p:cNvSpPr/>
          <p:nvPr/>
        </p:nvSpPr>
        <p:spPr>
          <a:xfrm>
            <a:off x="755650" y="1811215"/>
            <a:ext cx="4203213" cy="4309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pPr>
            <a:r>
              <a:rPr lang="en-US" altLang="en-US" sz="1600" b="1" dirty="0">
                <a:solidFill>
                  <a:schemeClr val="tx1"/>
                </a:solidFill>
              </a:rPr>
              <a:t>If you are being bullied – </a:t>
            </a:r>
            <a:r>
              <a:rPr lang="en-GB" altLang="en-US" sz="1600" dirty="0">
                <a:solidFill>
                  <a:schemeClr val="tx1"/>
                </a:solidFill>
              </a:rPr>
              <a:t>tell someone that you trust: a parent, teacher or an older relative. They will make sure it is dealt with properly.</a:t>
            </a:r>
          </a:p>
          <a:p>
            <a:pPr>
              <a:spcBef>
                <a:spcPct val="0"/>
              </a:spcBef>
            </a:pPr>
            <a:endParaRPr lang="en-GB" altLang="en-US" sz="1600" dirty="0">
              <a:solidFill>
                <a:schemeClr val="tx1"/>
              </a:solidFill>
            </a:endParaRPr>
          </a:p>
          <a:p>
            <a:pPr>
              <a:spcBef>
                <a:spcPct val="0"/>
              </a:spcBef>
            </a:pPr>
            <a:r>
              <a:rPr lang="en-GB" altLang="en-US" sz="1600" b="1" dirty="0">
                <a:solidFill>
                  <a:schemeClr val="tx1"/>
                </a:solidFill>
              </a:rPr>
              <a:t>If you know someone who is being bullied – </a:t>
            </a:r>
            <a:r>
              <a:rPr lang="en-GB" altLang="en-US" sz="1600" dirty="0">
                <a:solidFill>
                  <a:schemeClr val="tx1"/>
                </a:solidFill>
              </a:rPr>
              <a:t>you must tell someone that you trust. They will be able to help. Be kind to that person. They might be feeling alone, sad and scared. Smile, talk to them or include them in something. It will make a big difference! </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It is sometimes hard to stick up for someone who is being bullied. You might think that you will be bullied yourself, or that you and your friends will get into trouble. </a:t>
            </a:r>
          </a:p>
          <a:p>
            <a:pPr>
              <a:spcBef>
                <a:spcPct val="0"/>
              </a:spcBef>
            </a:pPr>
            <a:endParaRPr lang="en-GB" altLang="en-US" sz="1600" dirty="0">
              <a:solidFill>
                <a:schemeClr val="tx1"/>
              </a:solidFill>
            </a:endParaRPr>
          </a:p>
          <a:p>
            <a:pPr>
              <a:spcBef>
                <a:spcPct val="0"/>
              </a:spcBef>
            </a:pPr>
            <a:endParaRPr lang="en-GB" altLang="en-US" sz="1600" dirty="0">
              <a:solidFill>
                <a:schemeClr val="tx1"/>
              </a:solidFill>
            </a:endParaRPr>
          </a:p>
        </p:txBody>
      </p:sp>
      <p:sp>
        <p:nvSpPr>
          <p:cNvPr id="21" name="Title 20"/>
          <p:cNvSpPr>
            <a:spLocks noGrp="1"/>
          </p:cNvSpPr>
          <p:nvPr>
            <p:ph type="title"/>
          </p:nvPr>
        </p:nvSpPr>
        <p:spPr>
          <a:xfrm>
            <a:off x="430824" y="737636"/>
            <a:ext cx="8264768" cy="888941"/>
          </a:xfrm>
          <a:prstGeom prst="roundRect">
            <a:avLst>
              <a:gd name="adj" fmla="val 0"/>
            </a:avLst>
          </a:prstGeom>
          <a:solidFill>
            <a:srgbClr val="1D79AE"/>
          </a:solidFill>
        </p:spPr>
        <p:txBody>
          <a:bodyPr/>
          <a:lstStyle/>
          <a:p>
            <a:r>
              <a:rPr lang="en-GB" sz="3600" dirty="0">
                <a:solidFill>
                  <a:schemeClr val="bg1"/>
                </a:solidFill>
                <a:latin typeface="Twinkl SemiBold" pitchFamily="2" charset="0"/>
              </a:rPr>
              <a:t>What Can I Do?</a:t>
            </a:r>
          </a:p>
        </p:txBody>
      </p:sp>
      <p:pic>
        <p:nvPicPr>
          <p:cNvPr id="3" name="Picture 2">
            <a:extLst>
              <a:ext uri="{FF2B5EF4-FFF2-40B4-BE49-F238E27FC236}">
                <a16:creationId xmlns:a16="http://schemas.microsoft.com/office/drawing/2014/main" id="{22B5D216-F965-4EB5-AA5B-FBDB72665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25915" y="1808509"/>
            <a:ext cx="4018085" cy="5049491"/>
          </a:xfrm>
          <a:prstGeom prst="rect">
            <a:avLst/>
          </a:prstGeom>
        </p:spPr>
      </p:pic>
    </p:spTree>
    <p:extLst>
      <p:ext uri="{BB962C8B-B14F-4D97-AF65-F5344CB8AC3E}">
        <p14:creationId xmlns:p14="http://schemas.microsoft.com/office/powerpoint/2010/main" val="34957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8B00EF-B4F8-420F-B7BE-8B93DA73072F}"/>
              </a:ext>
            </a:extLst>
          </p:cNvPr>
          <p:cNvSpPr/>
          <p:nvPr/>
        </p:nvSpPr>
        <p:spPr>
          <a:xfrm>
            <a:off x="755650" y="1811215"/>
            <a:ext cx="7632700" cy="386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pPr>
            <a:r>
              <a:rPr lang="en-GB" altLang="en-US" sz="1600" dirty="0">
                <a:solidFill>
                  <a:schemeClr val="tx1"/>
                </a:solidFill>
              </a:rPr>
              <a:t>What do you think this year’s theme, Reach Out, means?</a:t>
            </a:r>
          </a:p>
        </p:txBody>
      </p:sp>
      <p:sp>
        <p:nvSpPr>
          <p:cNvPr id="21" name="Title 20"/>
          <p:cNvSpPr>
            <a:spLocks noGrp="1"/>
          </p:cNvSpPr>
          <p:nvPr>
            <p:ph type="title"/>
          </p:nvPr>
        </p:nvSpPr>
        <p:spPr>
          <a:xfrm>
            <a:off x="430824" y="737636"/>
            <a:ext cx="8264768" cy="888941"/>
          </a:xfrm>
          <a:prstGeom prst="roundRect">
            <a:avLst>
              <a:gd name="adj" fmla="val 0"/>
            </a:avLst>
          </a:prstGeom>
          <a:solidFill>
            <a:srgbClr val="1D79AE"/>
          </a:solidFill>
        </p:spPr>
        <p:txBody>
          <a:bodyPr/>
          <a:lstStyle/>
          <a:p>
            <a:r>
              <a:rPr lang="en-GB" sz="3600" i="0" dirty="0">
                <a:solidFill>
                  <a:schemeClr val="bg1"/>
                </a:solidFill>
                <a:effectLst/>
                <a:latin typeface="Twinkl SemiBold" pitchFamily="2" charset="0"/>
              </a:rPr>
              <a:t>Reach Out</a:t>
            </a:r>
            <a:endParaRPr lang="en-GB" sz="3600" dirty="0">
              <a:solidFill>
                <a:schemeClr val="bg1"/>
              </a:solidFill>
              <a:latin typeface="Twinkl SemiBold" pitchFamily="2" charset="0"/>
            </a:endParaRPr>
          </a:p>
        </p:txBody>
      </p:sp>
      <p:sp>
        <p:nvSpPr>
          <p:cNvPr id="6" name="Rectangle 5"/>
          <p:cNvSpPr/>
          <p:nvPr/>
        </p:nvSpPr>
        <p:spPr>
          <a:xfrm>
            <a:off x="755650" y="2382553"/>
            <a:ext cx="5225700" cy="1618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pPr>
            <a:r>
              <a:rPr lang="en-GB" altLang="en-US" sz="1600" dirty="0">
                <a:solidFill>
                  <a:schemeClr val="tx1"/>
                </a:solidFill>
              </a:rPr>
              <a:t>Many people who have been affected by bullying are left feeling lonely, but it doesn’t have to be this way. If we challenge it, we can change it.</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Reach out to someone you trust if you need to talk. Reach out to someone you know is being bullied. Whether it’s in school, at home, in the community or online, let’s reach out and show each other the support we need. </a:t>
            </a:r>
          </a:p>
        </p:txBody>
      </p:sp>
      <p:sp>
        <p:nvSpPr>
          <p:cNvPr id="7" name="Rectangle 6"/>
          <p:cNvSpPr/>
          <p:nvPr/>
        </p:nvSpPr>
        <p:spPr>
          <a:xfrm>
            <a:off x="755650" y="5427676"/>
            <a:ext cx="7632700" cy="651157"/>
          </a:xfrm>
          <a:prstGeom prst="rect">
            <a:avLst/>
          </a:prstGeom>
          <a:solidFill>
            <a:srgbClr val="1D79A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defRPr/>
            </a:pPr>
            <a:r>
              <a:rPr lang="en-GB" dirty="0"/>
              <a:t>Together, lets reach out and be the change we want to see.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120"/>
          <a:stretch/>
        </p:blipFill>
        <p:spPr>
          <a:xfrm>
            <a:off x="5612235" y="2172065"/>
            <a:ext cx="2468337" cy="3255611"/>
          </a:xfrm>
          <a:prstGeom prst="rect">
            <a:avLst/>
          </a:prstGeom>
        </p:spPr>
      </p:pic>
      <p:sp>
        <p:nvSpPr>
          <p:cNvPr id="2" name="Rectangle 1">
            <a:hlinkClick r:id="rId3"/>
            <a:extLst>
              <a:ext uri="{FF2B5EF4-FFF2-40B4-BE49-F238E27FC236}">
                <a16:creationId xmlns:a16="http://schemas.microsoft.com/office/drawing/2014/main" id="{4FC25F06-C54E-450C-9284-0276BA705F3D}"/>
              </a:ext>
            </a:extLst>
          </p:cNvPr>
          <p:cNvSpPr/>
          <p:nvPr/>
        </p:nvSpPr>
        <p:spPr>
          <a:xfrm>
            <a:off x="8498048" y="6660859"/>
            <a:ext cx="580237" cy="1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97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110</TotalTime>
  <Words>724</Words>
  <Application>Microsoft Office PowerPoint</Application>
  <PresentationFormat>On-screen Show (4:3)</PresentationFormat>
  <Paragraphs>68</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Twinkl</vt:lpstr>
      <vt:lpstr>Calibri</vt:lpstr>
      <vt:lpstr>Wingdings</vt:lpstr>
      <vt:lpstr>Arial</vt:lpstr>
      <vt:lpstr>Twinkl SemiBold</vt:lpstr>
      <vt:lpstr>Office Theme</vt:lpstr>
      <vt:lpstr>PowerPoint Presentation</vt:lpstr>
      <vt:lpstr>PowerPoint Presentation</vt:lpstr>
      <vt:lpstr>What Is Anti-Bullying Week?</vt:lpstr>
      <vt:lpstr>What Is Bullying?</vt:lpstr>
      <vt:lpstr>Different Kinds of Bullying</vt:lpstr>
      <vt:lpstr>What Is Cyberbullying</vt:lpstr>
      <vt:lpstr>The Impact of Bullying</vt:lpstr>
      <vt:lpstr>What Can I Do?</vt:lpstr>
      <vt:lpstr>Reach Out</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Natalia Złotkowska</cp:lastModifiedBy>
  <cp:revision>21</cp:revision>
  <dcterms:created xsi:type="dcterms:W3CDTF">2018-10-29T15:31:30Z</dcterms:created>
  <dcterms:modified xsi:type="dcterms:W3CDTF">2022-10-21T06:12:43Z</dcterms:modified>
</cp:coreProperties>
</file>