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20"/>
  </p:normalViewPr>
  <p:slideViewPr>
    <p:cSldViewPr snapToGrid="0">
      <p:cViewPr varScale="1">
        <p:scale>
          <a:sx n="105" d="100"/>
          <a:sy n="105" d="100"/>
        </p:scale>
        <p:origin x="17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85800" y="2130480"/>
            <a:ext cx="7772040" cy="681300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5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5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7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8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00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p:spPr>
        <p:txBody>
          <a:bodyPr lIns="0" tIns="0" rIns="0" bIns="0" anchor="ctr"/>
          <a:lstStyle/>
          <a:p>
            <a:endParaRPr lang="el-GR"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32523"/>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l-GR" sz="4400" b="0" strike="noStrike" spc="-1">
                <a:solidFill>
                  <a:srgbClr val="000000"/>
                </a:solidFill>
                <a:latin typeface="Calibri"/>
              </a:rPr>
              <a:t>Στυλ κύριου τίτλου</a:t>
            </a: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fld id="{106FBFE7-24EB-40E4-BC64-C4B434E997B0}" type="datetime">
              <a:rPr lang="el-GR" sz="1200" b="0" strike="noStrike" spc="-1">
                <a:solidFill>
                  <a:srgbClr val="8B8B8B"/>
                </a:solidFill>
                <a:latin typeface="Calibri"/>
              </a:rPr>
              <a:t>4/2/26</a:t>
            </a:fld>
            <a:endParaRPr lang="el-GR"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lang="el-GR"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5702F295-7F05-4EF8-8BAF-C84C4DD69100}" type="slidenum">
              <a:rPr lang="el-GR" sz="1200" b="0" strike="noStrike" spc="-1">
                <a:solidFill>
                  <a:srgbClr val="8B8B8B"/>
                </a:solidFill>
                <a:latin typeface="Calibri"/>
              </a:rPr>
              <a:t>‹#›</a:t>
            </a:fld>
            <a:endParaRPr lang="el-GR"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l-GR" sz="3200" b="0" strike="noStrike" spc="-1">
                <a:solidFill>
                  <a:srgbClr val="000000"/>
                </a:solidFill>
                <a:latin typeface="Calibri"/>
              </a:rPr>
              <a:t>Πατήστε για επεξεργασία της μορφής κειμένου διάρθρωσης</a:t>
            </a:r>
          </a:p>
          <a:p>
            <a:pPr marL="864000" lvl="1" indent="-324000">
              <a:spcBef>
                <a:spcPts val="1134"/>
              </a:spcBef>
              <a:buClr>
                <a:srgbClr val="FFFFFF"/>
              </a:buClr>
              <a:buSzPct val="75000"/>
              <a:buFont typeface="Symbol" charset="2"/>
              <a:buChar char=""/>
            </a:pPr>
            <a:r>
              <a:rPr lang="el-GR" sz="2400" b="0" strike="noStrike" spc="-1">
                <a:solidFill>
                  <a:srgbClr val="000000"/>
                </a:solidFill>
                <a:latin typeface="Calibri"/>
              </a:rPr>
              <a:t>Δεύτερο επίπεδο διάρθρωσης</a:t>
            </a:r>
          </a:p>
          <a:p>
            <a:pPr marL="1296000" lvl="2" indent="-288000">
              <a:spcBef>
                <a:spcPts val="850"/>
              </a:spcBef>
              <a:buClr>
                <a:srgbClr val="FFFFFF"/>
              </a:buClr>
              <a:buSzPct val="45000"/>
              <a:buFont typeface="Wingdings" charset="2"/>
              <a:buChar char=""/>
            </a:pPr>
            <a:r>
              <a:rPr lang="el-GR" sz="2000" b="0" strike="noStrike" spc="-1">
                <a:solidFill>
                  <a:srgbClr val="000000"/>
                </a:solidFill>
                <a:latin typeface="Calibri"/>
              </a:rPr>
              <a:t>Τρίτο επίπεδο διάρθρωσης</a:t>
            </a:r>
          </a:p>
          <a:p>
            <a:pPr marL="1728000" lvl="3" indent="-216000">
              <a:spcBef>
                <a:spcPts val="567"/>
              </a:spcBef>
              <a:buClr>
                <a:srgbClr val="FFFFFF"/>
              </a:buClr>
              <a:buSzPct val="75000"/>
              <a:buFont typeface="Symbol" charset="2"/>
              <a:buChar char=""/>
            </a:pPr>
            <a:r>
              <a:rPr lang="el-GR" sz="2000" b="0" strike="noStrike" spc="-1">
                <a:solidFill>
                  <a:srgbClr val="000000"/>
                </a:solidFill>
                <a:latin typeface="Calibri"/>
              </a:rPr>
              <a:t>Τέταρτο επίπεδο διάρθρωσης</a:t>
            </a:r>
          </a:p>
          <a:p>
            <a:pPr marL="2160000" lvl="4" indent="-216000">
              <a:spcBef>
                <a:spcPts val="283"/>
              </a:spcBef>
              <a:buClr>
                <a:srgbClr val="FFFFFF"/>
              </a:buClr>
              <a:buSzPct val="45000"/>
              <a:buFont typeface="Wingdings" charset="2"/>
              <a:buChar char=""/>
            </a:pPr>
            <a:r>
              <a:rPr lang="el-GR" sz="2000" b="0" strike="noStrike" spc="-1">
                <a:solidFill>
                  <a:srgbClr val="000000"/>
                </a:solidFill>
                <a:latin typeface="Calibri"/>
              </a:rPr>
              <a:t>Πέμπτο επίπεδο διάρθρωσης</a:t>
            </a:r>
          </a:p>
          <a:p>
            <a:pPr marL="2592000" lvl="5" indent="-216000">
              <a:spcBef>
                <a:spcPts val="283"/>
              </a:spcBef>
              <a:buClr>
                <a:srgbClr val="FFFFFF"/>
              </a:buClr>
              <a:buSzPct val="45000"/>
              <a:buFont typeface="Wingdings" charset="2"/>
              <a:buChar char=""/>
            </a:pPr>
            <a:r>
              <a:rPr lang="el-GR" sz="2000" b="0" strike="noStrike" spc="-1">
                <a:solidFill>
                  <a:srgbClr val="000000"/>
                </a:solidFill>
                <a:latin typeface="Calibri"/>
              </a:rPr>
              <a:t>Έκτο επίπεδο διάρθρωσης</a:t>
            </a:r>
          </a:p>
          <a:p>
            <a:pPr marL="3024000" lvl="6" indent="-216000">
              <a:spcBef>
                <a:spcPts val="283"/>
              </a:spcBef>
              <a:buClr>
                <a:srgbClr val="FFFFFF"/>
              </a:buClr>
              <a:buSzPct val="45000"/>
              <a:buFont typeface="Wingdings" charset="2"/>
              <a:buChar char=""/>
            </a:pPr>
            <a:r>
              <a:rPr lang="el-GR" sz="2000" b="0" strike="noStrike" spc="-1">
                <a:solidFill>
                  <a:srgbClr val="000000"/>
                </a:solidFill>
                <a:latin typeface="Calibri"/>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32523"/>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l-GR" sz="4400" b="0" strike="noStrike" spc="-1">
                <a:solidFill>
                  <a:srgbClr val="000000"/>
                </a:solidFill>
                <a:latin typeface="Calibri"/>
              </a:rPr>
              <a:t>Στυλ κύριου τίτλου</a:t>
            </a:r>
          </a:p>
        </p:txBody>
      </p:sp>
      <p:sp>
        <p:nvSpPr>
          <p:cNvPr id="42" name="PlaceHolder 2"/>
          <p:cNvSpPr>
            <a:spLocks noGrp="1"/>
          </p:cNvSpPr>
          <p:nvPr>
            <p:ph type="body"/>
          </p:nvPr>
        </p:nvSpPr>
        <p:spPr>
          <a:xfrm>
            <a:off x="457200" y="1600200"/>
            <a:ext cx="8229240" cy="4525560"/>
          </a:xfrm>
          <a:prstGeom prst="rect">
            <a:avLst/>
          </a:prstGeom>
        </p:spPr>
        <p:txBody>
          <a:bodyPr/>
          <a:lstStyle/>
          <a:p>
            <a:pPr marL="343080" indent="-342720">
              <a:lnSpc>
                <a:spcPct val="100000"/>
              </a:lnSpc>
              <a:spcBef>
                <a:spcPts val="641"/>
              </a:spcBef>
              <a:buClr>
                <a:srgbClr val="000000"/>
              </a:buClr>
              <a:buFont typeface="Arial"/>
              <a:buChar char="•"/>
            </a:pPr>
            <a:r>
              <a:rPr lang="el-GR" sz="3200" b="0" strike="noStrike" spc="-1">
                <a:solidFill>
                  <a:srgbClr val="000000"/>
                </a:solidFill>
                <a:latin typeface="Calibri"/>
              </a:rPr>
              <a:t>Στυλ υποδείγματος κειμένου</a:t>
            </a:r>
          </a:p>
          <a:p>
            <a:pPr marL="743040" lvl="1" indent="-285480">
              <a:lnSpc>
                <a:spcPct val="100000"/>
              </a:lnSpc>
              <a:spcBef>
                <a:spcPts val="561"/>
              </a:spcBef>
              <a:buClr>
                <a:srgbClr val="000000"/>
              </a:buClr>
              <a:buFont typeface="Arial"/>
              <a:buChar char="–"/>
            </a:pPr>
            <a:r>
              <a:rPr lang="el-GR" sz="2800" b="0" strike="noStrike" spc="-1">
                <a:solidFill>
                  <a:srgbClr val="000000"/>
                </a:solidFill>
                <a:latin typeface="Calibri"/>
              </a:rPr>
              <a:t>Δεύτερου επιπέδου</a:t>
            </a:r>
          </a:p>
          <a:p>
            <a:pPr marL="1143000" lvl="2" indent="-228240">
              <a:lnSpc>
                <a:spcPct val="100000"/>
              </a:lnSpc>
              <a:spcBef>
                <a:spcPts val="479"/>
              </a:spcBef>
              <a:buClr>
                <a:srgbClr val="000000"/>
              </a:buClr>
              <a:buFont typeface="Arial"/>
              <a:buChar char="•"/>
            </a:pPr>
            <a:r>
              <a:rPr lang="el-GR" sz="2400" b="0" strike="noStrike" spc="-1">
                <a:solidFill>
                  <a:srgbClr val="000000"/>
                </a:solidFill>
                <a:latin typeface="Calibri"/>
              </a:rPr>
              <a:t>Τρίτου επιπέδου</a:t>
            </a:r>
          </a:p>
          <a:p>
            <a:pPr marL="1600200" lvl="3" indent="-228240">
              <a:lnSpc>
                <a:spcPct val="100000"/>
              </a:lnSpc>
              <a:spcBef>
                <a:spcPts val="400"/>
              </a:spcBef>
              <a:buClr>
                <a:srgbClr val="000000"/>
              </a:buClr>
              <a:buFont typeface="Arial"/>
              <a:buChar char="–"/>
            </a:pPr>
            <a:r>
              <a:rPr lang="el-GR" sz="2000" b="0" strike="noStrike" spc="-1">
                <a:solidFill>
                  <a:srgbClr val="000000"/>
                </a:solidFill>
                <a:latin typeface="Calibri"/>
              </a:rPr>
              <a:t>Τέταρτου επιπέδου</a:t>
            </a:r>
          </a:p>
          <a:p>
            <a:pPr marL="2057400" lvl="4" indent="-228240">
              <a:lnSpc>
                <a:spcPct val="100000"/>
              </a:lnSpc>
              <a:spcBef>
                <a:spcPts val="400"/>
              </a:spcBef>
              <a:buClr>
                <a:srgbClr val="000000"/>
              </a:buClr>
              <a:buFont typeface="Arial"/>
              <a:buChar char="»"/>
            </a:pPr>
            <a:r>
              <a:rPr lang="el-GR" sz="2000" b="0" strike="noStrike" spc="-1">
                <a:solidFill>
                  <a:srgbClr val="000000"/>
                </a:solidFill>
                <a:latin typeface="Calibri"/>
              </a:rPr>
              <a:t>Πέμπτου επιπέδου</a:t>
            </a:r>
          </a:p>
        </p:txBody>
      </p:sp>
      <p:sp>
        <p:nvSpPr>
          <p:cNvPr id="43" name="PlaceHolder 3"/>
          <p:cNvSpPr>
            <a:spLocks noGrp="1"/>
          </p:cNvSpPr>
          <p:nvPr>
            <p:ph type="dt"/>
          </p:nvPr>
        </p:nvSpPr>
        <p:spPr>
          <a:xfrm>
            <a:off x="457200" y="6356520"/>
            <a:ext cx="2133360" cy="364680"/>
          </a:xfrm>
          <a:prstGeom prst="rect">
            <a:avLst/>
          </a:prstGeom>
        </p:spPr>
        <p:txBody>
          <a:bodyPr anchor="ctr"/>
          <a:lstStyle/>
          <a:p>
            <a:pPr>
              <a:lnSpc>
                <a:spcPct val="100000"/>
              </a:lnSpc>
            </a:pPr>
            <a:fld id="{CB49CB4C-1DF0-48DD-856E-09FE163CC745}" type="datetime">
              <a:rPr lang="el-GR" sz="1200" b="0" strike="noStrike" spc="-1">
                <a:solidFill>
                  <a:srgbClr val="8B8B8B"/>
                </a:solidFill>
                <a:latin typeface="Calibri"/>
              </a:rPr>
              <a:t>4/2/26</a:t>
            </a:fld>
            <a:endParaRPr lang="el-GR" sz="1200" b="0" strike="noStrike" spc="-1">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lstStyle/>
          <a:p>
            <a:endParaRPr lang="el-GR" sz="2400" b="0" strike="noStrike" spc="-1">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753EB7C8-2115-4B1E-960E-FF0F7F1B972B}" type="slidenum">
              <a:rPr lang="el-GR" sz="1200" b="0" strike="noStrike" spc="-1">
                <a:solidFill>
                  <a:srgbClr val="8B8B8B"/>
                </a:solidFill>
                <a:latin typeface="Calibri"/>
              </a:rPr>
              <a:t>‹#›</a:t>
            </a:fld>
            <a:endParaRPr lang="el-G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395640" y="332640"/>
            <a:ext cx="8352720" cy="6192360"/>
          </a:xfrm>
          <a:prstGeom prst="rect">
            <a:avLst/>
          </a:prstGeom>
          <a:noFill/>
          <a:ln>
            <a:noFill/>
          </a:ln>
        </p:spPr>
        <p:txBody>
          <a:bodyPr>
            <a:normAutofit/>
          </a:bodyPr>
          <a:lstStyle/>
          <a:p>
            <a:pPr algn="ctr">
              <a:lnSpc>
                <a:spcPct val="100000"/>
              </a:lnSpc>
              <a:spcBef>
                <a:spcPts val="479"/>
              </a:spcBef>
            </a:pPr>
            <a:r>
              <a:rPr lang="el-GR" sz="2400" b="0" strike="noStrike" spc="-1">
                <a:solidFill>
                  <a:srgbClr val="FFFF00"/>
                </a:solidFill>
                <a:latin typeface="Calibri"/>
              </a:rPr>
              <a:t>Προς μία νέα ένοπλη αναμέτρηση</a:t>
            </a:r>
            <a:endParaRPr lang="el-GR" sz="2400" b="0" strike="noStrike" spc="-1">
              <a:latin typeface="Arial"/>
            </a:endParaRPr>
          </a:p>
        </p:txBody>
      </p:sp>
      <p:pic>
        <p:nvPicPr>
          <p:cNvPr id="83" name="Picture 2"/>
          <p:cNvPicPr/>
          <p:nvPr/>
        </p:nvPicPr>
        <p:blipFill>
          <a:blip r:embed="rId2"/>
          <a:stretch/>
        </p:blipFill>
        <p:spPr>
          <a:xfrm>
            <a:off x="2183400" y="1095480"/>
            <a:ext cx="4790880" cy="5714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251640" y="332640"/>
            <a:ext cx="8568720" cy="6192360"/>
          </a:xfrm>
          <a:prstGeom prst="rect">
            <a:avLst/>
          </a:prstGeom>
          <a:noFill/>
          <a:ln>
            <a:noFill/>
          </a:ln>
        </p:spPr>
        <p:txBody>
          <a:bodyPr>
            <a:normAutofit/>
          </a:bodyPr>
          <a:lstStyle/>
          <a:p>
            <a:pPr algn="ctr">
              <a:lnSpc>
                <a:spcPct val="100000"/>
              </a:lnSpc>
              <a:spcBef>
                <a:spcPts val="479"/>
              </a:spcBef>
            </a:pPr>
            <a:r>
              <a:rPr lang="el-GR" sz="2400" b="1" strike="noStrike" spc="-1">
                <a:solidFill>
                  <a:srgbClr val="FFFF00"/>
                </a:solidFill>
                <a:latin typeface="Calibri"/>
              </a:rPr>
              <a:t>Αγόρευση του Τσόρτσιλ στο Κοινοβούλιο κατά της υπογραφής της Συμφωνίας του Μονάχου</a:t>
            </a:r>
            <a:endParaRPr lang="el-GR" sz="2400" b="0" strike="noStrike" spc="-1">
              <a:solidFill>
                <a:srgbClr val="000000"/>
              </a:solidFill>
              <a:latin typeface="Calibri"/>
            </a:endParaRPr>
          </a:p>
          <a:p>
            <a:pPr algn="ctr">
              <a:lnSpc>
                <a:spcPct val="100000"/>
              </a:lnSpc>
              <a:spcBef>
                <a:spcPts val="479"/>
              </a:spcBef>
            </a:pPr>
            <a:endParaRPr lang="el-GR" sz="2400" b="0" strike="noStrike" spc="-1">
              <a:solidFill>
                <a:srgbClr val="000000"/>
              </a:solidFill>
              <a:latin typeface="Calibri"/>
            </a:endParaRPr>
          </a:p>
          <a:p>
            <a:pPr algn="ctr">
              <a:lnSpc>
                <a:spcPct val="100000"/>
              </a:lnSpc>
              <a:spcBef>
                <a:spcPts val="479"/>
              </a:spcBef>
            </a:pPr>
            <a:r>
              <a:rPr lang="el-GR" sz="2400" b="0" i="1" strike="noStrike" spc="-1">
                <a:solidFill>
                  <a:srgbClr val="FFFF00"/>
                </a:solidFill>
                <a:latin typeface="Calibri"/>
              </a:rPr>
              <a:t>«Δεν αδικώ τον νομοταγή, γενναίο λαό μας [...] το φυσικό, αυθόρμητο ξέσπασμα χαράς και ανακούφισης, μόλις έμαθε ότι γλίτωσε προς το παρόν από τη σκληρή δοκιμασία, αλλά πρέπει να γνωρίζουν την αλήθεια. Πρέπει να ξέρουν ότι υπήρξε μεγάλη αμέλεια και ανεπάρκεια στην άμυνά μας. Πρέπει να ξέρουν ότι υποστήκαμε ήττα χωρίς πόλεμο, οι συνέπειες της οποίας θα μας συντροφεύουν στον δρόμο μας. Πρέπει να γνωρίζουν ότι διαβήκαμε ένα φοβερό ορόσημο στην ιστορία μας, όταν όλη η ισορροπία της Ευρώπης κλονίστηκε, και οι φοβεροί λόγοι έχουν προς το παρόν διατυπωθεί κατά των δυτικών δημοκρατιών: "Ζυγιστήκατε και βρεθήκατε λειψοί"».</a:t>
            </a:r>
            <a:endParaRPr lang="el-GR" sz="2400" b="0" strike="noStrike" spc="-1">
              <a:solidFill>
                <a:srgbClr val="000000"/>
              </a:solidFill>
              <a:latin typeface="Calibri"/>
            </a:endParaRPr>
          </a:p>
          <a:p>
            <a:pPr algn="ctr">
              <a:lnSpc>
                <a:spcPct val="100000"/>
              </a:lnSpc>
              <a:spcBef>
                <a:spcPts val="479"/>
              </a:spcBef>
            </a:pPr>
            <a:r>
              <a:rPr lang="el-GR" sz="2400" b="0" strike="noStrike" spc="-1">
                <a:solidFill>
                  <a:srgbClr val="FFFF00"/>
                </a:solidFill>
                <a:latin typeface="Calibri"/>
              </a:rPr>
              <a:t>Ουίνστον Τσόρτσιλ, Βουλή των Κοινοτήτων, 5 Οκτωβρίου 1938.</a:t>
            </a:r>
            <a:endParaRPr lang="el-GR" sz="2400" b="0" strike="noStrike" spc="-1">
              <a:solidFill>
                <a:srgbClr val="000000"/>
              </a:solidFill>
              <a:latin typeface="Calibri"/>
            </a:endParaRPr>
          </a:p>
          <a:p>
            <a:pPr algn="ctr">
              <a:lnSpc>
                <a:spcPct val="100000"/>
              </a:lnSpc>
              <a:spcBef>
                <a:spcPts val="479"/>
              </a:spcBef>
            </a:pPr>
            <a:endParaRPr lang="el-GR" sz="2400" b="0" strike="noStrike" spc="-1">
              <a:solidFill>
                <a:srgbClr val="000000"/>
              </a:solidFill>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395640" y="332640"/>
            <a:ext cx="8352720" cy="6192360"/>
          </a:xfrm>
          <a:prstGeom prst="rect">
            <a:avLst/>
          </a:prstGeom>
          <a:noFill/>
          <a:ln>
            <a:noFill/>
          </a:ln>
        </p:spPr>
        <p:txBody>
          <a:bodyPr>
            <a:normAutofit/>
          </a:bodyPr>
          <a:lstStyle/>
          <a:p>
            <a:pPr marL="343080" indent="-342720" algn="ctr">
              <a:lnSpc>
                <a:spcPct val="100000"/>
              </a:lnSpc>
              <a:spcBef>
                <a:spcPts val="479"/>
              </a:spcBef>
              <a:buClr>
                <a:srgbClr val="FFFF00"/>
              </a:buClr>
              <a:buFont typeface="Wingdings" charset="2"/>
              <a:buChar char=""/>
            </a:pPr>
            <a:r>
              <a:rPr lang="el-GR" sz="2400" b="0" strike="noStrike" spc="-1">
                <a:solidFill>
                  <a:srgbClr val="FFFF00"/>
                </a:solidFill>
                <a:latin typeface="Calibri"/>
              </a:rPr>
              <a:t>Το Τσεχοσλοβακικό Ζήτημα (1938)</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Με αφορμή πιέσεις που πραγματικά ασκούνταν στη γερμανική μειονότητα των Σουδητών στη Τσεχοσλοβακία, η Γερμανία απαιτεί και πετυχαίνει την προσάρτηση μέρους της Τσεχοσλοβακίας. Οι Άγγλοι και οι Γάλλοι συμφωνούν. Η Τσεχοσλοβακία παύει να υπάρχει (1939).</a:t>
            </a:r>
            <a:endParaRPr lang="el-GR" sz="2400" b="0" strike="noStrike" spc="-1">
              <a:latin typeface="Arial"/>
            </a:endParaRPr>
          </a:p>
        </p:txBody>
      </p:sp>
      <p:pic>
        <p:nvPicPr>
          <p:cNvPr id="108" name="Picture 4"/>
          <p:cNvPicPr/>
          <p:nvPr/>
        </p:nvPicPr>
        <p:blipFill>
          <a:blip r:embed="rId2"/>
          <a:stretch/>
        </p:blipFill>
        <p:spPr>
          <a:xfrm>
            <a:off x="1767840" y="2779776"/>
            <a:ext cx="5720160" cy="3745224"/>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395640" y="332640"/>
            <a:ext cx="8352720" cy="6192360"/>
          </a:xfrm>
          <a:prstGeom prst="rect">
            <a:avLst/>
          </a:prstGeom>
          <a:noFill/>
          <a:ln>
            <a:noFill/>
          </a:ln>
        </p:spPr>
        <p:txBody>
          <a:bodyPr>
            <a:normAutofit/>
          </a:bodyPr>
          <a:lstStyle/>
          <a:p>
            <a:pPr algn="ctr">
              <a:lnSpc>
                <a:spcPct val="100000"/>
              </a:lnSpc>
              <a:spcBef>
                <a:spcPts val="479"/>
              </a:spcBef>
            </a:pPr>
            <a:r>
              <a:rPr lang="el-GR" sz="2400" b="1" strike="noStrike" spc="-1">
                <a:solidFill>
                  <a:srgbClr val="FFFF00"/>
                </a:solidFill>
                <a:latin typeface="Calibri"/>
              </a:rPr>
              <a:t>Απόσπασμα από ομιλία του Χίτλερ στο Αθλητικό Μέγαρο του Βερολίνου, 26 Σεπτεμβρίου 1938</a:t>
            </a:r>
            <a:endParaRPr lang="el-GR" sz="2400" b="0" strike="noStrike" spc="-1">
              <a:latin typeface="Arial"/>
            </a:endParaRPr>
          </a:p>
          <a:p>
            <a:pPr algn="ctr">
              <a:lnSpc>
                <a:spcPct val="100000"/>
              </a:lnSpc>
              <a:spcBef>
                <a:spcPts val="479"/>
              </a:spcBef>
            </a:pPr>
            <a:r>
              <a:rPr lang="el-GR" sz="2400" b="0" i="1" strike="noStrike" spc="-1">
                <a:solidFill>
                  <a:srgbClr val="FFFF00"/>
                </a:solidFill>
                <a:latin typeface="Calibri"/>
              </a:rPr>
              <a:t>«Ενώπιον μας τίθεται το τελευταίο πρόβλημα που μπορεί να επιλυθεί και θα επιλυθεί. Είναι η τελευταία εδαφική διεκδίκηση που έχω στην Ευρώπη, αλλά είναι μια διεκδίκηση στην οποία θα επιμείνω και την οποία, θεού θέλοντος, θα επιτύχω [.. .]. Σχετικά με το ζήτημα των Σουδητών Γερμανών (:εννοεί τους Γερμανούς της Τσεχοσλοβακίας), η υπομονή μου τελείωσε πια! Έκανα στον κύριο Μπένες (:τον πρόεδρο της Τσεχοσλοβακίας) μια προσφορά που δε συνίσταται σε τίποτε άλλο παρά στην εκπλήρωση της υπόσχεσης που ο ίδιος έδωσε. Η απόφαση τώρα βρίσκεται στα χέρια του. Ειρήνη ή Πόλεμος! Ή θα δεχθεί αυτή την προσφορά και θα δώσει επιτέλους την ελευθερία τους στους Γερμανούς ή θα πάμε και θα πάρουμε μόνοι μας αυτή την ελευθερία».</a:t>
            </a:r>
            <a:endParaRPr lang="el-GR" sz="2400" b="0" strike="noStrike" spc="-1">
              <a:latin typeface="Arial"/>
            </a:endParaRPr>
          </a:p>
          <a:p>
            <a:pPr algn="ctr">
              <a:lnSpc>
                <a:spcPct val="100000"/>
              </a:lnSpc>
              <a:spcBef>
                <a:spcPts val="479"/>
              </a:spcBef>
            </a:pPr>
            <a:r>
              <a:rPr lang="el-GR" sz="2400" b="0" i="1" strike="noStrike" spc="-1">
                <a:solidFill>
                  <a:srgbClr val="FFFF00"/>
                </a:solidFill>
                <a:latin typeface="Calibri"/>
              </a:rPr>
              <a:t>History in Quotations</a:t>
            </a:r>
            <a:r>
              <a:rPr lang="el-GR" sz="2400" b="0" strike="noStrike" spc="-1">
                <a:solidFill>
                  <a:srgbClr val="FFFF00"/>
                </a:solidFill>
                <a:latin typeface="Calibri"/>
              </a:rPr>
              <a:t>, όπ.π., σ. 824:10.</a:t>
            </a: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395640" y="332640"/>
            <a:ext cx="8352720" cy="6192360"/>
          </a:xfrm>
          <a:prstGeom prst="rect">
            <a:avLst/>
          </a:prstGeom>
          <a:noFill/>
          <a:ln>
            <a:noFill/>
          </a:ln>
        </p:spPr>
        <p:txBody>
          <a:bodyPr>
            <a:normAutofit/>
          </a:bodyPr>
          <a:lstStyle/>
          <a:p>
            <a:pPr algn="ctr">
              <a:lnSpc>
                <a:spcPct val="100000"/>
              </a:lnSpc>
              <a:spcBef>
                <a:spcPts val="479"/>
              </a:spcBef>
            </a:pPr>
            <a:r>
              <a:rPr lang="el-GR" sz="2400" b="0" strike="noStrike" spc="-1">
                <a:solidFill>
                  <a:srgbClr val="FFFF00"/>
                </a:solidFill>
                <a:latin typeface="Calibri"/>
              </a:rPr>
              <a:t>Η αδυναμία των Αγγλογάλλων ν’ αντιδράσουν </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-κυρίως επειδή νιώθουν ανέτοιμοι για νέο πόλεμο- </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ωθεί τον Χίτλερ σε νέες διεκδικήσεις</a:t>
            </a:r>
            <a:endParaRPr lang="el-GR" sz="2400" b="0" strike="noStrike" spc="-1">
              <a:latin typeface="Arial"/>
            </a:endParaRPr>
          </a:p>
          <a:p>
            <a:pPr marL="343080" indent="-342720" algn="ctr">
              <a:lnSpc>
                <a:spcPct val="100000"/>
              </a:lnSpc>
              <a:spcBef>
                <a:spcPts val="479"/>
              </a:spcBef>
              <a:buClr>
                <a:srgbClr val="FFFF00"/>
              </a:buClr>
              <a:buFont typeface="Wingdings" charset="2"/>
              <a:buChar char=""/>
            </a:pPr>
            <a:r>
              <a:rPr lang="el-GR" sz="2400" b="0" strike="noStrike" spc="-1">
                <a:solidFill>
                  <a:srgbClr val="FFFF00"/>
                </a:solidFill>
                <a:latin typeface="Calibri"/>
              </a:rPr>
              <a:t>Διεκδίκηση του Ντάντσιχ και ελεύθερης διέλευσης από τον «πολωνικό διάδρομο»</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Με τη συνθήκη των Βερσαλλιών το Ντάντσιχ και η περιοχή του είχε κηρυχτεί ελεύθερη πόλη (διεθνώς το εκπροσωπούσε η Πολωνία). Ένιωθαν Γερμανοί. </a:t>
            </a:r>
            <a:endParaRPr lang="el-GR" sz="2400" b="0" strike="noStrike" spc="-1">
              <a:latin typeface="Arial"/>
            </a:endParaRPr>
          </a:p>
        </p:txBody>
      </p:sp>
      <p:pic>
        <p:nvPicPr>
          <p:cNvPr id="111" name="Picture 2"/>
          <p:cNvPicPr/>
          <p:nvPr/>
        </p:nvPicPr>
        <p:blipFill>
          <a:blip r:embed="rId2"/>
          <a:stretch/>
        </p:blipFill>
        <p:spPr>
          <a:xfrm>
            <a:off x="2483640" y="3789000"/>
            <a:ext cx="4176000" cy="26985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395640" y="332640"/>
            <a:ext cx="8352720" cy="6192360"/>
          </a:xfrm>
          <a:prstGeom prst="rect">
            <a:avLst/>
          </a:prstGeom>
          <a:noFill/>
          <a:ln>
            <a:noFill/>
          </a:ln>
        </p:spPr>
        <p:txBody>
          <a:bodyPr>
            <a:normAutofit/>
          </a:bodyPr>
          <a:lstStyle/>
          <a:p>
            <a:pPr algn="ctr">
              <a:lnSpc>
                <a:spcPct val="100000"/>
              </a:lnSpc>
              <a:spcBef>
                <a:spcPts val="479"/>
              </a:spcBef>
            </a:pPr>
            <a:r>
              <a:rPr lang="el-GR" sz="2400" b="0" strike="noStrike" spc="-1">
                <a:solidFill>
                  <a:srgbClr val="FFFF00"/>
                </a:solidFill>
                <a:latin typeface="Calibri"/>
              </a:rPr>
              <a:t>Η πολωνική κυβέρνηση αρνείται κάθε διαπραγμάτευση</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Η Αγγλία και η Γαλλία, για πρώτη φορά, δηλώνουν έτοιμες να συμπαρασταθούν στην Πολωνία.</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Κι η Ιταλία υπέρ των διαπραγματεύσεων</a:t>
            </a: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Παράλληλα τον Αύγουστο 1939, η Γερμανία και η Σοβιετική Ένωση υπογράφουν Σύμφωνο μη επίθεσης (Μολότοφ – Ρίμπεντροπ) με μυστικό πρωτόκολλο διαμοιρασμού της Πολωνίας  </a:t>
            </a: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395640" y="332640"/>
            <a:ext cx="8352720" cy="6192360"/>
          </a:xfrm>
          <a:prstGeom prst="rect">
            <a:avLst/>
          </a:prstGeom>
          <a:noFill/>
          <a:ln>
            <a:noFill/>
          </a:ln>
        </p:spPr>
        <p:txBody>
          <a:bodyPr>
            <a:normAutofit/>
          </a:bodyPr>
          <a:lstStyle/>
          <a:p>
            <a:pPr algn="ctr">
              <a:lnSpc>
                <a:spcPct val="100000"/>
              </a:lnSpc>
              <a:spcBef>
                <a:spcPts val="479"/>
              </a:spcBef>
            </a:pPr>
            <a:r>
              <a:rPr lang="el-GR" sz="2400" b="0" strike="noStrike" spc="-1">
                <a:solidFill>
                  <a:srgbClr val="FFFF00"/>
                </a:solidFill>
                <a:latin typeface="Calibri"/>
              </a:rPr>
              <a:t>Τελικά, η χιτλερική Γερμανία εισβάλλει στην Πολωνία (1-9-1939)</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Στις 3-9-1939, η Αγγλία και η Γαλλία απαιτούν με τελεσίγραφο την αποχώρηση των γερμανικών στρατευμάτων και μετά την απόρριψη του τελεσίγραφου κηρύττουν πόλεμο στη Γερμανία.</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Από τις 17-9-1939, οι Σοβιετικοί εισβάλλουν με τη σειρά τους στην Πολωνία.</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Μέχρι τις 6-10-1939, η Πολωνία θα αντισταθεί.</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Ο Β΄ Παγκόσμιος Πόλεμος αρχίζει</a:t>
            </a:r>
            <a:endParaRPr lang="el-GR" sz="2400" b="0" strike="noStrike" spc="-1">
              <a:latin typeface="Arial"/>
            </a:endParaRPr>
          </a:p>
        </p:txBody>
      </p:sp>
      <p:pic>
        <p:nvPicPr>
          <p:cNvPr id="114" name="Picture 4"/>
          <p:cNvPicPr/>
          <p:nvPr/>
        </p:nvPicPr>
        <p:blipFill>
          <a:blip r:embed="rId2"/>
          <a:stretch/>
        </p:blipFill>
        <p:spPr>
          <a:xfrm>
            <a:off x="3636000" y="3967920"/>
            <a:ext cx="1842840" cy="2889720"/>
          </a:xfrm>
          <a:prstGeom prst="rect">
            <a:avLst/>
          </a:prstGeom>
          <a:ln>
            <a:noFill/>
          </a:ln>
        </p:spPr>
      </p:pic>
      <p:pic>
        <p:nvPicPr>
          <p:cNvPr id="115" name="Picture 5"/>
          <p:cNvPicPr/>
          <p:nvPr/>
        </p:nvPicPr>
        <p:blipFill>
          <a:blip r:embed="rId3"/>
          <a:stretch/>
        </p:blipFill>
        <p:spPr>
          <a:xfrm>
            <a:off x="179640" y="4422600"/>
            <a:ext cx="3168000" cy="2191680"/>
          </a:xfrm>
          <a:prstGeom prst="rect">
            <a:avLst/>
          </a:prstGeom>
          <a:ln>
            <a:noFill/>
          </a:ln>
        </p:spPr>
      </p:pic>
      <p:pic>
        <p:nvPicPr>
          <p:cNvPr id="116" name="Picture 6"/>
          <p:cNvPicPr/>
          <p:nvPr/>
        </p:nvPicPr>
        <p:blipFill>
          <a:blip r:embed="rId4"/>
          <a:stretch/>
        </p:blipFill>
        <p:spPr>
          <a:xfrm>
            <a:off x="5994720" y="4525200"/>
            <a:ext cx="3024360" cy="20905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3"/>
          <p:cNvPicPr/>
          <p:nvPr/>
        </p:nvPicPr>
        <p:blipFill>
          <a:blip r:embed="rId2"/>
          <a:stretch/>
        </p:blipFill>
        <p:spPr>
          <a:xfrm>
            <a:off x="395640" y="494280"/>
            <a:ext cx="8640720" cy="5822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395640" y="0"/>
            <a:ext cx="8352720" cy="6525000"/>
          </a:xfrm>
          <a:prstGeom prst="rect">
            <a:avLst/>
          </a:prstGeom>
          <a:noFill/>
          <a:ln>
            <a:noFill/>
          </a:ln>
        </p:spPr>
        <p:txBody>
          <a:bodyPr>
            <a:normAutofit/>
          </a:bodyPr>
          <a:lstStyle/>
          <a:p>
            <a:pPr algn="ctr">
              <a:lnSpc>
                <a:spcPct val="100000"/>
              </a:lnSpc>
              <a:spcBef>
                <a:spcPts val="479"/>
              </a:spcBef>
            </a:pPr>
            <a:r>
              <a:rPr lang="el-GR" sz="2400" b="0" u="sng" strike="noStrike" spc="-1">
                <a:solidFill>
                  <a:srgbClr val="FFFF00"/>
                </a:solidFill>
                <a:uFillTx/>
                <a:latin typeface="Calibri"/>
              </a:rPr>
              <a:t>Η πορεία προς τον πόλεμο</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-Η χιτλερική Γερμανία σταδιακά προσβάλλει τη διεθνή νομιμότητα δοκιμάζοντας την αποφασιστικότητα των συμμάχων (Άγγλων και Γάλλων) κι ανατρέπει την ισορροπία δυνάμεων στην Ευρώπη</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Δύο σημαντικά βήματα</a:t>
            </a:r>
            <a:endParaRPr lang="el-GR" sz="2400" b="0" strike="noStrike" spc="-1">
              <a:latin typeface="Arial"/>
            </a:endParaRPr>
          </a:p>
          <a:p>
            <a:pPr marL="343080" indent="-342720" algn="ctr">
              <a:lnSpc>
                <a:spcPct val="100000"/>
              </a:lnSpc>
              <a:spcBef>
                <a:spcPts val="479"/>
              </a:spcBef>
              <a:buClr>
                <a:srgbClr val="FFFF00"/>
              </a:buClr>
              <a:buFont typeface="Wingdings" charset="2"/>
              <a:buChar char=""/>
            </a:pPr>
            <a:r>
              <a:rPr lang="el-GR" sz="2400" b="0" strike="noStrike" spc="-1">
                <a:solidFill>
                  <a:srgbClr val="FFFF00"/>
                </a:solidFill>
                <a:latin typeface="Calibri"/>
              </a:rPr>
              <a:t>Επαναστρατιωτικοποίηση της Ρηνανίας (1936)</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Μόνο, η Γαλλία αντιδρά –μάλλον χαλαρά.</a:t>
            </a:r>
            <a:endParaRPr lang="el-GR" sz="2400" b="0" strike="noStrike" spc="-1">
              <a:latin typeface="Arial"/>
            </a:endParaRPr>
          </a:p>
        </p:txBody>
      </p:sp>
      <p:pic>
        <p:nvPicPr>
          <p:cNvPr id="85" name="Picture 2"/>
          <p:cNvPicPr/>
          <p:nvPr/>
        </p:nvPicPr>
        <p:blipFill>
          <a:blip r:embed="rId2"/>
          <a:stretch/>
        </p:blipFill>
        <p:spPr>
          <a:xfrm>
            <a:off x="2736000" y="3312000"/>
            <a:ext cx="4176000" cy="32457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395640" y="332640"/>
            <a:ext cx="8352720" cy="6192360"/>
          </a:xfrm>
          <a:prstGeom prst="rect">
            <a:avLst/>
          </a:prstGeom>
          <a:noFill/>
          <a:ln>
            <a:noFill/>
          </a:ln>
        </p:spPr>
        <p:txBody>
          <a:bodyPr>
            <a:normAutofit/>
          </a:bodyPr>
          <a:lstStyle/>
          <a:p>
            <a:pPr marL="343080" indent="-342720" algn="ctr">
              <a:lnSpc>
                <a:spcPct val="100000"/>
              </a:lnSpc>
              <a:spcBef>
                <a:spcPts val="479"/>
              </a:spcBef>
              <a:buClr>
                <a:srgbClr val="FFFF00"/>
              </a:buClr>
              <a:buFont typeface="Wingdings" charset="2"/>
              <a:buChar char=""/>
            </a:pPr>
            <a:r>
              <a:rPr lang="el-GR" sz="2400" b="0" strike="noStrike" spc="-1">
                <a:solidFill>
                  <a:srgbClr val="FFFF00"/>
                </a:solidFill>
                <a:latin typeface="Calibri"/>
              </a:rPr>
              <a:t>Ενσωμάτωση της Αυστρίας στο Γερμανικό Ράιχ (Anschluss 1938)</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Μετά από ταραχές στην Αυστρία (προσπάθειες πραξικοπήματος από ναζιστές),  φασιστικό καθεστώς, εμφύλια διαμάχη και δημοψήφισμα</a:t>
            </a:r>
            <a:endParaRPr lang="el-GR" sz="2400" b="0" strike="noStrike" spc="-1">
              <a:latin typeface="Arial"/>
            </a:endParaRPr>
          </a:p>
        </p:txBody>
      </p:sp>
      <p:pic>
        <p:nvPicPr>
          <p:cNvPr id="87" name="Picture 2"/>
          <p:cNvPicPr/>
          <p:nvPr/>
        </p:nvPicPr>
        <p:blipFill>
          <a:blip r:embed="rId2"/>
          <a:stretch/>
        </p:blipFill>
        <p:spPr>
          <a:xfrm>
            <a:off x="395640" y="2328672"/>
            <a:ext cx="2569680" cy="3657960"/>
          </a:xfrm>
          <a:prstGeom prst="rect">
            <a:avLst/>
          </a:prstGeom>
          <a:ln>
            <a:noFill/>
          </a:ln>
        </p:spPr>
      </p:pic>
      <p:pic>
        <p:nvPicPr>
          <p:cNvPr id="88" name="Picture 3"/>
          <p:cNvPicPr/>
          <p:nvPr/>
        </p:nvPicPr>
        <p:blipFill>
          <a:blip r:embed="rId3"/>
          <a:stretch/>
        </p:blipFill>
        <p:spPr>
          <a:xfrm>
            <a:off x="3037320" y="3611160"/>
            <a:ext cx="2653560" cy="1944000"/>
          </a:xfrm>
          <a:prstGeom prst="rect">
            <a:avLst/>
          </a:prstGeom>
          <a:ln>
            <a:noFill/>
          </a:ln>
        </p:spPr>
      </p:pic>
      <p:pic>
        <p:nvPicPr>
          <p:cNvPr id="89" name="Picture 4"/>
          <p:cNvPicPr/>
          <p:nvPr/>
        </p:nvPicPr>
        <p:blipFill>
          <a:blip r:embed="rId4"/>
          <a:stretch/>
        </p:blipFill>
        <p:spPr>
          <a:xfrm>
            <a:off x="5762880" y="2328672"/>
            <a:ext cx="2753280" cy="3769008"/>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395640" y="332640"/>
            <a:ext cx="8352720" cy="6192360"/>
          </a:xfrm>
          <a:prstGeom prst="rect">
            <a:avLst/>
          </a:prstGeom>
          <a:noFill/>
          <a:ln>
            <a:noFill/>
          </a:ln>
        </p:spPr>
        <p:txBody>
          <a:bodyPr>
            <a:normAutofit/>
          </a:bodyPr>
          <a:lstStyle/>
          <a:p>
            <a:pPr algn="ctr">
              <a:lnSpc>
                <a:spcPct val="100000"/>
              </a:lnSpc>
              <a:spcBef>
                <a:spcPts val="479"/>
              </a:spcBef>
            </a:pPr>
            <a:r>
              <a:rPr lang="el-GR" sz="2400" b="0" strike="noStrike" spc="-1">
                <a:solidFill>
                  <a:srgbClr val="FFFF00"/>
                </a:solidFill>
                <a:latin typeface="Calibri"/>
              </a:rPr>
              <a:t>Άλλα γεγονότα που δείχνουν ότι οι φασιστικές χώρες γίνονται ολοένα πιο επιθετικές</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Wingdings"/>
              </a:rPr>
              <a:t></a:t>
            </a:r>
            <a:r>
              <a:rPr lang="el-GR" sz="2400" b="0" strike="noStrike" spc="-1">
                <a:solidFill>
                  <a:srgbClr val="FFFF00"/>
                </a:solidFill>
                <a:latin typeface="Calibri"/>
              </a:rPr>
              <a:t> Ιταλική επίθεση στην Αβυσσηνία (Αιθιοπία, 1935-1936)</a:t>
            </a:r>
            <a:endParaRPr lang="el-GR" sz="2400" b="0" strike="noStrike" spc="-1">
              <a:latin typeface="Arial"/>
            </a:endParaRPr>
          </a:p>
        </p:txBody>
      </p:sp>
      <p:pic>
        <p:nvPicPr>
          <p:cNvPr id="91" name="Picture 2"/>
          <p:cNvPicPr/>
          <p:nvPr/>
        </p:nvPicPr>
        <p:blipFill>
          <a:blip r:embed="rId2"/>
          <a:stretch/>
        </p:blipFill>
        <p:spPr>
          <a:xfrm>
            <a:off x="395640" y="1687296"/>
            <a:ext cx="3822792" cy="2896896"/>
          </a:xfrm>
          <a:prstGeom prst="rect">
            <a:avLst/>
          </a:prstGeom>
          <a:ln>
            <a:noFill/>
          </a:ln>
        </p:spPr>
      </p:pic>
      <p:pic>
        <p:nvPicPr>
          <p:cNvPr id="92" name="Picture 3"/>
          <p:cNvPicPr/>
          <p:nvPr/>
        </p:nvPicPr>
        <p:blipFill>
          <a:blip r:embed="rId3"/>
          <a:stretch/>
        </p:blipFill>
        <p:spPr>
          <a:xfrm>
            <a:off x="2892241" y="3429000"/>
            <a:ext cx="4091040" cy="3173136"/>
          </a:xfrm>
          <a:prstGeom prst="rect">
            <a:avLst/>
          </a:prstGeom>
          <a:ln>
            <a:noFill/>
          </a:ln>
        </p:spPr>
      </p:pic>
      <p:pic>
        <p:nvPicPr>
          <p:cNvPr id="93" name="Picture 4"/>
          <p:cNvPicPr/>
          <p:nvPr/>
        </p:nvPicPr>
        <p:blipFill>
          <a:blip r:embed="rId4"/>
          <a:stretch/>
        </p:blipFill>
        <p:spPr>
          <a:xfrm>
            <a:off x="6251760" y="1687296"/>
            <a:ext cx="2712600" cy="25555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395640" y="332640"/>
            <a:ext cx="8352720" cy="6192360"/>
          </a:xfrm>
          <a:prstGeom prst="rect">
            <a:avLst/>
          </a:prstGeom>
          <a:noFill/>
          <a:ln>
            <a:noFill/>
          </a:ln>
        </p:spPr>
        <p:txBody>
          <a:bodyPr>
            <a:normAutofit/>
          </a:bodyPr>
          <a:lstStyle/>
          <a:p>
            <a:pPr marL="343080" indent="-342720" algn="ctr">
              <a:lnSpc>
                <a:spcPct val="100000"/>
              </a:lnSpc>
              <a:spcBef>
                <a:spcPts val="479"/>
              </a:spcBef>
              <a:buClr>
                <a:srgbClr val="FFFF00"/>
              </a:buClr>
              <a:buFont typeface="Wingdings" charset="2"/>
              <a:buChar char=""/>
            </a:pPr>
            <a:r>
              <a:rPr lang="el-GR" sz="2400" b="0" strike="noStrike" spc="-1">
                <a:solidFill>
                  <a:srgbClr val="FFFF00"/>
                </a:solidFill>
                <a:latin typeface="Calibri"/>
              </a:rPr>
              <a:t>Ο Ισπανικός Εμφύλιος (1936-1939)</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Ισπανικές φασιστικές δυνάμεις επιτίθενται στη δημοκρατικά εκλεγμένη κυβέρνηση.</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Οι Ιταλοί και οι Γερμανοί βοηθούν φανερά τους φασίστες του Φράνκο*, που τελικά επικρατεί</a:t>
            </a:r>
            <a:endParaRPr lang="el-GR" sz="2400" b="0" strike="noStrike" spc="-1">
              <a:latin typeface="Arial"/>
            </a:endParaRPr>
          </a:p>
        </p:txBody>
      </p:sp>
      <p:pic>
        <p:nvPicPr>
          <p:cNvPr id="95" name="Picture 2"/>
          <p:cNvPicPr/>
          <p:nvPr/>
        </p:nvPicPr>
        <p:blipFill>
          <a:blip r:embed="rId2"/>
          <a:stretch/>
        </p:blipFill>
        <p:spPr>
          <a:xfrm>
            <a:off x="179640" y="2349000"/>
            <a:ext cx="3096000" cy="1911600"/>
          </a:xfrm>
          <a:prstGeom prst="rect">
            <a:avLst/>
          </a:prstGeom>
          <a:ln>
            <a:noFill/>
          </a:ln>
        </p:spPr>
      </p:pic>
      <p:pic>
        <p:nvPicPr>
          <p:cNvPr id="96" name="Picture 3"/>
          <p:cNvPicPr/>
          <p:nvPr/>
        </p:nvPicPr>
        <p:blipFill>
          <a:blip r:embed="rId3"/>
          <a:stretch/>
        </p:blipFill>
        <p:spPr>
          <a:xfrm>
            <a:off x="5220000" y="3116520"/>
            <a:ext cx="3328920" cy="2288160"/>
          </a:xfrm>
          <a:prstGeom prst="rect">
            <a:avLst/>
          </a:prstGeom>
          <a:ln>
            <a:noFill/>
          </a:ln>
        </p:spPr>
      </p:pic>
      <p:pic>
        <p:nvPicPr>
          <p:cNvPr id="97" name="Picture 4"/>
          <p:cNvPicPr/>
          <p:nvPr/>
        </p:nvPicPr>
        <p:blipFill>
          <a:blip r:embed="rId4"/>
          <a:stretch/>
        </p:blipFill>
        <p:spPr>
          <a:xfrm>
            <a:off x="1787760" y="4541400"/>
            <a:ext cx="2975760" cy="2205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323640" y="332640"/>
            <a:ext cx="8424720" cy="6192360"/>
          </a:xfrm>
          <a:prstGeom prst="rect">
            <a:avLst/>
          </a:prstGeom>
          <a:noFill/>
          <a:ln>
            <a:noFill/>
          </a:ln>
        </p:spPr>
        <p:txBody>
          <a:bodyPr>
            <a:normAutofit/>
          </a:bodyPr>
          <a:lstStyle/>
          <a:p>
            <a:pPr algn="ctr">
              <a:lnSpc>
                <a:spcPct val="100000"/>
              </a:lnSpc>
              <a:spcBef>
                <a:spcPts val="479"/>
              </a:spcBef>
            </a:pPr>
            <a:r>
              <a:rPr lang="el-GR" sz="2400" b="1" strike="noStrike" spc="-1" dirty="0">
                <a:solidFill>
                  <a:srgbClr val="FFFF00"/>
                </a:solidFill>
                <a:latin typeface="Calibri"/>
              </a:rPr>
              <a:t>Ο βομβαρδισμός της </a:t>
            </a:r>
            <a:r>
              <a:rPr lang="el-GR" sz="2400" b="1" strike="noStrike" spc="-1" dirty="0" err="1">
                <a:solidFill>
                  <a:srgbClr val="FFFF00"/>
                </a:solidFill>
                <a:latin typeface="Calibri"/>
              </a:rPr>
              <a:t>Γκουέρνικα</a:t>
            </a:r>
            <a:r>
              <a:rPr lang="el-GR" sz="2400" b="1" strike="noStrike" spc="-1" dirty="0">
                <a:solidFill>
                  <a:srgbClr val="FFFF00"/>
                </a:solidFill>
                <a:latin typeface="Calibri"/>
              </a:rPr>
              <a:t>: Μια μαρτυρία για τη φρίκη του πολέμου</a:t>
            </a:r>
            <a:endParaRPr lang="el-GR" sz="2400" b="0" strike="noStrike" spc="-1" dirty="0">
              <a:solidFill>
                <a:srgbClr val="000000"/>
              </a:solidFill>
              <a:latin typeface="Calibri"/>
            </a:endParaRPr>
          </a:p>
          <a:p>
            <a:pPr algn="ctr">
              <a:lnSpc>
                <a:spcPct val="100000"/>
              </a:lnSpc>
              <a:spcBef>
                <a:spcPts val="479"/>
              </a:spcBef>
            </a:pPr>
            <a:r>
              <a:rPr lang="el-GR" sz="2000" b="0" i="1" strike="noStrike" spc="-1" dirty="0">
                <a:solidFill>
                  <a:srgbClr val="FFFF00"/>
                </a:solidFill>
                <a:latin typeface="Calibri"/>
              </a:rPr>
              <a:t>«Οι περισσότεροι από τους δρόμους της </a:t>
            </a:r>
            <a:r>
              <a:rPr lang="el-GR" sz="2000" b="0" i="1" strike="noStrike" spc="-1" dirty="0" err="1">
                <a:solidFill>
                  <a:srgbClr val="FFFF00"/>
                </a:solidFill>
                <a:latin typeface="Calibri"/>
              </a:rPr>
              <a:t>Γκουέρνικα</a:t>
            </a:r>
            <a:r>
              <a:rPr lang="el-GR" sz="2000" b="0" i="1" strike="noStrike" spc="-1" dirty="0">
                <a:solidFill>
                  <a:srgbClr val="FFFF00"/>
                </a:solidFill>
                <a:latin typeface="Calibri"/>
              </a:rPr>
              <a:t> άρχιζαν ή τελείωναν στην πλατεία. Ήταν αδύνατο να περπατήσεις σε πολλούς από αυτούς, γιατί οι τοίχοι φλέγονταν. Τα χαλάσματα είχαν γίνει λόφοι [...]. Πήγα στο πίσω μέρος της πλατείας ανάμεσα σε επιζώντες. Είχαν όλοι την ίδια ιστορία να διηγηθούν: αεροπλάνα, σφαίρες, βόμβες, φωτιά. Μέσα σε είκοσι τέσσερις ώρες, όταν η αποτρόπαια ιστορία μαθεύτηκε σε όλο τον κόσμο, ο Φράνκο κατηγορούσε τους τρομαγμένους, άστεγους ανθρώπους ως ψεύτες. Ειδικοί Βρετανοί "εμπειρογνώμονες" κλήθηκαν να έλθουν στη </a:t>
            </a:r>
            <a:r>
              <a:rPr lang="el-GR" sz="2000" b="0" i="1" strike="noStrike" spc="-1" dirty="0" err="1">
                <a:solidFill>
                  <a:srgbClr val="FFFF00"/>
                </a:solidFill>
                <a:latin typeface="Calibri"/>
              </a:rPr>
              <a:t>Γκουέρνικα</a:t>
            </a:r>
            <a:r>
              <a:rPr lang="el-GR" sz="2000" b="0" i="1" strike="noStrike" spc="-1" dirty="0">
                <a:solidFill>
                  <a:srgbClr val="FFFF00"/>
                </a:solidFill>
                <a:latin typeface="Calibri"/>
              </a:rPr>
              <a:t>, όταν η οσμή από καμένη ανθρώπινη σάρκα είχε αντικατασταθεί από πετρέλαιο που έχυσαν ανάμεσα στα ερείπια οι άνθρωποι του Φράνκο, και να εκδώσουν πομπώδη πορίσματα: "Στην </a:t>
            </a:r>
            <a:r>
              <a:rPr lang="el-GR" sz="2000" b="0" i="1" strike="noStrike" spc="-1" dirty="0" err="1">
                <a:solidFill>
                  <a:srgbClr val="FFFF00"/>
                </a:solidFill>
                <a:latin typeface="Calibri"/>
              </a:rPr>
              <a:t>Γκουέρνικα</a:t>
            </a:r>
            <a:r>
              <a:rPr lang="el-GR" sz="2000" b="0" i="1" strike="noStrike" spc="-1" dirty="0">
                <a:solidFill>
                  <a:srgbClr val="FFFF00"/>
                </a:solidFill>
                <a:latin typeface="Calibri"/>
              </a:rPr>
              <a:t> έβαλαν φωτιά επίτηδες οι Κόκκινοι"». (Σημείωση: Μόνο το 1999 αποδέχθηκε επίσημα η ισπανική κυβέρνηση ότι ο Φράνκο ψευδόταν σχετικά με την </a:t>
            </a:r>
            <a:r>
              <a:rPr lang="el-GR" sz="2000" b="0" i="1" strike="noStrike" spc="-1" dirty="0" err="1">
                <a:solidFill>
                  <a:srgbClr val="FFFF00"/>
                </a:solidFill>
                <a:latin typeface="Calibri"/>
              </a:rPr>
              <a:t>Γκουέρνικα</a:t>
            </a:r>
            <a:r>
              <a:rPr lang="el-GR" sz="2000" b="0" i="1" strike="noStrike" spc="-1" dirty="0">
                <a:solidFill>
                  <a:srgbClr val="FFFF00"/>
                </a:solidFill>
                <a:latin typeface="Calibri"/>
              </a:rPr>
              <a:t>).</a:t>
            </a:r>
            <a:endParaRPr lang="el-GR" sz="2000" b="0" strike="noStrike" spc="-1" dirty="0">
              <a:solidFill>
                <a:srgbClr val="000000"/>
              </a:solidFill>
              <a:latin typeface="Calibri"/>
            </a:endParaRPr>
          </a:p>
          <a:p>
            <a:pPr algn="ctr">
              <a:lnSpc>
                <a:spcPct val="100000"/>
              </a:lnSpc>
              <a:spcBef>
                <a:spcPts val="479"/>
              </a:spcBef>
            </a:pPr>
            <a:r>
              <a:rPr lang="el-GR" sz="2000" b="0" strike="noStrike" spc="-1" dirty="0" err="1">
                <a:solidFill>
                  <a:srgbClr val="FFFF00"/>
                </a:solidFill>
                <a:latin typeface="Calibri"/>
              </a:rPr>
              <a:t>Noel</a:t>
            </a:r>
            <a:r>
              <a:rPr lang="el-GR" sz="2000" b="0" strike="noStrike" spc="-1" dirty="0">
                <a:solidFill>
                  <a:srgbClr val="FFFF00"/>
                </a:solidFill>
                <a:latin typeface="Calibri"/>
              </a:rPr>
              <a:t> </a:t>
            </a:r>
            <a:r>
              <a:rPr lang="el-GR" sz="2000" b="0" strike="noStrike" spc="-1" dirty="0" err="1">
                <a:solidFill>
                  <a:srgbClr val="FFFF00"/>
                </a:solidFill>
                <a:latin typeface="Calibri"/>
              </a:rPr>
              <a:t>Monks</a:t>
            </a:r>
            <a:r>
              <a:rPr lang="el-GR" sz="2000" b="0" strike="noStrike" spc="-1" dirty="0">
                <a:solidFill>
                  <a:srgbClr val="FFFF00"/>
                </a:solidFill>
                <a:latin typeface="Calibri"/>
              </a:rPr>
              <a:t>, «The </a:t>
            </a:r>
            <a:r>
              <a:rPr lang="el-GR" sz="2000" b="0" strike="noStrike" spc="-1" dirty="0" err="1">
                <a:solidFill>
                  <a:srgbClr val="FFFF00"/>
                </a:solidFill>
                <a:latin typeface="Calibri"/>
              </a:rPr>
              <a:t>bombing</a:t>
            </a:r>
            <a:r>
              <a:rPr lang="el-GR" sz="2000" b="0" strike="noStrike" spc="-1" dirty="0">
                <a:solidFill>
                  <a:srgbClr val="FFFF00"/>
                </a:solidFill>
                <a:latin typeface="Calibri"/>
              </a:rPr>
              <a:t> of </a:t>
            </a:r>
            <a:r>
              <a:rPr lang="el-GR" sz="2000" b="0" strike="noStrike" spc="-1" dirty="0" err="1">
                <a:solidFill>
                  <a:srgbClr val="FFFF00"/>
                </a:solidFill>
                <a:latin typeface="Calibri"/>
              </a:rPr>
              <a:t>Guernica</a:t>
            </a:r>
            <a:r>
              <a:rPr lang="el-GR" sz="2000" b="0" strike="noStrike" spc="-1" dirty="0">
                <a:solidFill>
                  <a:srgbClr val="FFFF00"/>
                </a:solidFill>
                <a:latin typeface="Calibri"/>
              </a:rPr>
              <a:t>, 1937» στο συλλογικό J. </a:t>
            </a:r>
            <a:r>
              <a:rPr lang="el-GR" sz="2000" b="0" strike="noStrike" spc="-1" dirty="0" err="1">
                <a:solidFill>
                  <a:srgbClr val="FFFF00"/>
                </a:solidFill>
                <a:latin typeface="Calibri"/>
              </a:rPr>
              <a:t>Carey</a:t>
            </a:r>
            <a:r>
              <a:rPr lang="el-GR" sz="2000" b="0" strike="noStrike" spc="-1" dirty="0">
                <a:solidFill>
                  <a:srgbClr val="FFFF00"/>
                </a:solidFill>
                <a:latin typeface="Calibri"/>
              </a:rPr>
              <a:t> (</a:t>
            </a:r>
            <a:r>
              <a:rPr lang="el-GR" sz="2000" b="0" strike="noStrike" spc="-1" dirty="0" err="1">
                <a:solidFill>
                  <a:srgbClr val="FFFF00"/>
                </a:solidFill>
                <a:latin typeface="Calibri"/>
              </a:rPr>
              <a:t>ed</a:t>
            </a:r>
            <a:r>
              <a:rPr lang="el-GR" sz="2000" b="0" strike="noStrike" spc="-1" dirty="0">
                <a:solidFill>
                  <a:srgbClr val="FFFF00"/>
                </a:solidFill>
                <a:latin typeface="Calibri"/>
              </a:rPr>
              <a:t> ), </a:t>
            </a:r>
            <a:r>
              <a:rPr lang="el-GR" sz="2000" b="0" i="1" strike="noStrike" spc="-1" dirty="0">
                <a:solidFill>
                  <a:srgbClr val="FFFF00"/>
                </a:solidFill>
                <a:latin typeface="Calibri"/>
              </a:rPr>
              <a:t>The </a:t>
            </a:r>
            <a:r>
              <a:rPr lang="el-GR" sz="2000" b="0" i="1" strike="noStrike" spc="-1" dirty="0" err="1">
                <a:solidFill>
                  <a:srgbClr val="FFFF00"/>
                </a:solidFill>
                <a:latin typeface="Calibri"/>
              </a:rPr>
              <a:t>Faber</a:t>
            </a:r>
            <a:r>
              <a:rPr lang="el-GR" sz="2000" b="0" i="1" strike="noStrike" spc="-1" dirty="0">
                <a:solidFill>
                  <a:srgbClr val="FFFF00"/>
                </a:solidFill>
                <a:latin typeface="Calibri"/>
              </a:rPr>
              <a:t> </a:t>
            </a:r>
            <a:r>
              <a:rPr lang="el-GR" sz="2000" b="0" i="1" strike="noStrike" spc="-1" dirty="0" err="1">
                <a:solidFill>
                  <a:srgbClr val="FFFF00"/>
                </a:solidFill>
                <a:latin typeface="Calibri"/>
              </a:rPr>
              <a:t>Book</a:t>
            </a:r>
            <a:r>
              <a:rPr lang="el-GR" sz="2000" b="0" i="1" strike="noStrike" spc="-1" dirty="0">
                <a:solidFill>
                  <a:srgbClr val="FFFF00"/>
                </a:solidFill>
                <a:latin typeface="Calibri"/>
              </a:rPr>
              <a:t> of </a:t>
            </a:r>
            <a:r>
              <a:rPr lang="el-GR" sz="2000" b="0" i="1" strike="noStrike" spc="-1" dirty="0" err="1">
                <a:solidFill>
                  <a:srgbClr val="FFFF00"/>
                </a:solidFill>
                <a:latin typeface="Calibri"/>
              </a:rPr>
              <a:t>Reportage</a:t>
            </a:r>
            <a:r>
              <a:rPr lang="el-GR" sz="2000" b="0" strike="noStrike" spc="-1" dirty="0">
                <a:solidFill>
                  <a:srgbClr val="FFFF00"/>
                </a:solidFill>
                <a:latin typeface="Calibri"/>
              </a:rPr>
              <a:t>, 1986, σ. 521.</a:t>
            </a:r>
            <a:endParaRPr lang="el-GR" sz="2000" b="0" strike="noStrike" spc="-1" dirty="0">
              <a:solidFill>
                <a:srgbClr val="000000"/>
              </a:solidFill>
              <a:latin typeface="Calibri"/>
            </a:endParaRPr>
          </a:p>
          <a:p>
            <a:pPr algn="ctr">
              <a:lnSpc>
                <a:spcPct val="100000"/>
              </a:lnSpc>
              <a:spcBef>
                <a:spcPts val="479"/>
              </a:spcBef>
            </a:pPr>
            <a:endParaRPr lang="el-GR" sz="2400" b="0" strike="noStrike" spc="-1" dirty="0">
              <a:solidFill>
                <a:srgbClr val="000000"/>
              </a:solidFill>
              <a:latin typeface="Calibri"/>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395640" y="332640"/>
            <a:ext cx="8352720" cy="6192360"/>
          </a:xfrm>
          <a:prstGeom prst="rect">
            <a:avLst/>
          </a:prstGeom>
          <a:noFill/>
          <a:ln>
            <a:noFill/>
          </a:ln>
        </p:spPr>
        <p:txBody>
          <a:bodyPr>
            <a:normAutofit/>
          </a:bodyPr>
          <a:lstStyle/>
          <a:p>
            <a:pPr algn="ctr">
              <a:lnSpc>
                <a:spcPct val="100000"/>
              </a:lnSpc>
              <a:spcBef>
                <a:spcPts val="479"/>
              </a:spcBef>
            </a:pPr>
            <a:r>
              <a:rPr lang="el-GR" sz="2400" b="0" strike="noStrike" spc="-1">
                <a:solidFill>
                  <a:srgbClr val="FFFF00"/>
                </a:solidFill>
                <a:latin typeface="Calibri"/>
              </a:rPr>
              <a:t>Οι Γάλλοι και οι Άγγλοι παρακολουθούν χωρίς να αντιδρούν</a:t>
            </a:r>
            <a:endParaRPr lang="el-GR" sz="2400" b="0" strike="noStrike" spc="-1">
              <a:latin typeface="Arial"/>
            </a:endParaRPr>
          </a:p>
          <a:p>
            <a:pPr marL="343080" indent="-342720" algn="ctr">
              <a:lnSpc>
                <a:spcPct val="100000"/>
              </a:lnSpc>
              <a:spcBef>
                <a:spcPts val="479"/>
              </a:spcBef>
              <a:buClr>
                <a:srgbClr val="FFFF00"/>
              </a:buClr>
              <a:buFont typeface="Wingdings" charset="2"/>
              <a:buChar char=""/>
            </a:pPr>
            <a:r>
              <a:rPr lang="el-GR" sz="2400" b="0" strike="noStrike" spc="-1">
                <a:solidFill>
                  <a:srgbClr val="FFFF00"/>
                </a:solidFill>
                <a:latin typeface="Calibri"/>
              </a:rPr>
              <a:t>Πολιτική του κατευνασμού</a:t>
            </a:r>
            <a:endParaRPr lang="el-GR" sz="2400" b="0" strike="noStrike" spc="-1">
              <a:latin typeface="Arial"/>
            </a:endParaRPr>
          </a:p>
          <a:p>
            <a:pPr algn="ctr">
              <a:lnSpc>
                <a:spcPct val="100000"/>
              </a:lnSpc>
              <a:spcBef>
                <a:spcPts val="479"/>
              </a:spcBef>
            </a:pPr>
            <a:endParaRPr lang="el-GR" sz="2400" b="0" strike="noStrike" spc="-1">
              <a:latin typeface="Arial"/>
            </a:endParaRPr>
          </a:p>
          <a:p>
            <a:pPr marL="343080" indent="-342720" algn="ctr">
              <a:lnSpc>
                <a:spcPct val="100000"/>
              </a:lnSpc>
              <a:spcBef>
                <a:spcPts val="479"/>
              </a:spcBef>
              <a:buClr>
                <a:srgbClr val="FFFF00"/>
              </a:buClr>
              <a:buFont typeface="Wingdings" charset="2"/>
              <a:buChar char=""/>
            </a:pPr>
            <a:r>
              <a:rPr lang="el-GR" sz="2400" b="0" strike="noStrike" spc="-1">
                <a:solidFill>
                  <a:srgbClr val="FFFF00"/>
                </a:solidFill>
                <a:latin typeface="Calibri"/>
              </a:rPr>
              <a:t>Συνδιάσκεψη του Μονάχου για το θέμα της Τσεχοσλοβακίας (Βρετανία, Γαλλία, Γερμανία, Ιταλία)</a:t>
            </a:r>
            <a:endParaRPr lang="el-GR" sz="2400" b="0" strike="noStrike" spc="-1">
              <a:latin typeface="Arial"/>
            </a:endParaRPr>
          </a:p>
        </p:txBody>
      </p:sp>
      <p:pic>
        <p:nvPicPr>
          <p:cNvPr id="100" name="Picture 2"/>
          <p:cNvPicPr/>
          <p:nvPr/>
        </p:nvPicPr>
        <p:blipFill>
          <a:blip r:embed="rId2"/>
          <a:stretch/>
        </p:blipFill>
        <p:spPr>
          <a:xfrm>
            <a:off x="1837440" y="2853000"/>
            <a:ext cx="5619240" cy="3266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95640" y="332640"/>
            <a:ext cx="8352720" cy="6192360"/>
          </a:xfrm>
          <a:prstGeom prst="rect">
            <a:avLst/>
          </a:prstGeom>
          <a:noFill/>
          <a:ln>
            <a:noFill/>
          </a:ln>
        </p:spPr>
        <p:txBody>
          <a:bodyPr>
            <a:normAutofit/>
          </a:bodyPr>
          <a:lstStyle/>
          <a:p>
            <a:pPr algn="ctr">
              <a:lnSpc>
                <a:spcPct val="100000"/>
              </a:lnSpc>
              <a:spcBef>
                <a:spcPts val="479"/>
              </a:spcBef>
            </a:pPr>
            <a:endParaRPr lang="el-GR" sz="3200" b="0" strike="noStrike" spc="-1">
              <a:latin typeface="Arial"/>
            </a:endParaRPr>
          </a:p>
          <a:p>
            <a:pPr algn="ctr">
              <a:lnSpc>
                <a:spcPct val="100000"/>
              </a:lnSpc>
              <a:spcBef>
                <a:spcPts val="479"/>
              </a:spcBef>
            </a:pPr>
            <a:endParaRPr lang="el-GR" sz="3200" b="0" strike="noStrike" spc="-1">
              <a:latin typeface="Arial"/>
            </a:endParaRPr>
          </a:p>
          <a:p>
            <a:pPr algn="ctr">
              <a:lnSpc>
                <a:spcPct val="100000"/>
              </a:lnSpc>
              <a:spcBef>
                <a:spcPts val="479"/>
              </a:spcBef>
            </a:pPr>
            <a:endParaRPr lang="el-GR" sz="3200" b="0" strike="noStrike" spc="-1">
              <a:latin typeface="Arial"/>
            </a:endParaRPr>
          </a:p>
          <a:p>
            <a:pPr algn="ctr">
              <a:lnSpc>
                <a:spcPct val="100000"/>
              </a:lnSpc>
              <a:spcBef>
                <a:spcPts val="479"/>
              </a:spcBef>
            </a:pPr>
            <a:endParaRPr lang="el-GR" sz="3200" b="0" strike="noStrike" spc="-1">
              <a:latin typeface="Arial"/>
            </a:endParaRPr>
          </a:p>
          <a:p>
            <a:pPr algn="ctr">
              <a:lnSpc>
                <a:spcPct val="100000"/>
              </a:lnSpc>
              <a:spcBef>
                <a:spcPts val="479"/>
              </a:spcBef>
            </a:pPr>
            <a:endParaRPr lang="el-GR" sz="3200" b="0" strike="noStrike" spc="-1">
              <a:latin typeface="Arial"/>
            </a:endParaRPr>
          </a:p>
          <a:p>
            <a:pPr algn="ctr">
              <a:lnSpc>
                <a:spcPct val="100000"/>
              </a:lnSpc>
              <a:spcBef>
                <a:spcPts val="479"/>
              </a:spcBef>
            </a:pPr>
            <a:endParaRPr lang="el-GR" sz="3200" b="0" strike="noStrike" spc="-1">
              <a:latin typeface="Arial"/>
            </a:endParaRPr>
          </a:p>
          <a:p>
            <a:pPr algn="ctr">
              <a:lnSpc>
                <a:spcPct val="100000"/>
              </a:lnSpc>
              <a:spcBef>
                <a:spcPts val="479"/>
              </a:spcBef>
            </a:pPr>
            <a:endParaRPr lang="el-GR" sz="3200" b="0" strike="noStrike" spc="-1">
              <a:latin typeface="Arial"/>
            </a:endParaRPr>
          </a:p>
          <a:p>
            <a:pPr algn="ctr">
              <a:lnSpc>
                <a:spcPct val="100000"/>
              </a:lnSpc>
              <a:spcBef>
                <a:spcPts val="479"/>
              </a:spcBef>
            </a:pPr>
            <a:endParaRPr lang="el-GR" sz="3200" b="0" strike="noStrike" spc="-1">
              <a:latin typeface="Arial"/>
            </a:endParaRPr>
          </a:p>
          <a:p>
            <a:pPr algn="ctr">
              <a:lnSpc>
                <a:spcPct val="100000"/>
              </a:lnSpc>
              <a:spcBef>
                <a:spcPts val="479"/>
              </a:spcBef>
            </a:pPr>
            <a:endParaRPr lang="el-GR" sz="3200" b="0" strike="noStrike" spc="-1">
              <a:latin typeface="Arial"/>
            </a:endParaRPr>
          </a:p>
          <a:p>
            <a:pPr algn="ctr">
              <a:lnSpc>
                <a:spcPct val="100000"/>
              </a:lnSpc>
              <a:spcBef>
                <a:spcPts val="479"/>
              </a:spcBef>
            </a:pPr>
            <a:endParaRPr lang="el-GR" sz="3200" b="0" strike="noStrike" spc="-1">
              <a:latin typeface="Arial"/>
            </a:endParaRPr>
          </a:p>
          <a:p>
            <a:pPr algn="ctr">
              <a:lnSpc>
                <a:spcPct val="100000"/>
              </a:lnSpc>
              <a:spcBef>
                <a:spcPts val="479"/>
              </a:spcBef>
            </a:pPr>
            <a:endParaRPr lang="el-GR" sz="3200" b="0" strike="noStrike" spc="-1">
              <a:latin typeface="Arial"/>
            </a:endParaRPr>
          </a:p>
          <a:p>
            <a:pPr algn="ctr">
              <a:lnSpc>
                <a:spcPct val="100000"/>
              </a:lnSpc>
              <a:spcBef>
                <a:spcPts val="479"/>
              </a:spcBef>
            </a:pPr>
            <a:endParaRPr lang="el-GR" sz="3200" b="0" strike="noStrike" spc="-1">
              <a:latin typeface="Arial"/>
            </a:endParaRPr>
          </a:p>
          <a:p>
            <a:pPr algn="ctr">
              <a:lnSpc>
                <a:spcPct val="100000"/>
              </a:lnSpc>
              <a:spcBef>
                <a:spcPts val="479"/>
              </a:spcBef>
            </a:pPr>
            <a:r>
              <a:rPr lang="el-GR" sz="2400" b="0" strike="noStrike" spc="-1">
                <a:solidFill>
                  <a:srgbClr val="FFFF00"/>
                </a:solidFill>
                <a:latin typeface="Calibri"/>
              </a:rPr>
              <a:t>Η επιστροφή του Τσάμπερλαιν στο Λονδίνο</a:t>
            </a:r>
            <a:endParaRPr lang="el-GR" sz="2400" b="0" strike="noStrike" spc="-1">
              <a:latin typeface="Arial"/>
            </a:endParaRPr>
          </a:p>
          <a:p>
            <a:pPr algn="ctr">
              <a:lnSpc>
                <a:spcPct val="100000"/>
              </a:lnSpc>
              <a:spcBef>
                <a:spcPts val="479"/>
              </a:spcBef>
            </a:pPr>
            <a:r>
              <a:rPr lang="el-GR" sz="2400" b="0" strike="noStrike" spc="-1">
                <a:solidFill>
                  <a:srgbClr val="FFFF00"/>
                </a:solidFill>
                <a:latin typeface="Calibri"/>
              </a:rPr>
              <a:t>«Ειρήνη για εκατό χρόνια»</a:t>
            </a:r>
            <a:endParaRPr lang="el-GR" sz="2400" b="0" strike="noStrike" spc="-1">
              <a:latin typeface="Arial"/>
            </a:endParaRPr>
          </a:p>
        </p:txBody>
      </p:sp>
      <p:pic>
        <p:nvPicPr>
          <p:cNvPr id="102" name="Picture 3"/>
          <p:cNvPicPr/>
          <p:nvPr/>
        </p:nvPicPr>
        <p:blipFill>
          <a:blip r:embed="rId2"/>
          <a:stretch/>
        </p:blipFill>
        <p:spPr>
          <a:xfrm>
            <a:off x="3060720" y="366480"/>
            <a:ext cx="2771280" cy="3809520"/>
          </a:xfrm>
          <a:prstGeom prst="rect">
            <a:avLst/>
          </a:prstGeom>
          <a:ln>
            <a:noFill/>
          </a:ln>
        </p:spPr>
      </p:pic>
      <p:pic>
        <p:nvPicPr>
          <p:cNvPr id="103" name="Picture 4"/>
          <p:cNvPicPr/>
          <p:nvPr/>
        </p:nvPicPr>
        <p:blipFill>
          <a:blip r:embed="rId3"/>
          <a:stretch/>
        </p:blipFill>
        <p:spPr>
          <a:xfrm>
            <a:off x="6444360" y="996840"/>
            <a:ext cx="2406240" cy="2891160"/>
          </a:xfrm>
          <a:prstGeom prst="rect">
            <a:avLst/>
          </a:prstGeom>
          <a:ln>
            <a:noFill/>
          </a:ln>
        </p:spPr>
      </p:pic>
      <p:pic>
        <p:nvPicPr>
          <p:cNvPr id="104" name="Picture 5"/>
          <p:cNvPicPr/>
          <p:nvPr/>
        </p:nvPicPr>
        <p:blipFill>
          <a:blip r:embed="rId4"/>
          <a:stretch/>
        </p:blipFill>
        <p:spPr>
          <a:xfrm>
            <a:off x="290520" y="504000"/>
            <a:ext cx="2517480" cy="31089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0" y="0"/>
            <a:ext cx="9143640" cy="6857640"/>
          </a:xfrm>
          <a:prstGeom prst="rect">
            <a:avLst/>
          </a:prstGeom>
          <a:noFill/>
          <a:ln>
            <a:noFill/>
          </a:ln>
        </p:spPr>
        <p:txBody>
          <a:bodyPr>
            <a:normAutofit/>
          </a:bodyPr>
          <a:lstStyle/>
          <a:p>
            <a:pPr algn="ctr">
              <a:lnSpc>
                <a:spcPct val="100000"/>
              </a:lnSpc>
              <a:spcBef>
                <a:spcPts val="479"/>
              </a:spcBef>
            </a:pPr>
            <a:r>
              <a:rPr lang="el-GR" sz="2400" b="1" strike="noStrike" spc="-1">
                <a:solidFill>
                  <a:srgbClr val="FFFF00"/>
                </a:solidFill>
                <a:latin typeface="Calibri"/>
              </a:rPr>
              <a:t>Ο Άγγλος πρωθυπουργός, Νέβιλ Τσάμπερλαιν, υπέρμαχος της Συμφωνίας του Μονάχου</a:t>
            </a:r>
            <a:endParaRPr lang="el-GR" sz="2400" b="0" strike="noStrike" spc="-1">
              <a:latin typeface="Arial"/>
            </a:endParaRPr>
          </a:p>
          <a:p>
            <a:pPr algn="ctr">
              <a:lnSpc>
                <a:spcPct val="100000"/>
              </a:lnSpc>
              <a:spcBef>
                <a:spcPts val="479"/>
              </a:spcBef>
            </a:pPr>
            <a:r>
              <a:rPr lang="el-GR" sz="2400" b="0" i="1" strike="noStrike" spc="-1">
                <a:solidFill>
                  <a:srgbClr val="FFFF00"/>
                </a:solidFill>
                <a:latin typeface="Calibri"/>
              </a:rPr>
              <a:t>«Τι τρομερό, εξωπραγματικό, απίστευτο είναι ότι θα πρέπει εδώ να σκάψουμε χαρακώματα και να φορέσουμε αντιασφυξιογόνες μάσκες, για μια διένεξη σε μακρινή χώρα ανάμεσα σε λαούς που δε γνωρίζουμε». </a:t>
            </a:r>
            <a:br/>
            <a:r>
              <a:rPr lang="el-GR" sz="2400" b="0" i="1" strike="noStrike" spc="-1">
                <a:solidFill>
                  <a:srgbClr val="FFFF00"/>
                </a:solidFill>
                <a:latin typeface="Calibri"/>
              </a:rPr>
              <a:t>Από ομιλία του στο BBC, που δημοσιεύθηκε στους «Times» την 28η Σεπτεμβρίου 1938. Δύο μέρες αργότερα ο Τσάμπερλαιν πέταξε στο Μόναχο</a:t>
            </a:r>
            <a:endParaRPr lang="el-GR" sz="2400" b="0" strike="noStrike" spc="-1">
              <a:latin typeface="Arial"/>
            </a:endParaRPr>
          </a:p>
          <a:p>
            <a:pPr algn="ctr">
              <a:lnSpc>
                <a:spcPct val="100000"/>
              </a:lnSpc>
              <a:spcBef>
                <a:spcPts val="479"/>
              </a:spcBef>
            </a:pPr>
            <a:br/>
            <a:r>
              <a:rPr lang="el-GR" sz="2400" b="0" i="1" strike="noStrike" spc="-1">
                <a:solidFill>
                  <a:srgbClr val="FFFF00"/>
                </a:solidFill>
                <a:latin typeface="Calibri"/>
              </a:rPr>
              <a:t>Αμέσως μετά την υπογραφή της συμφωνίας ο Τσάμπερλαιν χαιρέτησε από την πρωθυπουργική κατοικία στο Λονδίνο με τα ακόλουθα λόγια: </a:t>
            </a:r>
            <a:br/>
            <a:r>
              <a:rPr lang="el-GR" sz="2400" b="0" i="1" strike="noStrike" spc="-1">
                <a:solidFill>
                  <a:srgbClr val="FFFF00"/>
                </a:solidFill>
                <a:latin typeface="Calibri"/>
              </a:rPr>
              <a:t>«Καλοί μου φίλοι, είναι η δεύτερη φορά στην ιστορία μας που έφθασε από τη Γερμανία στην Ντάουνινγκ Στριτ τιμητική ειρήνη. Πιστεύω ότι είναι η ειρήνη της γενιάς μας. Σας ευχαριστώ από τα βάθη της καρδιάς μου και σας συνιστώ να πάτε στα σπίτια σας και να κοιμηθείτε ήσυχοι στα κρεβάτια σας». </a:t>
            </a:r>
            <a:br/>
            <a:endParaRPr lang="el-G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TotalTime>
  <Words>1040</Words>
  <Application>Microsoft Macintosh PowerPoint</Application>
  <PresentationFormat>Προβολή στην οθόνη (4:3)</PresentationFormat>
  <Paragraphs>62</Paragraphs>
  <Slides>16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16</vt:i4>
      </vt:variant>
    </vt:vector>
  </HeadingPairs>
  <TitlesOfParts>
    <vt:vector size="23" baseType="lpstr">
      <vt:lpstr>Arial</vt:lpstr>
      <vt:lpstr>Calibri</vt:lpstr>
      <vt:lpstr>Symbol</vt:lpstr>
      <vt:lpstr>Times New Roman</vt:lpstr>
      <vt:lpstr>Wingdings</vt:lpstr>
      <vt:lpstr>Office Theme</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subject/>
  <dc:creator>Georg</dc:creator>
  <dc:description/>
  <cp:lastModifiedBy>Eleni Poulou</cp:lastModifiedBy>
  <cp:revision>18</cp:revision>
  <dcterms:created xsi:type="dcterms:W3CDTF">2014-12-30T20:55:24Z</dcterms:created>
  <dcterms:modified xsi:type="dcterms:W3CDTF">2026-02-04T16:57:56Z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Προβολή στην οθόνη (4:3)</vt:lpwstr>
  </property>
  <property fmtid="{D5CDD505-2E9C-101B-9397-08002B2CF9AE}" pid="9" name="ScaleCrop">
    <vt:bool>false</vt:bool>
  </property>
  <property fmtid="{D5CDD505-2E9C-101B-9397-08002B2CF9AE}" pid="10" name="ShareDoc">
    <vt:bool>false</vt:bool>
  </property>
  <property fmtid="{D5CDD505-2E9C-101B-9397-08002B2CF9AE}" pid="11" name="Slides">
    <vt:i4>20</vt:i4>
  </property>
</Properties>
</file>