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0" r:id="rId1"/>
  </p:sldMasterIdLst>
  <p:notesMasterIdLst>
    <p:notesMasterId r:id="rId37"/>
  </p:notesMasterIdLst>
  <p:sldIdLst>
    <p:sldId id="256" r:id="rId2"/>
    <p:sldId id="260" r:id="rId3"/>
    <p:sldId id="259" r:id="rId4"/>
    <p:sldId id="339" r:id="rId5"/>
    <p:sldId id="340" r:id="rId6"/>
    <p:sldId id="341" r:id="rId7"/>
    <p:sldId id="342" r:id="rId8"/>
    <p:sldId id="332" r:id="rId9"/>
    <p:sldId id="337" r:id="rId10"/>
    <p:sldId id="338" r:id="rId11"/>
    <p:sldId id="336" r:id="rId12"/>
    <p:sldId id="333" r:id="rId13"/>
    <p:sldId id="334" r:id="rId14"/>
    <p:sldId id="350" r:id="rId15"/>
    <p:sldId id="343" r:id="rId16"/>
    <p:sldId id="344" r:id="rId17"/>
    <p:sldId id="352" r:id="rId18"/>
    <p:sldId id="353" r:id="rId19"/>
    <p:sldId id="354" r:id="rId20"/>
    <p:sldId id="347" r:id="rId21"/>
    <p:sldId id="348" r:id="rId22"/>
    <p:sldId id="355" r:id="rId23"/>
    <p:sldId id="356" r:id="rId24"/>
    <p:sldId id="349" r:id="rId25"/>
    <p:sldId id="351" r:id="rId26"/>
    <p:sldId id="262" r:id="rId27"/>
    <p:sldId id="263" r:id="rId28"/>
    <p:sldId id="264" r:id="rId29"/>
    <p:sldId id="265" r:id="rId30"/>
    <p:sldId id="266" r:id="rId31"/>
    <p:sldId id="267" r:id="rId32"/>
    <p:sldId id="268" r:id="rId33"/>
    <p:sldId id="269" r:id="rId34"/>
    <p:sldId id="345" r:id="rId35"/>
    <p:sldId id="34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0"/>
    <p:restoredTop sz="94674"/>
  </p:normalViewPr>
  <p:slideViewPr>
    <p:cSldViewPr snapToGrid="0" snapToObjects="1">
      <p:cViewPr varScale="1">
        <p:scale>
          <a:sx n="119" d="100"/>
          <a:sy n="119" d="100"/>
        </p:scale>
        <p:origin x="7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7F705B-2E3C-C74A-9342-54583732B3E2}" type="datetimeFigureOut">
              <a:rPr lang="el-GR" smtClean="0"/>
              <a:t>21/4/21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03E65F-EDFD-AC43-9C36-F3FED5037597}" type="slidenum">
              <a:rPr lang="el-GR" smtClean="0"/>
              <a:t>‹#›</a:t>
            </a:fld>
            <a:endParaRPr lang="el-GR"/>
          </a:p>
        </p:txBody>
      </p:sp>
    </p:spTree>
    <p:extLst>
      <p:ext uri="{BB962C8B-B14F-4D97-AF65-F5344CB8AC3E}">
        <p14:creationId xmlns:p14="http://schemas.microsoft.com/office/powerpoint/2010/main" val="211137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2</a:t>
            </a:fld>
            <a:endParaRPr lang="el-GR"/>
          </a:p>
        </p:txBody>
      </p:sp>
    </p:spTree>
    <p:extLst>
      <p:ext uri="{BB962C8B-B14F-4D97-AF65-F5344CB8AC3E}">
        <p14:creationId xmlns:p14="http://schemas.microsoft.com/office/powerpoint/2010/main" val="214341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33</a:t>
            </a:fld>
            <a:endParaRPr lang="el-GR"/>
          </a:p>
        </p:txBody>
      </p:sp>
    </p:spTree>
    <p:extLst>
      <p:ext uri="{BB962C8B-B14F-4D97-AF65-F5344CB8AC3E}">
        <p14:creationId xmlns:p14="http://schemas.microsoft.com/office/powerpoint/2010/main" val="253887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3</a:t>
            </a:fld>
            <a:endParaRPr lang="el-GR"/>
          </a:p>
        </p:txBody>
      </p:sp>
    </p:spTree>
    <p:extLst>
      <p:ext uri="{BB962C8B-B14F-4D97-AF65-F5344CB8AC3E}">
        <p14:creationId xmlns:p14="http://schemas.microsoft.com/office/powerpoint/2010/main" val="909021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26</a:t>
            </a:fld>
            <a:endParaRPr lang="el-GR"/>
          </a:p>
        </p:txBody>
      </p:sp>
    </p:spTree>
    <p:extLst>
      <p:ext uri="{BB962C8B-B14F-4D97-AF65-F5344CB8AC3E}">
        <p14:creationId xmlns:p14="http://schemas.microsoft.com/office/powerpoint/2010/main" val="260288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27</a:t>
            </a:fld>
            <a:endParaRPr lang="el-GR"/>
          </a:p>
        </p:txBody>
      </p:sp>
    </p:spTree>
    <p:extLst>
      <p:ext uri="{BB962C8B-B14F-4D97-AF65-F5344CB8AC3E}">
        <p14:creationId xmlns:p14="http://schemas.microsoft.com/office/powerpoint/2010/main" val="2385834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28</a:t>
            </a:fld>
            <a:endParaRPr lang="el-GR"/>
          </a:p>
        </p:txBody>
      </p:sp>
    </p:spTree>
    <p:extLst>
      <p:ext uri="{BB962C8B-B14F-4D97-AF65-F5344CB8AC3E}">
        <p14:creationId xmlns:p14="http://schemas.microsoft.com/office/powerpoint/2010/main" val="333846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29</a:t>
            </a:fld>
            <a:endParaRPr lang="el-GR"/>
          </a:p>
        </p:txBody>
      </p:sp>
    </p:spTree>
    <p:extLst>
      <p:ext uri="{BB962C8B-B14F-4D97-AF65-F5344CB8AC3E}">
        <p14:creationId xmlns:p14="http://schemas.microsoft.com/office/powerpoint/2010/main" val="252554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30</a:t>
            </a:fld>
            <a:endParaRPr lang="el-GR"/>
          </a:p>
        </p:txBody>
      </p:sp>
    </p:spTree>
    <p:extLst>
      <p:ext uri="{BB962C8B-B14F-4D97-AF65-F5344CB8AC3E}">
        <p14:creationId xmlns:p14="http://schemas.microsoft.com/office/powerpoint/2010/main" val="416909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7E7058-C0CE-4956-8CD4-56ECF03B7BC9}" type="slidenum">
              <a:rPr lang="el-GR" smtClean="0"/>
              <a:pPr/>
              <a:t>31</a:t>
            </a:fld>
            <a:endParaRPr lang="el-GR"/>
          </a:p>
        </p:txBody>
      </p:sp>
    </p:spTree>
    <p:extLst>
      <p:ext uri="{BB962C8B-B14F-4D97-AF65-F5344CB8AC3E}">
        <p14:creationId xmlns:p14="http://schemas.microsoft.com/office/powerpoint/2010/main" val="393155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7E113576-1730-420A-8A43-E8A4C302E012}" type="slidenum">
              <a:rPr lang="el-GR" smtClean="0"/>
              <a:pPr/>
              <a:t>32</a:t>
            </a:fld>
            <a:endParaRPr lang="el-GR"/>
          </a:p>
        </p:txBody>
      </p:sp>
    </p:spTree>
    <p:extLst>
      <p:ext uri="{BB962C8B-B14F-4D97-AF65-F5344CB8AC3E}">
        <p14:creationId xmlns:p14="http://schemas.microsoft.com/office/powerpoint/2010/main" val="162435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21/4/21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68500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21/4/21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5020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21/4/21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41417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9BFFE3D5-7CD2-904F-98D9-4EC4A4B7325E}" type="datetimeFigureOut">
              <a:rPr lang="el-GR" smtClean="0"/>
              <a:t>21/4/21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1846863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BFFE3D5-7CD2-904F-98D9-4EC4A4B7325E}" type="datetimeFigureOut">
              <a:rPr lang="el-GR" smtClean="0"/>
              <a:t>21/4/21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84032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9BFFE3D5-7CD2-904F-98D9-4EC4A4B7325E}" type="datetimeFigureOut">
              <a:rPr lang="el-GR" smtClean="0"/>
              <a:t>21/4/21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332021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9BFFE3D5-7CD2-904F-98D9-4EC4A4B7325E}" type="datetimeFigureOut">
              <a:rPr lang="el-GR" smtClean="0"/>
              <a:t>21/4/21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523489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9BFFE3D5-7CD2-904F-98D9-4EC4A4B7325E}" type="datetimeFigureOut">
              <a:rPr lang="el-GR" smtClean="0"/>
              <a:t>21/4/21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86835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FE3D5-7CD2-904F-98D9-4EC4A4B7325E}" type="datetimeFigureOut">
              <a:rPr lang="el-GR" smtClean="0"/>
              <a:t>21/4/21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1291958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BFFE3D5-7CD2-904F-98D9-4EC4A4B7325E}" type="datetimeFigureOut">
              <a:rPr lang="el-GR" smtClean="0"/>
              <a:t>21/4/21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247734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9BFFE3D5-7CD2-904F-98D9-4EC4A4B7325E}" type="datetimeFigureOut">
              <a:rPr lang="el-GR" smtClean="0"/>
              <a:t>21/4/21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E757AB3-8763-E942-8F97-12BEC2F15CE5}" type="slidenum">
              <a:rPr lang="el-GR" smtClean="0"/>
              <a:t>‹#›</a:t>
            </a:fld>
            <a:endParaRPr lang="el-GR"/>
          </a:p>
        </p:txBody>
      </p:sp>
    </p:spTree>
    <p:extLst>
      <p:ext uri="{BB962C8B-B14F-4D97-AF65-F5344CB8AC3E}">
        <p14:creationId xmlns:p14="http://schemas.microsoft.com/office/powerpoint/2010/main" val="3278969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FE3D5-7CD2-904F-98D9-4EC4A4B7325E}" type="datetimeFigureOut">
              <a:rPr lang="el-GR" smtClean="0"/>
              <a:t>21/4/21</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57AB3-8763-E942-8F97-12BEC2F15CE5}" type="slidenum">
              <a:rPr lang="el-GR" smtClean="0"/>
              <a:t>‹#›</a:t>
            </a:fld>
            <a:endParaRPr lang="el-GR"/>
          </a:p>
        </p:txBody>
      </p:sp>
    </p:spTree>
    <p:extLst>
      <p:ext uri="{BB962C8B-B14F-4D97-AF65-F5344CB8AC3E}">
        <p14:creationId xmlns:p14="http://schemas.microsoft.com/office/powerpoint/2010/main" val="2362260898"/>
      </p:ext>
    </p:extLst>
  </p:cSld>
  <p:clrMap bg1="dk1" tx1="lt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3817A4-123D-054D-BEB0-B9C7C30CEC25}"/>
              </a:ext>
            </a:extLst>
          </p:cNvPr>
          <p:cNvSpPr>
            <a:spLocks noGrp="1"/>
          </p:cNvSpPr>
          <p:nvPr>
            <p:ph type="ctrTitle"/>
          </p:nvPr>
        </p:nvSpPr>
        <p:spPr>
          <a:xfrm>
            <a:off x="1524000" y="184935"/>
            <a:ext cx="8904270" cy="1058238"/>
          </a:xfrm>
        </p:spPr>
        <p:txBody>
          <a:bodyPr>
            <a:noAutofit/>
          </a:bodyPr>
          <a:lstStyle/>
          <a:p>
            <a:r>
              <a:rPr lang="en-US" dirty="0"/>
              <a:t>M.C. ESCHER</a:t>
            </a:r>
            <a:endParaRPr lang="el-GR" dirty="0"/>
          </a:p>
        </p:txBody>
      </p:sp>
      <p:pic>
        <p:nvPicPr>
          <p:cNvPr id="5" name="Εικόνα 4">
            <a:extLst>
              <a:ext uri="{FF2B5EF4-FFF2-40B4-BE49-F238E27FC236}">
                <a16:creationId xmlns:a16="http://schemas.microsoft.com/office/drawing/2014/main" id="{2E5ADBDB-3185-404B-AE72-2D8207731CB3}"/>
              </a:ext>
            </a:extLst>
          </p:cNvPr>
          <p:cNvPicPr>
            <a:picLocks noChangeAspect="1"/>
          </p:cNvPicPr>
          <p:nvPr/>
        </p:nvPicPr>
        <p:blipFill>
          <a:blip r:embed="rId2"/>
          <a:stretch>
            <a:fillRect/>
          </a:stretch>
        </p:blipFill>
        <p:spPr>
          <a:xfrm>
            <a:off x="2558264" y="1092891"/>
            <a:ext cx="6752837" cy="5765109"/>
          </a:xfrm>
          <a:prstGeom prst="rect">
            <a:avLst/>
          </a:prstGeom>
        </p:spPr>
      </p:pic>
    </p:spTree>
    <p:extLst>
      <p:ext uri="{BB962C8B-B14F-4D97-AF65-F5344CB8AC3E}">
        <p14:creationId xmlns:p14="http://schemas.microsoft.com/office/powerpoint/2010/main" val="285011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E33701A-67A1-3C4C-8044-1B48209F002D}"/>
              </a:ext>
            </a:extLst>
          </p:cNvPr>
          <p:cNvPicPr>
            <a:picLocks noChangeAspect="1"/>
          </p:cNvPicPr>
          <p:nvPr/>
        </p:nvPicPr>
        <p:blipFill rotWithShape="1">
          <a:blip r:embed="rId2"/>
          <a:srcRect r="31851"/>
          <a:stretch/>
        </p:blipFill>
        <p:spPr>
          <a:xfrm>
            <a:off x="1301063" y="1323308"/>
            <a:ext cx="4679607" cy="3810000"/>
          </a:xfrm>
          <a:prstGeom prst="rect">
            <a:avLst/>
          </a:prstGeom>
        </p:spPr>
      </p:pic>
      <p:pic>
        <p:nvPicPr>
          <p:cNvPr id="4" name="Εικόνα 3">
            <a:extLst>
              <a:ext uri="{FF2B5EF4-FFF2-40B4-BE49-F238E27FC236}">
                <a16:creationId xmlns:a16="http://schemas.microsoft.com/office/drawing/2014/main" id="{F59BA486-A9B1-2F4B-853F-9652E1A4B2D4}"/>
              </a:ext>
            </a:extLst>
          </p:cNvPr>
          <p:cNvPicPr>
            <a:picLocks noChangeAspect="1"/>
          </p:cNvPicPr>
          <p:nvPr/>
        </p:nvPicPr>
        <p:blipFill rotWithShape="1">
          <a:blip r:embed="rId3"/>
          <a:srcRect b="8288"/>
          <a:stretch/>
        </p:blipFill>
        <p:spPr>
          <a:xfrm>
            <a:off x="7030995" y="1323308"/>
            <a:ext cx="4416507" cy="3831730"/>
          </a:xfrm>
          <a:prstGeom prst="rect">
            <a:avLst/>
          </a:prstGeom>
        </p:spPr>
      </p:pic>
      <p:sp>
        <p:nvSpPr>
          <p:cNvPr id="2" name="TextBox 1">
            <a:extLst>
              <a:ext uri="{FF2B5EF4-FFF2-40B4-BE49-F238E27FC236}">
                <a16:creationId xmlns:a16="http://schemas.microsoft.com/office/drawing/2014/main" id="{F5BE7A34-4895-1F4B-8F36-32C2315A8192}"/>
              </a:ext>
            </a:extLst>
          </p:cNvPr>
          <p:cNvSpPr txBox="1"/>
          <p:nvPr/>
        </p:nvSpPr>
        <p:spPr>
          <a:xfrm>
            <a:off x="3259567" y="516367"/>
            <a:ext cx="7579254" cy="646331"/>
          </a:xfrm>
          <a:prstGeom prst="rect">
            <a:avLst/>
          </a:prstGeom>
          <a:noFill/>
        </p:spPr>
        <p:txBody>
          <a:bodyPr wrap="none" rtlCol="0">
            <a:spAutoFit/>
          </a:bodyPr>
          <a:lstStyle/>
          <a:p>
            <a:r>
              <a:rPr lang="el-GR" dirty="0"/>
              <a:t>ΠΑΡΑΔΕΙΓΜΑ ΨΗΦΙΔΩΣΗΣ </a:t>
            </a:r>
          </a:p>
          <a:p>
            <a:r>
              <a:rPr lang="el-GR" dirty="0"/>
              <a:t>Κατακερματισμός του επίπεδου χώρου με επανάληψη γεωμετρικών σχημάτων</a:t>
            </a:r>
          </a:p>
        </p:txBody>
      </p:sp>
    </p:spTree>
    <p:extLst>
      <p:ext uri="{BB962C8B-B14F-4D97-AF65-F5344CB8AC3E}">
        <p14:creationId xmlns:p14="http://schemas.microsoft.com/office/powerpoint/2010/main" val="49478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46490C8-F508-7D47-A85A-C4B40BE8E499}"/>
              </a:ext>
            </a:extLst>
          </p:cNvPr>
          <p:cNvPicPr>
            <a:picLocks noChangeAspect="1"/>
          </p:cNvPicPr>
          <p:nvPr/>
        </p:nvPicPr>
        <p:blipFill>
          <a:blip r:embed="rId2"/>
          <a:stretch>
            <a:fillRect/>
          </a:stretch>
        </p:blipFill>
        <p:spPr>
          <a:xfrm>
            <a:off x="2601477" y="0"/>
            <a:ext cx="6989045" cy="6858000"/>
          </a:xfrm>
          <a:prstGeom prst="rect">
            <a:avLst/>
          </a:prstGeom>
        </p:spPr>
      </p:pic>
      <p:sp>
        <p:nvSpPr>
          <p:cNvPr id="4" name="Ορθογώνιο 3">
            <a:extLst>
              <a:ext uri="{FF2B5EF4-FFF2-40B4-BE49-F238E27FC236}">
                <a16:creationId xmlns:a16="http://schemas.microsoft.com/office/drawing/2014/main" id="{D78B1EFA-FC9B-274B-A973-2FF49C92CBD5}"/>
              </a:ext>
            </a:extLst>
          </p:cNvPr>
          <p:cNvSpPr/>
          <p:nvPr/>
        </p:nvSpPr>
        <p:spPr>
          <a:xfrm>
            <a:off x="148282" y="3244334"/>
            <a:ext cx="1989438" cy="1200329"/>
          </a:xfrm>
          <a:prstGeom prst="rect">
            <a:avLst/>
          </a:prstGeom>
        </p:spPr>
        <p:txBody>
          <a:bodyPr wrap="square">
            <a:spAutoFit/>
          </a:bodyPr>
          <a:lstStyle/>
          <a:p>
            <a:r>
              <a:rPr lang="en-US" dirty="0">
                <a:solidFill>
                  <a:srgbClr val="797E89"/>
                </a:solidFill>
                <a:latin typeface="Helvetica" pitchFamily="2" charset="0"/>
              </a:rPr>
              <a:t>M.C. Escher, Wall mosaic Alhambra (1922), drawing.</a:t>
            </a:r>
            <a:endParaRPr lang="en-US" dirty="0">
              <a:solidFill>
                <a:srgbClr val="797E89"/>
              </a:solidFill>
              <a:effectLst/>
              <a:latin typeface="Helvetica" pitchFamily="2" charset="0"/>
            </a:endParaRPr>
          </a:p>
        </p:txBody>
      </p:sp>
    </p:spTree>
    <p:extLst>
      <p:ext uri="{BB962C8B-B14F-4D97-AF65-F5344CB8AC3E}">
        <p14:creationId xmlns:p14="http://schemas.microsoft.com/office/powerpoint/2010/main" val="2160829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12503BB1-DB74-EE4B-925B-1891DDD8595B}"/>
              </a:ext>
            </a:extLst>
          </p:cNvPr>
          <p:cNvPicPr>
            <a:picLocks noChangeAspect="1"/>
          </p:cNvPicPr>
          <p:nvPr/>
        </p:nvPicPr>
        <p:blipFill>
          <a:blip r:embed="rId2"/>
          <a:stretch>
            <a:fillRect/>
          </a:stretch>
        </p:blipFill>
        <p:spPr>
          <a:xfrm>
            <a:off x="2246870" y="470494"/>
            <a:ext cx="7698259" cy="5917012"/>
          </a:xfrm>
          <a:prstGeom prst="rect">
            <a:avLst/>
          </a:prstGeom>
        </p:spPr>
      </p:pic>
    </p:spTree>
    <p:extLst>
      <p:ext uri="{BB962C8B-B14F-4D97-AF65-F5344CB8AC3E}">
        <p14:creationId xmlns:p14="http://schemas.microsoft.com/office/powerpoint/2010/main" val="171277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97B5E06-E8D8-5445-8CE0-7309445736C2}"/>
              </a:ext>
            </a:extLst>
          </p:cNvPr>
          <p:cNvPicPr>
            <a:picLocks noChangeAspect="1"/>
          </p:cNvPicPr>
          <p:nvPr/>
        </p:nvPicPr>
        <p:blipFill>
          <a:blip r:embed="rId2"/>
          <a:stretch>
            <a:fillRect/>
          </a:stretch>
        </p:blipFill>
        <p:spPr>
          <a:xfrm>
            <a:off x="3385751" y="111211"/>
            <a:ext cx="5393970" cy="6668369"/>
          </a:xfrm>
          <a:prstGeom prst="rect">
            <a:avLst/>
          </a:prstGeom>
        </p:spPr>
      </p:pic>
    </p:spTree>
    <p:extLst>
      <p:ext uri="{BB962C8B-B14F-4D97-AF65-F5344CB8AC3E}">
        <p14:creationId xmlns:p14="http://schemas.microsoft.com/office/powerpoint/2010/main" val="1811204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e graphic artist M.C. Escher and his connections with geology | EARTH  SCIENCE SOCIETY">
            <a:extLst>
              <a:ext uri="{FF2B5EF4-FFF2-40B4-BE49-F238E27FC236}">
                <a16:creationId xmlns:a16="http://schemas.microsoft.com/office/drawing/2014/main" id="{A2984ECA-EE6B-A346-AC00-63AD60DB7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730250"/>
            <a:ext cx="5181600" cy="53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584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906CEE9-4677-FF41-B41C-D1A952309DFC}"/>
              </a:ext>
            </a:extLst>
          </p:cNvPr>
          <p:cNvSpPr/>
          <p:nvPr/>
        </p:nvSpPr>
        <p:spPr>
          <a:xfrm>
            <a:off x="311972" y="222827"/>
            <a:ext cx="11274014" cy="923330"/>
          </a:xfrm>
          <a:prstGeom prst="rect">
            <a:avLst/>
          </a:prstGeom>
        </p:spPr>
        <p:txBody>
          <a:bodyPr wrap="square">
            <a:spAutoFit/>
          </a:bodyPr>
          <a:lstStyle/>
          <a:p>
            <a:r>
              <a:rPr lang="el-GR" dirty="0">
                <a:latin typeface="Verdana" panose="020B0604030504040204" pitchFamily="34" charset="0"/>
              </a:rPr>
              <a:t>Ο </a:t>
            </a:r>
            <a:r>
              <a:rPr lang="el-GR" dirty="0" err="1">
                <a:latin typeface="Verdana" panose="020B0604030504040204" pitchFamily="34" charset="0"/>
              </a:rPr>
              <a:t>Έσερ</a:t>
            </a:r>
            <a:r>
              <a:rPr lang="el-GR" dirty="0">
                <a:latin typeface="Verdana" panose="020B0604030504040204" pitchFamily="34" charset="0"/>
              </a:rPr>
              <a:t> έγινε διάσημος με τα έργα του που δείχνουν τη σχετικότητα της αναπαράστασης των εικόνων. Σχεδίασε πουλιά των οποίων η σκιά μετατρεπόταν σταδιακά σε ψάρια. Ανάμεσα στα πιο γνωστά έργα του είναι τα «Χέρια που σχεδιάζουν» (1948) .</a:t>
            </a:r>
            <a:endParaRPr lang="el-GR" dirty="0"/>
          </a:p>
        </p:txBody>
      </p:sp>
      <p:pic>
        <p:nvPicPr>
          <p:cNvPr id="9220" name="Picture 4" descr="The Magical World of M.C. Escher | Philadelphia Fine Art Fair">
            <a:extLst>
              <a:ext uri="{FF2B5EF4-FFF2-40B4-BE49-F238E27FC236}">
                <a16:creationId xmlns:a16="http://schemas.microsoft.com/office/drawing/2014/main" id="{4C4CF8E3-1AB2-DF41-BB2B-8E4D118D7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580" y="1917773"/>
            <a:ext cx="3829633" cy="4940226"/>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537AC311-C4E6-DE47-A11E-728D4E4AC528}"/>
              </a:ext>
            </a:extLst>
          </p:cNvPr>
          <p:cNvPicPr>
            <a:picLocks noChangeAspect="1"/>
          </p:cNvPicPr>
          <p:nvPr/>
        </p:nvPicPr>
        <p:blipFill>
          <a:blip r:embed="rId3"/>
          <a:stretch>
            <a:fillRect/>
          </a:stretch>
        </p:blipFill>
        <p:spPr>
          <a:xfrm>
            <a:off x="5202302" y="1347917"/>
            <a:ext cx="6454118" cy="5510083"/>
          </a:xfrm>
          <a:prstGeom prst="rect">
            <a:avLst/>
          </a:prstGeom>
        </p:spPr>
      </p:pic>
    </p:spTree>
    <p:extLst>
      <p:ext uri="{BB962C8B-B14F-4D97-AF65-F5344CB8AC3E}">
        <p14:creationId xmlns:p14="http://schemas.microsoft.com/office/powerpoint/2010/main" val="1923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E2B8262-2AFB-6149-8754-B2C5B1BA34FC}"/>
              </a:ext>
            </a:extLst>
          </p:cNvPr>
          <p:cNvSpPr/>
          <p:nvPr/>
        </p:nvSpPr>
        <p:spPr>
          <a:xfrm>
            <a:off x="184673" y="482529"/>
            <a:ext cx="11822654" cy="1200329"/>
          </a:xfrm>
          <a:prstGeom prst="rect">
            <a:avLst/>
          </a:prstGeom>
        </p:spPr>
        <p:txBody>
          <a:bodyPr wrap="square">
            <a:spAutoFit/>
          </a:bodyPr>
          <a:lstStyle/>
          <a:p>
            <a:r>
              <a:rPr lang="el-GR" dirty="0">
                <a:latin typeface="Verdana" panose="020B0604030504040204" pitchFamily="34" charset="0"/>
              </a:rPr>
              <a:t>Ο </a:t>
            </a:r>
            <a:r>
              <a:rPr lang="el-GR" dirty="0" err="1">
                <a:latin typeface="Verdana" panose="020B0604030504040204" pitchFamily="34" charset="0"/>
              </a:rPr>
              <a:t>Έσερ</a:t>
            </a:r>
            <a:r>
              <a:rPr lang="el-GR" dirty="0">
                <a:latin typeface="Verdana" panose="020B0604030504040204" pitchFamily="34" charset="0"/>
              </a:rPr>
              <a:t> και σ’ αυτό το έργο γοητεύει με την ευρηματικότητα και τη φαντασία του. Τα ερπετά του σχεδίου του, μέσα σε ένα ανοιχτό μπλοκ σχεδίου, μεταμορφώνονται και ζωντανεύουν. Από το γεωμετρικό σχέδιο του χαρτιού κάνουν έναν κύκλο ζωής, γίνονται τρισδιάστατα, ολοζώντανα, ρουθουνίζουν δυνατά και ξαναγίνονται επίπεδα σχέδια. </a:t>
            </a:r>
            <a:endParaRPr lang="el-GR" dirty="0"/>
          </a:p>
        </p:txBody>
      </p:sp>
      <p:sp>
        <p:nvSpPr>
          <p:cNvPr id="3" name="Ορθογώνιο 2">
            <a:extLst>
              <a:ext uri="{FF2B5EF4-FFF2-40B4-BE49-F238E27FC236}">
                <a16:creationId xmlns:a16="http://schemas.microsoft.com/office/drawing/2014/main" id="{C9DEC80D-1D53-8045-BA96-B71438D25986}"/>
              </a:ext>
            </a:extLst>
          </p:cNvPr>
          <p:cNvSpPr/>
          <p:nvPr/>
        </p:nvSpPr>
        <p:spPr>
          <a:xfrm>
            <a:off x="416641" y="113197"/>
            <a:ext cx="2601994" cy="369332"/>
          </a:xfrm>
          <a:prstGeom prst="rect">
            <a:avLst/>
          </a:prstGeom>
        </p:spPr>
        <p:txBody>
          <a:bodyPr wrap="none">
            <a:spAutoFit/>
          </a:bodyPr>
          <a:lstStyle/>
          <a:p>
            <a:r>
              <a:rPr lang="el-GR" dirty="0">
                <a:latin typeface="Verdana" panose="020B0604030504040204" pitchFamily="34" charset="0"/>
              </a:rPr>
              <a:t>«Συγγένεια» (1953).</a:t>
            </a:r>
            <a:endParaRPr lang="el-GR" dirty="0"/>
          </a:p>
        </p:txBody>
      </p:sp>
      <p:pic>
        <p:nvPicPr>
          <p:cNvPr id="5" name="Picture 2">
            <a:extLst>
              <a:ext uri="{FF2B5EF4-FFF2-40B4-BE49-F238E27FC236}">
                <a16:creationId xmlns:a16="http://schemas.microsoft.com/office/drawing/2014/main" id="{53766327-6B5E-1B47-9770-ADA0F2D88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8635" y="1827018"/>
            <a:ext cx="5799604" cy="503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9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E8C60015-537D-A24E-9941-003062888DAD}"/>
              </a:ext>
            </a:extLst>
          </p:cNvPr>
          <p:cNvSpPr/>
          <p:nvPr/>
        </p:nvSpPr>
        <p:spPr>
          <a:xfrm>
            <a:off x="75304" y="0"/>
            <a:ext cx="12192000" cy="2862322"/>
          </a:xfrm>
          <a:prstGeom prst="rect">
            <a:avLst/>
          </a:prstGeom>
        </p:spPr>
        <p:txBody>
          <a:bodyPr wrap="square">
            <a:spAutoFit/>
          </a:bodyPr>
          <a:lstStyle/>
          <a:p>
            <a:r>
              <a:rPr lang="el-GR" dirty="0">
                <a:latin typeface="Verdana" panose="020B0604030504040204" pitchFamily="34" charset="0"/>
              </a:rPr>
              <a:t>Ιδιαίτερο ενδιαφέρον έχει το σχέδιο μέσα στο σχέδιο, δηλαδή το σχέδιο των επίπεδων ερπετών επάνω στο χαρτί. Τα ερπετά είναι τριών τόνων (άσπρο, γκρι ανοικτό και γκρι σκούρο) και είναι αναπτυγμένα με καθαρά γεωμετρικό τρόπο. Επαναλαμβάνονται ρυθμικά και «θηλυκώνουν» το ένα μέσα στο άλλο. Ο </a:t>
            </a:r>
            <a:r>
              <a:rPr lang="el-GR" dirty="0" err="1">
                <a:latin typeface="Verdana" panose="020B0604030504040204" pitchFamily="34" charset="0"/>
              </a:rPr>
              <a:t>Έσερ</a:t>
            </a:r>
            <a:r>
              <a:rPr lang="el-GR" dirty="0">
                <a:latin typeface="Verdana" panose="020B0604030504040204" pitchFamily="34" charset="0"/>
              </a:rPr>
              <a:t> πήρε αυτές τις ιδέες μελετώντας τα γεωμετρικά διακοσμητικά του παλατιού της Αλάμπρα στην Ισπανία και τα μετέτρεψε σε οργανικές στιλιζαρισμένες φόρμες, που μεταβάλλονται και μεταμορφώνονται συχνά σε κάτι άλλο. Τα σχήματα παραμένουν ερπετά, αλλά ζωντανεύουν. Ζωντανεύουν όμως πραγματικά; Ο </a:t>
            </a:r>
            <a:r>
              <a:rPr lang="el-GR" dirty="0" err="1">
                <a:latin typeface="Verdana" panose="020B0604030504040204" pitchFamily="34" charset="0"/>
              </a:rPr>
              <a:t>Έσερ</a:t>
            </a:r>
            <a:r>
              <a:rPr lang="el-GR" dirty="0">
                <a:latin typeface="Verdana" panose="020B0604030504040204" pitchFamily="34" charset="0"/>
              </a:rPr>
              <a:t> παίζει με τον θεατή. Τόσο τα επίπεδα όσο και τα τρισδιάστατα ερπετά είναι και τα δύο σχέδια του </a:t>
            </a:r>
            <a:r>
              <a:rPr lang="el-GR" dirty="0" err="1">
                <a:latin typeface="Verdana" panose="020B0604030504040204" pitchFamily="34" charset="0"/>
              </a:rPr>
              <a:t>Έσερ</a:t>
            </a:r>
            <a:r>
              <a:rPr lang="el-GR" dirty="0">
                <a:latin typeface="Verdana" panose="020B0604030504040204" pitchFamily="34" charset="0"/>
              </a:rPr>
              <a:t>. Τα γύρω αντικείμενα είναι πολύ προσεκτικά σχεδιασμένα, για να εντείνουν την ψευδαίσθηση του αληθινού και ζωντανού χώρου.</a:t>
            </a:r>
            <a:br>
              <a:rPr lang="el-GR" dirty="0"/>
            </a:br>
            <a:endParaRPr lang="el-GR" dirty="0"/>
          </a:p>
        </p:txBody>
      </p:sp>
      <p:pic>
        <p:nvPicPr>
          <p:cNvPr id="3" name="Picture 2">
            <a:extLst>
              <a:ext uri="{FF2B5EF4-FFF2-40B4-BE49-F238E27FC236}">
                <a16:creationId xmlns:a16="http://schemas.microsoft.com/office/drawing/2014/main" id="{3EA8A9D3-CC1A-A640-BA47-4FE6A12E0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4570" y="2649784"/>
            <a:ext cx="4702324" cy="407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58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47C4BA4-3310-9E43-8AD6-7063C3EEA591}"/>
              </a:ext>
            </a:extLst>
          </p:cNvPr>
          <p:cNvSpPr/>
          <p:nvPr/>
        </p:nvSpPr>
        <p:spPr>
          <a:xfrm>
            <a:off x="48409" y="0"/>
            <a:ext cx="12095181" cy="1477328"/>
          </a:xfrm>
          <a:prstGeom prst="rect">
            <a:avLst/>
          </a:prstGeom>
        </p:spPr>
        <p:txBody>
          <a:bodyPr wrap="square">
            <a:spAutoFit/>
          </a:bodyPr>
          <a:lstStyle/>
          <a:p>
            <a:r>
              <a:rPr lang="el-GR" dirty="0">
                <a:latin typeface="Verdana" panose="020B0604030504040204" pitchFamily="34" charset="0"/>
              </a:rPr>
              <a:t>Η διάταξη στη σύνθεση των αντικειμένων εξυπηρετεί οπτικά την κυκλική κίνηση των ερπετών. Τέσσερις όγκοι αντικειμένων στις τέσσερις γωνίες και μια έντονη καμπύλη αντικειμένων είναι ο δρόμος που ακολουθούν τα ερπετά. Τα μαθηματικά και η γεωμετρία, που είναι το κλειδί για να κατανοήσει κανείς τα περιβάλλοντα του </a:t>
            </a:r>
            <a:r>
              <a:rPr lang="el-GR" dirty="0" err="1">
                <a:latin typeface="Verdana" panose="020B0604030504040204" pitchFamily="34" charset="0"/>
              </a:rPr>
              <a:t>Έσερ</a:t>
            </a:r>
            <a:r>
              <a:rPr lang="el-GR" dirty="0">
                <a:latin typeface="Verdana" panose="020B0604030504040204" pitchFamily="34" charset="0"/>
              </a:rPr>
              <a:t>, τα οποία είναι αδύνατον να υπάρξουν στην πραγματικότητα, εδώ είναι εμφανή με συμβολικό τρόπο με το γεωμετρικό όργανο (το τρίγωνο) και το ανάπτυγμα (το πολύεδρο). </a:t>
            </a:r>
            <a:endParaRPr lang="el-GR" dirty="0"/>
          </a:p>
        </p:txBody>
      </p:sp>
      <p:pic>
        <p:nvPicPr>
          <p:cNvPr id="3" name="Picture 2">
            <a:extLst>
              <a:ext uri="{FF2B5EF4-FFF2-40B4-BE49-F238E27FC236}">
                <a16:creationId xmlns:a16="http://schemas.microsoft.com/office/drawing/2014/main" id="{38CBB9D2-A48D-6A41-A829-79CF03466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535" y="1575056"/>
            <a:ext cx="6090061" cy="528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688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2FD815F-730B-B84C-B77C-59274E50BE79}"/>
              </a:ext>
            </a:extLst>
          </p:cNvPr>
          <p:cNvSpPr/>
          <p:nvPr/>
        </p:nvSpPr>
        <p:spPr>
          <a:xfrm>
            <a:off x="93233" y="143474"/>
            <a:ext cx="12005534" cy="1200329"/>
          </a:xfrm>
          <a:prstGeom prst="rect">
            <a:avLst/>
          </a:prstGeom>
        </p:spPr>
        <p:txBody>
          <a:bodyPr wrap="square">
            <a:spAutoFit/>
          </a:bodyPr>
          <a:lstStyle/>
          <a:p>
            <a:r>
              <a:rPr lang="el-GR" dirty="0">
                <a:latin typeface="Verdana" panose="020B0604030504040204" pitchFamily="34" charset="0"/>
              </a:rPr>
              <a:t>Ωστόσο, δεν πρέπει να μένουμε μόνο στο οπτικό παιχνίδι και στην άριστη γνώση του </a:t>
            </a:r>
            <a:r>
              <a:rPr lang="el-GR" dirty="0" err="1">
                <a:latin typeface="Verdana" panose="020B0604030504040204" pitchFamily="34" charset="0"/>
              </a:rPr>
              <a:t>Έσερ</a:t>
            </a:r>
            <a:r>
              <a:rPr lang="el-GR" dirty="0">
                <a:latin typeface="Verdana" panose="020B0604030504040204" pitchFamily="34" charset="0"/>
              </a:rPr>
              <a:t> για το σχέδιο, που εντυπωσιάζει με την ακρίβεια και την λεπτή τονικότητά του τον θεατή. Η δύναμη του καλλιτέχνη που εμφυσά την πραγματική ζωή στο έργο του, όπως ο Πυγμαλίων, είναι το κυριότερο νόημα αυτού του έργου.</a:t>
            </a:r>
            <a:endParaRPr lang="el-GR" dirty="0"/>
          </a:p>
        </p:txBody>
      </p:sp>
      <p:pic>
        <p:nvPicPr>
          <p:cNvPr id="3" name="Picture 2">
            <a:extLst>
              <a:ext uri="{FF2B5EF4-FFF2-40B4-BE49-F238E27FC236}">
                <a16:creationId xmlns:a16="http://schemas.microsoft.com/office/drawing/2014/main" id="{F70B92CC-ABD6-D44D-8716-05CE38CEA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623" y="1343803"/>
            <a:ext cx="6326729" cy="548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842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lstStyle/>
          <a:p>
            <a:pPr marL="0" indent="0">
              <a:buNone/>
            </a:pPr>
            <a:r>
              <a:rPr lang="en-US" sz="5400" dirty="0"/>
              <a:t>M.C. ESCHER</a:t>
            </a:r>
          </a:p>
          <a:p>
            <a:pPr marL="0" indent="0">
              <a:buNone/>
            </a:pPr>
            <a:r>
              <a:rPr lang="el-GR" sz="5400" dirty="0"/>
              <a:t>«</a:t>
            </a:r>
            <a:r>
              <a:rPr lang="el-GR" dirty="0"/>
              <a:t>Ξεκινώντας το καλλιτεχνικό μου ταξίδι πάντα είχα μια κλίση προς τις αυστηρές γεωμετρικές γραμμές και το ασπρόμαυρο μοτίβο. Μη με παρεξηγήσετε, θαυμάζω οποιουδήποτε ρεύματος τη ζωγραφική, μα όταν εγώ πιάνω τα μολύβια μου, το άσπρο και το μαύρο μου προσφέρουν μια διαφορετική εσωτερική ικανοποίηση. Μια ικανοποίηση που μόνο η τέχνη μπορεί να προσφέρει στο μυαλό, ικανοποιώντας ταυτόχρονα την ανάγκη για τάξη και απλότητα.»</a:t>
            </a:r>
          </a:p>
        </p:txBody>
      </p:sp>
    </p:spTree>
    <p:extLst>
      <p:ext uri="{BB962C8B-B14F-4D97-AF65-F5344CB8AC3E}">
        <p14:creationId xmlns:p14="http://schemas.microsoft.com/office/powerpoint/2010/main" val="1901924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E4CADDE-2BAC-C54E-A2BF-445B644A4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0"/>
            <a:ext cx="7905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8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22E93154-A5A0-2045-B2A2-FE04651A3DAC}"/>
              </a:ext>
            </a:extLst>
          </p:cNvPr>
          <p:cNvSpPr/>
          <p:nvPr/>
        </p:nvSpPr>
        <p:spPr>
          <a:xfrm>
            <a:off x="4572000" y="0"/>
            <a:ext cx="4066390" cy="369332"/>
          </a:xfrm>
          <a:prstGeom prst="rect">
            <a:avLst/>
          </a:prstGeom>
        </p:spPr>
        <p:txBody>
          <a:bodyPr wrap="square">
            <a:spAutoFit/>
          </a:bodyPr>
          <a:lstStyle/>
          <a:p>
            <a:r>
              <a:rPr lang="el-GR" b="1" dirty="0">
                <a:latin typeface="Verdana" panose="020B0604030504040204" pitchFamily="34" charset="0"/>
              </a:rPr>
              <a:t>ΕΡΩΤΗΣΕΙΣ</a:t>
            </a:r>
            <a:endParaRPr lang="el-GR" dirty="0"/>
          </a:p>
        </p:txBody>
      </p:sp>
      <p:sp>
        <p:nvSpPr>
          <p:cNvPr id="4" name="TextBox 3">
            <a:extLst>
              <a:ext uri="{FF2B5EF4-FFF2-40B4-BE49-F238E27FC236}">
                <a16:creationId xmlns:a16="http://schemas.microsoft.com/office/drawing/2014/main" id="{F5A56543-4EB4-F742-B5EC-C2F4A9D08EDA}"/>
              </a:ext>
            </a:extLst>
          </p:cNvPr>
          <p:cNvSpPr txBox="1"/>
          <p:nvPr/>
        </p:nvSpPr>
        <p:spPr>
          <a:xfrm>
            <a:off x="442856" y="317987"/>
            <a:ext cx="11306287" cy="646331"/>
          </a:xfrm>
          <a:prstGeom prst="rect">
            <a:avLst/>
          </a:prstGeom>
          <a:noFill/>
        </p:spPr>
        <p:txBody>
          <a:bodyPr wrap="square" rtlCol="0">
            <a:spAutoFit/>
          </a:bodyPr>
          <a:lstStyle/>
          <a:p>
            <a:r>
              <a:rPr lang="el-GR" b="1" dirty="0"/>
              <a:t>1. Περιγράψτε την εικόνα που βλέπετε. Τι το αξιοπερίεργο παρατηρείτε; Πόσα και ποια αντικείμενα είναι σχεδιασμένα;</a:t>
            </a:r>
            <a:endParaRPr lang="el-GR" dirty="0"/>
          </a:p>
        </p:txBody>
      </p:sp>
      <p:sp>
        <p:nvSpPr>
          <p:cNvPr id="10" name="TextBox 9">
            <a:extLst>
              <a:ext uri="{FF2B5EF4-FFF2-40B4-BE49-F238E27FC236}">
                <a16:creationId xmlns:a16="http://schemas.microsoft.com/office/drawing/2014/main" id="{6369444E-7C48-9247-AA87-9900184FB14A}"/>
              </a:ext>
            </a:extLst>
          </p:cNvPr>
          <p:cNvSpPr txBox="1"/>
          <p:nvPr/>
        </p:nvSpPr>
        <p:spPr>
          <a:xfrm>
            <a:off x="335987" y="964318"/>
            <a:ext cx="11037346" cy="1200329"/>
          </a:xfrm>
          <a:prstGeom prst="rect">
            <a:avLst/>
          </a:prstGeom>
          <a:noFill/>
        </p:spPr>
        <p:txBody>
          <a:bodyPr wrap="square" rtlCol="0">
            <a:spAutoFit/>
          </a:bodyPr>
          <a:lstStyle/>
          <a:p>
            <a:r>
              <a:rPr lang="el-GR" dirty="0"/>
              <a:t>Το αξιοπερίεργο του έργου είναι το σχεδιαστικό παιχνίδι που γίνεται μεταξύ των επίπεδων στιλιζαρισμένων ερπετών και των τρισδιάστατων ερπετών. Με άλλα λόγια, το αξιοπερίεργο είναι το πώς από σχέδιο τα ερπετά «ζωντανεύουν» και μετά γίνονται πάλι επίπεδο σχέδιο.</a:t>
            </a:r>
            <a:br>
              <a:rPr lang="el-GR" dirty="0"/>
            </a:br>
            <a:endParaRPr lang="el-GR" dirty="0"/>
          </a:p>
        </p:txBody>
      </p:sp>
      <p:pic>
        <p:nvPicPr>
          <p:cNvPr id="11" name="Picture 2">
            <a:extLst>
              <a:ext uri="{FF2B5EF4-FFF2-40B4-BE49-F238E27FC236}">
                <a16:creationId xmlns:a16="http://schemas.microsoft.com/office/drawing/2014/main" id="{A944F0F4-BD7E-4242-B32A-CB6A4964E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209" y="1886098"/>
            <a:ext cx="5627483" cy="488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9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BC6ABA-9392-E743-B798-498BD5075D4E}"/>
              </a:ext>
            </a:extLst>
          </p:cNvPr>
          <p:cNvSpPr txBox="1"/>
          <p:nvPr/>
        </p:nvSpPr>
        <p:spPr>
          <a:xfrm>
            <a:off x="228410" y="185356"/>
            <a:ext cx="11037346" cy="646331"/>
          </a:xfrm>
          <a:prstGeom prst="rect">
            <a:avLst/>
          </a:prstGeom>
          <a:noFill/>
        </p:spPr>
        <p:txBody>
          <a:bodyPr wrap="square" rtlCol="0">
            <a:spAutoFit/>
          </a:bodyPr>
          <a:lstStyle/>
          <a:p>
            <a:r>
              <a:rPr lang="en-US" b="1" dirty="0"/>
              <a:t>2</a:t>
            </a:r>
            <a:r>
              <a:rPr lang="el-GR" b="1" dirty="0"/>
              <a:t>. Σχολιάστε τη σχέση των επίπεδα σχεδιασμένων ερπετών στο φύλλο χαρτιού με τα τρισδιάστατα σχεδιασμένα ερπετά τα οποία κινούνται στον χώρο.</a:t>
            </a:r>
            <a:endParaRPr lang="el-GR" dirty="0"/>
          </a:p>
        </p:txBody>
      </p:sp>
      <p:sp>
        <p:nvSpPr>
          <p:cNvPr id="3" name="TextBox 2">
            <a:extLst>
              <a:ext uri="{FF2B5EF4-FFF2-40B4-BE49-F238E27FC236}">
                <a16:creationId xmlns:a16="http://schemas.microsoft.com/office/drawing/2014/main" id="{FAAA5D53-FD7F-0540-BD0F-0813E462A315}"/>
              </a:ext>
            </a:extLst>
          </p:cNvPr>
          <p:cNvSpPr txBox="1"/>
          <p:nvPr/>
        </p:nvSpPr>
        <p:spPr>
          <a:xfrm>
            <a:off x="228410" y="831687"/>
            <a:ext cx="10862722" cy="923330"/>
          </a:xfrm>
          <a:prstGeom prst="rect">
            <a:avLst/>
          </a:prstGeom>
          <a:noFill/>
        </p:spPr>
        <p:txBody>
          <a:bodyPr wrap="square" rtlCol="0">
            <a:spAutoFit/>
          </a:bodyPr>
          <a:lstStyle/>
          <a:p>
            <a:r>
              <a:rPr lang="el-GR" dirty="0"/>
              <a:t>Τα επίπεδα ερπετά είναι σχεδιασμένα χωρίς λεπτομέρειες, με γεωμετρικό τρόπο και στιλιζαρισμένα, ενώ αυτά που είναι τρισδιάστατα απεικονίζονται σαν να κινούνται πραγματικά, σαν να είναι ένα και το αυτό ερπετό του οποίου έχει καταγραφεί η σταδιακή κίνηση.</a:t>
            </a:r>
          </a:p>
        </p:txBody>
      </p:sp>
      <p:pic>
        <p:nvPicPr>
          <p:cNvPr id="4" name="Picture 2">
            <a:extLst>
              <a:ext uri="{FF2B5EF4-FFF2-40B4-BE49-F238E27FC236}">
                <a16:creationId xmlns:a16="http://schemas.microsoft.com/office/drawing/2014/main" id="{81490AE4-4B4A-714D-97FB-55FA94D2B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164" y="1853869"/>
            <a:ext cx="5768652" cy="5004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667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9E5DD1-9E8E-634E-9DFD-BF2F9189E39E}"/>
              </a:ext>
            </a:extLst>
          </p:cNvPr>
          <p:cNvSpPr txBox="1"/>
          <p:nvPr/>
        </p:nvSpPr>
        <p:spPr>
          <a:xfrm>
            <a:off x="390862" y="129091"/>
            <a:ext cx="6880410" cy="369332"/>
          </a:xfrm>
          <a:prstGeom prst="rect">
            <a:avLst/>
          </a:prstGeom>
          <a:noFill/>
        </p:spPr>
        <p:txBody>
          <a:bodyPr wrap="none" rtlCol="0">
            <a:spAutoFit/>
          </a:bodyPr>
          <a:lstStyle/>
          <a:p>
            <a:r>
              <a:rPr lang="en-US" b="1" dirty="0">
                <a:latin typeface="Verdana" panose="020B0604030504040204" pitchFamily="34" charset="0"/>
              </a:rPr>
              <a:t>3</a:t>
            </a:r>
            <a:r>
              <a:rPr lang="el-GR" b="1" dirty="0">
                <a:latin typeface="Verdana" panose="020B0604030504040204" pitchFamily="34" charset="0"/>
              </a:rPr>
              <a:t>. Ποιο θεωρείτε ότι είναι το πιο «ζωντανό» ερπετό</a:t>
            </a:r>
            <a:r>
              <a:rPr lang="en-US" b="1" dirty="0">
                <a:latin typeface="Verdana" panose="020B0604030504040204" pitchFamily="34" charset="0"/>
              </a:rPr>
              <a:t>;</a:t>
            </a:r>
            <a:endParaRPr lang="el-GR" dirty="0"/>
          </a:p>
        </p:txBody>
      </p:sp>
      <p:sp>
        <p:nvSpPr>
          <p:cNvPr id="3" name="TextBox 2">
            <a:extLst>
              <a:ext uri="{FF2B5EF4-FFF2-40B4-BE49-F238E27FC236}">
                <a16:creationId xmlns:a16="http://schemas.microsoft.com/office/drawing/2014/main" id="{E7339A62-8C00-064B-A206-ED1334E33FAC}"/>
              </a:ext>
            </a:extLst>
          </p:cNvPr>
          <p:cNvSpPr txBox="1"/>
          <p:nvPr/>
        </p:nvSpPr>
        <p:spPr>
          <a:xfrm>
            <a:off x="131591" y="498423"/>
            <a:ext cx="10862723" cy="800219"/>
          </a:xfrm>
          <a:prstGeom prst="rect">
            <a:avLst/>
          </a:prstGeom>
          <a:noFill/>
        </p:spPr>
        <p:txBody>
          <a:bodyPr wrap="square" rtlCol="0">
            <a:spAutoFit/>
          </a:bodyPr>
          <a:lstStyle/>
          <a:p>
            <a:r>
              <a:rPr lang="el-GR" sz="1400" dirty="0">
                <a:latin typeface="Verdana" panose="020B0604030504040204" pitchFamily="34" charset="0"/>
              </a:rPr>
              <a:t>Το πιο «ζωντανό» ερπετό μοιάζει να είναι αυτό που ρουθουνίζει έντονα και βγάζει τα χνότα του, για να μετατραπεί μετά από λίγο ξανά σε σχέδιο. Ενδιαφέρον έχει και το ζωντανό ερπετό του οποίου το ένα πόδι παραμένει ακόμα σχέδιο.</a:t>
            </a:r>
          </a:p>
          <a:p>
            <a:endParaRPr lang="el-GR" dirty="0"/>
          </a:p>
        </p:txBody>
      </p:sp>
      <p:pic>
        <p:nvPicPr>
          <p:cNvPr id="4" name="Picture 2">
            <a:extLst>
              <a:ext uri="{FF2B5EF4-FFF2-40B4-BE49-F238E27FC236}">
                <a16:creationId xmlns:a16="http://schemas.microsoft.com/office/drawing/2014/main" id="{B27FEE5D-8651-6542-8ED4-155C24D1DF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110" y="987143"/>
            <a:ext cx="6767793" cy="587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7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79A1222-F6FA-064F-AD4C-948C1D0AE04F}"/>
              </a:ext>
            </a:extLst>
          </p:cNvPr>
          <p:cNvSpPr/>
          <p:nvPr/>
        </p:nvSpPr>
        <p:spPr>
          <a:xfrm>
            <a:off x="315557" y="459454"/>
            <a:ext cx="11367247" cy="646331"/>
          </a:xfrm>
          <a:prstGeom prst="rect">
            <a:avLst/>
          </a:prstGeom>
        </p:spPr>
        <p:txBody>
          <a:bodyPr wrap="square">
            <a:spAutoFit/>
          </a:bodyPr>
          <a:lstStyle/>
          <a:p>
            <a:r>
              <a:rPr lang="el-GR" b="1" dirty="0">
                <a:latin typeface="Verdana" panose="020B0604030504040204" pitchFamily="34" charset="0"/>
              </a:rPr>
              <a:t>ΑΣΚΗΣΗ</a:t>
            </a:r>
            <a:endParaRPr lang="en-US" b="1" dirty="0">
              <a:latin typeface="Verdana" panose="020B0604030504040204" pitchFamily="34" charset="0"/>
            </a:endParaRPr>
          </a:p>
          <a:p>
            <a:r>
              <a:rPr lang="el-GR" dirty="0">
                <a:latin typeface="Verdana" panose="020B0604030504040204" pitchFamily="34" charset="0"/>
              </a:rPr>
              <a:t> Σχεδιάστε ζώα ή αντικείμενα που σταδιακά μετατρέπονται σε κάτι άλλο.</a:t>
            </a:r>
            <a:endParaRPr lang="el-GR" dirty="0"/>
          </a:p>
        </p:txBody>
      </p:sp>
      <p:pic>
        <p:nvPicPr>
          <p:cNvPr id="3" name="Picture 2" descr="escher butterfies">
            <a:extLst>
              <a:ext uri="{FF2B5EF4-FFF2-40B4-BE49-F238E27FC236}">
                <a16:creationId xmlns:a16="http://schemas.microsoft.com/office/drawing/2014/main" id="{9D7F2428-24ED-EE45-AA93-CC6E02173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08" y="1218507"/>
            <a:ext cx="5012518" cy="543799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The impossible world of MC Escher | Art and design | The Guardian">
            <a:extLst>
              <a:ext uri="{FF2B5EF4-FFF2-40B4-BE49-F238E27FC236}">
                <a16:creationId xmlns:a16="http://schemas.microsoft.com/office/drawing/2014/main" id="{75145CF3-892C-6D44-8D01-D0078D87A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934" y="1237129"/>
            <a:ext cx="6335358" cy="3801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12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cher's majestic illusions come alive at the Currier - The Boston Globe">
            <a:extLst>
              <a:ext uri="{FF2B5EF4-FFF2-40B4-BE49-F238E27FC236}">
                <a16:creationId xmlns:a16="http://schemas.microsoft.com/office/drawing/2014/main" id="{055E5692-74E0-D549-BE9D-65DCC2FAB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204" y="86283"/>
            <a:ext cx="6642233" cy="650815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a:extLst>
              <a:ext uri="{FF2B5EF4-FFF2-40B4-BE49-F238E27FC236}">
                <a16:creationId xmlns:a16="http://schemas.microsoft.com/office/drawing/2014/main" id="{604C1373-EFD4-A444-9AA7-D1DC4D6AE5BA}"/>
              </a:ext>
            </a:extLst>
          </p:cNvPr>
          <p:cNvSpPr/>
          <p:nvPr/>
        </p:nvSpPr>
        <p:spPr>
          <a:xfrm>
            <a:off x="311151" y="1096855"/>
            <a:ext cx="4411456" cy="1477328"/>
          </a:xfrm>
          <a:prstGeom prst="rect">
            <a:avLst/>
          </a:prstGeom>
        </p:spPr>
        <p:txBody>
          <a:bodyPr wrap="square">
            <a:spAutoFit/>
          </a:bodyPr>
          <a:lstStyle/>
          <a:p>
            <a:r>
              <a:rPr lang="el-GR" dirty="0">
                <a:latin typeface="Verdana" panose="020B0604030504040204" pitchFamily="34" charset="0"/>
              </a:rPr>
              <a:t>Σχεδίασε τρισδιάστατους χώρους τους οποίους ο θεατής αδυνατεί να προσδιορίσει, πότε δηλαδή πρόκειται για εσωτερικό και πότε για εξωτερικό χώρο, επάνω ή κάτω.</a:t>
            </a:r>
            <a:endParaRPr lang="el-GR" dirty="0"/>
          </a:p>
        </p:txBody>
      </p:sp>
    </p:spTree>
    <p:extLst>
      <p:ext uri="{BB962C8B-B14F-4D97-AF65-F5344CB8AC3E}">
        <p14:creationId xmlns:p14="http://schemas.microsoft.com/office/powerpoint/2010/main" val="2148885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descr="0013"/>
          <p:cNvPicPr>
            <a:picLocks noChangeAspect="1" noChangeArrowheads="1"/>
          </p:cNvPicPr>
          <p:nvPr/>
        </p:nvPicPr>
        <p:blipFill>
          <a:blip r:embed="rId3" cstate="print"/>
          <a:srcRect/>
          <a:stretch>
            <a:fillRect/>
          </a:stretch>
        </p:blipFill>
        <p:spPr bwMode="auto">
          <a:xfrm>
            <a:off x="3359151" y="0"/>
            <a:ext cx="5680075" cy="6826250"/>
          </a:xfrm>
          <a:prstGeom prst="rect">
            <a:avLst/>
          </a:prstGeom>
          <a:noFill/>
        </p:spPr>
      </p:pic>
      <p:sp>
        <p:nvSpPr>
          <p:cNvPr id="40966" name="Text Box 6"/>
          <p:cNvSpPr txBox="1">
            <a:spLocks noChangeArrowheads="1"/>
          </p:cNvSpPr>
          <p:nvPr/>
        </p:nvSpPr>
        <p:spPr bwMode="auto">
          <a:xfrm>
            <a:off x="1774826" y="404814"/>
            <a:ext cx="1584325" cy="396875"/>
          </a:xfrm>
          <a:prstGeom prst="rect">
            <a:avLst/>
          </a:prstGeom>
          <a:noFill/>
          <a:ln w="9525">
            <a:noFill/>
            <a:miter lim="800000"/>
            <a:headEnd/>
            <a:tailEnd/>
          </a:ln>
          <a:effectLst/>
        </p:spPr>
        <p:txBody>
          <a:bodyPr>
            <a:spAutoFit/>
          </a:bodyPr>
          <a:lstStyle/>
          <a:p>
            <a:pPr>
              <a:spcBef>
                <a:spcPct val="50000"/>
              </a:spcBef>
            </a:pPr>
            <a:r>
              <a:rPr lang="en-US" sz="2000"/>
              <a:t>Escher 1</a:t>
            </a:r>
            <a:endParaRPr lang="el-GR" sz="2000"/>
          </a:p>
        </p:txBody>
      </p:sp>
      <p:sp>
        <p:nvSpPr>
          <p:cNvPr id="3" name="TextBox 2">
            <a:extLst>
              <a:ext uri="{FF2B5EF4-FFF2-40B4-BE49-F238E27FC236}">
                <a16:creationId xmlns:a16="http://schemas.microsoft.com/office/drawing/2014/main" id="{8539AA0B-4A84-4C44-B905-C741D16A4A9A}"/>
              </a:ext>
            </a:extLst>
          </p:cNvPr>
          <p:cNvSpPr txBox="1"/>
          <p:nvPr/>
        </p:nvSpPr>
        <p:spPr>
          <a:xfrm>
            <a:off x="355003" y="1118795"/>
            <a:ext cx="2581836" cy="3139321"/>
          </a:xfrm>
          <a:prstGeom prst="rect">
            <a:avLst/>
          </a:prstGeom>
          <a:noFill/>
        </p:spPr>
        <p:txBody>
          <a:bodyPr wrap="square" rtlCol="0">
            <a:spAutoFit/>
          </a:bodyPr>
          <a:lstStyle/>
          <a:p>
            <a:r>
              <a:rPr lang="el-GR" dirty="0"/>
              <a:t>Εντοπίστε τι περίεργο παρουσιάζεται</a:t>
            </a:r>
          </a:p>
          <a:p>
            <a:r>
              <a:rPr lang="el-GR" dirty="0"/>
              <a:t>Στην απεικόνιση του χώρου</a:t>
            </a:r>
          </a:p>
          <a:p>
            <a:endParaRPr lang="el-GR" dirty="0"/>
          </a:p>
          <a:p>
            <a:r>
              <a:rPr lang="el-GR" dirty="0"/>
              <a:t>Από ποια οπτική γωνία παρατηρεί το έργο ο θεατής</a:t>
            </a:r>
            <a:r>
              <a:rPr lang="en-US" dirty="0"/>
              <a:t>;</a:t>
            </a:r>
          </a:p>
          <a:p>
            <a:r>
              <a:rPr lang="el-GR" dirty="0"/>
              <a:t>Πάνω</a:t>
            </a:r>
          </a:p>
          <a:p>
            <a:r>
              <a:rPr lang="el-GR" dirty="0"/>
              <a:t>Κάτω </a:t>
            </a:r>
          </a:p>
          <a:p>
            <a:r>
              <a:rPr lang="el-GR" dirty="0"/>
              <a:t>κεντρικά</a:t>
            </a:r>
          </a:p>
        </p:txBody>
      </p:sp>
    </p:spTree>
    <p:extLst>
      <p:ext uri="{BB962C8B-B14F-4D97-AF65-F5344CB8AC3E}">
        <p14:creationId xmlns:p14="http://schemas.microsoft.com/office/powerpoint/2010/main" val="2809002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0013Γ.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242965" y="0"/>
            <a:ext cx="5706070" cy="6858000"/>
          </a:xfrm>
          <a:prstGeom prst="rect">
            <a:avLst/>
          </a:prstGeom>
        </p:spPr>
      </p:pic>
      <p:pic>
        <p:nvPicPr>
          <p:cNvPr id="3" name="2 - Εικόνα" descr="0013Α.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42965" y="0"/>
            <a:ext cx="5706070" cy="6858000"/>
          </a:xfrm>
          <a:prstGeom prst="rect">
            <a:avLst/>
          </a:prstGeom>
        </p:spPr>
      </p:pic>
      <p:pic>
        <p:nvPicPr>
          <p:cNvPr id="4" name="3 - Εικόνα" descr="0013Β.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242965" y="0"/>
            <a:ext cx="5706070" cy="6858000"/>
          </a:xfrm>
          <a:prstGeom prst="rect">
            <a:avLst/>
          </a:prstGeom>
        </p:spPr>
      </p:pic>
    </p:spTree>
    <p:extLst>
      <p:ext uri="{BB962C8B-B14F-4D97-AF65-F5344CB8AC3E}">
        <p14:creationId xmlns:p14="http://schemas.microsoft.com/office/powerpoint/2010/main" val="336480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ppt_x"/>
                                          </p:val>
                                        </p:tav>
                                        <p:tav tm="100000">
                                          <p:val>
                                            <p:strVal val="#ppt_x"/>
                                          </p:val>
                                        </p:tav>
                                      </p:tavLst>
                                    </p:anim>
                                    <p:anim calcmode="lin" valueType="num">
                                      <p:cBhvr additive="base">
                                        <p:cTn id="14"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0017"/>
          <p:cNvPicPr>
            <a:picLocks noChangeAspect="1" noChangeArrowheads="1"/>
          </p:cNvPicPr>
          <p:nvPr/>
        </p:nvPicPr>
        <p:blipFill>
          <a:blip r:embed="rId3" cstate="print"/>
          <a:srcRect/>
          <a:stretch>
            <a:fillRect/>
          </a:stretch>
        </p:blipFill>
        <p:spPr bwMode="auto">
          <a:xfrm>
            <a:off x="3503613" y="188914"/>
            <a:ext cx="5541962" cy="6537325"/>
          </a:xfrm>
          <a:prstGeom prst="rect">
            <a:avLst/>
          </a:prstGeom>
          <a:noFill/>
        </p:spPr>
      </p:pic>
      <p:sp>
        <p:nvSpPr>
          <p:cNvPr id="43013" name="Text Box 5"/>
          <p:cNvSpPr txBox="1">
            <a:spLocks noChangeArrowheads="1"/>
          </p:cNvSpPr>
          <p:nvPr/>
        </p:nvSpPr>
        <p:spPr bwMode="auto">
          <a:xfrm>
            <a:off x="1703388" y="476251"/>
            <a:ext cx="1655762" cy="396875"/>
          </a:xfrm>
          <a:prstGeom prst="rect">
            <a:avLst/>
          </a:prstGeom>
          <a:noFill/>
          <a:ln w="9525">
            <a:noFill/>
            <a:miter lim="800000"/>
            <a:headEnd/>
            <a:tailEnd/>
          </a:ln>
          <a:effectLst/>
        </p:spPr>
        <p:txBody>
          <a:bodyPr>
            <a:spAutoFit/>
          </a:bodyPr>
          <a:lstStyle/>
          <a:p>
            <a:pPr>
              <a:spcBef>
                <a:spcPct val="50000"/>
              </a:spcBef>
            </a:pPr>
            <a:r>
              <a:rPr lang="en-US" sz="2000"/>
              <a:t>Escher 2</a:t>
            </a:r>
            <a:endParaRPr lang="el-GR" sz="2000"/>
          </a:p>
        </p:txBody>
      </p:sp>
    </p:spTree>
    <p:extLst>
      <p:ext uri="{BB962C8B-B14F-4D97-AF65-F5344CB8AC3E}">
        <p14:creationId xmlns:p14="http://schemas.microsoft.com/office/powerpoint/2010/main" val="518667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3 - Εικόνα" descr="0017Β.jpg"/>
          <p:cNvPicPr>
            <a:picLocks noChangeAspect="1"/>
          </p:cNvPicPr>
          <p:nvPr/>
        </p:nvPicPr>
        <p:blipFill>
          <a:blip r:embed="rId3" cstate="print"/>
          <a:srcRect t="30208"/>
          <a:stretch>
            <a:fillRect/>
          </a:stretch>
        </p:blipFill>
        <p:spPr>
          <a:xfrm>
            <a:off x="3189387" y="2071678"/>
            <a:ext cx="5813227" cy="4786322"/>
          </a:xfrm>
          <a:prstGeom prst="rect">
            <a:avLst/>
          </a:prstGeom>
        </p:spPr>
      </p:pic>
      <p:pic>
        <p:nvPicPr>
          <p:cNvPr id="5" name="4 - Εικόνα" descr="0017Γ.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096920" y="0"/>
            <a:ext cx="5905694" cy="6858000"/>
          </a:xfrm>
          <a:prstGeom prst="rect">
            <a:avLst/>
          </a:prstGeom>
        </p:spPr>
      </p:pic>
    </p:spTree>
    <p:extLst>
      <p:ext uri="{BB962C8B-B14F-4D97-AF65-F5344CB8AC3E}">
        <p14:creationId xmlns:p14="http://schemas.microsoft.com/office/powerpoint/2010/main" val="88884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b="1"/>
              <a:t>M</a:t>
            </a:r>
            <a:r>
              <a:rPr lang="el-GR" b="1"/>
              <a:t>.</a:t>
            </a:r>
            <a:r>
              <a:rPr lang="en-US" b="1"/>
              <a:t>C</a:t>
            </a:r>
            <a:r>
              <a:rPr lang="el-GR" b="1"/>
              <a:t>. </a:t>
            </a:r>
            <a:r>
              <a:rPr lang="en-US" b="1"/>
              <a:t>Escher</a:t>
            </a:r>
            <a:endParaRPr lang="el-GR" b="1"/>
          </a:p>
        </p:txBody>
      </p:sp>
      <p:sp>
        <p:nvSpPr>
          <p:cNvPr id="149507" name="Rectangle 3"/>
          <p:cNvSpPr>
            <a:spLocks noGrp="1" noChangeArrowheads="1"/>
          </p:cNvSpPr>
          <p:nvPr>
            <p:ph type="body" idx="1"/>
          </p:nvPr>
        </p:nvSpPr>
        <p:spPr/>
        <p:txBody>
          <a:bodyPr>
            <a:normAutofit lnSpcReduction="10000"/>
          </a:bodyPr>
          <a:lstStyle/>
          <a:p>
            <a:r>
              <a:rPr lang="el-GR" dirty="0"/>
              <a:t>Ο </a:t>
            </a:r>
            <a:r>
              <a:rPr lang="el-GR" dirty="0" err="1"/>
              <a:t>Μάουριτς</a:t>
            </a:r>
            <a:r>
              <a:rPr lang="el-GR" dirty="0"/>
              <a:t> </a:t>
            </a:r>
            <a:r>
              <a:rPr lang="el-GR" dirty="0" err="1"/>
              <a:t>Κορνέλις</a:t>
            </a:r>
            <a:r>
              <a:rPr lang="el-GR" dirty="0"/>
              <a:t> </a:t>
            </a:r>
            <a:r>
              <a:rPr lang="el-GR" dirty="0" err="1"/>
              <a:t>Έσερ</a:t>
            </a:r>
            <a:r>
              <a:rPr lang="el-GR" dirty="0"/>
              <a:t> (Μ</a:t>
            </a:r>
            <a:r>
              <a:rPr lang="en-US" dirty="0" err="1"/>
              <a:t>aurits</a:t>
            </a:r>
            <a:r>
              <a:rPr lang="en-US" dirty="0"/>
              <a:t> Cornelis Escher</a:t>
            </a:r>
            <a:r>
              <a:rPr lang="en-US" i="1" dirty="0"/>
              <a:t>) </a:t>
            </a:r>
            <a:r>
              <a:rPr lang="el-GR" dirty="0"/>
              <a:t>γεννήθηκε το 1898 στην Ολλανδία και ήταν εικαστικός καλλιτέχνης. Ασχολήθηκε κυρίως με το σχέδιο και τη γραφιστική αλλά και με την ξυλογραφία, τη λιθογραφία και τη χαλκογραφία.</a:t>
            </a:r>
            <a:endParaRPr lang="el-GR" b="1" dirty="0"/>
          </a:p>
          <a:p>
            <a:endParaRPr lang="el-GR" b="1" dirty="0"/>
          </a:p>
          <a:p>
            <a:endParaRPr lang="el-GR" b="1" dirty="0"/>
          </a:p>
          <a:p>
            <a:endParaRPr lang="el-GR" b="1" dirty="0"/>
          </a:p>
          <a:p>
            <a:r>
              <a:rPr lang="en-US" b="1" dirty="0"/>
              <a:t>O M</a:t>
            </a:r>
            <a:r>
              <a:rPr lang="el-GR" b="1" dirty="0"/>
              <a:t>.</a:t>
            </a:r>
            <a:r>
              <a:rPr lang="en-US" b="1" dirty="0"/>
              <a:t>C</a:t>
            </a:r>
            <a:r>
              <a:rPr lang="el-GR" b="1" dirty="0"/>
              <a:t>. </a:t>
            </a:r>
            <a:r>
              <a:rPr lang="en-US" b="1" dirty="0"/>
              <a:t>Escher</a:t>
            </a:r>
            <a:r>
              <a:rPr lang="el-GR" b="1" dirty="0"/>
              <a:t>, </a:t>
            </a:r>
            <a:r>
              <a:rPr lang="el-GR" dirty="0"/>
              <a:t>που ήταν ένα κράμα καλλιτέχνη και επιστήμονα. Τα μοναδικά και συναρπαστικά έργα τέχνης του  είναι ένα ταξίδι μεταξύ της φαντασίας, των μαθηματικών και της πραγματικής ζωής. </a:t>
            </a:r>
          </a:p>
        </p:txBody>
      </p:sp>
    </p:spTree>
    <p:extLst>
      <p:ext uri="{BB962C8B-B14F-4D97-AF65-F5344CB8AC3E}">
        <p14:creationId xmlns:p14="http://schemas.microsoft.com/office/powerpoint/2010/main" val="32364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0020A"/>
          <p:cNvPicPr>
            <a:picLocks noChangeAspect="1" noChangeArrowheads="1"/>
          </p:cNvPicPr>
          <p:nvPr/>
        </p:nvPicPr>
        <p:blipFill>
          <a:blip r:embed="rId3" cstate="print"/>
          <a:srcRect/>
          <a:stretch>
            <a:fillRect/>
          </a:stretch>
        </p:blipFill>
        <p:spPr bwMode="auto">
          <a:xfrm>
            <a:off x="3000375" y="481013"/>
            <a:ext cx="6191250" cy="5899150"/>
          </a:xfrm>
          <a:prstGeom prst="rect">
            <a:avLst/>
          </a:prstGeom>
          <a:noFill/>
        </p:spPr>
      </p:pic>
      <p:sp>
        <p:nvSpPr>
          <p:cNvPr id="44037" name="Text Box 5"/>
          <p:cNvSpPr txBox="1">
            <a:spLocks noChangeArrowheads="1"/>
          </p:cNvSpPr>
          <p:nvPr/>
        </p:nvSpPr>
        <p:spPr bwMode="auto">
          <a:xfrm>
            <a:off x="1703389" y="549275"/>
            <a:ext cx="1152525" cy="400110"/>
          </a:xfrm>
          <a:prstGeom prst="rect">
            <a:avLst/>
          </a:prstGeom>
          <a:noFill/>
          <a:ln w="9525">
            <a:noFill/>
            <a:miter lim="800000"/>
            <a:headEnd/>
            <a:tailEnd/>
          </a:ln>
          <a:effectLst/>
        </p:spPr>
        <p:txBody>
          <a:bodyPr>
            <a:spAutoFit/>
          </a:bodyPr>
          <a:lstStyle/>
          <a:p>
            <a:pPr>
              <a:spcBef>
                <a:spcPct val="50000"/>
              </a:spcBef>
            </a:pPr>
            <a:r>
              <a:rPr lang="en-US" sz="2000"/>
              <a:t>Escher 3</a:t>
            </a:r>
            <a:endParaRPr lang="el-GR" sz="2000"/>
          </a:p>
        </p:txBody>
      </p:sp>
    </p:spTree>
    <p:extLst>
      <p:ext uri="{BB962C8B-B14F-4D97-AF65-F5344CB8AC3E}">
        <p14:creationId xmlns:p14="http://schemas.microsoft.com/office/powerpoint/2010/main" val="163334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0021A"/>
          <p:cNvPicPr>
            <a:picLocks noChangeAspect="1" noChangeArrowheads="1"/>
          </p:cNvPicPr>
          <p:nvPr/>
        </p:nvPicPr>
        <p:blipFill>
          <a:blip r:embed="rId3" cstate="print"/>
          <a:srcRect/>
          <a:stretch>
            <a:fillRect/>
          </a:stretch>
        </p:blipFill>
        <p:spPr bwMode="auto">
          <a:xfrm>
            <a:off x="2711451" y="203200"/>
            <a:ext cx="6697663" cy="6521450"/>
          </a:xfrm>
          <a:prstGeom prst="rect">
            <a:avLst/>
          </a:prstGeom>
          <a:noFill/>
        </p:spPr>
      </p:pic>
      <p:sp>
        <p:nvSpPr>
          <p:cNvPr id="45061" name="Text Box 5"/>
          <p:cNvSpPr txBox="1">
            <a:spLocks noChangeArrowheads="1"/>
          </p:cNvSpPr>
          <p:nvPr/>
        </p:nvSpPr>
        <p:spPr bwMode="auto">
          <a:xfrm>
            <a:off x="1703389" y="476250"/>
            <a:ext cx="1152525" cy="400110"/>
          </a:xfrm>
          <a:prstGeom prst="rect">
            <a:avLst/>
          </a:prstGeom>
          <a:noFill/>
          <a:ln w="9525">
            <a:noFill/>
            <a:miter lim="800000"/>
            <a:headEnd/>
            <a:tailEnd/>
          </a:ln>
          <a:effectLst/>
        </p:spPr>
        <p:txBody>
          <a:bodyPr>
            <a:spAutoFit/>
          </a:bodyPr>
          <a:lstStyle/>
          <a:p>
            <a:pPr>
              <a:spcBef>
                <a:spcPct val="50000"/>
              </a:spcBef>
            </a:pPr>
            <a:r>
              <a:rPr lang="en-US" sz="2000"/>
              <a:t>Escher 4</a:t>
            </a:r>
            <a:endParaRPr lang="el-GR" sz="2000"/>
          </a:p>
        </p:txBody>
      </p:sp>
    </p:spTree>
    <p:extLst>
      <p:ext uri="{BB962C8B-B14F-4D97-AF65-F5344CB8AC3E}">
        <p14:creationId xmlns:p14="http://schemas.microsoft.com/office/powerpoint/2010/main" val="349286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3 - Εικόνα" descr="0021Β.jpg"/>
          <p:cNvPicPr>
            <a:picLocks noChangeAspect="1"/>
          </p:cNvPicPr>
          <p:nvPr/>
        </p:nvPicPr>
        <p:blipFill>
          <a:blip r:embed="rId3" cstate="print">
            <a:clrChange>
              <a:clrFrom>
                <a:srgbClr val="FFFFFF"/>
              </a:clrFrom>
              <a:clrTo>
                <a:srgbClr val="FFFFFF">
                  <a:alpha val="0"/>
                </a:srgbClr>
              </a:clrTo>
            </a:clrChange>
          </a:blip>
          <a:stretch>
            <a:fillRect/>
          </a:stretch>
        </p:blipFill>
        <p:spPr>
          <a:xfrm>
            <a:off x="2573445" y="1"/>
            <a:ext cx="7045110" cy="6858001"/>
          </a:xfrm>
          <a:prstGeom prst="rect">
            <a:avLst/>
          </a:prstGeom>
        </p:spPr>
      </p:pic>
      <p:pic>
        <p:nvPicPr>
          <p:cNvPr id="6" name="5 - Εικόνα" descr="0021Γ.jpg"/>
          <p:cNvPicPr>
            <a:picLocks noChangeAspect="1"/>
          </p:cNvPicPr>
          <p:nvPr/>
        </p:nvPicPr>
        <p:blipFill>
          <a:blip r:embed="rId4" cstate="print">
            <a:clrChange>
              <a:clrFrom>
                <a:srgbClr val="FFFFFF"/>
              </a:clrFrom>
              <a:clrTo>
                <a:srgbClr val="FFFFFF">
                  <a:alpha val="0"/>
                </a:srgbClr>
              </a:clrTo>
            </a:clrChange>
          </a:blip>
          <a:stretch>
            <a:fillRect/>
          </a:stretch>
        </p:blipFill>
        <p:spPr>
          <a:xfrm>
            <a:off x="2573446" y="1"/>
            <a:ext cx="7045108" cy="6857999"/>
          </a:xfrm>
          <a:prstGeom prst="rect">
            <a:avLst/>
          </a:prstGeom>
        </p:spPr>
      </p:pic>
    </p:spTree>
    <p:extLst>
      <p:ext uri="{BB962C8B-B14F-4D97-AF65-F5344CB8AC3E}">
        <p14:creationId xmlns:p14="http://schemas.microsoft.com/office/powerpoint/2010/main" val="3358541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0072"/>
          <p:cNvPicPr>
            <a:picLocks noChangeAspect="1" noChangeArrowheads="1"/>
          </p:cNvPicPr>
          <p:nvPr/>
        </p:nvPicPr>
        <p:blipFill>
          <a:blip r:embed="rId3" cstate="print"/>
          <a:srcRect/>
          <a:stretch>
            <a:fillRect/>
          </a:stretch>
        </p:blipFill>
        <p:spPr bwMode="auto">
          <a:xfrm>
            <a:off x="3946525" y="188914"/>
            <a:ext cx="4298950" cy="6480175"/>
          </a:xfrm>
          <a:prstGeom prst="rect">
            <a:avLst/>
          </a:prstGeom>
          <a:noFill/>
        </p:spPr>
      </p:pic>
      <p:sp>
        <p:nvSpPr>
          <p:cNvPr id="48133" name="Text Box 5"/>
          <p:cNvSpPr txBox="1">
            <a:spLocks noChangeArrowheads="1"/>
          </p:cNvSpPr>
          <p:nvPr/>
        </p:nvSpPr>
        <p:spPr bwMode="auto">
          <a:xfrm>
            <a:off x="1755775" y="111126"/>
            <a:ext cx="1676400" cy="396875"/>
          </a:xfrm>
          <a:prstGeom prst="rect">
            <a:avLst/>
          </a:prstGeom>
          <a:noFill/>
          <a:ln w="9525">
            <a:noFill/>
            <a:miter lim="800000"/>
            <a:headEnd/>
            <a:tailEnd/>
          </a:ln>
          <a:effectLst/>
        </p:spPr>
        <p:txBody>
          <a:bodyPr>
            <a:spAutoFit/>
          </a:bodyPr>
          <a:lstStyle/>
          <a:p>
            <a:r>
              <a:rPr lang="en-US" sz="2000" dirty="0"/>
              <a:t>Escher 5</a:t>
            </a:r>
            <a:endParaRPr lang="el-GR" sz="2000" dirty="0"/>
          </a:p>
        </p:txBody>
      </p:sp>
    </p:spTree>
    <p:extLst>
      <p:ext uri="{BB962C8B-B14F-4D97-AF65-F5344CB8AC3E}">
        <p14:creationId xmlns:p14="http://schemas.microsoft.com/office/powerpoint/2010/main" val="2516105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81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F74F15A0-B57F-F448-A65A-6C6BAE801A83}"/>
              </a:ext>
            </a:extLst>
          </p:cNvPr>
          <p:cNvGraphicFramePr>
            <a:graphicFrameLocks noGrp="1"/>
          </p:cNvGraphicFramePr>
          <p:nvPr>
            <p:extLst>
              <p:ext uri="{D42A27DB-BD31-4B8C-83A1-F6EECF244321}">
                <p14:modId xmlns:p14="http://schemas.microsoft.com/office/powerpoint/2010/main" val="1216360921"/>
              </p:ext>
            </p:extLst>
          </p:nvPr>
        </p:nvGraphicFramePr>
        <p:xfrm>
          <a:off x="279698" y="249564"/>
          <a:ext cx="11284772" cy="1645920"/>
        </p:xfrm>
        <a:graphic>
          <a:graphicData uri="http://schemas.openxmlformats.org/drawingml/2006/table">
            <a:tbl>
              <a:tblPr/>
              <a:tblGrid>
                <a:gridCol w="11284772">
                  <a:extLst>
                    <a:ext uri="{9D8B030D-6E8A-4147-A177-3AD203B41FA5}">
                      <a16:colId xmlns:a16="http://schemas.microsoft.com/office/drawing/2014/main" val="1187409198"/>
                    </a:ext>
                  </a:extLst>
                </a:gridCol>
              </a:tblGrid>
              <a:tr h="0">
                <a:tc>
                  <a:txBody>
                    <a:bodyPr/>
                    <a:lstStyle/>
                    <a:p>
                      <a:pPr algn="ctr"/>
                      <a:r>
                        <a:rPr lang="el-GR" b="1">
                          <a:solidFill>
                            <a:srgbClr val="003333"/>
                          </a:solidFill>
                          <a:effectLst/>
                          <a:latin typeface="Verdana" panose="020B0604030504040204" pitchFamily="34" charset="0"/>
                        </a:rPr>
                        <a:t>ΓΩΣΣΑΡΙ</a:t>
                      </a:r>
                      <a:endParaRPr lang="el-GR">
                        <a:solidFill>
                          <a:srgbClr val="003333"/>
                        </a:solidFill>
                        <a:effectLst/>
                        <a:latin typeface="Verdana" panose="020B060403050404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96872382"/>
                  </a:ext>
                </a:extLst>
              </a:tr>
              <a:tr h="0">
                <a:tc>
                  <a:txBody>
                    <a:bodyPr/>
                    <a:lstStyle/>
                    <a:p>
                      <a:pPr algn="ctr"/>
                      <a:r>
                        <a:rPr lang="el-GR" b="1">
                          <a:solidFill>
                            <a:srgbClr val="003333"/>
                          </a:solidFill>
                          <a:effectLst/>
                          <a:latin typeface="Verdana" panose="020B0604030504040204" pitchFamily="34" charset="0"/>
                        </a:rPr>
                        <a:t>Λιθογραφία:</a:t>
                      </a:r>
                      <a:endParaRPr lang="el-GR">
                        <a:solidFill>
                          <a:srgbClr val="003333"/>
                        </a:solidFill>
                        <a:effectLst/>
                        <a:latin typeface="Verdana" panose="020B0604030504040204" pitchFamily="34"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789596398"/>
                  </a:ext>
                </a:extLst>
              </a:tr>
              <a:tr h="0">
                <a:tc>
                  <a:txBody>
                    <a:bodyPr/>
                    <a:lstStyle/>
                    <a:p>
                      <a:pPr algn="ctr"/>
                      <a:r>
                        <a:rPr lang="el-GR" dirty="0">
                          <a:solidFill>
                            <a:srgbClr val="003333"/>
                          </a:solidFill>
                          <a:effectLst/>
                          <a:latin typeface="Verdana" panose="020B0604030504040204" pitchFamily="34" charset="0"/>
                        </a:rPr>
                        <a:t>Είναι μέθοδος εκτύπωσης εικόνων. Πάνω σε μια επίπεδη επιφάνεια από πέτρα (λίθο) ή τσίγκο σχεδιάζεται με ειδικά λιπαρά μολύβια το σχέδιο. Κατόπιν μελανώνεται η επιφάνεια με ειδικό μελάνι, το οποίο καλύπτει μόνο το σχέδιο. Στη συνέχεια εφαρμόζεται χαρτί επάνω στο σχέδιο και με πίεση σε πρέσα εμφανίζεται το σχέδιο πάνω στο χαρτί.</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88939913"/>
                  </a:ext>
                </a:extLst>
              </a:tr>
            </a:tbl>
          </a:graphicData>
        </a:graphic>
      </p:graphicFrame>
      <p:sp>
        <p:nvSpPr>
          <p:cNvPr id="2" name="TextBox 1">
            <a:extLst>
              <a:ext uri="{FF2B5EF4-FFF2-40B4-BE49-F238E27FC236}">
                <a16:creationId xmlns:a16="http://schemas.microsoft.com/office/drawing/2014/main" id="{2FA8A0F8-2ACC-8B40-85AD-177A351B1E22}"/>
              </a:ext>
            </a:extLst>
          </p:cNvPr>
          <p:cNvSpPr txBox="1"/>
          <p:nvPr/>
        </p:nvSpPr>
        <p:spPr>
          <a:xfrm>
            <a:off x="279698" y="1990164"/>
            <a:ext cx="11177195" cy="1846659"/>
          </a:xfrm>
          <a:prstGeom prst="rect">
            <a:avLst/>
          </a:prstGeom>
          <a:solidFill>
            <a:schemeClr val="tx1"/>
          </a:solidFill>
        </p:spPr>
        <p:txBody>
          <a:bodyPr wrap="square" rtlCol="0">
            <a:spAutoFit/>
          </a:bodyPr>
          <a:lstStyle/>
          <a:p>
            <a:r>
              <a:rPr lang="el-GR" dirty="0"/>
              <a:t>Η</a:t>
            </a:r>
            <a:r>
              <a:rPr lang="el-GR" sz="2400" b="1" dirty="0">
                <a:solidFill>
                  <a:schemeClr val="bg1"/>
                </a:solidFill>
              </a:rPr>
              <a:t> </a:t>
            </a:r>
            <a:r>
              <a:rPr lang="el-GR" sz="2400" b="1">
                <a:solidFill>
                  <a:schemeClr val="bg1"/>
                </a:solidFill>
              </a:rPr>
              <a:t>ξυλογραφία </a:t>
            </a:r>
            <a:r>
              <a:rPr lang="el-GR">
                <a:solidFill>
                  <a:schemeClr val="bg1"/>
                </a:solidFill>
              </a:rPr>
              <a:t>είναι </a:t>
            </a:r>
            <a:r>
              <a:rPr lang="el-GR" dirty="0">
                <a:solidFill>
                  <a:schemeClr val="bg1"/>
                </a:solidFill>
              </a:rPr>
              <a:t>η τέχνη της εγχάραξης, πάνω σε ξύλινη επιφάνεια, αναγλυφικών αναπαραστάσεων, προορισμένων προς εκτύπωση, και το αποτέλεσμα της εκτυπώσεως αυτών των αναπαραστάσεων.</a:t>
            </a:r>
          </a:p>
          <a:p>
            <a:r>
              <a:rPr lang="el-GR" dirty="0">
                <a:solidFill>
                  <a:schemeClr val="bg1"/>
                </a:solidFill>
              </a:rPr>
              <a:t>Η τέχνη αυτή ήταν γνωστή από αρχαιοτάτων χρόνων. Οι αρχαίοι Αιγύπτιοι, οι Ινδοί, οι Έλληνες και οι Ρωμαίοι ήταν οι λαοί που γνώριζαν και χρησιμοποιούσαν την ξυλογραφία ταυτόχρονα με τη χαρακτική των μετάλλων. Κατά τον Μεσαίωνα, η ξυλογραφία χρησιμοποιείται σε σφραγίδες και μονογράμματα και για την αποτύπωση έγχρωμων σχεδίων, κυρίως επάνω σε υφασμάτινες επιφάνειες.</a:t>
            </a:r>
          </a:p>
        </p:txBody>
      </p:sp>
    </p:spTree>
    <p:extLst>
      <p:ext uri="{BB962C8B-B14F-4D97-AF65-F5344CB8AC3E}">
        <p14:creationId xmlns:p14="http://schemas.microsoft.com/office/powerpoint/2010/main" val="15037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00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BA72F7E4-A91D-624C-8BFF-CE150EDAFB6A}"/>
              </a:ext>
            </a:extLst>
          </p:cNvPr>
          <p:cNvSpPr/>
          <p:nvPr/>
        </p:nvSpPr>
        <p:spPr>
          <a:xfrm>
            <a:off x="240255" y="89686"/>
            <a:ext cx="6096000" cy="2031325"/>
          </a:xfrm>
          <a:prstGeom prst="rect">
            <a:avLst/>
          </a:prstGeom>
        </p:spPr>
        <p:txBody>
          <a:bodyPr>
            <a:spAutoFit/>
          </a:bodyPr>
          <a:lstStyle/>
          <a:p>
            <a:pPr fontAlgn="base"/>
            <a:r>
              <a:rPr lang="el-GR" dirty="0">
                <a:latin typeface="Source Sans Pro" panose="020B0503030403020204" pitchFamily="34" charset="0"/>
              </a:rPr>
              <a:t>Η ζωή του ήταν αξιοσημείωτη, ακριβώς επειδή ο καθένας μπορεί να ταυτιστεί μαζί του. Δεν ήταν ιδιαίτερα καλός μαθητής, μάλλον το αντίθετο, και η επιτυχία του ήρθε μετά από χρόνια σκληρής δουλειάς και αναζήτησης.</a:t>
            </a:r>
          </a:p>
          <a:p>
            <a:pPr fontAlgn="base"/>
            <a:r>
              <a:rPr lang="el-GR" dirty="0">
                <a:latin typeface="Source Sans Pro" panose="020B0503030403020204" pitchFamily="34" charset="0"/>
              </a:rPr>
              <a:t>Οι πρώτες δημιουργίες του </a:t>
            </a:r>
            <a:r>
              <a:rPr lang="el-GR" dirty="0" err="1">
                <a:latin typeface="Source Sans Pro" panose="020B0503030403020204" pitchFamily="34" charset="0"/>
              </a:rPr>
              <a:t>Έσερ</a:t>
            </a:r>
            <a:r>
              <a:rPr lang="el-GR" dirty="0">
                <a:latin typeface="Source Sans Pro" panose="020B0503030403020204" pitchFamily="34" charset="0"/>
              </a:rPr>
              <a:t> είναι λιτές και βασίζονται στην παρατήρηση του κόσμου γύρω του. Έντομα, ζώα, φυτά και τοπία ήταν τα κύρια θέματα που αποτύπωνε.</a:t>
            </a:r>
            <a:endParaRPr lang="el-GR" b="0" i="0" dirty="0">
              <a:effectLst/>
              <a:latin typeface="Source Sans Pro" panose="020B0503030403020204" pitchFamily="34" charset="0"/>
            </a:endParaRPr>
          </a:p>
        </p:txBody>
      </p:sp>
      <p:pic>
        <p:nvPicPr>
          <p:cNvPr id="1026" name="Picture 2" descr="escher three words">
            <a:extLst>
              <a:ext uri="{FF2B5EF4-FFF2-40B4-BE49-F238E27FC236}">
                <a16:creationId xmlns:a16="http://schemas.microsoft.com/office/drawing/2014/main" id="{DA2326F7-29FA-F84A-968E-C8C82FCCA5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977" y="0"/>
            <a:ext cx="4714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286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251D5877-18C1-304C-8312-A7B92A6B01FB}"/>
              </a:ext>
            </a:extLst>
          </p:cNvPr>
          <p:cNvSpPr/>
          <p:nvPr/>
        </p:nvSpPr>
        <p:spPr>
          <a:xfrm>
            <a:off x="539675" y="355969"/>
            <a:ext cx="11112649" cy="1200329"/>
          </a:xfrm>
          <a:prstGeom prst="rect">
            <a:avLst/>
          </a:prstGeom>
        </p:spPr>
        <p:txBody>
          <a:bodyPr wrap="square">
            <a:spAutoFit/>
          </a:bodyPr>
          <a:lstStyle/>
          <a:p>
            <a:pPr fontAlgn="base"/>
            <a:r>
              <a:rPr lang="el-GR" dirty="0">
                <a:latin typeface="Source Sans Pro" panose="020B0503030403020204" pitchFamily="34" charset="0"/>
              </a:rPr>
              <a:t>Μπήκε σε μια σχολή Τέχνης και Αρχιτεκτονικής στην προσπάθεια να ικανοποιήσει την επιθυμία των γονιών του να γίνει αρχιτέκτονας αλλά και για να αναπτύξει το ταλέντο του. Αυτό όμως δεν κράτησε για πολύ, καθώς ένας από τους καθηγητές του ανακάλυψε το ταλέντο του, και του πρότεινε να ακολουθήσει τις γραφικές τέχνες. </a:t>
            </a:r>
            <a:br>
              <a:rPr lang="el-GR" dirty="0"/>
            </a:br>
            <a:endParaRPr lang="el-GR" dirty="0"/>
          </a:p>
        </p:txBody>
      </p:sp>
      <p:sp>
        <p:nvSpPr>
          <p:cNvPr id="3" name="TextBox 2">
            <a:extLst>
              <a:ext uri="{FF2B5EF4-FFF2-40B4-BE49-F238E27FC236}">
                <a16:creationId xmlns:a16="http://schemas.microsoft.com/office/drawing/2014/main" id="{E50DD81B-800A-5B48-89B0-830FAB0A2198}"/>
              </a:ext>
            </a:extLst>
          </p:cNvPr>
          <p:cNvSpPr txBox="1"/>
          <p:nvPr/>
        </p:nvSpPr>
        <p:spPr>
          <a:xfrm>
            <a:off x="539675" y="1277470"/>
            <a:ext cx="11112648" cy="2031325"/>
          </a:xfrm>
          <a:prstGeom prst="rect">
            <a:avLst/>
          </a:prstGeom>
          <a:noFill/>
        </p:spPr>
        <p:txBody>
          <a:bodyPr wrap="square" rtlCol="0">
            <a:spAutoFit/>
          </a:bodyPr>
          <a:lstStyle/>
          <a:p>
            <a:pPr fontAlgn="base"/>
            <a:r>
              <a:rPr lang="el-GR" dirty="0"/>
              <a:t>Αφού παράτησε τη σχολή, ο </a:t>
            </a:r>
            <a:r>
              <a:rPr lang="el-GR" dirty="0" err="1"/>
              <a:t>Έσερ</a:t>
            </a:r>
            <a:r>
              <a:rPr lang="el-GR" dirty="0"/>
              <a:t> ταξίδεψε στην Ιταλία, ένα ταξίδι που σημάδεψε και άλλαξε ολόκληρη την καλλιτεχνική του έκφραση και ζωή. Γοητεύτηκε βαθιά από την ιταλική ύπαιθρο και αρχιτεκτονική και αμέσως άρχισε να αποτυπώνει τα πάντα γύρω του. Λίγα χρόνια μετά, σε μία ακόμα από τις επισκέψεις του, η Ιταλία του χάρισε εκτός από έμπνευση και τον έρωτα, στο πρόσωπο της γυναίκας του </a:t>
            </a:r>
            <a:r>
              <a:rPr lang="en-US" dirty="0"/>
              <a:t>Jetta. </a:t>
            </a:r>
            <a:r>
              <a:rPr lang="el-GR" dirty="0"/>
              <a:t>Μετά από αυτό, η Ρώμη έγινε η μόνιμη κατοικία του ζευγαριού και μετέπειτα των τριών γιων τους.</a:t>
            </a:r>
          </a:p>
          <a:p>
            <a:br>
              <a:rPr lang="el-GR" dirty="0"/>
            </a:br>
            <a:endParaRPr lang="el-GR" dirty="0"/>
          </a:p>
        </p:txBody>
      </p:sp>
      <p:pic>
        <p:nvPicPr>
          <p:cNvPr id="5" name="Picture 2" descr="Maurits Cornelis Escher - 51 Artworks, Bio &amp; Shows on Artsy">
            <a:extLst>
              <a:ext uri="{FF2B5EF4-FFF2-40B4-BE49-F238E27FC236}">
                <a16:creationId xmlns:a16="http://schemas.microsoft.com/office/drawing/2014/main" id="{A4CA632D-4BED-454C-A2D5-C3F3FD234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26" y="2819523"/>
            <a:ext cx="5348343" cy="405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36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90FB98-D2EA-3D44-9783-C42494CAD9DE}"/>
              </a:ext>
            </a:extLst>
          </p:cNvPr>
          <p:cNvSpPr txBox="1"/>
          <p:nvPr/>
        </p:nvSpPr>
        <p:spPr>
          <a:xfrm>
            <a:off x="378308" y="121130"/>
            <a:ext cx="11024795" cy="1477328"/>
          </a:xfrm>
          <a:prstGeom prst="rect">
            <a:avLst/>
          </a:prstGeom>
          <a:noFill/>
        </p:spPr>
        <p:txBody>
          <a:bodyPr wrap="square" rtlCol="0">
            <a:spAutoFit/>
          </a:bodyPr>
          <a:lstStyle/>
          <a:p>
            <a:r>
              <a:rPr lang="el-GR" dirty="0"/>
              <a:t>Τα ταξίδια του στην Ισπανία επίσης έπαιξαν καθοριστικό ρόλο στην εξέλιξή του. Όταν ο </a:t>
            </a:r>
            <a:r>
              <a:rPr lang="el-GR" dirty="0" err="1"/>
              <a:t>Έσερ</a:t>
            </a:r>
            <a:r>
              <a:rPr lang="el-GR" dirty="0"/>
              <a:t> αντίκρισε την Αλάμπρα, ένα μαυριτανικό κάστρο του 14ου αιώνα, ερωτεύτηκε την αισθητική του, η οποία χαρακτηρίζεται από γεωμετρικές συμμετρίες και επαναλαμβανόμενα μοτίβα σε τοίχους και οροφές. Και από τότε ξεκίνησε μία μοναδική και τελείως διαφορετική εποχή στη ζωή του. Άρχισε να βρίσκει ενδιαφέρον στη διαίρεση του επιπέδου και τα επαναλαμβανόμενα μοτίβα.</a:t>
            </a:r>
          </a:p>
        </p:txBody>
      </p:sp>
      <p:pic>
        <p:nvPicPr>
          <p:cNvPr id="2050" name="Picture 2" descr="M. C. Escher: Απεικονίζοντας το αδύνατο – dimart">
            <a:extLst>
              <a:ext uri="{FF2B5EF4-FFF2-40B4-BE49-F238E27FC236}">
                <a16:creationId xmlns:a16="http://schemas.microsoft.com/office/drawing/2014/main" id="{D76B0823-CBDF-1B44-8630-D6FFA9FCF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774" y="1975627"/>
            <a:ext cx="6513718" cy="434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236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37F41D1-0F5D-C84A-B8D1-0BE373E9D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734" y="307789"/>
            <a:ext cx="40640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2D694C3-07AE-3A42-925B-0EED1649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307789"/>
            <a:ext cx="3217433" cy="2734818"/>
          </a:xfrm>
          <a:prstGeom prst="rect">
            <a:avLst/>
          </a:prstGeom>
          <a:noFill/>
          <a:extLst>
            <a:ext uri="{909E8E84-426E-40DD-AFC4-6F175D3DCCD1}">
              <a14:hiddenFill xmlns:a14="http://schemas.microsoft.com/office/drawing/2010/main">
                <a:solidFill>
                  <a:srgbClr val="FFFFFF"/>
                </a:solidFill>
              </a14:hiddenFill>
            </a:ext>
          </a:extLst>
        </p:spPr>
      </p:pic>
      <p:pic>
        <p:nvPicPr>
          <p:cNvPr id="2" name="Εικόνα 1">
            <a:extLst>
              <a:ext uri="{FF2B5EF4-FFF2-40B4-BE49-F238E27FC236}">
                <a16:creationId xmlns:a16="http://schemas.microsoft.com/office/drawing/2014/main" id="{524F652C-64E4-9C45-AC1A-B4349D860DE7}"/>
              </a:ext>
            </a:extLst>
          </p:cNvPr>
          <p:cNvPicPr>
            <a:picLocks noChangeAspect="1"/>
          </p:cNvPicPr>
          <p:nvPr/>
        </p:nvPicPr>
        <p:blipFill>
          <a:blip r:embed="rId4"/>
          <a:stretch>
            <a:fillRect/>
          </a:stretch>
        </p:blipFill>
        <p:spPr>
          <a:xfrm>
            <a:off x="524734" y="3175227"/>
            <a:ext cx="4064000" cy="2926080"/>
          </a:xfrm>
          <a:prstGeom prst="rect">
            <a:avLst/>
          </a:prstGeom>
        </p:spPr>
      </p:pic>
      <p:pic>
        <p:nvPicPr>
          <p:cNvPr id="3" name="Εικόνα 2">
            <a:extLst>
              <a:ext uri="{FF2B5EF4-FFF2-40B4-BE49-F238E27FC236}">
                <a16:creationId xmlns:a16="http://schemas.microsoft.com/office/drawing/2014/main" id="{538D8557-C387-5947-9AEF-E7FC37B68D1C}"/>
              </a:ext>
            </a:extLst>
          </p:cNvPr>
          <p:cNvPicPr>
            <a:picLocks noChangeAspect="1"/>
          </p:cNvPicPr>
          <p:nvPr/>
        </p:nvPicPr>
        <p:blipFill>
          <a:blip r:embed="rId5"/>
          <a:stretch>
            <a:fillRect/>
          </a:stretch>
        </p:blipFill>
        <p:spPr>
          <a:xfrm>
            <a:off x="6016753" y="3175227"/>
            <a:ext cx="3415013" cy="2853433"/>
          </a:xfrm>
          <a:prstGeom prst="rect">
            <a:avLst/>
          </a:prstGeom>
        </p:spPr>
      </p:pic>
    </p:spTree>
    <p:extLst>
      <p:ext uri="{BB962C8B-B14F-4D97-AF65-F5344CB8AC3E}">
        <p14:creationId xmlns:p14="http://schemas.microsoft.com/office/powerpoint/2010/main" val="3267525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264CB0-9382-EB48-93D9-45F1BB8078C4}"/>
              </a:ext>
            </a:extLst>
          </p:cNvPr>
          <p:cNvSpPr txBox="1"/>
          <p:nvPr/>
        </p:nvSpPr>
        <p:spPr>
          <a:xfrm>
            <a:off x="657545" y="472611"/>
            <a:ext cx="4387065" cy="1477328"/>
          </a:xfrm>
          <a:prstGeom prst="rect">
            <a:avLst/>
          </a:prstGeom>
          <a:noFill/>
        </p:spPr>
        <p:txBody>
          <a:bodyPr wrap="square" rtlCol="0">
            <a:spAutoFit/>
          </a:bodyPr>
          <a:lstStyle/>
          <a:p>
            <a:r>
              <a:rPr lang="en-US" dirty="0"/>
              <a:t>OPTICAL ILLUSION </a:t>
            </a:r>
            <a:endParaRPr lang="el-GR" dirty="0"/>
          </a:p>
          <a:p>
            <a:r>
              <a:rPr lang="el-GR" dirty="0"/>
              <a:t>ΜΙΑ ΓΕΦΥΡΑ ΣΤΟ ΑΠΕΙΡΟ</a:t>
            </a:r>
          </a:p>
          <a:p>
            <a:r>
              <a:rPr lang="el-GR" dirty="0"/>
              <a:t>Ο </a:t>
            </a:r>
            <a:r>
              <a:rPr lang="en-US" dirty="0"/>
              <a:t>ESCHER </a:t>
            </a:r>
            <a:r>
              <a:rPr lang="el-GR" dirty="0"/>
              <a:t>ΣΥΝΑΝΤΑ ΤΗΝ ΙΣΛΑΜΙΚΗ ΤΕΧΝΗ</a:t>
            </a:r>
            <a:endParaRPr lang="en-US" dirty="0"/>
          </a:p>
          <a:p>
            <a:endParaRPr lang="el-GR" dirty="0"/>
          </a:p>
          <a:p>
            <a:endParaRPr lang="en-US" dirty="0"/>
          </a:p>
        </p:txBody>
      </p:sp>
      <p:sp>
        <p:nvSpPr>
          <p:cNvPr id="4" name="TextBox 3">
            <a:extLst>
              <a:ext uri="{FF2B5EF4-FFF2-40B4-BE49-F238E27FC236}">
                <a16:creationId xmlns:a16="http://schemas.microsoft.com/office/drawing/2014/main" id="{D6F76CB7-E506-5541-9245-BF0D3ED70883}"/>
              </a:ext>
            </a:extLst>
          </p:cNvPr>
          <p:cNvSpPr txBox="1"/>
          <p:nvPr/>
        </p:nvSpPr>
        <p:spPr>
          <a:xfrm>
            <a:off x="432486" y="1445741"/>
            <a:ext cx="9737125" cy="646331"/>
          </a:xfrm>
          <a:prstGeom prst="rect">
            <a:avLst/>
          </a:prstGeom>
          <a:noFill/>
        </p:spPr>
        <p:txBody>
          <a:bodyPr wrap="square" rtlCol="0">
            <a:spAutoFit/>
          </a:bodyPr>
          <a:lstStyle/>
          <a:p>
            <a:r>
              <a:rPr lang="el-GR" dirty="0"/>
              <a:t>Τα μοτίβα του </a:t>
            </a:r>
            <a:r>
              <a:rPr lang="en-US" dirty="0"/>
              <a:t>Escher </a:t>
            </a:r>
            <a:r>
              <a:rPr lang="el-GR" dirty="0"/>
              <a:t>βασίζονται σε ακριβείς μαθηματικές δομές που εφαρμόζονται επί αιώνες στον κόσμο της «ισλαμικής» τέχνης.</a:t>
            </a:r>
          </a:p>
        </p:txBody>
      </p:sp>
      <p:pic>
        <p:nvPicPr>
          <p:cNvPr id="5" name="Εικόνα 4">
            <a:extLst>
              <a:ext uri="{FF2B5EF4-FFF2-40B4-BE49-F238E27FC236}">
                <a16:creationId xmlns:a16="http://schemas.microsoft.com/office/drawing/2014/main" id="{30448E76-4BB2-F847-AC28-D40BF376A1C9}"/>
              </a:ext>
            </a:extLst>
          </p:cNvPr>
          <p:cNvPicPr>
            <a:picLocks noChangeAspect="1"/>
          </p:cNvPicPr>
          <p:nvPr/>
        </p:nvPicPr>
        <p:blipFill>
          <a:blip r:embed="rId2"/>
          <a:stretch>
            <a:fillRect/>
          </a:stretch>
        </p:blipFill>
        <p:spPr>
          <a:xfrm>
            <a:off x="494983" y="2092072"/>
            <a:ext cx="3718671" cy="3502200"/>
          </a:xfrm>
          <a:prstGeom prst="rect">
            <a:avLst/>
          </a:prstGeom>
        </p:spPr>
      </p:pic>
      <p:pic>
        <p:nvPicPr>
          <p:cNvPr id="6" name="Εικόνα 5">
            <a:extLst>
              <a:ext uri="{FF2B5EF4-FFF2-40B4-BE49-F238E27FC236}">
                <a16:creationId xmlns:a16="http://schemas.microsoft.com/office/drawing/2014/main" id="{B0FBC03B-5CF9-014C-86C2-74D307CE8338}"/>
              </a:ext>
            </a:extLst>
          </p:cNvPr>
          <p:cNvPicPr>
            <a:picLocks noChangeAspect="1"/>
          </p:cNvPicPr>
          <p:nvPr/>
        </p:nvPicPr>
        <p:blipFill>
          <a:blip r:embed="rId3"/>
          <a:stretch>
            <a:fillRect/>
          </a:stretch>
        </p:blipFill>
        <p:spPr>
          <a:xfrm>
            <a:off x="4682650" y="2061262"/>
            <a:ext cx="3982477" cy="3533010"/>
          </a:xfrm>
          <a:prstGeom prst="rect">
            <a:avLst/>
          </a:prstGeom>
        </p:spPr>
      </p:pic>
      <p:sp>
        <p:nvSpPr>
          <p:cNvPr id="7" name="Ορθογώνιο 6">
            <a:extLst>
              <a:ext uri="{FF2B5EF4-FFF2-40B4-BE49-F238E27FC236}">
                <a16:creationId xmlns:a16="http://schemas.microsoft.com/office/drawing/2014/main" id="{C24B9F43-088A-CB40-8E62-3EAA5359E12A}"/>
              </a:ext>
            </a:extLst>
          </p:cNvPr>
          <p:cNvSpPr/>
          <p:nvPr/>
        </p:nvSpPr>
        <p:spPr>
          <a:xfrm>
            <a:off x="8983362" y="4398494"/>
            <a:ext cx="2879124" cy="1200329"/>
          </a:xfrm>
          <a:prstGeom prst="rect">
            <a:avLst/>
          </a:prstGeom>
        </p:spPr>
        <p:txBody>
          <a:bodyPr wrap="square">
            <a:spAutoFit/>
          </a:bodyPr>
          <a:lstStyle/>
          <a:p>
            <a:r>
              <a:rPr lang="en-US" dirty="0">
                <a:solidFill>
                  <a:srgbClr val="797E89"/>
                </a:solidFill>
                <a:latin typeface="Helvetica" pitchFamily="2" charset="0"/>
              </a:rPr>
              <a:t>Marble panel with geometric decoration (1350 – 1500, Mamluk), Egypt . </a:t>
            </a:r>
            <a:endParaRPr lang="en-US" dirty="0">
              <a:solidFill>
                <a:srgbClr val="797E89"/>
              </a:solidFill>
              <a:effectLst/>
              <a:latin typeface="Helvetica" pitchFamily="2" charset="0"/>
            </a:endParaRPr>
          </a:p>
        </p:txBody>
      </p:sp>
    </p:spTree>
    <p:extLst>
      <p:ext uri="{BB962C8B-B14F-4D97-AF65-F5344CB8AC3E}">
        <p14:creationId xmlns:p14="http://schemas.microsoft.com/office/powerpoint/2010/main" val="1561301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p:cTn id="7" dur="2750" fill="hold"/>
                                        <p:tgtEl>
                                          <p:spTgt spid="5"/>
                                        </p:tgtEl>
                                        <p:attrNameLst>
                                          <p:attrName>ppt_w</p:attrName>
                                        </p:attrNameLst>
                                      </p:cBhvr>
                                      <p:tavLst>
                                        <p:tav tm="0">
                                          <p:val>
                                            <p:fltVal val="0"/>
                                          </p:val>
                                        </p:tav>
                                        <p:tav tm="100000">
                                          <p:val>
                                            <p:strVal val="#ppt_w"/>
                                          </p:val>
                                        </p:tav>
                                      </p:tavLst>
                                    </p:anim>
                                    <p:anim calcmode="lin" valueType="num">
                                      <p:cBhvr>
                                        <p:cTn id="8" dur="2750" fill="hold"/>
                                        <p:tgtEl>
                                          <p:spTgt spid="5"/>
                                        </p:tgtEl>
                                        <p:attrNameLst>
                                          <p:attrName>ppt_h</p:attrName>
                                        </p:attrNameLst>
                                      </p:cBhvr>
                                      <p:tavLst>
                                        <p:tav tm="0">
                                          <p:val>
                                            <p:fltVal val="0"/>
                                          </p:val>
                                        </p:tav>
                                        <p:tav tm="100000">
                                          <p:val>
                                            <p:strVal val="#ppt_h"/>
                                          </p:val>
                                        </p:tav>
                                      </p:tavLst>
                                    </p:anim>
                                    <p:animEffect transition="in" filter="fade">
                                      <p:cBhvr>
                                        <p:cTn id="9"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43FF86E-DC8D-6B4F-9563-242D745AE166}"/>
              </a:ext>
            </a:extLst>
          </p:cNvPr>
          <p:cNvSpPr/>
          <p:nvPr/>
        </p:nvSpPr>
        <p:spPr>
          <a:xfrm>
            <a:off x="98854" y="58847"/>
            <a:ext cx="4880919" cy="5078313"/>
          </a:xfrm>
          <a:prstGeom prst="rect">
            <a:avLst/>
          </a:prstGeom>
        </p:spPr>
        <p:txBody>
          <a:bodyPr wrap="square">
            <a:spAutoFit/>
          </a:bodyPr>
          <a:lstStyle/>
          <a:p>
            <a:r>
              <a:rPr lang="el-GR" dirty="0" err="1">
                <a:latin typeface="Helvetica" pitchFamily="2" charset="0"/>
              </a:rPr>
              <a:t>Ψηφίδωση</a:t>
            </a:r>
            <a:endParaRPr lang="el-GR" dirty="0">
              <a:latin typeface="Helvetica" pitchFamily="2" charset="0"/>
            </a:endParaRPr>
          </a:p>
          <a:p>
            <a:br>
              <a:rPr lang="el-GR" dirty="0">
                <a:latin typeface="Helvetica" pitchFamily="2" charset="0"/>
              </a:rPr>
            </a:br>
            <a:endParaRPr lang="el-GR" dirty="0">
              <a:latin typeface="Helvetica" pitchFamily="2" charset="0"/>
            </a:endParaRPr>
          </a:p>
          <a:p>
            <a:r>
              <a:rPr lang="el-GR" dirty="0">
                <a:latin typeface="Helvetica" pitchFamily="2" charset="0"/>
              </a:rPr>
              <a:t>Αν και πολλοί δεν θα είναι εξοικειωμένοι με τον όρο ‘</a:t>
            </a:r>
            <a:r>
              <a:rPr lang="el-GR" dirty="0" err="1">
                <a:latin typeface="Helvetica" pitchFamily="2" charset="0"/>
              </a:rPr>
              <a:t>ψηφίδωση</a:t>
            </a:r>
            <a:r>
              <a:rPr lang="el-GR" dirty="0">
                <a:latin typeface="Helvetica" pitchFamily="2" charset="0"/>
              </a:rPr>
              <a:t>’</a:t>
            </a:r>
            <a:r>
              <a:rPr lang="en-US" dirty="0">
                <a:latin typeface="Helvetica" pitchFamily="2" charset="0"/>
              </a:rPr>
              <a:t>, </a:t>
            </a:r>
            <a:r>
              <a:rPr lang="el-GR" dirty="0">
                <a:latin typeface="Helvetica" pitchFamily="2" charset="0"/>
              </a:rPr>
              <a:t>η σημασία του δεν είναι τόσο περίπλοκη όσο φαίνεται. Ο καλλιτέχνης χρησιμοποιεί απλώς την περιορισμένη ζωγραφική επιφάνεια στην επιλεγμένη τεχνική σε μια συγκεκριμένη μαθηματική δομή, δημιουργώντας έτσι μια ισορροπημένη και συχνά ρυθμική εικόνα που αποτελείται από φυσικές, ή αφηρημένες μορφές σε ένα απλό σχέδιο. Η επανάληψη αυτού του μοτίβου προσφέρει μια αίσθηση γαλήνης, κίνησης ή ακόμα και επαφή με το άπειρο. Ο </a:t>
            </a:r>
            <a:r>
              <a:rPr lang="en-US" dirty="0">
                <a:latin typeface="Helvetica" pitchFamily="2" charset="0"/>
              </a:rPr>
              <a:t>Escher </a:t>
            </a:r>
            <a:r>
              <a:rPr lang="el-GR" dirty="0">
                <a:latin typeface="Helvetica" pitchFamily="2" charset="0"/>
              </a:rPr>
              <a:t>αναφέρθηκε στις ταπετσαρίες ως μια πλούσια και ατελείωτη πηγή έμπνευσης.</a:t>
            </a:r>
            <a:endParaRPr lang="el-GR" dirty="0">
              <a:effectLst/>
              <a:latin typeface="Helvetica" pitchFamily="2" charset="0"/>
            </a:endParaRPr>
          </a:p>
        </p:txBody>
      </p:sp>
      <p:pic>
        <p:nvPicPr>
          <p:cNvPr id="7" name="Εικόνα 6">
            <a:extLst>
              <a:ext uri="{FF2B5EF4-FFF2-40B4-BE49-F238E27FC236}">
                <a16:creationId xmlns:a16="http://schemas.microsoft.com/office/drawing/2014/main" id="{3CCC46A3-6D61-3C4F-A1B6-E3B477430027}"/>
              </a:ext>
            </a:extLst>
          </p:cNvPr>
          <p:cNvPicPr>
            <a:picLocks noChangeAspect="1"/>
          </p:cNvPicPr>
          <p:nvPr/>
        </p:nvPicPr>
        <p:blipFill>
          <a:blip r:embed="rId2"/>
          <a:stretch>
            <a:fillRect/>
          </a:stretch>
        </p:blipFill>
        <p:spPr>
          <a:xfrm>
            <a:off x="6096000" y="381000"/>
            <a:ext cx="5245100" cy="6096000"/>
          </a:xfrm>
          <a:prstGeom prst="rect">
            <a:avLst/>
          </a:prstGeom>
        </p:spPr>
      </p:pic>
    </p:spTree>
    <p:extLst>
      <p:ext uri="{BB962C8B-B14F-4D97-AF65-F5344CB8AC3E}">
        <p14:creationId xmlns:p14="http://schemas.microsoft.com/office/powerpoint/2010/main" val="1575507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Θέμα του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3107</TotalTime>
  <Words>1427</Words>
  <Application>Microsoft Macintosh PowerPoint</Application>
  <PresentationFormat>Ευρεία οθόνη</PresentationFormat>
  <Paragraphs>69</Paragraphs>
  <Slides>35</Slides>
  <Notes>10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Calibri Light</vt:lpstr>
      <vt:lpstr>Helvetica</vt:lpstr>
      <vt:lpstr>Source Sans Pro</vt:lpstr>
      <vt:lpstr>Verdana</vt:lpstr>
      <vt:lpstr>Θέμα του Office</vt:lpstr>
      <vt:lpstr>M.C. ESCHER</vt:lpstr>
      <vt:lpstr>Παρουσίαση του PowerPoint</vt:lpstr>
      <vt:lpstr>M.C. Escher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 ILLUSION ART</dc:title>
  <dc:creator>Vali Tzelepi</dc:creator>
  <cp:lastModifiedBy>Vali Tzelepi</cp:lastModifiedBy>
  <cp:revision>81</cp:revision>
  <dcterms:created xsi:type="dcterms:W3CDTF">2020-04-18T11:46:51Z</dcterms:created>
  <dcterms:modified xsi:type="dcterms:W3CDTF">2021-04-21T08:46:41Z</dcterms:modified>
</cp:coreProperties>
</file>