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72" r:id="rId16"/>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4"/>
  </p:normalViewPr>
  <p:slideViewPr>
    <p:cSldViewPr snapToGrid="0">
      <p:cViewPr varScale="1">
        <p:scale>
          <a:sx n="105" d="100"/>
          <a:sy n="105" d="100"/>
        </p:scale>
        <p:origin x="1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680" cy="681156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el-G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lstStyle/>
          <a:p>
            <a:r>
              <a:rPr lang="el-GR" sz="1800" b="0" strike="noStrike" spc="-1">
                <a:latin typeface="Arial"/>
              </a:rPr>
              <a:t>Πατήστε για επεξεργασία της μορφής κειμένου του τίτλου</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Οι συνθήκες ειρήνης του Α΄ Παγκόσμιου Πολέμου</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Το Συνέδριο Ειρήνης στο Παρίσι (1919-1920)</a:t>
            </a:r>
            <a:endParaRPr lang="el-GR" sz="2400" b="0" strike="noStrike" spc="-1">
              <a:latin typeface="Arial"/>
            </a:endParaRPr>
          </a:p>
        </p:txBody>
      </p:sp>
      <p:pic>
        <p:nvPicPr>
          <p:cNvPr id="39" name="Picture 2"/>
          <p:cNvPicPr/>
          <p:nvPr/>
        </p:nvPicPr>
        <p:blipFill>
          <a:blip r:embed="rId2"/>
          <a:stretch/>
        </p:blipFill>
        <p:spPr>
          <a:xfrm>
            <a:off x="26280" y="2287080"/>
            <a:ext cx="9117000" cy="3258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του Σαιν Ζερμαίν (10-9-1919)</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-Αφορά την Αυστροουγγαρία</a:t>
            </a:r>
            <a:endParaRPr lang="el-GR" sz="2400" b="0" strike="noStrike" spc="-1">
              <a:latin typeface="Arial"/>
            </a:endParaRPr>
          </a:p>
          <a:p>
            <a:pPr algn="ctr">
              <a:lnSpc>
                <a:spcPct val="100000"/>
              </a:lnSpc>
              <a:spcBef>
                <a:spcPts val="479"/>
              </a:spcBef>
            </a:pPr>
            <a:endParaRPr lang="el-GR" sz="2400" b="0" strike="noStrike" spc="-1">
              <a:latin typeface="Arial"/>
            </a:endParaRPr>
          </a:p>
        </p:txBody>
      </p:sp>
      <p:pic>
        <p:nvPicPr>
          <p:cNvPr id="56" name="Picture 2"/>
          <p:cNvPicPr/>
          <p:nvPr/>
        </p:nvPicPr>
        <p:blipFill>
          <a:blip r:embed="rId2"/>
          <a:stretch/>
        </p:blipFill>
        <p:spPr>
          <a:xfrm>
            <a:off x="0" y="1235520"/>
            <a:ext cx="9120240" cy="5642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του Νεϊγύ (27-11-1919)</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-Αφορά τη Βουλγαρία</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-Παραχωρούνται σημαντικά εδάφη στην Ελλάδα (κάποια προσωρινά μέχρι να υπογραφεί ξεχωριστή ελληνοτουρκική συνθήκη) και στη Σερβία</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-Χωριστή ελληνοβουλγαρική σύμβαση (11-1919) για ανταλλαγή πληθυσμών και ρευστοποίηση περιουσιών, προκειμένου να μην υπάρχουν μειονότητες</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p:nvPr/>
        </p:nvPicPr>
        <p:blipFill>
          <a:blip r:embed="rId2"/>
          <a:stretch/>
        </p:blipFill>
        <p:spPr>
          <a:xfrm>
            <a:off x="899640" y="664200"/>
            <a:ext cx="7162200" cy="5714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των Σεβρών (7/8-1920)</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-Αφορά την Οθωμανική Αυτοκρατορία</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-Παραχωρούνται στην Ελλάδα: η Θράκη (Ανατ.), τα νησιά του Ανατολικού Αιγαίου (εκτός Δωδεκανήσων)</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Η Ελλάδα αναλαμβάνει προσωρινά τη διοίκηση της περιοχής της Σμύρνης </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Η Κωνσταντινούπολη και τα Στενά γίνονται ουδέτερη ζώνη υπό διεθνή έλεγχο</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Συνέπειες των συνθηκών</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-Ο νέος ευρωπαϊκός χάρτης δημιούργησε νέες πηγές έντασης</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25 εκ. άνθρωποι αποτελούσαν μειονότητες στα νέα κράτη</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Προβλέφθηκαν προστασία κι εγγυήσεις, αλλά πολύ σύντομα υπήρξε καταπίεση</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Σύντομα αναπτύχθηκαν αναθεωρητικές τάσεις (Γερμανία, Ιταλία, Ουγγαρία, Βουλγαρία) </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-Σημαντικά προβλήματα στη Γερμανία, που τελικά οδήγησαν στην επικράτηση των Ναζιστών</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Στην Οθωμανική Αυτοκρατορία αναπτύχθηκε εθνικιστικό κίνημα υπό τον Μουσταφά Κεμάλ, που κατάφερε ν’ ανατρέψει τη συνθήκη των Σεβρών</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Στο Συνέδριο Ειρήνης στο Παρίσι οι νικητές χαράσσουν το νέο χάρτη της Ευρώπης και της Μέσης Ανατολής.</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Πρωταγωνιστούν ο γάλλος πρωθυπουργός Κλεμανσό, ο βρετανός πρωθυπουργός Λόυντ Τζόρτζ κι ο αμερικανός πρόεδρος Ουίλσον</a:t>
            </a:r>
            <a:endParaRPr lang="el-GR" sz="2400" b="0" strike="noStrike" spc="-1">
              <a:latin typeface="Arial"/>
            </a:endParaRPr>
          </a:p>
        </p:txBody>
      </p:sp>
      <p:pic>
        <p:nvPicPr>
          <p:cNvPr id="41" name="Picture 2"/>
          <p:cNvPicPr/>
          <p:nvPr/>
        </p:nvPicPr>
        <p:blipFill>
          <a:blip r:embed="rId2"/>
          <a:stretch/>
        </p:blipFill>
        <p:spPr>
          <a:xfrm>
            <a:off x="1841040" y="2588760"/>
            <a:ext cx="5230080" cy="4009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323640" y="0"/>
            <a:ext cx="8496360" cy="659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Στόχοι των νικητών</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Α) Ρύθμιση του γερμανικού ζητήματος, που θα αποδυνάμωνε τη Γερμανία και θ’ απέτρεπε την εκ νέου ισχυροποίησή της</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Β) Χάραξη νέων συνόρων στην Ανατολική και Κεντρική Ευρώπη και στην Εγγύς Ανατολή με κριτήριο τις διάφορες εθνότητες</a:t>
            </a:r>
            <a:endParaRPr lang="el-GR" sz="2400" b="0" strike="noStrike" spc="-1">
              <a:latin typeface="Arial"/>
            </a:endParaRPr>
          </a:p>
        </p:txBody>
      </p:sp>
      <p:pic>
        <p:nvPicPr>
          <p:cNvPr id="43" name="Picture 2"/>
          <p:cNvPicPr/>
          <p:nvPr/>
        </p:nvPicPr>
        <p:blipFill>
          <a:blip r:embed="rId2"/>
          <a:stretch/>
        </p:blipFill>
        <p:spPr>
          <a:xfrm>
            <a:off x="1919832" y="1721160"/>
            <a:ext cx="5079240" cy="3415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των Βερσαλλιών</a:t>
            </a:r>
            <a:endParaRPr lang="el-GR" sz="2400" b="0" strike="noStrike" spc="-1">
              <a:latin typeface="Arial"/>
            </a:endParaRPr>
          </a:p>
        </p:txBody>
      </p:sp>
      <p:pic>
        <p:nvPicPr>
          <p:cNvPr id="45" name="Picture 2"/>
          <p:cNvPicPr/>
          <p:nvPr/>
        </p:nvPicPr>
        <p:blipFill>
          <a:blip r:embed="rId2"/>
          <a:stretch/>
        </p:blipFill>
        <p:spPr>
          <a:xfrm>
            <a:off x="323640" y="1700640"/>
            <a:ext cx="2467080" cy="3760560"/>
          </a:xfrm>
          <a:prstGeom prst="rect">
            <a:avLst/>
          </a:prstGeom>
          <a:ln>
            <a:noFill/>
          </a:ln>
        </p:spPr>
      </p:pic>
      <p:pic>
        <p:nvPicPr>
          <p:cNvPr id="46" name="Picture 3"/>
          <p:cNvPicPr/>
          <p:nvPr/>
        </p:nvPicPr>
        <p:blipFill>
          <a:blip r:embed="rId3"/>
          <a:stretch/>
        </p:blipFill>
        <p:spPr>
          <a:xfrm>
            <a:off x="3996000" y="980640"/>
            <a:ext cx="4607640" cy="55299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των Βερσαλλιών (28-6-1919)</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Αφορά τη Γερμανία </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Επικρατούν οι σκληρές απόψεις της Γαλλίας</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Η Γερμανία χάνει την Αλσατία και τη Λοραίνη, που παίρνει η Γαλλία</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Μικρές περιοχές παίρνουν το Βέλγιο και η Πολωνία </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Η Γερμανία χάνει όλες τις αποικίες της</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Αποστρατιωτικοποίηση της Ρηνανίας και εγκατάσταση συμμαχικών στρατευμάτων</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Μείωση γερμανικού στρατού (Αφοπλισμός)</a:t>
            </a:r>
            <a:endParaRPr lang="el-GR" sz="2400" b="0" strike="noStrike" spc="-1">
              <a:latin typeface="Arial"/>
            </a:endParaRPr>
          </a:p>
          <a:p>
            <a:pPr marL="343080" indent="-342360" algn="ctr">
              <a:lnSpc>
                <a:spcPct val="100000"/>
              </a:lnSpc>
              <a:spcBef>
                <a:spcPts val="479"/>
              </a:spcBef>
              <a:buClr>
                <a:srgbClr val="FFFF00"/>
              </a:buClr>
              <a:buFont typeface="Arial"/>
              <a:buChar char="-"/>
            </a:pPr>
            <a:r>
              <a:rPr lang="el-GR" sz="2400" b="0" strike="noStrike" spc="-1">
                <a:solidFill>
                  <a:srgbClr val="FFFF00"/>
                </a:solidFill>
                <a:latin typeface="Calibri"/>
              </a:rPr>
              <a:t>Πολεμικές αποζημιώσεις (συν. 132 δισ. μάρκα)</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p:cNvPicPr/>
          <p:nvPr/>
        </p:nvPicPr>
        <p:blipFill>
          <a:blip r:embed="rId2"/>
          <a:stretch/>
        </p:blipFill>
        <p:spPr>
          <a:xfrm>
            <a:off x="899640" y="764640"/>
            <a:ext cx="7374960" cy="5732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p:nvPr/>
        </p:nvPicPr>
        <p:blipFill>
          <a:blip r:embed="rId2"/>
          <a:stretch/>
        </p:blipFill>
        <p:spPr>
          <a:xfrm>
            <a:off x="755640" y="908640"/>
            <a:ext cx="7693560" cy="5472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1" strike="noStrike" spc="-1">
                <a:solidFill>
                  <a:srgbClr val="FFFF00"/>
                </a:solidFill>
                <a:latin typeface="Calibri"/>
              </a:rPr>
              <a:t>Οι ευθύνες για τον πόλεμο</a:t>
            </a:r>
            <a:endParaRPr lang="el-GR" sz="2400" b="0" strike="noStrike" spc="-1">
              <a:latin typeface="Arial"/>
            </a:endParaRPr>
          </a:p>
          <a:p>
            <a:pPr algn="ctr">
              <a:lnSpc>
                <a:spcPct val="100000"/>
              </a:lnSpc>
              <a:spcBef>
                <a:spcPts val="479"/>
              </a:spcBef>
            </a:pPr>
            <a:r>
              <a:rPr lang="el-GR" sz="2400" b="0" i="1" strike="noStrike" spc="-1">
                <a:solidFill>
                  <a:srgbClr val="FFFF00"/>
                </a:solidFill>
                <a:latin typeface="Calibri"/>
              </a:rPr>
              <a:t>•«Οι Συμμαχικές δυνάμεις επιβεβαιώνουν και η Γερμανία αποδέχεται την ευθύνη της και την ευθύνη των συμμάχων της για την πρόκληση των απωλειών και των καταστροφών στις οποίες υποβλήθηκαν οι Συμμαχικές κυβερνήσεις και οι λαοί τους ως συνέπεια του πολέμου».</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Η διατύπωση της ευθύνης για τον πόλεμο από τη Συνθήκη των Βερσαλλιών, 1919.</a:t>
            </a:r>
            <a:endParaRPr lang="el-GR" sz="2400" b="0" strike="noStrike" spc="-1">
              <a:latin typeface="Arial"/>
            </a:endParaRPr>
          </a:p>
          <a:p>
            <a:pPr algn="ctr">
              <a:lnSpc>
                <a:spcPct val="100000"/>
              </a:lnSpc>
              <a:spcBef>
                <a:spcPts val="479"/>
              </a:spcBef>
            </a:pPr>
            <a:r>
              <a:rPr lang="el-GR" sz="2400" b="0" i="1" strike="noStrike" spc="-1">
                <a:solidFill>
                  <a:srgbClr val="FFFF00"/>
                </a:solidFill>
                <a:latin typeface="Calibri"/>
              </a:rPr>
              <a:t>•«Μας εξανάγκασαν να αποδεχθούμε την αποκλειστική ευθύνη του πολέμου: μια τέτοια παραδοχή στα χείλη μου θα ήταν ψευδής. Δεν επιζητούμε την απαλλαγή της Γερμανίας από κάθε ευθύνη γι' αυτόν τον παγκόσμιο πόλεμο και για τον τρόπο που διεξήχθη. Ωστόσο, με έμφαση αρνούμαστε ότι η Γερμανία της οποίας ο λαός αισθανόταν ότι διεξάγει αμυντικό πόλεμο, πρέπει να εξαναγκαστεί να αποδεχθεί την αποκλειστική ευθύνη».</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Κόμης Μπρόκντορφ-Ράντζαν, επικεφαλής της γερμανικής αντιπροσωπείας στις Βερσαλλίες, 1919.</a:t>
            </a:r>
            <a:endParaRPr lang="el-GR" sz="2400" b="0" strike="noStrike" spc="-1">
              <a:latin typeface="Arial"/>
            </a:endParaRPr>
          </a:p>
          <a:p>
            <a:pPr algn="ctr">
              <a:lnSpc>
                <a:spcPct val="100000"/>
              </a:lnSpc>
              <a:spcBef>
                <a:spcPts val="479"/>
              </a:spcBef>
            </a:pP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323640" y="332640"/>
            <a:ext cx="849636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479"/>
              </a:spcBef>
            </a:pPr>
            <a:r>
              <a:rPr lang="el-GR" sz="2400" b="0" strike="noStrike" spc="-1">
                <a:solidFill>
                  <a:srgbClr val="FFFF00"/>
                </a:solidFill>
                <a:latin typeface="Calibri"/>
              </a:rPr>
              <a:t>Συνθήκη του Σαιν Ζερμαίν (10-9-1919)</a:t>
            </a:r>
            <a:endParaRPr lang="el-GR" sz="2400" b="0" strike="noStrike" spc="-1">
              <a:latin typeface="Arial"/>
            </a:endParaRPr>
          </a:p>
        </p:txBody>
      </p:sp>
      <p:pic>
        <p:nvPicPr>
          <p:cNvPr id="54" name="Picture 2"/>
          <p:cNvPicPr/>
          <p:nvPr/>
        </p:nvPicPr>
        <p:blipFill>
          <a:blip r:embed="rId2"/>
          <a:stretch/>
        </p:blipFill>
        <p:spPr>
          <a:xfrm>
            <a:off x="683640" y="1452600"/>
            <a:ext cx="7619400" cy="4314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499</Words>
  <Application>Microsoft Macintosh PowerPoint</Application>
  <PresentationFormat>Προβολή στην οθόνη (4:3)</PresentationFormat>
  <Paragraphs>62</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Symbol</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
  <dc:creator>Georg</dc:creator>
  <dc:description/>
  <cp:lastModifiedBy>Eleni Poulou</cp:lastModifiedBy>
  <cp:revision>13</cp:revision>
  <dcterms:created xsi:type="dcterms:W3CDTF">2014-11-23T09:07:13Z</dcterms:created>
  <dcterms:modified xsi:type="dcterms:W3CDTF">2025-12-07T09:57:34Z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