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4" r:id="rId5"/>
    <p:sldId id="265" r:id="rId6"/>
    <p:sldId id="266" r:id="rId7"/>
    <p:sldId id="267" r:id="rId8"/>
    <p:sldId id="268" r:id="rId9"/>
    <p:sldId id="270" r:id="rId10"/>
    <p:sldId id="271" r:id="rId11"/>
    <p:sldId id="272" r:id="rId12"/>
    <p:sldId id="278" r:id="rId13"/>
    <p:sldId id="273" r:id="rId14"/>
    <p:sldId id="274" r:id="rId15"/>
    <p:sldId id="275" r:id="rId16"/>
    <p:sldId id="280" r:id="rId17"/>
    <p:sldId id="259" r:id="rId18"/>
    <p:sldId id="260" r:id="rId19"/>
    <p:sldId id="261" r:id="rId20"/>
    <p:sldId id="262"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156366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41791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375568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204996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327601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5A0F634-1C86-4EB9-B19D-0ABD9E1C0CA3}" type="datetimeFigureOut">
              <a:rPr lang="el-GR" smtClean="0"/>
              <a:t>23/10/2021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174882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5A0F634-1C86-4EB9-B19D-0ABD9E1C0CA3}" type="datetimeFigureOut">
              <a:rPr lang="el-GR" smtClean="0"/>
              <a:t>23/10/2021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356024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5A0F634-1C86-4EB9-B19D-0ABD9E1C0CA3}" type="datetimeFigureOut">
              <a:rPr lang="el-GR" smtClean="0"/>
              <a:t>23/10/2021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59605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5A0F634-1C86-4EB9-B19D-0ABD9E1C0CA3}" type="datetimeFigureOut">
              <a:rPr lang="el-GR" smtClean="0"/>
              <a:t>23/10/2021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47208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5A0F634-1C86-4EB9-B19D-0ABD9E1C0CA3}" type="datetimeFigureOut">
              <a:rPr lang="el-GR" smtClean="0"/>
              <a:t>23/10/2021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136689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5A0F634-1C86-4EB9-B19D-0ABD9E1C0CA3}" type="datetimeFigureOut">
              <a:rPr lang="el-GR" smtClean="0"/>
              <a:t>23/10/2021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35F028-044C-49B4-9D29-D9CADF01C5F5}" type="slidenum">
              <a:rPr lang="el-GR" smtClean="0"/>
              <a:t>‹#›</a:t>
            </a:fld>
            <a:endParaRPr lang="el-GR"/>
          </a:p>
        </p:txBody>
      </p:sp>
    </p:spTree>
    <p:extLst>
      <p:ext uri="{BB962C8B-B14F-4D97-AF65-F5344CB8AC3E}">
        <p14:creationId xmlns:p14="http://schemas.microsoft.com/office/powerpoint/2010/main" val="41469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0F634-1C86-4EB9-B19D-0ABD9E1C0CA3}" type="datetimeFigureOut">
              <a:rPr lang="el-GR" smtClean="0"/>
              <a:t>23/10/2021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5F028-044C-49B4-9D29-D9CADF01C5F5}" type="slidenum">
              <a:rPr lang="el-GR" smtClean="0"/>
              <a:t>‹#›</a:t>
            </a:fld>
            <a:endParaRPr lang="el-GR"/>
          </a:p>
        </p:txBody>
      </p:sp>
    </p:spTree>
    <p:extLst>
      <p:ext uri="{BB962C8B-B14F-4D97-AF65-F5344CB8AC3E}">
        <p14:creationId xmlns:p14="http://schemas.microsoft.com/office/powerpoint/2010/main" val="28542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wqebJkhoLm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xL9fNKt3jb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0cj9_s7pC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Ορθογώνιο 2"/>
          <p:cNvSpPr>
            <a:spLocks noChangeArrowheads="1"/>
          </p:cNvSpPr>
          <p:nvPr/>
        </p:nvSpPr>
        <p:spPr bwMode="auto">
          <a:xfrm>
            <a:off x="2643188" y="333375"/>
            <a:ext cx="3873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el-GR" sz="2000">
                <a:solidFill>
                  <a:schemeClr val="bg1"/>
                </a:solidFill>
                <a:latin typeface="Comic Sans MS" pitchFamily="66" charset="0"/>
              </a:rPr>
              <a:t>Ας ανοίξουμε το 5</a:t>
            </a:r>
            <a:r>
              <a:rPr lang="el-GR" sz="2000" baseline="30000">
                <a:solidFill>
                  <a:schemeClr val="bg1"/>
                </a:solidFill>
                <a:latin typeface="Comic Sans MS" pitchFamily="66" charset="0"/>
              </a:rPr>
              <a:t>ο</a:t>
            </a:r>
            <a:r>
              <a:rPr lang="el-GR" sz="2000">
                <a:solidFill>
                  <a:schemeClr val="bg1"/>
                </a:solidFill>
                <a:latin typeface="Comic Sans MS" pitchFamily="66" charset="0"/>
              </a:rPr>
              <a:t> ντουλάπι.</a:t>
            </a:r>
          </a:p>
        </p:txBody>
      </p:sp>
      <p:pic>
        <p:nvPicPr>
          <p:cNvPr id="53251"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2133600"/>
            <a:ext cx="315277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2124075" y="1412875"/>
            <a:ext cx="4895850" cy="461963"/>
          </a:xfrm>
          <a:prstGeom prst="rect">
            <a:avLst/>
          </a:prstGeom>
        </p:spPr>
        <p:txBody>
          <a:bodyPr>
            <a:spAutoFit/>
          </a:bodyPr>
          <a:lstStyle/>
          <a:p>
            <a:pPr algn="ctr" eaLnBrk="1" fontAlgn="auto" hangingPunct="1">
              <a:spcBef>
                <a:spcPts val="0"/>
              </a:spcBef>
              <a:spcAft>
                <a:spcPts val="0"/>
              </a:spcAft>
              <a:defRPr/>
            </a:pPr>
            <a:r>
              <a:rPr lang="el-GR" sz="2400" dirty="0">
                <a:solidFill>
                  <a:schemeClr val="accent6">
                    <a:lumMod val="20000"/>
                    <a:lumOff val="80000"/>
                  </a:schemeClr>
                </a:solidFill>
                <a:latin typeface="Comic Sans MS" pitchFamily="66" charset="0"/>
              </a:rPr>
              <a:t>«</a:t>
            </a:r>
            <a:r>
              <a:rPr lang="el-GR" sz="2400" b="1" dirty="0">
                <a:solidFill>
                  <a:schemeClr val="accent6">
                    <a:lumMod val="20000"/>
                    <a:lumOff val="80000"/>
                  </a:schemeClr>
                </a:solidFill>
                <a:latin typeface="Comic Sans MS" pitchFamily="66" charset="0"/>
              </a:rPr>
              <a:t> </a:t>
            </a:r>
            <a:r>
              <a:rPr lang="el-GR" sz="2400" b="1" dirty="0">
                <a:solidFill>
                  <a:schemeClr val="tx1">
                    <a:lumMod val="95000"/>
                    <a:lumOff val="5000"/>
                  </a:schemeClr>
                </a:solidFill>
                <a:latin typeface="Comic Sans MS" pitchFamily="66" charset="0"/>
              </a:rPr>
              <a:t>Διαστημική Τεχνολογία »</a:t>
            </a:r>
            <a:endParaRPr lang="el-GR" sz="2400" b="1" dirty="0">
              <a:solidFill>
                <a:schemeClr val="tx1">
                  <a:lumMod val="95000"/>
                  <a:lumOff val="5000"/>
                </a:schemeClr>
              </a:solidFill>
            </a:endParaRPr>
          </a:p>
        </p:txBody>
      </p:sp>
      <p:sp>
        <p:nvSpPr>
          <p:cNvPr id="53253" name="Ορθογώνιο 4"/>
          <p:cNvSpPr>
            <a:spLocks noChangeArrowheads="1"/>
          </p:cNvSpPr>
          <p:nvPr/>
        </p:nvSpPr>
        <p:spPr bwMode="auto">
          <a:xfrm>
            <a:off x="3205163" y="1041400"/>
            <a:ext cx="2711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l-GR" sz="2000">
                <a:solidFill>
                  <a:schemeClr val="bg1"/>
                </a:solidFill>
                <a:latin typeface="Comic Sans MS" pitchFamily="66" charset="0"/>
              </a:rPr>
              <a:t>Τεχνολογική Ενότητα </a:t>
            </a:r>
            <a:endParaRPr lang="el-GR" sz="2000"/>
          </a:p>
        </p:txBody>
      </p:sp>
    </p:spTree>
    <p:extLst>
      <p:ext uri="{BB962C8B-B14F-4D97-AF65-F5344CB8AC3E}">
        <p14:creationId xmlns:p14="http://schemas.microsoft.com/office/powerpoint/2010/main" val="21802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60648"/>
            <a:ext cx="8291264" cy="6408712"/>
          </a:xfrm>
        </p:spPr>
        <p:txBody>
          <a:bodyPr>
            <a:normAutofit/>
          </a:bodyPr>
          <a:lstStyle/>
          <a:p>
            <a:pPr marL="0" indent="0" algn="ctr">
              <a:buNone/>
            </a:pPr>
            <a:r>
              <a:rPr lang="el-GR" b="1" u="sng" dirty="0"/>
              <a:t>ΠΥΡΑΥΛΟΙ</a:t>
            </a:r>
            <a:endParaRPr lang="el-GR" dirty="0"/>
          </a:p>
          <a:p>
            <a:r>
              <a:rPr lang="el-GR" sz="1600" dirty="0"/>
              <a:t>Οι πύραυλοι αποτελούν το κύριο μέσο για την εκτόξευση τεχνητών δορυφόρων και εξερευνητικών διαστημοπλοίων. </a:t>
            </a:r>
            <a:endParaRPr lang="el-GR" sz="1600" dirty="0" smtClean="0"/>
          </a:p>
          <a:p>
            <a:endParaRPr lang="el-GR" sz="1600" dirty="0"/>
          </a:p>
          <a:p>
            <a:r>
              <a:rPr lang="el-GR" sz="1600" dirty="0" smtClean="0"/>
              <a:t>Σε </a:t>
            </a:r>
            <a:r>
              <a:rPr lang="el-GR" sz="1600" dirty="0"/>
              <a:t>έναν τυπικό πύραυλο τριών τμημάτων, το τρίτο τμήμα που θα καταλήξει στο διάστημα περιέχει το ωφέλιμο φορτίο, </a:t>
            </a:r>
            <a:endParaRPr lang="el-GR" sz="1600" dirty="0" smtClean="0"/>
          </a:p>
          <a:p>
            <a:r>
              <a:rPr lang="el-GR" sz="1600" dirty="0" smtClean="0"/>
              <a:t>το </a:t>
            </a:r>
            <a:r>
              <a:rPr lang="el-GR" sz="1600" dirty="0"/>
              <a:t>πρώτο και το δεύτερο τμήμα ενεργοποιούνται διαδοχικά για να μεταφέρουν το τρίτο τμήμα  σε μεγάλο ύψος και να του δώσουν μεγάλη ταχύτητα πριν τεθεί το ίδιο σε λειτουργία. </a:t>
            </a:r>
            <a:endParaRPr lang="el-GR" sz="1600" dirty="0" smtClean="0"/>
          </a:p>
          <a:p>
            <a:r>
              <a:rPr lang="el-GR" sz="1600" dirty="0" smtClean="0"/>
              <a:t>Κάθε </a:t>
            </a:r>
            <a:r>
              <a:rPr lang="el-GR" sz="1600" dirty="0"/>
              <a:t>τμήμα απορρίπτεται όταν τελειώσουν τα καύσιμα του. </a:t>
            </a:r>
            <a:endParaRPr lang="el-GR" sz="1600" dirty="0" smtClean="0"/>
          </a:p>
          <a:p>
            <a:endParaRPr lang="el-GR" sz="1600" dirty="0"/>
          </a:p>
          <a:p>
            <a:r>
              <a:rPr lang="el-GR" sz="1600" dirty="0" smtClean="0"/>
              <a:t>Επιπρόσθετη </a:t>
            </a:r>
            <a:r>
              <a:rPr lang="el-GR" sz="1600" dirty="0"/>
              <a:t>δύναμη κατά την εκτόξευση παράγεται από προωθητικούς πυραύλους προσαρτημένους στο πρώτο τμήμα. Το μεγαλύτερο βάρος ενός πυραύλου οφείλεται στα καύσιμα.  Το μεγαλύτερο ποσοστό των εκτοξεύσεων γίνεται για στρατιωτικούς σκοπούς. Η προσφορά υπηρεσιών για την εκτόξευση πολιτικών δορυφόρων είναι μια σημαντική οικονομική δραστηριότητα. Σε αυτές τις περιπτώσεις το ωφέλιμο φορτίο είναι κυρίως δορυφόροι αναμετάδοσης και τηλεπικοινωνιακοί</a:t>
            </a:r>
            <a:r>
              <a:rPr lang="el-GR" sz="1600" dirty="0" smtClean="0"/>
              <a:t>.</a:t>
            </a:r>
          </a:p>
          <a:p>
            <a:r>
              <a:rPr lang="en-US" dirty="0" smtClean="0">
                <a:hlinkClick r:id="rId2"/>
              </a:rPr>
              <a:t>https://youtu.be/wqebJkhoLmQ</a:t>
            </a:r>
            <a:endParaRPr lang="el-GR" dirty="0"/>
          </a:p>
          <a:p>
            <a:pPr marL="0" indent="0">
              <a:buNone/>
            </a:pPr>
            <a:endParaRPr lang="el-GR" dirty="0"/>
          </a:p>
        </p:txBody>
      </p:sp>
      <p:pic>
        <p:nvPicPr>
          <p:cNvPr id="4" name="Θέση εικόνας 4" descr="3. Διάστημα και Τεχνολογία - Ερευνητική Εργασία Β' Τετραμήνου Τμήμα Α3 ΓΕΛ Πύλου"/>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76256" y="5025982"/>
            <a:ext cx="1857736" cy="1543013"/>
          </a:xfrm>
          <a:prstGeom prst="rect">
            <a:avLst/>
          </a:prstGeom>
        </p:spPr>
      </p:pic>
    </p:spTree>
    <p:extLst>
      <p:ext uri="{BB962C8B-B14F-4D97-AF65-F5344CB8AC3E}">
        <p14:creationId xmlns:p14="http://schemas.microsoft.com/office/powerpoint/2010/main" val="2818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19256" cy="6192688"/>
          </a:xfrm>
        </p:spPr>
        <p:txBody>
          <a:bodyPr>
            <a:normAutofit/>
          </a:bodyPr>
          <a:lstStyle/>
          <a:p>
            <a:pPr marL="0" indent="0" algn="ctr">
              <a:buNone/>
            </a:pPr>
            <a:r>
              <a:rPr lang="el-GR" b="1" u="sng" dirty="0"/>
              <a:t>ΔΙΑΣΤΗΜΙΚΟ ΛΕΩΦΟΡΕΙΟ</a:t>
            </a:r>
            <a:endParaRPr lang="el-GR" u="sng" dirty="0"/>
          </a:p>
          <a:p>
            <a:r>
              <a:rPr lang="el-GR" sz="1700" dirty="0"/>
              <a:t>Η βασική ιδέα είναι ένα αεροσκάφος το οποίο εκτοξεύεται με την βοήθεια εξωτερικών πυραύλων και επιστρέφει στη Γη ως </a:t>
            </a:r>
            <a:r>
              <a:rPr lang="el-GR" sz="1700" dirty="0" err="1"/>
              <a:t>ανεμόπλανο</a:t>
            </a:r>
            <a:r>
              <a:rPr lang="el-GR" sz="1700" dirty="0"/>
              <a:t>. </a:t>
            </a:r>
            <a:endParaRPr lang="el-GR" sz="1700" dirty="0" smtClean="0"/>
          </a:p>
          <a:p>
            <a:r>
              <a:rPr lang="el-GR" sz="1700" dirty="0" smtClean="0"/>
              <a:t>Το </a:t>
            </a:r>
            <a:r>
              <a:rPr lang="el-GR" sz="1700" dirty="0"/>
              <a:t>πλήρωμα και οι επιβάτες ταξιδεύουν σε ένα θάλαμο ελεγχόμενης πίεσης, πράγμα που επιτρέπει την μεταφορά ειδικών οι οποίοι μπορεί να είναι επιστήμονες ή τεχνικοί και όχι απαραίτητα εκπαιδευμένοι αστροναύτες. </a:t>
            </a:r>
            <a:endParaRPr lang="el-GR" sz="1700" dirty="0" smtClean="0"/>
          </a:p>
          <a:p>
            <a:r>
              <a:rPr lang="el-GR" sz="1700" dirty="0" smtClean="0"/>
              <a:t>Σε </a:t>
            </a:r>
            <a:r>
              <a:rPr lang="el-GR" sz="1700" dirty="0"/>
              <a:t>ένα διαφορετικό θάλαμο, αρκετά μεγάλο, μεταφέρονται σημαντικά φορτία από και προς το διάστημα, όπως δορυφόροι. </a:t>
            </a:r>
            <a:endParaRPr lang="el-GR" sz="1700"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097562"/>
            <a:ext cx="4706094" cy="3338962"/>
          </a:xfrm>
          <a:prstGeom prst="rect">
            <a:avLst/>
          </a:prstGeom>
        </p:spPr>
      </p:pic>
    </p:spTree>
    <p:extLst>
      <p:ext uri="{BB962C8B-B14F-4D97-AF65-F5344CB8AC3E}">
        <p14:creationId xmlns:p14="http://schemas.microsoft.com/office/powerpoint/2010/main" val="27845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8435280" cy="5793507"/>
          </a:xfrm>
        </p:spPr>
        <p:txBody>
          <a:bodyPr>
            <a:normAutofit/>
          </a:bodyPr>
          <a:lstStyle/>
          <a:p>
            <a:r>
              <a:rPr lang="el-GR" sz="1800" dirty="0" smtClean="0"/>
              <a:t>Το διαστημικό λεωφορείο είναι ένα μερικώς επαναχρησιμοποιούμενο σύστημα εκτόξευσης που αποτελείται από τρία κύρια συγκροτήματα:</a:t>
            </a:r>
          </a:p>
          <a:p>
            <a:r>
              <a:rPr lang="el-GR" sz="1800" dirty="0" smtClean="0"/>
              <a:t>το επαναχρησιμοποιήσιμο τροχιακό όχημα ,την εξωτερική δεξαμενή καυσίμων, το μόνο αναλώσιμο τμήμα του συστήματος, και δύο επαναχρησιμοποιήσιμους πυραύλους στερεών καυσίμων </a:t>
            </a:r>
            <a:r>
              <a:rPr lang="el-GR" sz="1800" i="1" dirty="0" err="1" smtClean="0"/>
              <a:t>Boosters</a:t>
            </a:r>
            <a:r>
              <a:rPr lang="el-GR" sz="1800" dirty="0" smtClean="0"/>
              <a:t>. </a:t>
            </a:r>
          </a:p>
          <a:p>
            <a:r>
              <a:rPr lang="el-GR" sz="1800" dirty="0" smtClean="0"/>
              <a:t>Η δεξαμενή και οι δυο πύραυλοι απορρίπτονται στη θάλασσα κατά τη διάρκεια της ανάβασης. Μόνο το όχημα μπαίνει σε τροχιά. Το όχημα εκτοξεύεται κάθετα όπως ένας συμβατικός πύραυλος, προσγειώνεται οριζόντια όπως ένα πολιτικό αεροπλάνο, και μετά ανανεώνεται και επισκευάζεται για την επαναχρησιμοποίηση του.</a:t>
            </a:r>
          </a:p>
          <a:p>
            <a:pPr marL="0" indent="0">
              <a:buNone/>
            </a:pPr>
            <a:endParaRPr lang="el-GR" dirty="0" smtClean="0"/>
          </a:p>
          <a:p>
            <a:r>
              <a:rPr lang="en-US" dirty="0" smtClean="0">
                <a:hlinkClick r:id="rId2"/>
              </a:rPr>
              <a:t>https://youtu.be/xL9fNKt3jbw</a:t>
            </a:r>
            <a:endParaRPr lang="el-GR" dirty="0"/>
          </a:p>
        </p:txBody>
      </p:sp>
      <p:pic>
        <p:nvPicPr>
          <p:cNvPr id="4" name="Θέση εικόνας 4" descr="3. Διάστημα και Τεχνολογία - Ερευνητική Εργασία Β' Τετραμήνου Τμήμα Α3 ΓΕΛ Πύλου"/>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796136" y="3645024"/>
            <a:ext cx="3202410" cy="2681263"/>
          </a:xfrm>
          <a:prstGeom prst="rect">
            <a:avLst/>
          </a:prstGeom>
        </p:spPr>
      </p:pic>
    </p:spTree>
    <p:extLst>
      <p:ext uri="{BB962C8B-B14F-4D97-AF65-F5344CB8AC3E}">
        <p14:creationId xmlns:p14="http://schemas.microsoft.com/office/powerpoint/2010/main" val="31859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5793507"/>
          </a:xfrm>
        </p:spPr>
        <p:txBody>
          <a:bodyPr>
            <a:normAutofit fontScale="70000" lnSpcReduction="20000"/>
          </a:bodyPr>
          <a:lstStyle/>
          <a:p>
            <a:pPr marL="0" indent="0" algn="ctr">
              <a:buNone/>
            </a:pPr>
            <a:r>
              <a:rPr lang="el-GR" b="1" u="sng" dirty="0"/>
              <a:t>ΔΙΑΣΤΗΜΟΠΛΟΙΑ</a:t>
            </a:r>
            <a:endParaRPr lang="el-GR" dirty="0"/>
          </a:p>
          <a:p>
            <a:r>
              <a:rPr lang="el-GR" dirty="0"/>
              <a:t>Τα  ταξίδια προς τους άλλους πλανήτες του ηλιακού μας συστήματος πραγματοποιούνται προωθώντας και επιταχύνοντας το διαστημόπλοιο και στη συνέχεια αφήνοντας το, ακολουθώντας μια ελλειπτική τροχιά, να φθάσει στον προορισμό του</a:t>
            </a:r>
            <a:r>
              <a:rPr lang="el-GR" dirty="0" smtClean="0"/>
              <a:t>.</a:t>
            </a:r>
          </a:p>
          <a:p>
            <a:r>
              <a:rPr lang="el-GR" dirty="0" smtClean="0"/>
              <a:t> </a:t>
            </a:r>
            <a:r>
              <a:rPr lang="el-GR" dirty="0"/>
              <a:t>Όπου είναι εφικτό, τα εξερευνητικά διαστημόπλοια προσεδαφίζονται, κυρίως σε ταξίδια μικρής χρονικής διάρκειας. </a:t>
            </a:r>
            <a:endParaRPr lang="el-GR" dirty="0" smtClean="0"/>
          </a:p>
          <a:p>
            <a:r>
              <a:rPr lang="el-GR" dirty="0" smtClean="0"/>
              <a:t>Το </a:t>
            </a:r>
            <a:r>
              <a:rPr lang="el-GR" dirty="0"/>
              <a:t>εξωτερικό περίβλημα του διαστημόπλοιου αποτελείται κυρίως από αλουμίνιο και τιτάνιο. </a:t>
            </a:r>
            <a:endParaRPr lang="el-GR" dirty="0" smtClean="0"/>
          </a:p>
          <a:p>
            <a:r>
              <a:rPr lang="el-GR" dirty="0" smtClean="0"/>
              <a:t>Η </a:t>
            </a:r>
            <a:r>
              <a:rPr lang="el-GR" dirty="0"/>
              <a:t>χρησιμοποίηση του τιτανίου, ελαφριού και ακριβού μετάλλου, συμβάλλει αποτελεσματικά στην ελάττωση της συνολικής μάζας και, επιπλέον, στην εξασφάλιση μεγάλης αντοχής.  </a:t>
            </a:r>
            <a:endParaRPr lang="el-GR" dirty="0" smtClean="0"/>
          </a:p>
          <a:p>
            <a:r>
              <a:rPr lang="el-GR" dirty="0" smtClean="0"/>
              <a:t>Τα </a:t>
            </a:r>
            <a:r>
              <a:rPr lang="el-GR" dirty="0"/>
              <a:t>περισσότερα συστήματα του οχήματος είναι εφεδρικά. Αυτό σημαίνει ότι, σε περίπτωση δυσλειτουργίας, πάντα υπάρχει εφεδρικό σύστημα για τη διεκπεραίωση της εργασίας.</a:t>
            </a:r>
          </a:p>
          <a:p>
            <a:endParaRPr lang="el-GR" dirty="0"/>
          </a:p>
        </p:txBody>
      </p:sp>
    </p:spTree>
    <p:extLst>
      <p:ext uri="{BB962C8B-B14F-4D97-AF65-F5344CB8AC3E}">
        <p14:creationId xmlns:p14="http://schemas.microsoft.com/office/powerpoint/2010/main" val="34709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5576" y="404664"/>
            <a:ext cx="7931224" cy="5721499"/>
          </a:xfrm>
        </p:spPr>
        <p:txBody>
          <a:bodyPr>
            <a:normAutofit/>
          </a:bodyPr>
          <a:lstStyle/>
          <a:p>
            <a:pPr marL="0" indent="0" algn="ctr">
              <a:buNone/>
            </a:pPr>
            <a:r>
              <a:rPr lang="el-GR" b="1" u="sng" dirty="0"/>
              <a:t>ΔΙΑΣΤΗΜΙΚΟΣ-ΔΙΑΠΛΑΝΗΤΙΚΟΣ ΣΤΑΘΜΟΣ</a:t>
            </a:r>
            <a:endParaRPr lang="el-GR" dirty="0"/>
          </a:p>
          <a:p>
            <a:r>
              <a:rPr lang="el-GR" sz="1800" dirty="0"/>
              <a:t>Διαστημικός ή διαπλανητικός σταθμός είναι ένας τεχνητός δορυφόρος των πλανητών του Ηλίου που χρησιμοποιείται για επιστημονικές παρατηρήσεις και ως βάση για διαπλανητικά ταξίδια. </a:t>
            </a:r>
            <a:endParaRPr lang="el-GR" sz="1800" dirty="0" smtClean="0"/>
          </a:p>
          <a:p>
            <a:r>
              <a:rPr lang="el-GR" sz="1800" dirty="0" smtClean="0"/>
              <a:t>Ο </a:t>
            </a:r>
            <a:r>
              <a:rPr lang="el-GR" sz="1800" dirty="0"/>
              <a:t>διαστημικός  σταθμός μπορεί να χρησιμοποιηθεί</a:t>
            </a:r>
            <a:r>
              <a:rPr lang="el-GR" sz="1800" dirty="0" smtClean="0"/>
              <a:t>:</a:t>
            </a:r>
          </a:p>
          <a:p>
            <a:pPr marL="0" indent="0">
              <a:buNone/>
            </a:pPr>
            <a:r>
              <a:rPr lang="el-GR" sz="1800" dirty="0" smtClean="0"/>
              <a:t> </a:t>
            </a:r>
            <a:r>
              <a:rPr lang="el-GR" sz="1800" dirty="0"/>
              <a:t>για ραδιοφωνικές αναμεταδόσεις </a:t>
            </a:r>
            <a:r>
              <a:rPr lang="el-GR" sz="1800" dirty="0" err="1"/>
              <a:t>υπερβραχέων</a:t>
            </a:r>
            <a:r>
              <a:rPr lang="el-GR" sz="1800" dirty="0"/>
              <a:t> κυμάτων αποστάσεις και στην τηλεόραση, </a:t>
            </a:r>
            <a:endParaRPr lang="el-GR" sz="1800" dirty="0" smtClean="0"/>
          </a:p>
          <a:p>
            <a:pPr marL="0" indent="0">
              <a:buNone/>
            </a:pPr>
            <a:r>
              <a:rPr lang="el-GR" sz="1800" dirty="0" smtClean="0"/>
              <a:t>ως </a:t>
            </a:r>
            <a:r>
              <a:rPr lang="el-GR" sz="1800" dirty="0"/>
              <a:t>ραδιόφαρος και </a:t>
            </a:r>
            <a:r>
              <a:rPr lang="el-GR" sz="1800" dirty="0" err="1"/>
              <a:t>προσανατολιστής</a:t>
            </a:r>
            <a:r>
              <a:rPr lang="el-GR" sz="1800" dirty="0"/>
              <a:t> πτήσης</a:t>
            </a:r>
            <a:r>
              <a:rPr lang="el-GR" sz="1800" dirty="0" smtClean="0"/>
              <a:t>,</a:t>
            </a:r>
          </a:p>
          <a:p>
            <a:pPr marL="0" indent="0">
              <a:buNone/>
            </a:pPr>
            <a:r>
              <a:rPr lang="el-GR" sz="1800" dirty="0" smtClean="0"/>
              <a:t> </a:t>
            </a:r>
            <a:r>
              <a:rPr lang="el-GR" sz="1800" dirty="0"/>
              <a:t>ως βάση ανεφοδιασμού στις διαπλανητικές πτήσεις που απαιτούν πολλά καύσιμα για εγκατάσταση έξω από την ατμόσφαιρα </a:t>
            </a:r>
            <a:r>
              <a:rPr lang="el-GR" sz="1800" dirty="0" err="1"/>
              <a:t>ηλιενεργειακών</a:t>
            </a:r>
            <a:r>
              <a:rPr lang="el-GR" sz="1800" dirty="0"/>
              <a:t> εγκαταστάσεων που χρησιμοποιούν την ηλιακή ενέργεια για τις ανάγκες του ίδιου του διαστημικού σταθμού καθώς και για άλλους σκοπούς όταν υπάρχει αρκετή συσσώρευση ρεύματος.</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221088"/>
            <a:ext cx="3028950" cy="19812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630416"/>
            <a:ext cx="3297188" cy="2188399"/>
          </a:xfrm>
          <a:prstGeom prst="rect">
            <a:avLst/>
          </a:prstGeom>
        </p:spPr>
      </p:pic>
    </p:spTree>
    <p:extLst>
      <p:ext uri="{BB962C8B-B14F-4D97-AF65-F5344CB8AC3E}">
        <p14:creationId xmlns:p14="http://schemas.microsoft.com/office/powerpoint/2010/main" val="16728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88640"/>
            <a:ext cx="8363272" cy="5937523"/>
          </a:xfrm>
        </p:spPr>
        <p:txBody>
          <a:bodyPr>
            <a:normAutofit fontScale="77500" lnSpcReduction="20000"/>
          </a:bodyPr>
          <a:lstStyle/>
          <a:p>
            <a:pPr marL="0" indent="0" algn="ctr">
              <a:buNone/>
            </a:pPr>
            <a:r>
              <a:rPr lang="el-GR" b="1" u="sng" dirty="0"/>
              <a:t>ΤΟ ΔΙΑΣΤΗΜΑ ΣΤΟ ΜΕΛΛΟΝ</a:t>
            </a:r>
            <a:endParaRPr lang="el-GR" dirty="0"/>
          </a:p>
          <a:p>
            <a:r>
              <a:rPr lang="el-GR" b="1" u="sng" dirty="0"/>
              <a:t>Πύραυλοι αντιύλης</a:t>
            </a:r>
            <a:r>
              <a:rPr lang="el-GR" u="sng" dirty="0"/>
              <a:t> </a:t>
            </a:r>
            <a:br>
              <a:rPr lang="el-GR" u="sng" dirty="0"/>
            </a:br>
            <a:endParaRPr lang="el-GR" dirty="0"/>
          </a:p>
          <a:p>
            <a:r>
              <a:rPr lang="el-GR" sz="2600" dirty="0"/>
              <a:t>Τα καύσιμα που κινούν τους πυραύλους, ταυτόχρονα τους βαραίνουν. Η αντιύλη όμως, όταν έρχεται σε επαφή με την ύλη, εξουδετερώνουν η μία την άλλη, παράγοντας τεράστια ποσά ενέργειας, πολύ περισσότερης από αυτήν που παράγει η ίδια μάζα καυσίμων. Μέχρι στιγμής πολύ μικρές ποσότητες αντιύλης παρασκευάζονται σε πειράματα σύγκρουσης σωματιδίων κάθε χρόνο. Για να γίνουν εφικτοί οι πύραυλοι αντιύλης θα χρειαστούν πολύ μεγαλύτερες ποσότητες.</a:t>
            </a:r>
          </a:p>
          <a:p>
            <a:r>
              <a:rPr lang="el-GR" sz="2600" b="1" u="sng" dirty="0" smtClean="0"/>
              <a:t>Πύραυλοι λέιζερ και μικροκυμάτων</a:t>
            </a:r>
            <a:r>
              <a:rPr lang="el-GR" u="sng" dirty="0" smtClean="0"/>
              <a:t> </a:t>
            </a:r>
            <a:br>
              <a:rPr lang="el-GR" u="sng" dirty="0" smtClean="0"/>
            </a:br>
            <a:endParaRPr lang="el-GR" dirty="0" smtClean="0"/>
          </a:p>
          <a:p>
            <a:r>
              <a:rPr lang="el-GR" sz="2600" dirty="0" smtClean="0"/>
              <a:t>Οι σημερινοί πύραυλοι κινούνται καίγοντας καύσιμα και παράγοντας προωθητικά αέρια. Όσο θερμότερα είναι τα αέρια, τόσο ταχύτερα κινείται ο πύραυλος. Μία διαφορετική μέθοδος προώθησης θα μπορούσε να περιλαμβάνει την εκπομπή δέσμης ακτινών λέιζερ ή ενέργειας μικροκυμάτων από τη γη προς τον πύραυλο. Αυτό θα θέρμαινε τους προωθητές σε μεγαλύτερες θερμοκρασίες απ’ </a:t>
            </a:r>
            <a:r>
              <a:rPr lang="el-GR" sz="2600" dirty="0" err="1" smtClean="0"/>
              <a:t>ό,τι</a:t>
            </a:r>
            <a:r>
              <a:rPr lang="el-GR" sz="2600" dirty="0" smtClean="0"/>
              <a:t> είναι δυνατό στους κανονικούς πυραύλους.</a:t>
            </a:r>
          </a:p>
          <a:p>
            <a:endParaRPr lang="el-GR" dirty="0"/>
          </a:p>
        </p:txBody>
      </p:sp>
    </p:spTree>
    <p:extLst>
      <p:ext uri="{BB962C8B-B14F-4D97-AF65-F5344CB8AC3E}">
        <p14:creationId xmlns:p14="http://schemas.microsoft.com/office/powerpoint/2010/main" val="6697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60648"/>
            <a:ext cx="8291264" cy="5649491"/>
          </a:xfrm>
        </p:spPr>
        <p:txBody>
          <a:bodyPr>
            <a:normAutofit/>
          </a:bodyPr>
          <a:lstStyle/>
          <a:p>
            <a:r>
              <a:rPr lang="el-GR" sz="1600" b="1" u="sng" dirty="0" smtClean="0"/>
              <a:t>Ιπτάμενα ρομπότ</a:t>
            </a:r>
          </a:p>
          <a:p>
            <a:pPr marL="0" indent="0">
              <a:buNone/>
            </a:pPr>
            <a:r>
              <a:rPr lang="el-GR" sz="1600" dirty="0" smtClean="0"/>
              <a:t>Το 1997 η ΝΑΣΑ είχε χρησιμοποιήσει ένα σφαιρικό τηλεκατευθυνόμενο ρομπότ για τον εξωτερικό έλεγχο διαστημικού λεωφορείου. Τώρα αναπτύσσει ένα μικρότερο, πιο αυτόνομο ρομπότ για την εξωτερική επιθεώρηση του Διεθνούς Διαστημικού Σταθμού, κυρίως στα απομακρυσμένα του σημεία. Το ρομπότ αυτό θα μπορεί να εκτοξεύεται μόνο του, να κινείται ελεύθερα αποφεύγοντας εμπόδια, να αποθηκεύει εικόνες και να επιστρέφει για επαναφόρτιση.</a:t>
            </a:r>
          </a:p>
          <a:p>
            <a:r>
              <a:rPr lang="el-GR" sz="1700" b="1" u="sng" dirty="0"/>
              <a:t>Στολή – καταπακτή</a:t>
            </a:r>
            <a:r>
              <a:rPr lang="el-GR" sz="1700" u="sng" dirty="0"/>
              <a:t> </a:t>
            </a:r>
            <a:br>
              <a:rPr lang="el-GR" sz="1700" u="sng" dirty="0"/>
            </a:br>
            <a:endParaRPr lang="el-GR" sz="1700" dirty="0"/>
          </a:p>
          <a:p>
            <a:pPr marL="0" indent="0">
              <a:buNone/>
            </a:pPr>
            <a:r>
              <a:rPr lang="el-GR" sz="1700" dirty="0"/>
              <a:t>Αυτός ο συνδυασμός διαστημικής στολής και καταπακτής εξόδου θα είναι εφαρμοσμένο στο εξωτερικό ενός διαστημικού οχήματος που εξερευνά την επιφάνεια κάποιου πλανήτη. Οι αστροναύτες θα εισέρχονται στη στολή μέσα από ένα άνοιγμα το οποίο θα σφραγίζεται όταν αποσυνδέονται από το όχημα. Όταν επιστρέφουν θα εξέρχονται από το άνοιγμα, αφήνοντας τη στολή στο εξωτερικό του οχήματος. Αυτό θα μειώνει την ποσότητα του αέρα που εξέρχεται από το όχημα και θα εμποδίζει την είσοδο πιθανώς βλαβερής σκόνης</a:t>
            </a:r>
            <a:r>
              <a:rPr lang="el-GR" sz="1700" dirty="0" smtClean="0"/>
              <a:t>.</a:t>
            </a:r>
          </a:p>
          <a:p>
            <a:pPr marL="0" indent="0">
              <a:buNone/>
            </a:pPr>
            <a:endParaRPr lang="el-GR" sz="1700" dirty="0"/>
          </a:p>
          <a:p>
            <a:r>
              <a:rPr lang="el-GR" sz="1600" b="1" u="sng" dirty="0"/>
              <a:t>Διαστημόπλοια ηλιακής ενέργειας</a:t>
            </a:r>
            <a:r>
              <a:rPr lang="el-GR" sz="1600" u="sng" dirty="0"/>
              <a:t> </a:t>
            </a:r>
            <a:r>
              <a:rPr lang="el-GR" sz="1600" dirty="0"/>
              <a:t/>
            </a:r>
            <a:br>
              <a:rPr lang="el-GR" sz="1600" dirty="0"/>
            </a:br>
            <a:endParaRPr lang="el-GR" sz="1600" dirty="0"/>
          </a:p>
          <a:p>
            <a:pPr marL="0" indent="0">
              <a:buNone/>
            </a:pPr>
            <a:r>
              <a:rPr lang="el-GR" sz="1600" dirty="0"/>
              <a:t>Η ιδέα βασίζεται στη χρήση ηλιακής ενέργειας για την κίνηση των διαστημοπλοίων. Με μία μέθοδο επονομαζόμενη ηλιακή θερμική πρόωση, καθρέφτες ή φακοί θα συγκεντρώνουν ηλιακό φως για να θερμάνουν μεθάνιο και άλλα προωθητικά αέρια, τα οποία θα κινούν το όχημα.</a:t>
            </a:r>
          </a:p>
          <a:p>
            <a:endParaRPr lang="el-GR" dirty="0"/>
          </a:p>
        </p:txBody>
      </p:sp>
    </p:spTree>
    <p:extLst>
      <p:ext uri="{BB962C8B-B14F-4D97-AF65-F5344CB8AC3E}">
        <p14:creationId xmlns:p14="http://schemas.microsoft.com/office/powerpoint/2010/main" val="21095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ce.nasa.gov/media/medialibrary/2005/08/25/25aug_plasticspaceships_resources/s97_07838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620713"/>
            <a:ext cx="394017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22625"/>
            <a:ext cx="424815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93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photos.day.az/images/Robots_Generation/gal_robot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3" y="3573463"/>
            <a:ext cx="4281487"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www.southover.org.uk/wp-content/uploads/2013/07/space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2750"/>
            <a:ext cx="42084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3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ttp://upload.wikimedia.org/wikipedia/commons/5/52/Mount_Pleasant_Radio_Tele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789363"/>
            <a:ext cx="39592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hypescience.com/wp-content/uploads/2010/07/sateli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476250"/>
            <a:ext cx="46069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http://image.made-in-china.com/2f0j00LerEpaydYRuF/Refractor-Astronomical-Telescope-F1200150EQ-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789363"/>
            <a:ext cx="3744912"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731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03325" y="404813"/>
            <a:ext cx="6753225" cy="1938992"/>
          </a:xfrm>
          <a:prstGeom prst="rect">
            <a:avLst/>
          </a:prstGeom>
        </p:spPr>
        <p:txBody>
          <a:bodyPr>
            <a:spAutoFit/>
          </a:bodyPr>
          <a:lstStyle/>
          <a:p>
            <a:pPr algn="ctr">
              <a:lnSpc>
                <a:spcPct val="150000"/>
              </a:lnSpc>
              <a:defRPr/>
            </a:pPr>
            <a:r>
              <a:rPr lang="el-GR" sz="2000" b="1" u="sng" dirty="0" smtClean="0"/>
              <a:t>ΟΡΙΣΜΟΣ</a:t>
            </a:r>
            <a:endParaRPr lang="el-GR" sz="2000" dirty="0" smtClean="0">
              <a:latin typeface="Comic Sans MS" pitchFamily="66" charset="0"/>
            </a:endParaRPr>
          </a:p>
          <a:p>
            <a:pPr algn="ctr" eaLnBrk="1" fontAlgn="auto" hangingPunct="1">
              <a:lnSpc>
                <a:spcPct val="150000"/>
              </a:lnSpc>
              <a:spcBef>
                <a:spcPts val="0"/>
              </a:spcBef>
              <a:spcAft>
                <a:spcPts val="0"/>
              </a:spcAft>
              <a:defRPr/>
            </a:pPr>
            <a:r>
              <a:rPr lang="el-GR" sz="2000" dirty="0" smtClean="0">
                <a:latin typeface="Comic Sans MS" pitchFamily="66" charset="0"/>
              </a:rPr>
              <a:t>Λέγοντας </a:t>
            </a:r>
            <a:r>
              <a:rPr lang="el-GR" sz="2000" dirty="0">
                <a:latin typeface="Comic Sans MS" pitchFamily="66" charset="0"/>
              </a:rPr>
              <a:t>« Διαστημική Τεχνολογία » </a:t>
            </a:r>
            <a:r>
              <a:rPr lang="el-GR" sz="2000" dirty="0">
                <a:solidFill>
                  <a:schemeClr val="bg1"/>
                </a:solidFill>
                <a:latin typeface="Comic Sans MS" pitchFamily="66" charset="0"/>
              </a:rPr>
              <a:t>εννοούμε </a:t>
            </a:r>
          </a:p>
          <a:p>
            <a:pPr algn="ctr" eaLnBrk="1" fontAlgn="auto" hangingPunct="1">
              <a:lnSpc>
                <a:spcPct val="150000"/>
              </a:lnSpc>
              <a:spcBef>
                <a:spcPts val="0"/>
              </a:spcBef>
              <a:spcAft>
                <a:spcPts val="0"/>
              </a:spcAft>
              <a:defRPr/>
            </a:pPr>
            <a:r>
              <a:rPr lang="el-GR" sz="2000" dirty="0">
                <a:latin typeface="Comic Sans MS" pitchFamily="66" charset="0"/>
              </a:rPr>
              <a:t>όλες εκείνες τις κατασκευές του ανθρώπου οι οποίες σχετίζονται με την εξερεύνηση του διαστήματος</a:t>
            </a:r>
            <a:r>
              <a:rPr lang="el-GR" sz="2000" dirty="0">
                <a:solidFill>
                  <a:schemeClr val="bg1"/>
                </a:solidFill>
                <a:latin typeface="Comic Sans MS" pitchFamily="66" charset="0"/>
              </a:rPr>
              <a:t>.</a:t>
            </a:r>
          </a:p>
        </p:txBody>
      </p:sp>
      <p:sp>
        <p:nvSpPr>
          <p:cNvPr id="4" name="Ορθογώνιο 3"/>
          <p:cNvSpPr>
            <a:spLocks noChangeArrowheads="1"/>
          </p:cNvSpPr>
          <p:nvPr/>
        </p:nvSpPr>
        <p:spPr bwMode="auto">
          <a:xfrm>
            <a:off x="1420116" y="2492375"/>
            <a:ext cx="632142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el-GR" sz="2000" dirty="0">
                <a:latin typeface="Comic Sans MS" pitchFamily="66" charset="0"/>
              </a:rPr>
              <a:t>Μπορείς να αναφέρεις μία τέτοια κατασκευή;</a:t>
            </a:r>
          </a:p>
        </p:txBody>
      </p:sp>
      <p:pic>
        <p:nvPicPr>
          <p:cNvPr id="22532" name="Picture 4" descr="http://www.clipartoday.com/_thumbs/046/batch_03/robotquestion0004_tn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88" y="3411538"/>
            <a:ext cx="21447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871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http://www.jpl.nasa.gov/missions/web/keck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342900"/>
            <a:ext cx="41767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http://www.myastrologybook.com/palomarHale,Photo9.5x9@25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213100"/>
            <a:ext cx="41751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http://smithsonianscience.org/wordpress/wp-content/uploads/2011/01/telesco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42900"/>
            <a:ext cx="39100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361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6192688"/>
          </a:xfrm>
        </p:spPr>
        <p:txBody>
          <a:bodyPr>
            <a:normAutofit fontScale="47500" lnSpcReduction="20000"/>
          </a:bodyPr>
          <a:lstStyle/>
          <a:p>
            <a:pPr marL="0" indent="0">
              <a:buNone/>
            </a:pPr>
            <a:r>
              <a:rPr lang="el-GR" b="1" u="sng" dirty="0"/>
              <a:t>ΙΣΤΟΡΙΚΟ</a:t>
            </a:r>
            <a:endParaRPr lang="el-GR" b="1" dirty="0"/>
          </a:p>
          <a:p>
            <a:pPr marL="0" indent="0">
              <a:buNone/>
            </a:pPr>
            <a:r>
              <a:rPr lang="el-GR" dirty="0"/>
              <a:t>Οι ρίζες της τοποθετούνται πριν από χιλιάδες χρόνια, τότε όπου Οι πρώτοι αστρονόμοι χρησιμοποίησαν ως μέσο παρατήρησης το γυμνό οφθαλμό.</a:t>
            </a:r>
            <a:br>
              <a:rPr lang="el-GR" dirty="0"/>
            </a:br>
            <a:endParaRPr lang="el-GR" dirty="0" smtClean="0"/>
          </a:p>
          <a:p>
            <a:r>
              <a:rPr lang="el-GR" b="1" dirty="0" smtClean="0"/>
              <a:t>ΑΡΧΑΙΟΤΗΤΑ</a:t>
            </a:r>
            <a:r>
              <a:rPr lang="el-GR" dirty="0"/>
              <a:t/>
            </a:r>
            <a:br>
              <a:rPr lang="el-GR" dirty="0"/>
            </a:br>
            <a:r>
              <a:rPr lang="el-GR" dirty="0"/>
              <a:t>Οι πρώτοι αστρονόμοι έδωσαν τα ονόματα των θεών τους στα λαμπρότερα ουράνια σώματα που διέκριναν στον ουρανό, τους πλανήτες . Μετέφεραν την γήινη μυθολογία τους στους σχηματισμούς των άστρων στο ουράνιο στερέωμα, τους αστερισμούς. Αντιμετώπισαν με δέος αλλά και αδάμαστη περιέργεια τα δυναμικά ουράνια φαινόμενα, τους κομήτες και τους μετεωρίτες, τις εκλείψεις ηλίου και σελήνης  </a:t>
            </a:r>
            <a:br>
              <a:rPr lang="el-GR" dirty="0"/>
            </a:br>
            <a:endParaRPr lang="el-GR" b="1" dirty="0"/>
          </a:p>
          <a:p>
            <a:r>
              <a:rPr lang="el-GR" b="1" dirty="0"/>
              <a:t>ΜΕΣΑΙΩΝΑΣ</a:t>
            </a:r>
            <a:r>
              <a:rPr lang="el-GR" dirty="0"/>
              <a:t/>
            </a:r>
            <a:br>
              <a:rPr lang="el-GR" dirty="0"/>
            </a:br>
            <a:r>
              <a:rPr lang="el-GR" dirty="0"/>
              <a:t>Κατά τον Μεσαίωνα και λόγο ότι ήταν περίοδος σκοταδισμού δεν σημειώθηκε καμία εξέλιξη παρά μονό ελαχίστη από Άραβες αστρονόμους.</a:t>
            </a:r>
            <a:br>
              <a:rPr lang="el-GR" dirty="0"/>
            </a:br>
            <a:endParaRPr lang="el-GR" dirty="0" smtClean="0"/>
          </a:p>
          <a:p>
            <a:r>
              <a:rPr lang="el-GR" b="1" dirty="0" smtClean="0"/>
              <a:t>ΑΝΑΓΕΝΝΗΣΗ</a:t>
            </a:r>
            <a:r>
              <a:rPr lang="el-GR" dirty="0"/>
              <a:t/>
            </a:r>
            <a:br>
              <a:rPr lang="el-GR" dirty="0"/>
            </a:br>
            <a:r>
              <a:rPr lang="el-GR" dirty="0"/>
              <a:t>Η Αναγέννηση υπήρξε η περίοδος εκρηκτικής εξέλιξης της Αστρονομίας διότι τότε διατυπώνονται αρκετές σημαντικές θεωρίες που αφορούν το διάστημα. Ένα από τα σπουδαιότερα βήματα στην Αστρονομία κατά εκείνη την περίοδο είναι η εισαγωγή του τηλεσκοπίου από τον Γαλιλαίο. Το τηλεσκόπιο έδωσε μεγάλη προώθηση στην Αστρονομία επιτρέποντας παρατηρήσεις ακριβείας σε ουράνια σώματα που δεν είχαμε την δυνατότητα να παρατηρήσουμε με τον γυμνό οφθαλμό.</a:t>
            </a:r>
            <a:br>
              <a:rPr lang="el-GR" dirty="0"/>
            </a:br>
            <a:endParaRPr lang="el-GR" dirty="0" smtClean="0"/>
          </a:p>
          <a:p>
            <a:r>
              <a:rPr lang="el-GR" b="1" dirty="0" smtClean="0"/>
              <a:t>ΔΙΑΣΤΗΜΙΚΗ </a:t>
            </a:r>
            <a:r>
              <a:rPr lang="el-GR" b="1" dirty="0"/>
              <a:t>ΕΠΟΧΗ</a:t>
            </a:r>
            <a:r>
              <a:rPr lang="el-GR" dirty="0"/>
              <a:t/>
            </a:r>
            <a:br>
              <a:rPr lang="el-GR" dirty="0"/>
            </a:br>
            <a:r>
              <a:rPr lang="el-GR" dirty="0"/>
              <a:t>Ο 20ος αιώνας έχει ταυτιστεί με αυτό που ονομάζουμε «Διαστημική εποχή». Τα νέα υπερσύγχρονα τηλεσκόπια έδωσαν διαστάσεις, χρώμα και ταυτότητα σε ουράνια αντικείμενα που για αιώνες νομίζονταν φωτεινά σημεία, μυστήρια που σηματοδοτούσαν ένα ακατανόητο Σύμπαν. Για πρώτη φορά ο άνθρωπος κατάφερε να «φτάσει» τα αστέρια, να ξεπερνώντας τα όρια της γήινης ατμόσφαιρας με τα διαστημικά σκάφη. Η εξερεύνηση του διαστήματος συνέβαλε ριζικά στην ανάπτυξη της Αστρονομίας, καθώς έδωσε τη δυνατότητα απευθείας δειγματοληψίας και επισκόπησης</a:t>
            </a:r>
            <a:r>
              <a:rPr lang="el-GR" dirty="0" smtClean="0"/>
              <a:t>.</a:t>
            </a:r>
            <a:endParaRPr lang="el-GR" b="1" dirty="0"/>
          </a:p>
        </p:txBody>
      </p:sp>
    </p:spTree>
    <p:extLst>
      <p:ext uri="{BB962C8B-B14F-4D97-AF65-F5344CB8AC3E}">
        <p14:creationId xmlns:p14="http://schemas.microsoft.com/office/powerpoint/2010/main" val="22280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5793507"/>
          </a:xfrm>
        </p:spPr>
        <p:txBody>
          <a:bodyPr>
            <a:normAutofit fontScale="70000" lnSpcReduction="20000"/>
          </a:bodyPr>
          <a:lstStyle/>
          <a:p>
            <a:pPr marL="0" indent="0" algn="ctr">
              <a:buNone/>
            </a:pPr>
            <a:r>
              <a:rPr lang="el-GR" dirty="0"/>
              <a:t/>
            </a:r>
            <a:br>
              <a:rPr lang="el-GR" dirty="0"/>
            </a:br>
            <a:r>
              <a:rPr lang="el-GR" b="1" u="sng" dirty="0" smtClean="0"/>
              <a:t>ΣΗΜΑΝΤΙΚΑ ΚΑΤΟΡΘΩΜΑΤΑ</a:t>
            </a:r>
          </a:p>
          <a:p>
            <a:r>
              <a:rPr lang="el-GR" dirty="0" smtClean="0"/>
              <a:t>Ο </a:t>
            </a:r>
            <a:r>
              <a:rPr lang="el-GR" b="1" dirty="0" smtClean="0"/>
              <a:t>Σπούτνικ 1</a:t>
            </a:r>
            <a:r>
              <a:rPr lang="el-GR" dirty="0" smtClean="0"/>
              <a:t> ήταν ο πρώτος τεχνητός δορυφόρος στην ιστορία. Εκτοξεύτηκε στις 4 Οκτωβρίου 1957 από τη Σοβιετική Ένωση και αποτελεί το πρώτο αποφασιστικό βήμα της ανθρωπότητας στην εξερεύνηση του διαστήματος.</a:t>
            </a:r>
            <a:endParaRPr lang="el-GR" b="1" dirty="0" smtClean="0"/>
          </a:p>
          <a:p>
            <a:pPr marL="0" indent="0">
              <a:buNone/>
            </a:pPr>
            <a:endParaRPr lang="el-GR" dirty="0"/>
          </a:p>
          <a:p>
            <a:pPr marL="0" indent="0">
              <a:buNone/>
            </a:pP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417335"/>
            <a:ext cx="4692352" cy="3519264"/>
          </a:xfrm>
          <a:prstGeom prst="rect">
            <a:avLst/>
          </a:prstGeom>
        </p:spPr>
      </p:pic>
    </p:spTree>
    <p:extLst>
      <p:ext uri="{BB962C8B-B14F-4D97-AF65-F5344CB8AC3E}">
        <p14:creationId xmlns:p14="http://schemas.microsoft.com/office/powerpoint/2010/main" val="37135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5793507"/>
          </a:xfrm>
        </p:spPr>
        <p:txBody>
          <a:bodyPr/>
          <a:lstStyle/>
          <a:p>
            <a:r>
              <a:rPr lang="el-GR" dirty="0"/>
              <a:t>    </a:t>
            </a:r>
            <a:r>
              <a:rPr lang="el-GR" sz="2400" dirty="0"/>
              <a:t>Η ίδρυση της</a:t>
            </a:r>
            <a:r>
              <a:rPr lang="el-GR" sz="2400" b="1" dirty="0"/>
              <a:t> ΝΑΣΑ</a:t>
            </a:r>
            <a:r>
              <a:rPr lang="el-GR" sz="2400" dirty="0"/>
              <a:t> στις 29 Ιουλίου του 1958 με την Πράξη Εθνικής Αεροναυτικής και Διαστήματος.</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780928"/>
            <a:ext cx="4037566" cy="3351179"/>
          </a:xfrm>
          <a:prstGeom prst="rect">
            <a:avLst/>
          </a:prstGeom>
        </p:spPr>
      </p:pic>
    </p:spTree>
    <p:extLst>
      <p:ext uri="{BB962C8B-B14F-4D97-AF65-F5344CB8AC3E}">
        <p14:creationId xmlns:p14="http://schemas.microsoft.com/office/powerpoint/2010/main" val="30892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19256" cy="5721499"/>
          </a:xfrm>
        </p:spPr>
        <p:txBody>
          <a:bodyPr/>
          <a:lstStyle/>
          <a:p>
            <a:pPr marL="0" indent="0" algn="ctr">
              <a:buNone/>
            </a:pPr>
            <a:r>
              <a:rPr lang="el-GR" sz="2400" u="sng" dirty="0"/>
              <a:t>Ο</a:t>
            </a:r>
            <a:r>
              <a:rPr lang="el-GR" sz="2400" b="1" u="sng" dirty="0"/>
              <a:t> Γιούρι </a:t>
            </a:r>
            <a:r>
              <a:rPr lang="el-GR" sz="2400" b="1" u="sng" dirty="0" err="1"/>
              <a:t>Αλεξέγιεβιτς</a:t>
            </a:r>
            <a:r>
              <a:rPr lang="el-GR" sz="2400" b="1" u="sng" dirty="0"/>
              <a:t> </a:t>
            </a:r>
            <a:r>
              <a:rPr lang="el-GR" sz="2400" b="1" dirty="0"/>
              <a:t>Γκαγκάριν</a:t>
            </a:r>
            <a:r>
              <a:rPr lang="el-GR" sz="2400" dirty="0"/>
              <a:t> ήταν Σοβιετικός κοσμοναύτης που, στις 12 Απριλίου του 1961, έγινε ο πρώτος άνθρωπος που ταξίδεψε στο διάστημα και μπήκε σε τροχιά γύρω από τη </a:t>
            </a:r>
            <a:r>
              <a:rPr lang="el-GR" sz="2400" dirty="0" smtClean="0"/>
              <a:t>Γη</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537489"/>
            <a:ext cx="3384376" cy="2397976"/>
          </a:xfrm>
          <a:prstGeom prst="rect">
            <a:avLst/>
          </a:prstGeom>
        </p:spPr>
      </p:pic>
    </p:spTree>
    <p:extLst>
      <p:ext uri="{BB962C8B-B14F-4D97-AF65-F5344CB8AC3E}">
        <p14:creationId xmlns:p14="http://schemas.microsoft.com/office/powerpoint/2010/main" val="32621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04664"/>
            <a:ext cx="8291264" cy="5721499"/>
          </a:xfrm>
        </p:spPr>
        <p:txBody>
          <a:bodyPr/>
          <a:lstStyle/>
          <a:p>
            <a:pPr marL="0" indent="0" algn="ctr">
              <a:buNone/>
            </a:pPr>
            <a:r>
              <a:rPr lang="el-GR" dirty="0"/>
              <a:t>   </a:t>
            </a:r>
            <a:r>
              <a:rPr lang="el-GR" u="sng" dirty="0"/>
              <a:t>Ο </a:t>
            </a:r>
            <a:r>
              <a:rPr lang="el-GR" b="1" u="sng" dirty="0" err="1"/>
              <a:t>Νηλ</a:t>
            </a:r>
            <a:r>
              <a:rPr lang="el-GR" b="1" u="sng" dirty="0"/>
              <a:t> </a:t>
            </a:r>
            <a:r>
              <a:rPr lang="el-GR" b="1" u="sng" dirty="0" err="1"/>
              <a:t>Ώλντεν</a:t>
            </a:r>
            <a:r>
              <a:rPr lang="el-GR" b="1" u="sng" dirty="0"/>
              <a:t> </a:t>
            </a:r>
            <a:r>
              <a:rPr lang="el-GR" b="1" dirty="0"/>
              <a:t>Άρμστρονγκ</a:t>
            </a:r>
            <a:r>
              <a:rPr lang="el-GR" dirty="0"/>
              <a:t> ήταν Αμερικανός αστροναύτης, πιλότος και καθηγητής πανεπιστημίου, ο πρώτος άνθρωπος που πάτησε στη Σελήνη  (21 Ιουλίου 1969</a:t>
            </a:r>
            <a:r>
              <a:rPr lang="el-GR" dirty="0" smtClean="0"/>
              <a:t>)</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56992"/>
            <a:ext cx="2448272" cy="3115983"/>
          </a:xfrm>
          <a:prstGeom prst="rect">
            <a:avLst/>
          </a:prstGeom>
        </p:spPr>
      </p:pic>
    </p:spTree>
    <p:extLst>
      <p:ext uri="{BB962C8B-B14F-4D97-AF65-F5344CB8AC3E}">
        <p14:creationId xmlns:p14="http://schemas.microsoft.com/office/powerpoint/2010/main" val="4752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8147248" cy="6192688"/>
          </a:xfrm>
        </p:spPr>
        <p:txBody>
          <a:bodyPr>
            <a:normAutofit/>
          </a:bodyPr>
          <a:lstStyle/>
          <a:p>
            <a:pPr marL="0" indent="0" algn="ctr">
              <a:buNone/>
            </a:pPr>
            <a:r>
              <a:rPr lang="el-GR" sz="2000" b="1" u="sng" dirty="0"/>
              <a:t>ΔΙΑΣΤΗΜΙΚΑ </a:t>
            </a:r>
            <a:r>
              <a:rPr lang="el-GR" sz="2000" b="1" u="sng" dirty="0" smtClean="0"/>
              <a:t>ΣΥΣΤΗΜΑΤΑ</a:t>
            </a:r>
            <a:endParaRPr lang="el-GR" sz="2000" b="1" u="sng" dirty="0"/>
          </a:p>
          <a:p>
            <a:r>
              <a:rPr lang="el-GR" sz="2000" b="1" u="sng" dirty="0" smtClean="0"/>
              <a:t>ΤΕΧΝΗΤΟΙ ΔΟΡΥΦΟΡΟI</a:t>
            </a:r>
            <a:endParaRPr lang="el-GR" sz="2000" dirty="0" smtClean="0"/>
          </a:p>
          <a:p>
            <a:r>
              <a:rPr lang="el-GR" sz="1800" dirty="0"/>
              <a:t> </a:t>
            </a:r>
            <a:r>
              <a:rPr lang="el-GR" sz="1800" u="sng" dirty="0"/>
              <a:t>Ένας </a:t>
            </a:r>
            <a:r>
              <a:rPr lang="el-GR" sz="1800" b="1" u="sng" dirty="0"/>
              <a:t>τεχνητός δορυφόρος</a:t>
            </a:r>
            <a:r>
              <a:rPr lang="el-GR" sz="1800" u="sng" dirty="0"/>
              <a:t> είναι οποιαδήποτε κατασκευή, που δημιουργήθηκε από τον άνθρωπο, τοποθετείται σε τροχιά γύρω από ένα ουράνιο σώμα</a:t>
            </a:r>
            <a:r>
              <a:rPr lang="el-GR" sz="1800" dirty="0"/>
              <a:t>, </a:t>
            </a:r>
            <a:endParaRPr lang="el-GR" sz="1800" dirty="0" smtClean="0"/>
          </a:p>
          <a:p>
            <a:endParaRPr lang="el-GR" sz="1800" dirty="0"/>
          </a:p>
          <a:p>
            <a:r>
              <a:rPr lang="el-GR" sz="1800" dirty="0" smtClean="0"/>
              <a:t>ενώ </a:t>
            </a:r>
            <a:r>
              <a:rPr lang="el-GR" sz="1800" dirty="0"/>
              <a:t>ειδικότερα, τεχνητός δορυφόρος της Γης λέγεται κάθε αντικείμενο που τοποθετείται από τον άνθρωπο σε τροχιά γύρω από αυτήν. Ένας δορυφόρος σε τροχιά μπορεί να μας δώσει στοιχεία για το σχήμα της Γης, την πυκνότητα της ατμόσφαιρας, τη διαστημική ακτινοβολία, τις καιρικές και πλανητικές αλλαγές.</a:t>
            </a:r>
          </a:p>
          <a:p>
            <a:pPr marL="0" indent="0">
              <a:buNone/>
            </a:pPr>
            <a:r>
              <a:rPr lang="el-GR" dirty="0" smtClean="0"/>
              <a:t/>
            </a:r>
            <a:br>
              <a:rPr lang="el-GR" dirty="0" smtClean="0"/>
            </a:br>
            <a:endParaRPr lang="el-GR" dirty="0"/>
          </a:p>
        </p:txBody>
      </p:sp>
      <p:pic>
        <p:nvPicPr>
          <p:cNvPr id="4"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383308"/>
            <a:ext cx="3503789" cy="2771486"/>
          </a:xfrm>
          <a:prstGeom prst="rect">
            <a:avLst/>
          </a:prstGeom>
        </p:spPr>
      </p:pic>
    </p:spTree>
    <p:extLst>
      <p:ext uri="{BB962C8B-B14F-4D97-AF65-F5344CB8AC3E}">
        <p14:creationId xmlns:p14="http://schemas.microsoft.com/office/powerpoint/2010/main" val="16788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19256" cy="5793507"/>
          </a:xfrm>
        </p:spPr>
        <p:txBody>
          <a:bodyPr>
            <a:normAutofit/>
          </a:bodyPr>
          <a:lstStyle/>
          <a:p>
            <a:r>
              <a:rPr lang="el-GR" sz="1800" b="1" dirty="0"/>
              <a:t>ΤΟΠΟΘΕΤΗΣΗ ΔΟΡΥΦΟΡΟΥ</a:t>
            </a:r>
            <a:r>
              <a:rPr lang="el-GR" sz="1800" dirty="0"/>
              <a:t>  Για να σταθεροποιηθεί ένας δορυφόρος, έχει ένα σύστημα που τον κρατά ομοιόμορφα εντός της τροχιάς του, καθώς οι μετρήσεις και οι εικόνες ενός δορυφόρου θα είναι ανακριβείς και συγκεχυμένες εάν αυτός δεν είναι σταθερός. Για να διατηρούνται σταθεροί, οι δορυφόροι χρησιμοποιούν συχνά περιστροφική ή γυροσκοπική κίνηση.</a:t>
            </a:r>
          </a:p>
          <a:p>
            <a:pPr marL="0" indent="0">
              <a:buNone/>
            </a:pPr>
            <a:r>
              <a:rPr lang="el-GR" sz="1800" dirty="0" smtClean="0"/>
              <a:t/>
            </a:r>
            <a:br>
              <a:rPr lang="el-GR" sz="1800" dirty="0" smtClean="0"/>
            </a:br>
            <a:r>
              <a:rPr lang="en-US" sz="1800" dirty="0" smtClean="0">
                <a:hlinkClick r:id="rId2"/>
              </a:rPr>
              <a:t>https://www.youtube.com/watch?v=0cj9_s7pCEw</a:t>
            </a:r>
            <a:endParaRPr lang="el-GR" sz="1800" dirty="0"/>
          </a:p>
        </p:txBody>
      </p:sp>
      <p:pic>
        <p:nvPicPr>
          <p:cNvPr id="4" name="Θέση εικόνας 4" descr="3. Διάστημα και Τεχνολογία - Ερευνητική Εργασία Β' Τετραμήνου Τμήμα Α3 ΓΕΛ Πύλου"/>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9552" y="2492896"/>
            <a:ext cx="4923890" cy="4114800"/>
          </a:xfrm>
          <a:prstGeom prst="rect">
            <a:avLst/>
          </a:prstGeom>
        </p:spPr>
      </p:pic>
    </p:spTree>
    <p:extLst>
      <p:ext uri="{BB962C8B-B14F-4D97-AF65-F5344CB8AC3E}">
        <p14:creationId xmlns:p14="http://schemas.microsoft.com/office/powerpoint/2010/main" val="37855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309</Words>
  <Application>Microsoft Office PowerPoint</Application>
  <PresentationFormat>Προβολή στην οθόνη (4:3)</PresentationFormat>
  <Paragraphs>70</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c:creator>
  <cp:lastModifiedBy>user</cp:lastModifiedBy>
  <cp:revision>9</cp:revision>
  <dcterms:created xsi:type="dcterms:W3CDTF">2017-11-27T00:02:51Z</dcterms:created>
  <dcterms:modified xsi:type="dcterms:W3CDTF">2021-10-23T13:53:12Z</dcterms:modified>
</cp:coreProperties>
</file>