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5" r:id="rId8"/>
    <p:sldId id="266" r:id="rId9"/>
    <p:sldId id="261"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42"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5AB36-856A-4678-A966-6A3E0595964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6A61B598-004D-4671-ACAA-022703E29B37}">
      <dgm:prSet phldrT="[Κείμενο]"/>
      <dgm:spPr/>
      <dgm:t>
        <a:bodyPr/>
        <a:lstStyle/>
        <a:p>
          <a:r>
            <a:rPr lang="el-GR" b="1" i="0" dirty="0" smtClean="0"/>
            <a:t>Μουσεία</a:t>
          </a:r>
          <a:endParaRPr lang="el-GR" dirty="0"/>
        </a:p>
      </dgm:t>
    </dgm:pt>
    <dgm:pt modelId="{C00B855A-A727-4B0A-A2F0-1928F3ADF85D}" type="parTrans" cxnId="{86BDAE39-3113-4C6C-A506-1C5940090BC0}">
      <dgm:prSet/>
      <dgm:spPr/>
      <dgm:t>
        <a:bodyPr/>
        <a:lstStyle/>
        <a:p>
          <a:endParaRPr lang="el-GR"/>
        </a:p>
      </dgm:t>
    </dgm:pt>
    <dgm:pt modelId="{57165893-2989-4AB3-A1E1-2FB61ED77E57}" type="sibTrans" cxnId="{86BDAE39-3113-4C6C-A506-1C5940090BC0}">
      <dgm:prSet/>
      <dgm:spPr/>
      <dgm:t>
        <a:bodyPr/>
        <a:lstStyle/>
        <a:p>
          <a:endParaRPr lang="el-GR"/>
        </a:p>
      </dgm:t>
    </dgm:pt>
    <dgm:pt modelId="{553DE289-418A-44EA-BA48-207791362C62}">
      <dgm:prSet phldrT="[Κείμενο]"/>
      <dgm:spPr/>
      <dgm:t>
        <a:bodyPr/>
        <a:lstStyle/>
        <a:p>
          <a:r>
            <a:rPr lang="el-GR" dirty="0" smtClean="0"/>
            <a:t>Αρχαιολογικό</a:t>
          </a:r>
          <a:endParaRPr lang="el-GR" dirty="0"/>
        </a:p>
      </dgm:t>
    </dgm:pt>
    <dgm:pt modelId="{9A28CB8D-4405-47C7-BB69-1B29A6EDD0F4}" type="parTrans" cxnId="{2D733B85-58BA-4765-98C7-B3EEFB5A953B}">
      <dgm:prSet/>
      <dgm:spPr/>
      <dgm:t>
        <a:bodyPr/>
        <a:lstStyle/>
        <a:p>
          <a:endParaRPr lang="el-GR"/>
        </a:p>
      </dgm:t>
    </dgm:pt>
    <dgm:pt modelId="{376D10E2-FF81-45AF-BF5B-2612F8F9DC28}" type="sibTrans" cxnId="{2D733B85-58BA-4765-98C7-B3EEFB5A953B}">
      <dgm:prSet/>
      <dgm:spPr/>
      <dgm:t>
        <a:bodyPr/>
        <a:lstStyle/>
        <a:p>
          <a:endParaRPr lang="el-GR"/>
        </a:p>
      </dgm:t>
    </dgm:pt>
    <dgm:pt modelId="{5F4A8CDC-4419-4EBD-B6F5-B5D6D963B14C}">
      <dgm:prSet phldrT="[Κείμενο]"/>
      <dgm:spPr/>
      <dgm:t>
        <a:bodyPr/>
        <a:lstStyle/>
        <a:p>
          <a:r>
            <a:rPr lang="el-GR" b="0" i="0" dirty="0" smtClean="0"/>
            <a:t>Ιστορικό και Λαογραφικό</a:t>
          </a:r>
          <a:endParaRPr lang="el-GR" b="0" dirty="0"/>
        </a:p>
      </dgm:t>
    </dgm:pt>
    <dgm:pt modelId="{B8E58ED0-9BB2-4F72-B56A-3C70AC254642}" type="parTrans" cxnId="{1087D186-16B6-4A8D-BD6A-222242151402}">
      <dgm:prSet/>
      <dgm:spPr/>
      <dgm:t>
        <a:bodyPr/>
        <a:lstStyle/>
        <a:p>
          <a:endParaRPr lang="el-GR"/>
        </a:p>
      </dgm:t>
    </dgm:pt>
    <dgm:pt modelId="{35864B8D-452F-4B3E-8540-D4574152826F}" type="sibTrans" cxnId="{1087D186-16B6-4A8D-BD6A-222242151402}">
      <dgm:prSet/>
      <dgm:spPr/>
      <dgm:t>
        <a:bodyPr/>
        <a:lstStyle/>
        <a:p>
          <a:endParaRPr lang="el-GR"/>
        </a:p>
      </dgm:t>
    </dgm:pt>
    <dgm:pt modelId="{B019D415-478F-40B3-8700-6AF8F70828C2}">
      <dgm:prSet phldrT="[Κείμενο]"/>
      <dgm:spPr/>
      <dgm:t>
        <a:bodyPr/>
        <a:lstStyle/>
        <a:p>
          <a:r>
            <a:rPr lang="el-GR" b="1" i="0" dirty="0" smtClean="0"/>
            <a:t>Μνημεία</a:t>
          </a:r>
          <a:endParaRPr lang="el-GR" dirty="0"/>
        </a:p>
      </dgm:t>
    </dgm:pt>
    <dgm:pt modelId="{6E717FA1-2339-4FC6-9BDE-A6EFDFA9FF4C}" type="parTrans" cxnId="{10E87D61-80AD-470B-9758-E5A58ED22784}">
      <dgm:prSet/>
      <dgm:spPr/>
      <dgm:t>
        <a:bodyPr/>
        <a:lstStyle/>
        <a:p>
          <a:endParaRPr lang="el-GR"/>
        </a:p>
      </dgm:t>
    </dgm:pt>
    <dgm:pt modelId="{17F53715-2EFD-4D52-8AAB-8614644F9618}" type="sibTrans" cxnId="{10E87D61-80AD-470B-9758-E5A58ED22784}">
      <dgm:prSet/>
      <dgm:spPr/>
      <dgm:t>
        <a:bodyPr/>
        <a:lstStyle/>
        <a:p>
          <a:endParaRPr lang="el-GR"/>
        </a:p>
      </dgm:t>
    </dgm:pt>
    <dgm:pt modelId="{05460312-395A-4F6E-BA9A-78C47E0EEE2F}">
      <dgm:prSet phldrT="[Κείμενο]"/>
      <dgm:spPr/>
      <dgm:t>
        <a:bodyPr/>
        <a:lstStyle/>
        <a:p>
          <a:r>
            <a:rPr lang="el-GR" b="0" i="0" dirty="0" err="1" smtClean="0"/>
            <a:t>Μικρασιατών</a:t>
          </a:r>
          <a:endParaRPr lang="el-GR" dirty="0"/>
        </a:p>
      </dgm:t>
    </dgm:pt>
    <dgm:pt modelId="{50122B0A-B3D3-45FF-911E-7EBC0AD86F1E}" type="parTrans" cxnId="{7CD077E3-9FFD-496D-B717-2BB32A9D4D2C}">
      <dgm:prSet/>
      <dgm:spPr/>
      <dgm:t>
        <a:bodyPr/>
        <a:lstStyle/>
        <a:p>
          <a:endParaRPr lang="el-GR"/>
        </a:p>
      </dgm:t>
    </dgm:pt>
    <dgm:pt modelId="{2B12FC39-82C9-4591-8B31-ED501808C173}" type="sibTrans" cxnId="{7CD077E3-9FFD-496D-B717-2BB32A9D4D2C}">
      <dgm:prSet/>
      <dgm:spPr/>
      <dgm:t>
        <a:bodyPr/>
        <a:lstStyle/>
        <a:p>
          <a:endParaRPr lang="el-GR"/>
        </a:p>
      </dgm:t>
    </dgm:pt>
    <dgm:pt modelId="{CDAC65FA-8FDB-48DF-9014-E40CA2AD5435}">
      <dgm:prSet phldrT="[Κείμενο]"/>
      <dgm:spPr/>
      <dgm:t>
        <a:bodyPr/>
        <a:lstStyle/>
        <a:p>
          <a:r>
            <a:rPr lang="el-GR" b="0" i="0" dirty="0" smtClean="0"/>
            <a:t>Άγαλμα Ελευθερίου Βενιζέλου</a:t>
          </a:r>
          <a:endParaRPr lang="el-GR" dirty="0"/>
        </a:p>
      </dgm:t>
    </dgm:pt>
    <dgm:pt modelId="{FB5EE19B-AA7C-4C5B-97AB-205D83AA5092}" type="parTrans" cxnId="{DF3E4750-2522-4094-B8E2-2417C0A79258}">
      <dgm:prSet/>
      <dgm:spPr/>
      <dgm:t>
        <a:bodyPr/>
        <a:lstStyle/>
        <a:p>
          <a:endParaRPr lang="el-GR"/>
        </a:p>
      </dgm:t>
    </dgm:pt>
    <dgm:pt modelId="{934CA7FC-F9E4-4BFC-8C4A-342822ADD91B}" type="sibTrans" cxnId="{DF3E4750-2522-4094-B8E2-2417C0A79258}">
      <dgm:prSet/>
      <dgm:spPr/>
      <dgm:t>
        <a:bodyPr/>
        <a:lstStyle/>
        <a:p>
          <a:endParaRPr lang="el-GR"/>
        </a:p>
      </dgm:t>
    </dgm:pt>
    <dgm:pt modelId="{74EF0C54-ED8D-4299-B95F-9A46B499B213}">
      <dgm:prSet phldrT="[Κείμενο]"/>
      <dgm:spPr/>
      <dgm:t>
        <a:bodyPr/>
        <a:lstStyle/>
        <a:p>
          <a:r>
            <a:rPr lang="el-GR" b="0" i="0" dirty="0" smtClean="0"/>
            <a:t>Παλαιοντολογικό</a:t>
          </a:r>
          <a:endParaRPr lang="el-GR" b="0" dirty="0"/>
        </a:p>
      </dgm:t>
    </dgm:pt>
    <dgm:pt modelId="{7D3E6792-CE50-4092-B762-77B332302F5F}" type="parTrans" cxnId="{E75F635D-D5F9-4FCA-988D-5FE65EEF46F3}">
      <dgm:prSet/>
      <dgm:spPr/>
      <dgm:t>
        <a:bodyPr/>
        <a:lstStyle/>
        <a:p>
          <a:endParaRPr lang="el-GR"/>
        </a:p>
      </dgm:t>
    </dgm:pt>
    <dgm:pt modelId="{70424F7B-41B2-476C-AF3B-D17F3D8AF96E}" type="sibTrans" cxnId="{E75F635D-D5F9-4FCA-988D-5FE65EEF46F3}">
      <dgm:prSet/>
      <dgm:spPr/>
      <dgm:t>
        <a:bodyPr/>
        <a:lstStyle/>
        <a:p>
          <a:endParaRPr lang="el-GR"/>
        </a:p>
      </dgm:t>
    </dgm:pt>
    <dgm:pt modelId="{6603FDDA-F073-49F9-9FD5-FCA75B55983F}">
      <dgm:prSet phldrT="[Κείμενο]"/>
      <dgm:spPr/>
      <dgm:t>
        <a:bodyPr/>
        <a:lstStyle/>
        <a:p>
          <a:r>
            <a:rPr lang="el-GR" b="0" i="0" dirty="0" smtClean="0"/>
            <a:t>Άγαλμα Αγνώστου Στρατιώτη</a:t>
          </a:r>
          <a:endParaRPr lang="el-GR" dirty="0"/>
        </a:p>
      </dgm:t>
    </dgm:pt>
    <dgm:pt modelId="{FA710D1F-B552-41EE-8F78-CCB337C60658}" type="parTrans" cxnId="{137FB9EB-120A-4FA0-807A-1DDF369800EB}">
      <dgm:prSet/>
      <dgm:spPr/>
      <dgm:t>
        <a:bodyPr/>
        <a:lstStyle/>
        <a:p>
          <a:endParaRPr lang="el-GR"/>
        </a:p>
      </dgm:t>
    </dgm:pt>
    <dgm:pt modelId="{532CF098-B9E5-4748-948F-055982782017}" type="sibTrans" cxnId="{137FB9EB-120A-4FA0-807A-1DDF369800EB}">
      <dgm:prSet/>
      <dgm:spPr/>
      <dgm:t>
        <a:bodyPr/>
        <a:lstStyle/>
        <a:p>
          <a:endParaRPr lang="el-GR"/>
        </a:p>
      </dgm:t>
    </dgm:pt>
    <dgm:pt modelId="{2D09DEF8-437D-4994-ACAA-B87DEC074D5D}" type="pres">
      <dgm:prSet presAssocID="{0995AB36-856A-4678-A966-6A3E05959643}" presName="linearFlow" presStyleCnt="0">
        <dgm:presLayoutVars>
          <dgm:dir/>
          <dgm:animLvl val="lvl"/>
          <dgm:resizeHandles val="exact"/>
        </dgm:presLayoutVars>
      </dgm:prSet>
      <dgm:spPr/>
      <dgm:t>
        <a:bodyPr/>
        <a:lstStyle/>
        <a:p>
          <a:endParaRPr lang="el-GR"/>
        </a:p>
      </dgm:t>
    </dgm:pt>
    <dgm:pt modelId="{61684014-0B06-457A-828C-9FF75478F26B}" type="pres">
      <dgm:prSet presAssocID="{6A61B598-004D-4671-ACAA-022703E29B37}" presName="composite" presStyleCnt="0"/>
      <dgm:spPr/>
    </dgm:pt>
    <dgm:pt modelId="{640FC6A6-F71B-47A3-AB43-5B25B41E930B}" type="pres">
      <dgm:prSet presAssocID="{6A61B598-004D-4671-ACAA-022703E29B37}" presName="parentText" presStyleLbl="alignNode1" presStyleIdx="0" presStyleCnt="2">
        <dgm:presLayoutVars>
          <dgm:chMax val="1"/>
          <dgm:bulletEnabled val="1"/>
        </dgm:presLayoutVars>
      </dgm:prSet>
      <dgm:spPr/>
      <dgm:t>
        <a:bodyPr/>
        <a:lstStyle/>
        <a:p>
          <a:endParaRPr lang="el-GR"/>
        </a:p>
      </dgm:t>
    </dgm:pt>
    <dgm:pt modelId="{424B79B7-C980-4DF0-A8DA-FBE7B3264675}" type="pres">
      <dgm:prSet presAssocID="{6A61B598-004D-4671-ACAA-022703E29B37}" presName="descendantText" presStyleLbl="alignAcc1" presStyleIdx="0" presStyleCnt="2">
        <dgm:presLayoutVars>
          <dgm:bulletEnabled val="1"/>
        </dgm:presLayoutVars>
      </dgm:prSet>
      <dgm:spPr/>
      <dgm:t>
        <a:bodyPr/>
        <a:lstStyle/>
        <a:p>
          <a:endParaRPr lang="el-GR"/>
        </a:p>
      </dgm:t>
    </dgm:pt>
    <dgm:pt modelId="{D7698B49-9073-4445-A4C7-A0CB807A15A4}" type="pres">
      <dgm:prSet presAssocID="{57165893-2989-4AB3-A1E1-2FB61ED77E57}" presName="sp" presStyleCnt="0"/>
      <dgm:spPr/>
    </dgm:pt>
    <dgm:pt modelId="{6D8AACFA-A76D-4252-876A-B100C23641E8}" type="pres">
      <dgm:prSet presAssocID="{B019D415-478F-40B3-8700-6AF8F70828C2}" presName="composite" presStyleCnt="0"/>
      <dgm:spPr/>
    </dgm:pt>
    <dgm:pt modelId="{77DE2FAB-FA46-4757-8F58-9AB589C2C48F}" type="pres">
      <dgm:prSet presAssocID="{B019D415-478F-40B3-8700-6AF8F70828C2}" presName="parentText" presStyleLbl="alignNode1" presStyleIdx="1" presStyleCnt="2">
        <dgm:presLayoutVars>
          <dgm:chMax val="1"/>
          <dgm:bulletEnabled val="1"/>
        </dgm:presLayoutVars>
      </dgm:prSet>
      <dgm:spPr/>
      <dgm:t>
        <a:bodyPr/>
        <a:lstStyle/>
        <a:p>
          <a:endParaRPr lang="el-GR"/>
        </a:p>
      </dgm:t>
    </dgm:pt>
    <dgm:pt modelId="{F6039B33-FC4C-46B8-B42F-CC69D2472536}" type="pres">
      <dgm:prSet presAssocID="{B019D415-478F-40B3-8700-6AF8F70828C2}" presName="descendantText" presStyleLbl="alignAcc1" presStyleIdx="1" presStyleCnt="2">
        <dgm:presLayoutVars>
          <dgm:bulletEnabled val="1"/>
        </dgm:presLayoutVars>
      </dgm:prSet>
      <dgm:spPr/>
      <dgm:t>
        <a:bodyPr/>
        <a:lstStyle/>
        <a:p>
          <a:endParaRPr lang="el-GR"/>
        </a:p>
      </dgm:t>
    </dgm:pt>
  </dgm:ptLst>
  <dgm:cxnLst>
    <dgm:cxn modelId="{137FB9EB-120A-4FA0-807A-1DDF369800EB}" srcId="{B019D415-478F-40B3-8700-6AF8F70828C2}" destId="{6603FDDA-F073-49F9-9FD5-FCA75B55983F}" srcOrd="2" destOrd="0" parTransId="{FA710D1F-B552-41EE-8F78-CCB337C60658}" sibTransId="{532CF098-B9E5-4748-948F-055982782017}"/>
    <dgm:cxn modelId="{86BDAE39-3113-4C6C-A506-1C5940090BC0}" srcId="{0995AB36-856A-4678-A966-6A3E05959643}" destId="{6A61B598-004D-4671-ACAA-022703E29B37}" srcOrd="0" destOrd="0" parTransId="{C00B855A-A727-4B0A-A2F0-1928F3ADF85D}" sibTransId="{57165893-2989-4AB3-A1E1-2FB61ED77E57}"/>
    <dgm:cxn modelId="{C126BD29-2897-4588-B074-188032CF1B6A}" type="presOf" srcId="{CDAC65FA-8FDB-48DF-9014-E40CA2AD5435}" destId="{F6039B33-FC4C-46B8-B42F-CC69D2472536}" srcOrd="0" destOrd="1" presId="urn:microsoft.com/office/officeart/2005/8/layout/chevron2"/>
    <dgm:cxn modelId="{30E72670-6219-40EF-8B1D-5F0B59787F94}" type="presOf" srcId="{05460312-395A-4F6E-BA9A-78C47E0EEE2F}" destId="{F6039B33-FC4C-46B8-B42F-CC69D2472536}" srcOrd="0" destOrd="0" presId="urn:microsoft.com/office/officeart/2005/8/layout/chevron2"/>
    <dgm:cxn modelId="{DB9EA623-0EC3-4ED0-A008-3125239678EE}" type="presOf" srcId="{5F4A8CDC-4419-4EBD-B6F5-B5D6D963B14C}" destId="{424B79B7-C980-4DF0-A8DA-FBE7B3264675}" srcOrd="0" destOrd="1" presId="urn:microsoft.com/office/officeart/2005/8/layout/chevron2"/>
    <dgm:cxn modelId="{9365E20E-A38C-4FEB-BB1E-D69F450AA66A}" type="presOf" srcId="{74EF0C54-ED8D-4299-B95F-9A46B499B213}" destId="{424B79B7-C980-4DF0-A8DA-FBE7B3264675}" srcOrd="0" destOrd="2" presId="urn:microsoft.com/office/officeart/2005/8/layout/chevron2"/>
    <dgm:cxn modelId="{2B73A451-3BB9-4C9C-900B-FF8FE5105A45}" type="presOf" srcId="{6603FDDA-F073-49F9-9FD5-FCA75B55983F}" destId="{F6039B33-FC4C-46B8-B42F-CC69D2472536}" srcOrd="0" destOrd="2" presId="urn:microsoft.com/office/officeart/2005/8/layout/chevron2"/>
    <dgm:cxn modelId="{E75F635D-D5F9-4FCA-988D-5FE65EEF46F3}" srcId="{6A61B598-004D-4671-ACAA-022703E29B37}" destId="{74EF0C54-ED8D-4299-B95F-9A46B499B213}" srcOrd="2" destOrd="0" parTransId="{7D3E6792-CE50-4092-B762-77B332302F5F}" sibTransId="{70424F7B-41B2-476C-AF3B-D17F3D8AF96E}"/>
    <dgm:cxn modelId="{617BBFEF-2F1A-4A89-9F61-2A6F0FBBD2F2}" type="presOf" srcId="{0995AB36-856A-4678-A966-6A3E05959643}" destId="{2D09DEF8-437D-4994-ACAA-B87DEC074D5D}" srcOrd="0" destOrd="0" presId="urn:microsoft.com/office/officeart/2005/8/layout/chevron2"/>
    <dgm:cxn modelId="{7CD077E3-9FFD-496D-B717-2BB32A9D4D2C}" srcId="{B019D415-478F-40B3-8700-6AF8F70828C2}" destId="{05460312-395A-4F6E-BA9A-78C47E0EEE2F}" srcOrd="0" destOrd="0" parTransId="{50122B0A-B3D3-45FF-911E-7EBC0AD86F1E}" sibTransId="{2B12FC39-82C9-4591-8B31-ED501808C173}"/>
    <dgm:cxn modelId="{F84EE993-A1C5-45A4-8747-035E7F1BFF00}" type="presOf" srcId="{6A61B598-004D-4671-ACAA-022703E29B37}" destId="{640FC6A6-F71B-47A3-AB43-5B25B41E930B}" srcOrd="0" destOrd="0" presId="urn:microsoft.com/office/officeart/2005/8/layout/chevron2"/>
    <dgm:cxn modelId="{DF3E4750-2522-4094-B8E2-2417C0A79258}" srcId="{B019D415-478F-40B3-8700-6AF8F70828C2}" destId="{CDAC65FA-8FDB-48DF-9014-E40CA2AD5435}" srcOrd="1" destOrd="0" parTransId="{FB5EE19B-AA7C-4C5B-97AB-205D83AA5092}" sibTransId="{934CA7FC-F9E4-4BFC-8C4A-342822ADD91B}"/>
    <dgm:cxn modelId="{1384C225-1970-48AD-B1C0-A009ADFCCE3E}" type="presOf" srcId="{B019D415-478F-40B3-8700-6AF8F70828C2}" destId="{77DE2FAB-FA46-4757-8F58-9AB589C2C48F}" srcOrd="0" destOrd="0" presId="urn:microsoft.com/office/officeart/2005/8/layout/chevron2"/>
    <dgm:cxn modelId="{2D733B85-58BA-4765-98C7-B3EEFB5A953B}" srcId="{6A61B598-004D-4671-ACAA-022703E29B37}" destId="{553DE289-418A-44EA-BA48-207791362C62}" srcOrd="0" destOrd="0" parTransId="{9A28CB8D-4405-47C7-BB69-1B29A6EDD0F4}" sibTransId="{376D10E2-FF81-45AF-BF5B-2612F8F9DC28}"/>
    <dgm:cxn modelId="{4716A1F9-8458-4F00-80C5-D2946422520C}" type="presOf" srcId="{553DE289-418A-44EA-BA48-207791362C62}" destId="{424B79B7-C980-4DF0-A8DA-FBE7B3264675}" srcOrd="0" destOrd="0" presId="urn:microsoft.com/office/officeart/2005/8/layout/chevron2"/>
    <dgm:cxn modelId="{1087D186-16B6-4A8D-BD6A-222242151402}" srcId="{6A61B598-004D-4671-ACAA-022703E29B37}" destId="{5F4A8CDC-4419-4EBD-B6F5-B5D6D963B14C}" srcOrd="1" destOrd="0" parTransId="{B8E58ED0-9BB2-4F72-B56A-3C70AC254642}" sibTransId="{35864B8D-452F-4B3E-8540-D4574152826F}"/>
    <dgm:cxn modelId="{10E87D61-80AD-470B-9758-E5A58ED22784}" srcId="{0995AB36-856A-4678-A966-6A3E05959643}" destId="{B019D415-478F-40B3-8700-6AF8F70828C2}" srcOrd="1" destOrd="0" parTransId="{6E717FA1-2339-4FC6-9BDE-A6EFDFA9FF4C}" sibTransId="{17F53715-2EFD-4D52-8AAB-8614644F9618}"/>
    <dgm:cxn modelId="{D24D0894-B5AF-4054-9B69-4F7BF1F7E19E}" type="presParOf" srcId="{2D09DEF8-437D-4994-ACAA-B87DEC074D5D}" destId="{61684014-0B06-457A-828C-9FF75478F26B}" srcOrd="0" destOrd="0" presId="urn:microsoft.com/office/officeart/2005/8/layout/chevron2"/>
    <dgm:cxn modelId="{0012F265-C613-47F5-8166-ED81519F613A}" type="presParOf" srcId="{61684014-0B06-457A-828C-9FF75478F26B}" destId="{640FC6A6-F71B-47A3-AB43-5B25B41E930B}" srcOrd="0" destOrd="0" presId="urn:microsoft.com/office/officeart/2005/8/layout/chevron2"/>
    <dgm:cxn modelId="{49971337-34F8-453E-B546-D3B36B72B3CB}" type="presParOf" srcId="{61684014-0B06-457A-828C-9FF75478F26B}" destId="{424B79B7-C980-4DF0-A8DA-FBE7B3264675}" srcOrd="1" destOrd="0" presId="urn:microsoft.com/office/officeart/2005/8/layout/chevron2"/>
    <dgm:cxn modelId="{268FF6A1-D05D-40D0-B37B-BEB11705DF39}" type="presParOf" srcId="{2D09DEF8-437D-4994-ACAA-B87DEC074D5D}" destId="{D7698B49-9073-4445-A4C7-A0CB807A15A4}" srcOrd="1" destOrd="0" presId="urn:microsoft.com/office/officeart/2005/8/layout/chevron2"/>
    <dgm:cxn modelId="{487A66AE-CCA8-472A-B5C7-40095668CF2D}" type="presParOf" srcId="{2D09DEF8-437D-4994-ACAA-B87DEC074D5D}" destId="{6D8AACFA-A76D-4252-876A-B100C23641E8}" srcOrd="2" destOrd="0" presId="urn:microsoft.com/office/officeart/2005/8/layout/chevron2"/>
    <dgm:cxn modelId="{16622A9F-DDF2-4F49-A7F9-1034A2BFCF16}" type="presParOf" srcId="{6D8AACFA-A76D-4252-876A-B100C23641E8}" destId="{77DE2FAB-FA46-4757-8F58-9AB589C2C48F}" srcOrd="0" destOrd="0" presId="urn:microsoft.com/office/officeart/2005/8/layout/chevron2"/>
    <dgm:cxn modelId="{B124EAD0-6203-49B7-A740-281A56B29B6B}" type="presParOf" srcId="{6D8AACFA-A76D-4252-876A-B100C23641E8}" destId="{F6039B33-FC4C-46B8-B42F-CC69D2472536}"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8B145890-AB9C-4D14-9620-871061109C7D}" type="datetimeFigureOut">
              <a:rPr lang="el-GR" smtClean="0"/>
              <a:pPr/>
              <a:t>21/1/2026</a:t>
            </a:fld>
            <a:endParaRPr lang="el-GR"/>
          </a:p>
        </p:txBody>
      </p:sp>
      <p:sp>
        <p:nvSpPr>
          <p:cNvPr id="16" name="15 - Θέση αριθμού διαφάνειας"/>
          <p:cNvSpPr>
            <a:spLocks noGrp="1"/>
          </p:cNvSpPr>
          <p:nvPr>
            <p:ph type="sldNum" sz="quarter" idx="11"/>
          </p:nvPr>
        </p:nvSpPr>
        <p:spPr/>
        <p:txBody>
          <a:bodyPr/>
          <a:lstStyle/>
          <a:p>
            <a:fld id="{4C1C62AE-0F40-46E8-AD72-AB849CDBDB0B}"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B145890-AB9C-4D14-9620-871061109C7D}" type="datetimeFigureOut">
              <a:rPr lang="el-GR" smtClean="0"/>
              <a:pPr/>
              <a:t>21/1/2026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1C62AE-0F40-46E8-AD72-AB849CDBDB0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B145890-AB9C-4D14-9620-871061109C7D}" type="datetimeFigureOut">
              <a:rPr lang="el-GR" smtClean="0"/>
              <a:pPr/>
              <a:t>21/1/2026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1C62AE-0F40-46E8-AD72-AB849CDBDB0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8B145890-AB9C-4D14-9620-871061109C7D}" type="datetimeFigureOut">
              <a:rPr lang="el-GR" smtClean="0"/>
              <a:pPr/>
              <a:t>21/1/2026</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4C1C62AE-0F40-46E8-AD72-AB849CDBDB0B}"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8B145890-AB9C-4D14-9620-871061109C7D}" type="datetimeFigureOut">
              <a:rPr lang="el-GR" smtClean="0"/>
              <a:pPr/>
              <a:t>21/1/2026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1C62AE-0F40-46E8-AD72-AB849CDBDB0B}"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8B145890-AB9C-4D14-9620-871061109C7D}" type="datetimeFigureOut">
              <a:rPr lang="el-GR" smtClean="0"/>
              <a:pPr/>
              <a:t>21/1/2026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C1C62AE-0F40-46E8-AD72-AB849CDBDB0B}"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4C1C62AE-0F40-46E8-AD72-AB849CDBDB0B}"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8B145890-AB9C-4D14-9620-871061109C7D}" type="datetimeFigureOut">
              <a:rPr lang="el-GR" smtClean="0"/>
              <a:pPr/>
              <a:t>21/1/2026</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8B145890-AB9C-4D14-9620-871061109C7D}" type="datetimeFigureOut">
              <a:rPr lang="el-GR" smtClean="0"/>
              <a:pPr/>
              <a:t>21/1/2026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C1C62AE-0F40-46E8-AD72-AB849CDBDB0B}"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B145890-AB9C-4D14-9620-871061109C7D}" type="datetimeFigureOut">
              <a:rPr lang="el-GR" smtClean="0"/>
              <a:pPr/>
              <a:t>21/1/2026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C1C62AE-0F40-46E8-AD72-AB849CDBDB0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8B145890-AB9C-4D14-9620-871061109C7D}" type="datetimeFigureOut">
              <a:rPr lang="el-GR" smtClean="0"/>
              <a:pPr/>
              <a:t>21/1/2026</a:t>
            </a:fld>
            <a:endParaRPr lang="el-GR"/>
          </a:p>
        </p:txBody>
      </p:sp>
      <p:sp>
        <p:nvSpPr>
          <p:cNvPr id="9" name="8 - Θέση αριθμού διαφάνειας"/>
          <p:cNvSpPr>
            <a:spLocks noGrp="1"/>
          </p:cNvSpPr>
          <p:nvPr>
            <p:ph type="sldNum" sz="quarter" idx="15"/>
          </p:nvPr>
        </p:nvSpPr>
        <p:spPr/>
        <p:txBody>
          <a:bodyPr/>
          <a:lstStyle/>
          <a:p>
            <a:fld id="{4C1C62AE-0F40-46E8-AD72-AB849CDBDB0B}"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8B145890-AB9C-4D14-9620-871061109C7D}" type="datetimeFigureOut">
              <a:rPr lang="el-GR" smtClean="0"/>
              <a:pPr/>
              <a:t>21/1/2026</a:t>
            </a:fld>
            <a:endParaRPr lang="el-GR"/>
          </a:p>
        </p:txBody>
      </p:sp>
      <p:sp>
        <p:nvSpPr>
          <p:cNvPr id="9" name="8 - Θέση αριθμού διαφάνειας"/>
          <p:cNvSpPr>
            <a:spLocks noGrp="1"/>
          </p:cNvSpPr>
          <p:nvPr>
            <p:ph type="sldNum" sz="quarter" idx="11"/>
          </p:nvPr>
        </p:nvSpPr>
        <p:spPr/>
        <p:txBody>
          <a:bodyPr/>
          <a:lstStyle/>
          <a:p>
            <a:fld id="{4C1C62AE-0F40-46E8-AD72-AB849CDBDB0B}"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B145890-AB9C-4D14-9620-871061109C7D}" type="datetimeFigureOut">
              <a:rPr lang="el-GR" smtClean="0"/>
              <a:pPr/>
              <a:t>21/1/2026</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C1C62AE-0F40-46E8-AD72-AB849CDBDB0B}"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dimim\Desktop\mp3\Cachondea%20-%20Fruko%20y%20Sus%20Tesos%20&#10744;%20%5b%20Discos%20Fuentes%20%5d%20%20(Video%20Oficial).mp3"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audio" Target="../media/audio3.wav"/><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rethymno.gr/" TargetMode="External"/><Relationship Id="rId2" Type="http://schemas.openxmlformats.org/officeDocument/2006/relationships/hyperlink" Target="https://el.wikipedia.org/wiki/&#929;&#941;&#952;&#965;&#956;&#957;&#959;"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4.wav"/><Relationship Id="rId1" Type="http://schemas.openxmlformats.org/officeDocument/2006/relationships/video" Target="file:///C:\Users\dimim\Videos\&#929;&#941;&#952;&#965;&#956;&#957;&#959;%20-%20Rethymnon%20Crete%20Greece%20-%20Apostolos%20Maniscalco%20(720p,%20h264,%20youtube).mp4" TargetMode="External"/><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Παρουσίαση της πόλης του Ρεθύμνου</a:t>
            </a:r>
            <a:endParaRPr lang="el-GR" dirty="0"/>
          </a:p>
        </p:txBody>
      </p:sp>
      <p:sp>
        <p:nvSpPr>
          <p:cNvPr id="2" name="1 - Τίτλος"/>
          <p:cNvSpPr>
            <a:spLocks noGrp="1"/>
          </p:cNvSpPr>
          <p:nvPr>
            <p:ph type="ctrTitle"/>
          </p:nvPr>
        </p:nvSpPr>
        <p:spPr/>
        <p:txBody>
          <a:bodyPr/>
          <a:lstStyle/>
          <a:p>
            <a:r>
              <a:rPr lang="el-GR" dirty="0" smtClean="0"/>
              <a:t>Ρέθυμνο</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14348" y="500042"/>
            <a:ext cx="6715172" cy="584775"/>
          </a:xfrm>
          <a:prstGeom prst="rect">
            <a:avLst/>
          </a:prstGeom>
          <a:noFill/>
        </p:spPr>
        <p:txBody>
          <a:bodyPr wrap="square" rtlCol="0">
            <a:spAutoFit/>
          </a:bodyPr>
          <a:lstStyle/>
          <a:p>
            <a:r>
              <a:rPr lang="el-GR" sz="3200" b="1" dirty="0" smtClean="0">
                <a:solidFill>
                  <a:srgbClr val="0070C0"/>
                </a:solidFill>
              </a:rPr>
              <a:t>Ιστορία του Ρεθύμνου</a:t>
            </a:r>
            <a:endParaRPr lang="el-GR" sz="3200" b="1" dirty="0">
              <a:solidFill>
                <a:srgbClr val="0070C0"/>
              </a:solidFill>
            </a:endParaRPr>
          </a:p>
        </p:txBody>
      </p:sp>
      <p:sp>
        <p:nvSpPr>
          <p:cNvPr id="3" name="2 - TextBox"/>
          <p:cNvSpPr txBox="1"/>
          <p:nvPr/>
        </p:nvSpPr>
        <p:spPr>
          <a:xfrm>
            <a:off x="785786" y="1357298"/>
            <a:ext cx="7429552" cy="2031325"/>
          </a:xfrm>
          <a:prstGeom prst="rect">
            <a:avLst/>
          </a:prstGeom>
          <a:noFill/>
        </p:spPr>
        <p:txBody>
          <a:bodyPr wrap="square" rtlCol="0">
            <a:spAutoFit/>
          </a:bodyPr>
          <a:lstStyle/>
          <a:p>
            <a:pPr algn="just"/>
            <a:r>
              <a:rPr lang="el-GR" dirty="0" smtClean="0"/>
              <a:t>Το Ρέθυμνο, γνωστό και ως η Πόλις των Γραμμάτων (Λατινικά: </a:t>
            </a:r>
            <a:r>
              <a:rPr lang="el-GR" dirty="0" err="1" smtClean="0"/>
              <a:t>Civitas</a:t>
            </a:r>
            <a:r>
              <a:rPr lang="el-GR" dirty="0" smtClean="0"/>
              <a:t> </a:t>
            </a:r>
            <a:r>
              <a:rPr lang="el-GR" dirty="0" err="1" smtClean="0"/>
              <a:t>Litterarum</a:t>
            </a:r>
            <a:r>
              <a:rPr lang="el-GR" dirty="0" smtClean="0"/>
              <a:t>) είναι πόλη, έδρα της Κοινότητας Ρεθύμνης, του Δήμου Ρεθύμνης και της Περιφερειακής Ενότητας Ρεθύμνης της Κρήτης. Είναι χτισμένο στη βόρεια ακτή της Κρήτης, στη νότια όχθη του Κρητικού πελάγους και προς την ανατολική πλευρά του κόλπου του Αλμυρού.[1] Το Ρέθυμνο υπήρξε μεγάλος οικισμός από τον 5ο αιώνα </a:t>
            </a:r>
            <a:r>
              <a:rPr lang="el-GR" dirty="0" err="1" smtClean="0"/>
              <a:t>π.Χ.</a:t>
            </a:r>
            <a:r>
              <a:rPr lang="el-GR" dirty="0" smtClean="0"/>
              <a:t>, καθώς σχετίζεται με την αρχαία μινωική πόλη-κράτος «</a:t>
            </a:r>
            <a:r>
              <a:rPr lang="el-GR" dirty="0" err="1" smtClean="0"/>
              <a:t>Ρίθυμνα</a:t>
            </a:r>
            <a:r>
              <a:rPr lang="el-GR" dirty="0" smtClean="0"/>
              <a:t>».</a:t>
            </a:r>
            <a:endParaRPr lang="el-GR" dirty="0"/>
          </a:p>
        </p:txBody>
      </p:sp>
    </p:spTree>
  </p:cSld>
  <p:clrMapOvr>
    <a:masterClrMapping/>
  </p:clrMapOvr>
  <p:transition advClick="0" advTm="5000">
    <p:dissolve/>
    <p:sndAc>
      <p:stSnd>
        <p:snd r:embed="rId2" name="suction.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85786" y="571480"/>
            <a:ext cx="1976438" cy="584775"/>
          </a:xfrm>
          <a:prstGeom prst="rect">
            <a:avLst/>
          </a:prstGeom>
          <a:noFill/>
        </p:spPr>
        <p:txBody>
          <a:bodyPr wrap="none" rtlCol="0">
            <a:spAutoFit/>
          </a:bodyPr>
          <a:lstStyle/>
          <a:p>
            <a:r>
              <a:rPr lang="el-GR" sz="3200" b="1" dirty="0" smtClean="0">
                <a:solidFill>
                  <a:srgbClr val="0070C0"/>
                </a:solidFill>
              </a:rPr>
              <a:t>Αξιοθέατα</a:t>
            </a:r>
            <a:endParaRPr lang="el-GR" b="1" dirty="0" smtClean="0">
              <a:solidFill>
                <a:srgbClr val="0070C0"/>
              </a:solidFill>
            </a:endParaRPr>
          </a:p>
        </p:txBody>
      </p:sp>
      <p:pic>
        <p:nvPicPr>
          <p:cNvPr id="3" name="2 - Εικόνα" descr="60c1e0fe2af48.jpg"/>
          <p:cNvPicPr>
            <a:picLocks noChangeAspect="1"/>
          </p:cNvPicPr>
          <p:nvPr/>
        </p:nvPicPr>
        <p:blipFill>
          <a:blip r:embed="rId3"/>
          <a:stretch>
            <a:fillRect/>
          </a:stretch>
        </p:blipFill>
        <p:spPr>
          <a:xfrm>
            <a:off x="642910" y="1357298"/>
            <a:ext cx="4464875" cy="3571900"/>
          </a:xfrm>
          <a:prstGeom prst="rect">
            <a:avLst/>
          </a:prstGeom>
        </p:spPr>
      </p:pic>
      <p:sp>
        <p:nvSpPr>
          <p:cNvPr id="4" name="3 - TextBox"/>
          <p:cNvSpPr txBox="1"/>
          <p:nvPr/>
        </p:nvSpPr>
        <p:spPr>
          <a:xfrm>
            <a:off x="5715008" y="1500174"/>
            <a:ext cx="2786082" cy="369332"/>
          </a:xfrm>
          <a:prstGeom prst="rect">
            <a:avLst/>
          </a:prstGeom>
          <a:noFill/>
        </p:spPr>
        <p:txBody>
          <a:bodyPr wrap="square" rtlCol="0">
            <a:spAutoFit/>
          </a:bodyPr>
          <a:lstStyle/>
          <a:p>
            <a:r>
              <a:rPr lang="el-GR" dirty="0" smtClean="0"/>
              <a:t>Το λιμάνι του Ρεθύμνου</a:t>
            </a:r>
            <a:endParaRPr lang="el-GR" dirty="0"/>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85786" y="571480"/>
            <a:ext cx="1976438" cy="584775"/>
          </a:xfrm>
          <a:prstGeom prst="rect">
            <a:avLst/>
          </a:prstGeom>
          <a:noFill/>
        </p:spPr>
        <p:txBody>
          <a:bodyPr wrap="none" rtlCol="0">
            <a:spAutoFit/>
          </a:bodyPr>
          <a:lstStyle/>
          <a:p>
            <a:r>
              <a:rPr lang="el-GR" sz="3200" b="1" dirty="0" smtClean="0">
                <a:solidFill>
                  <a:srgbClr val="0070C0"/>
                </a:solidFill>
              </a:rPr>
              <a:t>Αξιοθέατα</a:t>
            </a:r>
            <a:endParaRPr lang="el-GR" b="1" dirty="0" smtClean="0">
              <a:solidFill>
                <a:srgbClr val="0070C0"/>
              </a:solidFill>
            </a:endParaRPr>
          </a:p>
        </p:txBody>
      </p:sp>
      <p:sp>
        <p:nvSpPr>
          <p:cNvPr id="4" name="3 - TextBox"/>
          <p:cNvSpPr txBox="1"/>
          <p:nvPr/>
        </p:nvSpPr>
        <p:spPr>
          <a:xfrm>
            <a:off x="5786446" y="1214422"/>
            <a:ext cx="2786082" cy="3693319"/>
          </a:xfrm>
          <a:prstGeom prst="rect">
            <a:avLst/>
          </a:prstGeom>
          <a:noFill/>
        </p:spPr>
        <p:txBody>
          <a:bodyPr wrap="square" rtlCol="0">
            <a:spAutoFit/>
          </a:bodyPr>
          <a:lstStyle/>
          <a:p>
            <a:pPr algn="just"/>
            <a:r>
              <a:rPr lang="el-GR" dirty="0" smtClean="0"/>
              <a:t>Η Μονή Αρκαδίου είναι ιστορική Μονή στην περιοχή της Κοινότητας </a:t>
            </a:r>
            <a:r>
              <a:rPr lang="el-GR" dirty="0" err="1" smtClean="0"/>
              <a:t>Αμνάτου</a:t>
            </a:r>
            <a:r>
              <a:rPr lang="el-GR" dirty="0" smtClean="0"/>
              <a:t> του Δήμου και της τέως Επαρχίας Ρεθύμνης στην Περιφερειακή Ενότητα Ρεθύμνης της Κρήτης. Η πρώτη μορφή της μονής πιθανολογείται ότι οικοδομήθηκε είτε κατά την περίοδο 961 με 1014, είτε στα πρώτα χρόνια της </a:t>
            </a:r>
            <a:r>
              <a:rPr lang="el-GR" dirty="0" err="1" smtClean="0"/>
              <a:t>Βενετοκρατίας</a:t>
            </a:r>
            <a:r>
              <a:rPr lang="el-GR" dirty="0" smtClean="0"/>
              <a:t>.</a:t>
            </a:r>
            <a:endParaRPr lang="el-GR" dirty="0"/>
          </a:p>
        </p:txBody>
      </p:sp>
      <p:pic>
        <p:nvPicPr>
          <p:cNvPr id="5" name="4 - Εικόνα" descr="Arkadi_monastery-2.jpg"/>
          <p:cNvPicPr>
            <a:picLocks noChangeAspect="1"/>
          </p:cNvPicPr>
          <p:nvPr/>
        </p:nvPicPr>
        <p:blipFill>
          <a:blip r:embed="rId3"/>
          <a:stretch>
            <a:fillRect/>
          </a:stretch>
        </p:blipFill>
        <p:spPr>
          <a:xfrm>
            <a:off x="714347" y="1428736"/>
            <a:ext cx="4478203" cy="3000396"/>
          </a:xfrm>
          <a:prstGeom prst="rect">
            <a:avLst/>
          </a:prstGeom>
        </p:spPr>
      </p:pic>
      <p:pic>
        <p:nvPicPr>
          <p:cNvPr id="6" name="Cachondea - Fruko y Sus Tesos ⧸ [ Discos Fuentes ]  (Video Oficial).mp3">
            <a:hlinkClick r:id="" action="ppaction://media"/>
          </p:cNvPr>
          <p:cNvPicPr>
            <a:picLocks noRot="1" noChangeAspect="1"/>
          </p:cNvPicPr>
          <p:nvPr>
            <a:audioFile r:link="rId1"/>
          </p:nvPr>
        </p:nvPicPr>
        <p:blipFill>
          <a:blip r:embed="rId4"/>
          <a:stretch>
            <a:fillRect/>
          </a:stretch>
        </p:blipFill>
        <p:spPr>
          <a:xfrm>
            <a:off x="857224" y="5929330"/>
            <a:ext cx="244475" cy="244475"/>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5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85786" y="571480"/>
            <a:ext cx="1976438" cy="584775"/>
          </a:xfrm>
          <a:prstGeom prst="rect">
            <a:avLst/>
          </a:prstGeom>
          <a:noFill/>
        </p:spPr>
        <p:txBody>
          <a:bodyPr wrap="none" rtlCol="0">
            <a:spAutoFit/>
          </a:bodyPr>
          <a:lstStyle/>
          <a:p>
            <a:r>
              <a:rPr lang="el-GR" sz="3200" b="1" dirty="0" smtClean="0">
                <a:solidFill>
                  <a:srgbClr val="0070C0"/>
                </a:solidFill>
              </a:rPr>
              <a:t>Αξιοθέατα</a:t>
            </a:r>
            <a:endParaRPr lang="el-GR" b="1" dirty="0" smtClean="0">
              <a:solidFill>
                <a:srgbClr val="0070C0"/>
              </a:solidFill>
            </a:endParaRPr>
          </a:p>
        </p:txBody>
      </p:sp>
      <p:sp>
        <p:nvSpPr>
          <p:cNvPr id="4" name="3 - TextBox"/>
          <p:cNvSpPr txBox="1"/>
          <p:nvPr/>
        </p:nvSpPr>
        <p:spPr>
          <a:xfrm>
            <a:off x="500034" y="3214686"/>
            <a:ext cx="8143932" cy="3139321"/>
          </a:xfrm>
          <a:prstGeom prst="rect">
            <a:avLst/>
          </a:prstGeom>
          <a:noFill/>
        </p:spPr>
        <p:txBody>
          <a:bodyPr wrap="square" rtlCol="0">
            <a:spAutoFit/>
          </a:bodyPr>
          <a:lstStyle/>
          <a:p>
            <a:pPr algn="just"/>
            <a:r>
              <a:rPr lang="el-GR" dirty="0" smtClean="0"/>
              <a:t>Η </a:t>
            </a:r>
            <a:r>
              <a:rPr lang="el-GR" dirty="0" err="1" smtClean="0"/>
              <a:t>Φορτέτζα</a:t>
            </a:r>
            <a:r>
              <a:rPr lang="el-GR" dirty="0" smtClean="0"/>
              <a:t> είναι το ενετικό οχυρό της πόλης, έργο του 16ου αιώνα (χρονολογείται από το 1573). Χτίστηκε σύμφωνα με το ενετικό σύστημα οχυρωματικής αρχιτεκτονικής.[18][χρειάζεται καλύτερη πηγή] [19] Χαρακτηριστικό της κατασκευής είναι ότι οι προμαχώνες ενώνονται μεταξύ τους με τμήματα ευθυγράμμων τειχών, με μεγάλο πλάτος και με κλίση εξωτερικά, για να εξοστρακίζονται τα εχθρικά βλήματα. Θεμελιωτής του Φρουρίου είναι ο </a:t>
            </a:r>
            <a:r>
              <a:rPr lang="el-GR" dirty="0" err="1" smtClean="0"/>
              <a:t>Ρέκτορας</a:t>
            </a:r>
            <a:r>
              <a:rPr lang="el-GR" dirty="0" smtClean="0"/>
              <a:t> </a:t>
            </a:r>
            <a:r>
              <a:rPr lang="el-GR" dirty="0" err="1" smtClean="0"/>
              <a:t>Αλβίζε</a:t>
            </a:r>
            <a:r>
              <a:rPr lang="el-GR" dirty="0" smtClean="0"/>
              <a:t> </a:t>
            </a:r>
            <a:r>
              <a:rPr lang="el-GR" dirty="0" err="1" smtClean="0"/>
              <a:t>Λάντο</a:t>
            </a:r>
            <a:r>
              <a:rPr lang="el-GR" dirty="0" smtClean="0"/>
              <a:t>. Η θεμελίωσή του έγινε στις 13 Σεπτεμβρίου 1573 και οι εργασίες στον περίβολο αλλά και στα δημόσια κτίρια που υπήρχαν μέσα σ' αυτόν ολοκληρώθηκαν το 1580. Στη συνέχεια χρησιμοποιήθηκε από τους Οθωμανούς. Το Οχυρό της Πύλης </a:t>
            </a:r>
            <a:r>
              <a:rPr lang="el-GR" dirty="0" err="1" smtClean="0"/>
              <a:t>Φορτέτζας</a:t>
            </a:r>
            <a:r>
              <a:rPr lang="el-GR" dirty="0" smtClean="0"/>
              <a:t>, γνωστό ως </a:t>
            </a:r>
            <a:r>
              <a:rPr lang="el-GR" dirty="0" err="1" smtClean="0"/>
              <a:t>Ριβελίνο</a:t>
            </a:r>
            <a:r>
              <a:rPr lang="el-GR" dirty="0" smtClean="0"/>
              <a:t>, είναι πενταγωνικό οχύρωμα στην ανατολική πύλη και χτίστηκε από τους Οθωμανούς μετά την κατάληψη της πόλης.[</a:t>
            </a:r>
            <a:endParaRPr lang="el-GR" dirty="0"/>
          </a:p>
        </p:txBody>
      </p:sp>
      <p:pic>
        <p:nvPicPr>
          <p:cNvPr id="6" name="5 - Εικόνα" descr="fortetza-air2.jpg"/>
          <p:cNvPicPr>
            <a:picLocks noChangeAspect="1"/>
          </p:cNvPicPr>
          <p:nvPr/>
        </p:nvPicPr>
        <p:blipFill>
          <a:blip r:embed="rId2"/>
          <a:stretch>
            <a:fillRect/>
          </a:stretch>
        </p:blipFill>
        <p:spPr>
          <a:xfrm>
            <a:off x="3786182" y="500042"/>
            <a:ext cx="4429156" cy="2556831"/>
          </a:xfrm>
          <a:prstGeom prst="rect">
            <a:avLst/>
          </a:prstGeom>
        </p:spPr>
      </p:pic>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428596" y="571480"/>
          <a:ext cx="8286809" cy="1651000"/>
        </p:xfrm>
        <a:graphic>
          <a:graphicData uri="http://schemas.openxmlformats.org/drawingml/2006/table">
            <a:tbl>
              <a:tblPr firstRow="1" bandRow="1">
                <a:tableStyleId>{3B4B98B0-60AC-42C2-AFA5-B58CD77FA1E5}</a:tableStyleId>
              </a:tblPr>
              <a:tblGrid>
                <a:gridCol w="1357322"/>
                <a:gridCol w="500066"/>
                <a:gridCol w="571504"/>
                <a:gridCol w="500066"/>
                <a:gridCol w="500066"/>
                <a:gridCol w="500066"/>
                <a:gridCol w="571504"/>
                <a:gridCol w="571504"/>
                <a:gridCol w="500066"/>
                <a:gridCol w="571504"/>
                <a:gridCol w="500066"/>
                <a:gridCol w="500066"/>
                <a:gridCol w="500066"/>
                <a:gridCol w="642943"/>
              </a:tblGrid>
              <a:tr h="370840">
                <a:tc>
                  <a:txBody>
                    <a:bodyPr/>
                    <a:lstStyle/>
                    <a:p>
                      <a:pPr algn="ctr"/>
                      <a:r>
                        <a:rPr lang="el-GR" sz="1100" dirty="0"/>
                        <a:t>Μήνας</a:t>
                      </a:r>
                      <a:endParaRPr lang="el-GR" sz="1100" dirty="0">
                        <a:solidFill>
                          <a:srgbClr val="202122"/>
                        </a:solidFill>
                      </a:endParaRPr>
                    </a:p>
                  </a:txBody>
                  <a:tcPr anchor="ctr"/>
                </a:tc>
                <a:tc>
                  <a:txBody>
                    <a:bodyPr/>
                    <a:lstStyle/>
                    <a:p>
                      <a:pPr algn="ctr"/>
                      <a:r>
                        <a:rPr lang="el-GR" sz="1100" dirty="0"/>
                        <a:t>Ιαν</a:t>
                      </a:r>
                      <a:endParaRPr lang="el-GR" sz="1100" dirty="0">
                        <a:solidFill>
                          <a:srgbClr val="202122"/>
                        </a:solidFill>
                      </a:endParaRPr>
                    </a:p>
                  </a:txBody>
                  <a:tcPr anchor="ctr"/>
                </a:tc>
                <a:tc>
                  <a:txBody>
                    <a:bodyPr/>
                    <a:lstStyle/>
                    <a:p>
                      <a:pPr algn="ctr"/>
                      <a:r>
                        <a:rPr lang="el-GR" sz="1100"/>
                        <a:t>Φεβ</a:t>
                      </a:r>
                      <a:endParaRPr lang="el-GR" sz="1100">
                        <a:solidFill>
                          <a:srgbClr val="202122"/>
                        </a:solidFill>
                      </a:endParaRPr>
                    </a:p>
                  </a:txBody>
                  <a:tcPr anchor="ctr"/>
                </a:tc>
                <a:tc>
                  <a:txBody>
                    <a:bodyPr/>
                    <a:lstStyle/>
                    <a:p>
                      <a:pPr algn="ctr"/>
                      <a:r>
                        <a:rPr lang="el-GR" sz="1100"/>
                        <a:t>Μάρ</a:t>
                      </a:r>
                      <a:endParaRPr lang="el-GR" sz="1100">
                        <a:solidFill>
                          <a:srgbClr val="202122"/>
                        </a:solidFill>
                      </a:endParaRPr>
                    </a:p>
                  </a:txBody>
                  <a:tcPr anchor="ctr"/>
                </a:tc>
                <a:tc>
                  <a:txBody>
                    <a:bodyPr/>
                    <a:lstStyle/>
                    <a:p>
                      <a:pPr algn="ctr"/>
                      <a:r>
                        <a:rPr lang="el-GR" sz="1100"/>
                        <a:t>Απρ</a:t>
                      </a:r>
                      <a:endParaRPr lang="el-GR" sz="1100">
                        <a:solidFill>
                          <a:srgbClr val="202122"/>
                        </a:solidFill>
                      </a:endParaRPr>
                    </a:p>
                  </a:txBody>
                  <a:tcPr anchor="ctr"/>
                </a:tc>
                <a:tc>
                  <a:txBody>
                    <a:bodyPr/>
                    <a:lstStyle/>
                    <a:p>
                      <a:pPr algn="ctr"/>
                      <a:r>
                        <a:rPr lang="el-GR" sz="1100"/>
                        <a:t>Μάι</a:t>
                      </a:r>
                      <a:endParaRPr lang="el-GR" sz="1100">
                        <a:solidFill>
                          <a:srgbClr val="202122"/>
                        </a:solidFill>
                      </a:endParaRPr>
                    </a:p>
                  </a:txBody>
                  <a:tcPr anchor="ctr"/>
                </a:tc>
                <a:tc>
                  <a:txBody>
                    <a:bodyPr/>
                    <a:lstStyle/>
                    <a:p>
                      <a:pPr algn="ctr"/>
                      <a:r>
                        <a:rPr lang="el-GR" sz="1100"/>
                        <a:t>Ιούν</a:t>
                      </a:r>
                      <a:endParaRPr lang="el-GR" sz="1100">
                        <a:solidFill>
                          <a:srgbClr val="202122"/>
                        </a:solidFill>
                      </a:endParaRPr>
                    </a:p>
                  </a:txBody>
                  <a:tcPr anchor="ctr"/>
                </a:tc>
                <a:tc>
                  <a:txBody>
                    <a:bodyPr/>
                    <a:lstStyle/>
                    <a:p>
                      <a:pPr algn="ctr"/>
                      <a:r>
                        <a:rPr lang="el-GR" sz="1100"/>
                        <a:t>Ιούλ</a:t>
                      </a:r>
                      <a:endParaRPr lang="el-GR" sz="1100">
                        <a:solidFill>
                          <a:srgbClr val="202122"/>
                        </a:solidFill>
                      </a:endParaRPr>
                    </a:p>
                  </a:txBody>
                  <a:tcPr anchor="ctr"/>
                </a:tc>
                <a:tc>
                  <a:txBody>
                    <a:bodyPr/>
                    <a:lstStyle/>
                    <a:p>
                      <a:pPr algn="ctr"/>
                      <a:r>
                        <a:rPr lang="el-GR" sz="1100"/>
                        <a:t>Αύγ</a:t>
                      </a:r>
                      <a:endParaRPr lang="el-GR" sz="1100">
                        <a:solidFill>
                          <a:srgbClr val="202122"/>
                        </a:solidFill>
                      </a:endParaRPr>
                    </a:p>
                  </a:txBody>
                  <a:tcPr anchor="ctr"/>
                </a:tc>
                <a:tc>
                  <a:txBody>
                    <a:bodyPr/>
                    <a:lstStyle/>
                    <a:p>
                      <a:pPr algn="ctr"/>
                      <a:r>
                        <a:rPr lang="el-GR" sz="1100"/>
                        <a:t>Σεπ</a:t>
                      </a:r>
                      <a:endParaRPr lang="el-GR" sz="1100">
                        <a:solidFill>
                          <a:srgbClr val="202122"/>
                        </a:solidFill>
                      </a:endParaRPr>
                    </a:p>
                  </a:txBody>
                  <a:tcPr anchor="ctr"/>
                </a:tc>
                <a:tc>
                  <a:txBody>
                    <a:bodyPr/>
                    <a:lstStyle/>
                    <a:p>
                      <a:pPr algn="ctr"/>
                      <a:r>
                        <a:rPr lang="el-GR" sz="1100"/>
                        <a:t>Οκτ</a:t>
                      </a:r>
                      <a:endParaRPr lang="el-GR" sz="1100">
                        <a:solidFill>
                          <a:srgbClr val="202122"/>
                        </a:solidFill>
                      </a:endParaRPr>
                    </a:p>
                  </a:txBody>
                  <a:tcPr anchor="ctr"/>
                </a:tc>
                <a:tc>
                  <a:txBody>
                    <a:bodyPr/>
                    <a:lstStyle/>
                    <a:p>
                      <a:pPr algn="ctr"/>
                      <a:r>
                        <a:rPr lang="el-GR" sz="1100"/>
                        <a:t>Νοε</a:t>
                      </a:r>
                      <a:endParaRPr lang="el-GR" sz="1100">
                        <a:solidFill>
                          <a:srgbClr val="202122"/>
                        </a:solidFill>
                      </a:endParaRPr>
                    </a:p>
                  </a:txBody>
                  <a:tcPr anchor="ctr"/>
                </a:tc>
                <a:tc>
                  <a:txBody>
                    <a:bodyPr/>
                    <a:lstStyle/>
                    <a:p>
                      <a:pPr algn="ctr"/>
                      <a:r>
                        <a:rPr lang="el-GR" sz="1100"/>
                        <a:t>Δεκ</a:t>
                      </a:r>
                      <a:endParaRPr lang="el-GR" sz="1100">
                        <a:solidFill>
                          <a:srgbClr val="202122"/>
                        </a:solidFill>
                      </a:endParaRPr>
                    </a:p>
                  </a:txBody>
                  <a:tcPr anchor="ctr"/>
                </a:tc>
                <a:tc>
                  <a:txBody>
                    <a:bodyPr/>
                    <a:lstStyle/>
                    <a:p>
                      <a:pPr algn="ctr"/>
                      <a:r>
                        <a:rPr lang="el-GR" sz="1100" dirty="0"/>
                        <a:t>Έτος</a:t>
                      </a:r>
                      <a:endParaRPr lang="el-GR" sz="1100" dirty="0">
                        <a:solidFill>
                          <a:srgbClr val="202122"/>
                        </a:solidFill>
                      </a:endParaRPr>
                    </a:p>
                  </a:txBody>
                  <a:tcPr anchor="ctr"/>
                </a:tc>
              </a:tr>
              <a:tr h="370840">
                <a:tc>
                  <a:txBody>
                    <a:bodyPr/>
                    <a:lstStyle/>
                    <a:p>
                      <a:pPr algn="ctr"/>
                      <a:r>
                        <a:rPr lang="el-GR" sz="1100"/>
                        <a:t>Μέση Μέγιστη °</a:t>
                      </a:r>
                      <a:r>
                        <a:rPr lang="en-US" sz="1100"/>
                        <a:t>C (°F)</a:t>
                      </a:r>
                      <a:endParaRPr lang="en-US" sz="1100">
                        <a:solidFill>
                          <a:srgbClr val="202122"/>
                        </a:solidFill>
                      </a:endParaRPr>
                    </a:p>
                  </a:txBody>
                  <a:tcPr anchor="ctr"/>
                </a:tc>
                <a:tc>
                  <a:txBody>
                    <a:bodyPr/>
                    <a:lstStyle/>
                    <a:p>
                      <a:pPr algn="ctr"/>
                      <a:r>
                        <a:rPr lang="el-GR" sz="1100"/>
                        <a:t>15</a:t>
                      </a:r>
                      <a:br>
                        <a:rPr lang="el-GR" sz="1100"/>
                      </a:br>
                      <a:r>
                        <a:rPr lang="el-GR" sz="1100"/>
                        <a:t>(59)</a:t>
                      </a:r>
                      <a:endParaRPr lang="el-GR" sz="1100">
                        <a:solidFill>
                          <a:srgbClr val="000000"/>
                        </a:solidFill>
                      </a:endParaRPr>
                    </a:p>
                  </a:txBody>
                  <a:tcPr anchor="ctr"/>
                </a:tc>
                <a:tc>
                  <a:txBody>
                    <a:bodyPr/>
                    <a:lstStyle/>
                    <a:p>
                      <a:pPr algn="ctr"/>
                      <a:r>
                        <a:rPr lang="el-GR" sz="1100" dirty="0"/>
                        <a:t>15</a:t>
                      </a:r>
                      <a:br>
                        <a:rPr lang="el-GR" sz="1100" dirty="0"/>
                      </a:br>
                      <a:r>
                        <a:rPr lang="el-GR" sz="1100" dirty="0"/>
                        <a:t>(59)</a:t>
                      </a:r>
                      <a:endParaRPr lang="el-GR" sz="1100" dirty="0">
                        <a:solidFill>
                          <a:srgbClr val="000000"/>
                        </a:solidFill>
                      </a:endParaRPr>
                    </a:p>
                  </a:txBody>
                  <a:tcPr anchor="ctr"/>
                </a:tc>
                <a:tc>
                  <a:txBody>
                    <a:bodyPr/>
                    <a:lstStyle/>
                    <a:p>
                      <a:pPr algn="ctr"/>
                      <a:r>
                        <a:rPr lang="el-GR" sz="1100" dirty="0"/>
                        <a:t>18</a:t>
                      </a:r>
                      <a:br>
                        <a:rPr lang="el-GR" sz="1100" dirty="0"/>
                      </a:br>
                      <a:r>
                        <a:rPr lang="el-GR" sz="1100" dirty="0"/>
                        <a:t>(64)</a:t>
                      </a:r>
                      <a:endParaRPr lang="el-GR" sz="1100" dirty="0">
                        <a:solidFill>
                          <a:srgbClr val="000000"/>
                        </a:solidFill>
                      </a:endParaRPr>
                    </a:p>
                  </a:txBody>
                  <a:tcPr anchor="ctr"/>
                </a:tc>
                <a:tc>
                  <a:txBody>
                    <a:bodyPr/>
                    <a:lstStyle/>
                    <a:p>
                      <a:pPr algn="ctr"/>
                      <a:r>
                        <a:rPr lang="el-GR" sz="1100"/>
                        <a:t>22</a:t>
                      </a:r>
                      <a:br>
                        <a:rPr lang="el-GR" sz="1100"/>
                      </a:br>
                      <a:r>
                        <a:rPr lang="el-GR" sz="1100"/>
                        <a:t>(72)</a:t>
                      </a:r>
                      <a:endParaRPr lang="el-GR" sz="1100">
                        <a:solidFill>
                          <a:srgbClr val="000000"/>
                        </a:solidFill>
                      </a:endParaRPr>
                    </a:p>
                  </a:txBody>
                  <a:tcPr anchor="ctr"/>
                </a:tc>
                <a:tc>
                  <a:txBody>
                    <a:bodyPr/>
                    <a:lstStyle/>
                    <a:p>
                      <a:pPr algn="ctr"/>
                      <a:r>
                        <a:rPr lang="el-GR" sz="1100"/>
                        <a:t>27</a:t>
                      </a:r>
                      <a:br>
                        <a:rPr lang="el-GR" sz="1100"/>
                      </a:br>
                      <a:r>
                        <a:rPr lang="el-GR" sz="1100"/>
                        <a:t>(81)</a:t>
                      </a:r>
                      <a:endParaRPr lang="el-GR" sz="1100">
                        <a:solidFill>
                          <a:srgbClr val="000000"/>
                        </a:solidFill>
                      </a:endParaRPr>
                    </a:p>
                  </a:txBody>
                  <a:tcPr anchor="ctr"/>
                </a:tc>
                <a:tc>
                  <a:txBody>
                    <a:bodyPr/>
                    <a:lstStyle/>
                    <a:p>
                      <a:pPr algn="ctr"/>
                      <a:r>
                        <a:rPr lang="el-GR" sz="1100"/>
                        <a:t>31</a:t>
                      </a:r>
                      <a:br>
                        <a:rPr lang="el-GR" sz="1100"/>
                      </a:br>
                      <a:r>
                        <a:rPr lang="el-GR" sz="1100"/>
                        <a:t>(88)</a:t>
                      </a:r>
                      <a:endParaRPr lang="el-GR" sz="1100">
                        <a:solidFill>
                          <a:srgbClr val="000000"/>
                        </a:solidFill>
                      </a:endParaRPr>
                    </a:p>
                  </a:txBody>
                  <a:tcPr anchor="ctr"/>
                </a:tc>
                <a:tc>
                  <a:txBody>
                    <a:bodyPr/>
                    <a:lstStyle/>
                    <a:p>
                      <a:pPr algn="ctr"/>
                      <a:r>
                        <a:rPr lang="el-GR" sz="1100"/>
                        <a:t>33</a:t>
                      </a:r>
                      <a:br>
                        <a:rPr lang="el-GR" sz="1100"/>
                      </a:br>
                      <a:r>
                        <a:rPr lang="el-GR" sz="1100"/>
                        <a:t>(91)</a:t>
                      </a:r>
                      <a:endParaRPr lang="el-GR" sz="1100">
                        <a:solidFill>
                          <a:srgbClr val="000000"/>
                        </a:solidFill>
                      </a:endParaRPr>
                    </a:p>
                  </a:txBody>
                  <a:tcPr anchor="ctr"/>
                </a:tc>
                <a:tc>
                  <a:txBody>
                    <a:bodyPr/>
                    <a:lstStyle/>
                    <a:p>
                      <a:pPr algn="ctr"/>
                      <a:r>
                        <a:rPr lang="el-GR" sz="1100"/>
                        <a:t>33</a:t>
                      </a:r>
                      <a:br>
                        <a:rPr lang="el-GR" sz="1100"/>
                      </a:br>
                      <a:r>
                        <a:rPr lang="el-GR" sz="1100"/>
                        <a:t>(91)</a:t>
                      </a:r>
                      <a:endParaRPr lang="el-GR" sz="1100">
                        <a:solidFill>
                          <a:srgbClr val="000000"/>
                        </a:solidFill>
                      </a:endParaRPr>
                    </a:p>
                  </a:txBody>
                  <a:tcPr anchor="ctr"/>
                </a:tc>
                <a:tc>
                  <a:txBody>
                    <a:bodyPr/>
                    <a:lstStyle/>
                    <a:p>
                      <a:pPr algn="ctr"/>
                      <a:r>
                        <a:rPr lang="el-GR" sz="1100"/>
                        <a:t>30</a:t>
                      </a:r>
                      <a:br>
                        <a:rPr lang="el-GR" sz="1100"/>
                      </a:br>
                      <a:r>
                        <a:rPr lang="el-GR" sz="1100"/>
                        <a:t>(86)</a:t>
                      </a:r>
                      <a:endParaRPr lang="el-GR" sz="1100">
                        <a:solidFill>
                          <a:srgbClr val="000000"/>
                        </a:solidFill>
                      </a:endParaRPr>
                    </a:p>
                  </a:txBody>
                  <a:tcPr anchor="ctr"/>
                </a:tc>
                <a:tc>
                  <a:txBody>
                    <a:bodyPr/>
                    <a:lstStyle/>
                    <a:p>
                      <a:pPr algn="ctr"/>
                      <a:r>
                        <a:rPr lang="el-GR" sz="1100"/>
                        <a:t>25</a:t>
                      </a:r>
                      <a:br>
                        <a:rPr lang="el-GR" sz="1100"/>
                      </a:br>
                      <a:r>
                        <a:rPr lang="el-GR" sz="1100"/>
                        <a:t>(77)</a:t>
                      </a:r>
                      <a:endParaRPr lang="el-GR" sz="1100">
                        <a:solidFill>
                          <a:srgbClr val="000000"/>
                        </a:solidFill>
                      </a:endParaRPr>
                    </a:p>
                  </a:txBody>
                  <a:tcPr anchor="ctr"/>
                </a:tc>
                <a:tc>
                  <a:txBody>
                    <a:bodyPr/>
                    <a:lstStyle/>
                    <a:p>
                      <a:pPr algn="ctr"/>
                      <a:r>
                        <a:rPr lang="el-GR" sz="1100"/>
                        <a:t>21</a:t>
                      </a:r>
                      <a:br>
                        <a:rPr lang="el-GR" sz="1100"/>
                      </a:br>
                      <a:r>
                        <a:rPr lang="el-GR" sz="1100"/>
                        <a:t>(70)</a:t>
                      </a:r>
                      <a:endParaRPr lang="el-GR" sz="1100">
                        <a:solidFill>
                          <a:srgbClr val="000000"/>
                        </a:solidFill>
                      </a:endParaRPr>
                    </a:p>
                  </a:txBody>
                  <a:tcPr anchor="ctr"/>
                </a:tc>
                <a:tc>
                  <a:txBody>
                    <a:bodyPr/>
                    <a:lstStyle/>
                    <a:p>
                      <a:pPr algn="ctr"/>
                      <a:r>
                        <a:rPr lang="el-GR" sz="1100"/>
                        <a:t>17</a:t>
                      </a:r>
                      <a:br>
                        <a:rPr lang="el-GR" sz="1100"/>
                      </a:br>
                      <a:r>
                        <a:rPr lang="el-GR" sz="1100"/>
                        <a:t>(63)</a:t>
                      </a:r>
                      <a:endParaRPr lang="el-GR" sz="1100">
                        <a:solidFill>
                          <a:srgbClr val="000000"/>
                        </a:solidFill>
                      </a:endParaRPr>
                    </a:p>
                  </a:txBody>
                  <a:tcPr anchor="ctr"/>
                </a:tc>
                <a:tc>
                  <a:txBody>
                    <a:bodyPr/>
                    <a:lstStyle/>
                    <a:p>
                      <a:pPr algn="ctr"/>
                      <a:r>
                        <a:rPr lang="el-GR" sz="1100"/>
                        <a:t>23,9</a:t>
                      </a:r>
                      <a:endParaRPr lang="el-GR" sz="1100">
                        <a:solidFill>
                          <a:srgbClr val="000000"/>
                        </a:solidFill>
                      </a:endParaRPr>
                    </a:p>
                  </a:txBody>
                  <a:tcPr anchor="ctr"/>
                </a:tc>
              </a:tr>
              <a:tr h="370840">
                <a:tc>
                  <a:txBody>
                    <a:bodyPr/>
                    <a:lstStyle/>
                    <a:p>
                      <a:pPr algn="ctr"/>
                      <a:r>
                        <a:rPr lang="el-GR" sz="1100"/>
                        <a:t>Μέση Ελάχιστη °</a:t>
                      </a:r>
                      <a:r>
                        <a:rPr lang="en-US" sz="1100"/>
                        <a:t>C (°F)</a:t>
                      </a:r>
                      <a:endParaRPr lang="en-US" sz="1100">
                        <a:solidFill>
                          <a:srgbClr val="202122"/>
                        </a:solidFill>
                      </a:endParaRPr>
                    </a:p>
                  </a:txBody>
                  <a:tcPr anchor="ctr"/>
                </a:tc>
                <a:tc>
                  <a:txBody>
                    <a:bodyPr/>
                    <a:lstStyle/>
                    <a:p>
                      <a:pPr algn="ctr"/>
                      <a:r>
                        <a:rPr lang="el-GR" sz="1100"/>
                        <a:t>10</a:t>
                      </a:r>
                      <a:br>
                        <a:rPr lang="el-GR" sz="1100"/>
                      </a:br>
                      <a:r>
                        <a:rPr lang="el-GR" sz="1100"/>
                        <a:t>(50)</a:t>
                      </a:r>
                      <a:endParaRPr lang="el-GR" sz="1100">
                        <a:solidFill>
                          <a:srgbClr val="000000"/>
                        </a:solidFill>
                      </a:endParaRPr>
                    </a:p>
                  </a:txBody>
                  <a:tcPr anchor="ctr"/>
                </a:tc>
                <a:tc>
                  <a:txBody>
                    <a:bodyPr/>
                    <a:lstStyle/>
                    <a:p>
                      <a:pPr algn="ctr"/>
                      <a:r>
                        <a:rPr lang="el-GR" sz="1100" dirty="0"/>
                        <a:t>9</a:t>
                      </a:r>
                      <a:br>
                        <a:rPr lang="el-GR" sz="1100" dirty="0"/>
                      </a:br>
                      <a:r>
                        <a:rPr lang="el-GR" sz="1100" dirty="0"/>
                        <a:t>(48)</a:t>
                      </a:r>
                      <a:endParaRPr lang="el-GR" sz="1100" dirty="0">
                        <a:solidFill>
                          <a:srgbClr val="000000"/>
                        </a:solidFill>
                      </a:endParaRPr>
                    </a:p>
                  </a:txBody>
                  <a:tcPr anchor="ctr"/>
                </a:tc>
                <a:tc>
                  <a:txBody>
                    <a:bodyPr/>
                    <a:lstStyle/>
                    <a:p>
                      <a:pPr algn="ctr"/>
                      <a:r>
                        <a:rPr lang="el-GR" sz="1100"/>
                        <a:t>10</a:t>
                      </a:r>
                      <a:br>
                        <a:rPr lang="el-GR" sz="1100"/>
                      </a:br>
                      <a:r>
                        <a:rPr lang="el-GR" sz="1100"/>
                        <a:t>(50)</a:t>
                      </a:r>
                      <a:endParaRPr lang="el-GR" sz="1100">
                        <a:solidFill>
                          <a:srgbClr val="000000"/>
                        </a:solidFill>
                      </a:endParaRPr>
                    </a:p>
                  </a:txBody>
                  <a:tcPr anchor="ctr"/>
                </a:tc>
                <a:tc>
                  <a:txBody>
                    <a:bodyPr/>
                    <a:lstStyle/>
                    <a:p>
                      <a:pPr algn="ctr"/>
                      <a:r>
                        <a:rPr lang="el-GR" sz="1100"/>
                        <a:t>12</a:t>
                      </a:r>
                      <a:br>
                        <a:rPr lang="el-GR" sz="1100"/>
                      </a:br>
                      <a:r>
                        <a:rPr lang="el-GR" sz="1100"/>
                        <a:t>(54)</a:t>
                      </a:r>
                      <a:endParaRPr lang="el-GR" sz="1100">
                        <a:solidFill>
                          <a:srgbClr val="000000"/>
                        </a:solidFill>
                      </a:endParaRPr>
                    </a:p>
                  </a:txBody>
                  <a:tcPr anchor="ctr"/>
                </a:tc>
                <a:tc>
                  <a:txBody>
                    <a:bodyPr/>
                    <a:lstStyle/>
                    <a:p>
                      <a:pPr algn="ctr"/>
                      <a:r>
                        <a:rPr lang="el-GR" sz="1100"/>
                        <a:t>15</a:t>
                      </a:r>
                      <a:br>
                        <a:rPr lang="el-GR" sz="1100"/>
                      </a:br>
                      <a:r>
                        <a:rPr lang="el-GR" sz="1100"/>
                        <a:t>(59)</a:t>
                      </a:r>
                      <a:endParaRPr lang="el-GR" sz="1100">
                        <a:solidFill>
                          <a:srgbClr val="000000"/>
                        </a:solidFill>
                      </a:endParaRPr>
                    </a:p>
                  </a:txBody>
                  <a:tcPr anchor="ctr"/>
                </a:tc>
                <a:tc>
                  <a:txBody>
                    <a:bodyPr/>
                    <a:lstStyle/>
                    <a:p>
                      <a:pPr algn="ctr"/>
                      <a:r>
                        <a:rPr lang="el-GR" sz="1100"/>
                        <a:t>18</a:t>
                      </a:r>
                      <a:br>
                        <a:rPr lang="el-GR" sz="1100"/>
                      </a:br>
                      <a:r>
                        <a:rPr lang="el-GR" sz="1100"/>
                        <a:t>(64)</a:t>
                      </a:r>
                      <a:endParaRPr lang="el-GR" sz="1100">
                        <a:solidFill>
                          <a:srgbClr val="000000"/>
                        </a:solidFill>
                      </a:endParaRPr>
                    </a:p>
                  </a:txBody>
                  <a:tcPr anchor="ctr"/>
                </a:tc>
                <a:tc>
                  <a:txBody>
                    <a:bodyPr/>
                    <a:lstStyle/>
                    <a:p>
                      <a:pPr algn="ctr"/>
                      <a:r>
                        <a:rPr lang="el-GR" sz="1100" dirty="0"/>
                        <a:t>20</a:t>
                      </a:r>
                      <a:br>
                        <a:rPr lang="el-GR" sz="1100" dirty="0"/>
                      </a:br>
                      <a:r>
                        <a:rPr lang="el-GR" sz="1100" dirty="0"/>
                        <a:t>(68)</a:t>
                      </a:r>
                      <a:endParaRPr lang="el-GR" sz="1100" dirty="0">
                        <a:solidFill>
                          <a:srgbClr val="000000"/>
                        </a:solidFill>
                      </a:endParaRPr>
                    </a:p>
                  </a:txBody>
                  <a:tcPr anchor="ctr"/>
                </a:tc>
                <a:tc>
                  <a:txBody>
                    <a:bodyPr/>
                    <a:lstStyle/>
                    <a:p>
                      <a:pPr algn="ctr"/>
                      <a:r>
                        <a:rPr lang="el-GR" sz="1100"/>
                        <a:t>20</a:t>
                      </a:r>
                      <a:br>
                        <a:rPr lang="el-GR" sz="1100"/>
                      </a:br>
                      <a:r>
                        <a:rPr lang="el-GR" sz="1100"/>
                        <a:t>(68)</a:t>
                      </a:r>
                      <a:endParaRPr lang="el-GR" sz="1100">
                        <a:solidFill>
                          <a:srgbClr val="000000"/>
                        </a:solidFill>
                      </a:endParaRPr>
                    </a:p>
                  </a:txBody>
                  <a:tcPr anchor="ctr"/>
                </a:tc>
                <a:tc>
                  <a:txBody>
                    <a:bodyPr/>
                    <a:lstStyle/>
                    <a:p>
                      <a:pPr algn="ctr"/>
                      <a:r>
                        <a:rPr lang="el-GR" sz="1100"/>
                        <a:t>19</a:t>
                      </a:r>
                      <a:br>
                        <a:rPr lang="el-GR" sz="1100"/>
                      </a:br>
                      <a:r>
                        <a:rPr lang="el-GR" sz="1100"/>
                        <a:t>(66)</a:t>
                      </a:r>
                      <a:endParaRPr lang="el-GR" sz="1100">
                        <a:solidFill>
                          <a:srgbClr val="000000"/>
                        </a:solidFill>
                      </a:endParaRPr>
                    </a:p>
                  </a:txBody>
                  <a:tcPr anchor="ctr"/>
                </a:tc>
                <a:tc>
                  <a:txBody>
                    <a:bodyPr/>
                    <a:lstStyle/>
                    <a:p>
                      <a:pPr algn="ctr"/>
                      <a:r>
                        <a:rPr lang="el-GR" sz="1100"/>
                        <a:t>17</a:t>
                      </a:r>
                      <a:br>
                        <a:rPr lang="el-GR" sz="1100"/>
                      </a:br>
                      <a:r>
                        <a:rPr lang="el-GR" sz="1100"/>
                        <a:t>(63)</a:t>
                      </a:r>
                      <a:endParaRPr lang="el-GR" sz="1100">
                        <a:solidFill>
                          <a:srgbClr val="000000"/>
                        </a:solidFill>
                      </a:endParaRPr>
                    </a:p>
                  </a:txBody>
                  <a:tcPr anchor="ctr"/>
                </a:tc>
                <a:tc>
                  <a:txBody>
                    <a:bodyPr/>
                    <a:lstStyle/>
                    <a:p>
                      <a:pPr algn="ctr"/>
                      <a:r>
                        <a:rPr lang="el-GR" sz="1100"/>
                        <a:t>14</a:t>
                      </a:r>
                      <a:br>
                        <a:rPr lang="el-GR" sz="1100"/>
                      </a:br>
                      <a:r>
                        <a:rPr lang="el-GR" sz="1100"/>
                        <a:t>(57)</a:t>
                      </a:r>
                      <a:endParaRPr lang="el-GR" sz="1100">
                        <a:solidFill>
                          <a:srgbClr val="000000"/>
                        </a:solidFill>
                      </a:endParaRPr>
                    </a:p>
                  </a:txBody>
                  <a:tcPr anchor="ctr"/>
                </a:tc>
                <a:tc>
                  <a:txBody>
                    <a:bodyPr/>
                    <a:lstStyle/>
                    <a:p>
                      <a:pPr algn="ctr"/>
                      <a:r>
                        <a:rPr lang="el-GR" sz="1100"/>
                        <a:t>11</a:t>
                      </a:r>
                      <a:br>
                        <a:rPr lang="el-GR" sz="1100"/>
                      </a:br>
                      <a:r>
                        <a:rPr lang="el-GR" sz="1100"/>
                        <a:t>(52)</a:t>
                      </a:r>
                      <a:endParaRPr lang="el-GR" sz="1100">
                        <a:solidFill>
                          <a:srgbClr val="000000"/>
                        </a:solidFill>
                      </a:endParaRPr>
                    </a:p>
                  </a:txBody>
                  <a:tcPr anchor="ctr"/>
                </a:tc>
                <a:tc>
                  <a:txBody>
                    <a:bodyPr/>
                    <a:lstStyle/>
                    <a:p>
                      <a:pPr algn="ctr"/>
                      <a:r>
                        <a:rPr lang="el-GR" sz="1100"/>
                        <a:t>15</a:t>
                      </a:r>
                      <a:endParaRPr lang="el-GR" sz="1100">
                        <a:solidFill>
                          <a:srgbClr val="000000"/>
                        </a:solidFill>
                      </a:endParaRPr>
                    </a:p>
                  </a:txBody>
                  <a:tcPr anchor="ctr"/>
                </a:tc>
              </a:tr>
              <a:tr h="370840">
                <a:tc>
                  <a:txBody>
                    <a:bodyPr/>
                    <a:lstStyle/>
                    <a:p>
                      <a:pPr algn="ctr"/>
                      <a:r>
                        <a:rPr lang="el-GR" sz="1100" dirty="0"/>
                        <a:t>Βροχόπτωση </a:t>
                      </a:r>
                      <a:r>
                        <a:rPr lang="en-US" sz="1100" dirty="0"/>
                        <a:t>mm (</a:t>
                      </a:r>
                      <a:r>
                        <a:rPr lang="el-GR" sz="1100" dirty="0"/>
                        <a:t>ίντσες)</a:t>
                      </a:r>
                      <a:endParaRPr lang="el-GR" sz="1100" dirty="0">
                        <a:solidFill>
                          <a:srgbClr val="202122"/>
                        </a:solidFill>
                      </a:endParaRPr>
                    </a:p>
                  </a:txBody>
                  <a:tcPr anchor="ctr"/>
                </a:tc>
                <a:tc>
                  <a:txBody>
                    <a:bodyPr/>
                    <a:lstStyle/>
                    <a:p>
                      <a:pPr algn="ctr"/>
                      <a:r>
                        <a:rPr kumimoji="0" lang="el-GR" sz="1100" kern="1200" dirty="0" smtClean="0"/>
                        <a:t>100</a:t>
                      </a:r>
                      <a:endParaRPr lang="el-GR" sz="1100" dirty="0">
                        <a:solidFill>
                          <a:srgbClr val="FFFFFF"/>
                        </a:solidFill>
                      </a:endParaRPr>
                    </a:p>
                  </a:txBody>
                  <a:tcPr anchor="ctr"/>
                </a:tc>
                <a:tc>
                  <a:txBody>
                    <a:bodyPr/>
                    <a:lstStyle/>
                    <a:p>
                      <a:pPr algn="ctr"/>
                      <a:r>
                        <a:rPr kumimoji="0" lang="el-GR" sz="1100" kern="1200" dirty="0" smtClean="0"/>
                        <a:t>96</a:t>
                      </a:r>
                      <a:endParaRPr lang="el-GR" sz="1100" dirty="0">
                        <a:solidFill>
                          <a:srgbClr val="FFFFFF"/>
                        </a:solidFill>
                      </a:endParaRPr>
                    </a:p>
                  </a:txBody>
                  <a:tcPr anchor="ctr"/>
                </a:tc>
                <a:tc>
                  <a:txBody>
                    <a:bodyPr/>
                    <a:lstStyle/>
                    <a:p>
                      <a:pPr algn="ctr"/>
                      <a:r>
                        <a:rPr lang="el-GR" sz="1100"/>
                        <a:t>75</a:t>
                      </a:r>
                      <a:endParaRPr lang="el-GR" sz="1100">
                        <a:solidFill>
                          <a:srgbClr val="000000"/>
                        </a:solidFill>
                      </a:endParaRPr>
                    </a:p>
                  </a:txBody>
                  <a:tcPr anchor="ctr"/>
                </a:tc>
                <a:tc>
                  <a:txBody>
                    <a:bodyPr/>
                    <a:lstStyle/>
                    <a:p>
                      <a:pPr algn="ctr"/>
                      <a:r>
                        <a:rPr lang="el-GR" sz="1100"/>
                        <a:t>33</a:t>
                      </a:r>
                      <a:endParaRPr lang="el-GR" sz="1100">
                        <a:solidFill>
                          <a:srgbClr val="000000"/>
                        </a:solidFill>
                      </a:endParaRPr>
                    </a:p>
                  </a:txBody>
                  <a:tcPr anchor="ctr"/>
                </a:tc>
                <a:tc>
                  <a:txBody>
                    <a:bodyPr/>
                    <a:lstStyle/>
                    <a:p>
                      <a:pPr algn="ctr"/>
                      <a:r>
                        <a:rPr lang="el-GR" sz="1100"/>
                        <a:t>17</a:t>
                      </a:r>
                      <a:endParaRPr lang="el-GR" sz="1100">
                        <a:solidFill>
                          <a:srgbClr val="000000"/>
                        </a:solidFill>
                      </a:endParaRPr>
                    </a:p>
                  </a:txBody>
                  <a:tcPr anchor="ctr"/>
                </a:tc>
                <a:tc>
                  <a:txBody>
                    <a:bodyPr/>
                    <a:lstStyle/>
                    <a:p>
                      <a:pPr algn="ctr"/>
                      <a:r>
                        <a:rPr lang="el-GR" sz="1100"/>
                        <a:t>3</a:t>
                      </a:r>
                      <a:endParaRPr lang="el-GR" sz="1100">
                        <a:solidFill>
                          <a:srgbClr val="000000"/>
                        </a:solidFill>
                      </a:endParaRPr>
                    </a:p>
                  </a:txBody>
                  <a:tcPr anchor="ctr"/>
                </a:tc>
                <a:tc>
                  <a:txBody>
                    <a:bodyPr/>
                    <a:lstStyle/>
                    <a:p>
                      <a:pPr algn="ctr"/>
                      <a:r>
                        <a:rPr lang="el-GR" sz="1100"/>
                        <a:t>1</a:t>
                      </a:r>
                      <a:endParaRPr lang="el-GR" sz="1100">
                        <a:solidFill>
                          <a:srgbClr val="000000"/>
                        </a:solidFill>
                      </a:endParaRPr>
                    </a:p>
                  </a:txBody>
                  <a:tcPr anchor="ctr"/>
                </a:tc>
                <a:tc>
                  <a:txBody>
                    <a:bodyPr/>
                    <a:lstStyle/>
                    <a:p>
                      <a:pPr algn="ctr"/>
                      <a:r>
                        <a:rPr lang="el-GR" sz="1100"/>
                        <a:t>1</a:t>
                      </a:r>
                      <a:endParaRPr lang="el-GR" sz="1100">
                        <a:solidFill>
                          <a:srgbClr val="000000"/>
                        </a:solidFill>
                      </a:endParaRPr>
                    </a:p>
                  </a:txBody>
                  <a:tcPr anchor="ctr"/>
                </a:tc>
                <a:tc>
                  <a:txBody>
                    <a:bodyPr/>
                    <a:lstStyle/>
                    <a:p>
                      <a:pPr algn="ctr"/>
                      <a:r>
                        <a:rPr lang="el-GR" sz="1100"/>
                        <a:t>10</a:t>
                      </a:r>
                      <a:endParaRPr lang="el-GR" sz="1100">
                        <a:solidFill>
                          <a:srgbClr val="000000"/>
                        </a:solidFill>
                      </a:endParaRPr>
                    </a:p>
                  </a:txBody>
                  <a:tcPr anchor="ctr"/>
                </a:tc>
                <a:tc>
                  <a:txBody>
                    <a:bodyPr/>
                    <a:lstStyle/>
                    <a:p>
                      <a:pPr algn="ctr"/>
                      <a:r>
                        <a:rPr lang="el-GR" sz="1100"/>
                        <a:t>53</a:t>
                      </a:r>
                      <a:endParaRPr lang="el-GR" sz="1100">
                        <a:solidFill>
                          <a:srgbClr val="000000"/>
                        </a:solidFill>
                      </a:endParaRPr>
                    </a:p>
                  </a:txBody>
                  <a:tcPr anchor="ctr"/>
                </a:tc>
                <a:tc>
                  <a:txBody>
                    <a:bodyPr/>
                    <a:lstStyle/>
                    <a:p>
                      <a:pPr algn="ctr"/>
                      <a:r>
                        <a:rPr lang="el-GR" sz="1100"/>
                        <a:t>63</a:t>
                      </a:r>
                      <a:endParaRPr lang="el-GR" sz="1100">
                        <a:solidFill>
                          <a:srgbClr val="000000"/>
                        </a:solidFill>
                      </a:endParaRPr>
                    </a:p>
                  </a:txBody>
                  <a:tcPr anchor="ctr"/>
                </a:tc>
                <a:tc>
                  <a:txBody>
                    <a:bodyPr/>
                    <a:lstStyle/>
                    <a:p>
                      <a:pPr algn="ctr"/>
                      <a:r>
                        <a:rPr kumimoji="0" lang="el-GR" sz="1100" kern="1200" dirty="0" smtClean="0"/>
                        <a:t>112</a:t>
                      </a:r>
                      <a:endParaRPr lang="el-GR" sz="1100" dirty="0">
                        <a:solidFill>
                          <a:srgbClr val="FFFFFF"/>
                        </a:solidFill>
                      </a:endParaRPr>
                    </a:p>
                  </a:txBody>
                  <a:tcPr anchor="ctr"/>
                </a:tc>
                <a:tc>
                  <a:txBody>
                    <a:bodyPr/>
                    <a:lstStyle/>
                    <a:p>
                      <a:pPr algn="ctr"/>
                      <a:r>
                        <a:rPr lang="el-GR" sz="1100" dirty="0"/>
                        <a:t>564</a:t>
                      </a:r>
                      <a:endParaRPr lang="el-GR" sz="1100" dirty="0">
                        <a:solidFill>
                          <a:srgbClr val="000000"/>
                        </a:solidFill>
                      </a:endParaRPr>
                    </a:p>
                  </a:txBody>
                  <a:tcPr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4271978"/>
            <a:ext cx="7924800" cy="1371600"/>
          </a:xfrm>
        </p:spPr>
        <p:txBody>
          <a:bodyPr/>
          <a:lstStyle/>
          <a:p>
            <a:r>
              <a:rPr lang="el-GR" dirty="0" smtClean="0"/>
              <a:t>Μουσεία &amp; Μνημεία</a:t>
            </a:r>
            <a:endParaRPr lang="el-GR" dirty="0"/>
          </a:p>
        </p:txBody>
      </p:sp>
      <p:sp>
        <p:nvSpPr>
          <p:cNvPr id="4" name="3 - Αστέρι 7 ακτινών"/>
          <p:cNvSpPr/>
          <p:nvPr/>
        </p:nvSpPr>
        <p:spPr>
          <a:xfrm>
            <a:off x="642910" y="571480"/>
            <a:ext cx="785818" cy="714380"/>
          </a:xfrm>
          <a:prstGeom prst="star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graphicFrame>
        <p:nvGraphicFramePr>
          <p:cNvPr id="5" name="4 - Διάγραμμα"/>
          <p:cNvGraphicFramePr/>
          <p:nvPr/>
        </p:nvGraphicFramePr>
        <p:xfrm>
          <a:off x="2214546" y="64291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Εγγεγραμμένος ήχος">
            <a:hlinkClick r:id="" action="ppaction://media"/>
          </p:cNvPr>
          <p:cNvPicPr>
            <a:picLocks noRot="1" noChangeAspect="1"/>
          </p:cNvPicPr>
          <p:nvPr>
            <a:wavAudioFile r:embed="rId1" name="Εγγεγραμμένος ήχος"/>
          </p:nvPr>
        </p:nvPicPr>
        <p:blipFill>
          <a:blip r:embed="rId7"/>
          <a:stretch>
            <a:fillRect/>
          </a:stretch>
        </p:blipFill>
        <p:spPr>
          <a:xfrm>
            <a:off x="8501090" y="6143644"/>
            <a:ext cx="244475" cy="244475"/>
          </a:xfrm>
          <a:prstGeom prst="rect">
            <a:avLst/>
          </a:prstGeom>
        </p:spPr>
      </p:pic>
    </p:spTree>
  </p:cSld>
  <p:clrMapOvr>
    <a:masterClrMapping/>
  </p:clrMapOvr>
  <p:transition>
    <p:blinds/>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9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rot="1544637">
            <a:off x="5165971" y="1019095"/>
            <a:ext cx="3587842" cy="923330"/>
          </a:xfrm>
          <a:prstGeom prst="rect">
            <a:avLst/>
          </a:prstGeom>
          <a:noFill/>
        </p:spPr>
        <p:txBody>
          <a:bodyPr wrap="none" lIns="91440" tIns="45720" rIns="91440" bIns="45720">
            <a:spAutoFit/>
          </a:bodyPr>
          <a:lstStyle/>
          <a:p>
            <a:pPr algn="ctr"/>
            <a:r>
              <a:rPr lang="el-G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Ρέθυμνο</a:t>
            </a:r>
            <a:endParaRPr lang="el-G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 Θέση περιεχομένου"/>
          <p:cNvSpPr>
            <a:spLocks noGrp="1"/>
          </p:cNvSpPr>
          <p:nvPr>
            <p:ph sz="half" idx="1"/>
          </p:nvPr>
        </p:nvSpPr>
        <p:spPr>
          <a:xfrm>
            <a:off x="514352" y="2000240"/>
            <a:ext cx="6843730" cy="2919232"/>
          </a:xfrm>
        </p:spPr>
        <p:txBody>
          <a:bodyPr/>
          <a:lstStyle/>
          <a:p>
            <a:pPr>
              <a:buNone/>
            </a:pPr>
            <a:r>
              <a:rPr lang="el-GR" dirty="0" smtClean="0"/>
              <a:t>Χρήσιμοι σύνδεσμοι</a:t>
            </a:r>
            <a:r>
              <a:rPr lang="en-US" dirty="0" smtClean="0"/>
              <a:t>:</a:t>
            </a:r>
          </a:p>
          <a:p>
            <a:r>
              <a:rPr lang="en-US" dirty="0" smtClean="0">
                <a:hlinkClick r:id="rId2"/>
              </a:rPr>
              <a:t>https://el.wikipedia.org/wiki/</a:t>
            </a:r>
            <a:r>
              <a:rPr lang="el-GR" dirty="0" smtClean="0">
                <a:hlinkClick r:id="rId2"/>
              </a:rPr>
              <a:t>Ρέθυμνο</a:t>
            </a:r>
            <a:endParaRPr lang="en-US" dirty="0" smtClean="0"/>
          </a:p>
          <a:p>
            <a:r>
              <a:rPr lang="en-US" dirty="0" smtClean="0">
                <a:hlinkClick r:id="rId3"/>
              </a:rPr>
              <a:t>https://www.rethymno.gr</a:t>
            </a:r>
            <a:endParaRPr lang="el-GR" dirty="0" smtClean="0"/>
          </a:p>
          <a:p>
            <a:pPr>
              <a:buNone/>
            </a:pPr>
            <a:r>
              <a:rPr lang="en-US" dirty="0" smtClean="0">
                <a:sym typeface="Wingdings"/>
              </a:rPr>
              <a:t></a:t>
            </a:r>
            <a:endParaRPr lang="el-GR" dirty="0"/>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Ρέθυμνο - Rethymnon Crete Greece - Apostolos Maniscalco (720p, h264, youtube).mp4">
            <a:hlinkClick r:id="" action="ppaction://media"/>
          </p:cNvPr>
          <p:cNvPicPr>
            <a:picLocks noRot="1" noChangeAspect="1"/>
          </p:cNvPicPr>
          <p:nvPr>
            <a:videoFile r:link="rId1"/>
          </p:nvPr>
        </p:nvPicPr>
        <p:blipFill>
          <a:blip r:embed="rId4"/>
          <a:stretch>
            <a:fillRect/>
          </a:stretch>
        </p:blipFill>
        <p:spPr>
          <a:xfrm>
            <a:off x="571472" y="428603"/>
            <a:ext cx="7858180" cy="5893635"/>
          </a:xfrm>
          <a:prstGeom prst="rect">
            <a:avLst/>
          </a:prstGeom>
        </p:spPr>
      </p:pic>
      <p:pic>
        <p:nvPicPr>
          <p:cNvPr id="3" name="Εγγεγραμμένος ήχος">
            <a:hlinkClick r:id="" action="ppaction://media"/>
          </p:cNvPr>
          <p:cNvPicPr>
            <a:picLocks noRot="1" noChangeAspect="1"/>
          </p:cNvPicPr>
          <p:nvPr>
            <a:wavAudioFile r:embed="rId2" name="Εγγεγραμμένος ήχος"/>
          </p:nvPr>
        </p:nvPicPr>
        <p:blipFill>
          <a:blip r:embed="rId5"/>
          <a:stretch>
            <a:fillRect/>
          </a:stretch>
        </p:blipFill>
        <p:spPr>
          <a:xfrm>
            <a:off x="8715404" y="6215082"/>
            <a:ext cx="244475" cy="244475"/>
          </a:xfrm>
          <a:prstGeom prst="rect">
            <a:avLst/>
          </a:prstGeom>
        </p:spPr>
      </p:pic>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130" fill="hold"/>
                                        <p:tgtEl>
                                          <p:spTgt spid="3"/>
                                        </p:tgtEl>
                                      </p:cBhvr>
                                    </p:cmd>
                                  </p:childTnLst>
                                </p:cTn>
                              </p:par>
                            </p:childTnLst>
                          </p:cTn>
                        </p:par>
                      </p:childTnLst>
                    </p:cTn>
                  </p:par>
                </p:childTnLst>
              </p:cTn>
              <p:nextCondLst>
                <p:cond evt="onClick" delay="0">
                  <p:tgtEl>
                    <p:spTgt spid="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TotalTime>
  <Words>385</Words>
  <Application>Microsoft Office PowerPoint</Application>
  <PresentationFormat>Προβολή στην οθόνη (4:3)</PresentationFormat>
  <Paragraphs>80</Paragraphs>
  <Slides>9</Slides>
  <Notes>0</Notes>
  <HiddenSlides>0</HiddenSlides>
  <MMClips>4</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Χαρτί</vt:lpstr>
      <vt:lpstr>Ρέθυμνο</vt:lpstr>
      <vt:lpstr>Διαφάνεια 2</vt:lpstr>
      <vt:lpstr>Διαφάνεια 3</vt:lpstr>
      <vt:lpstr>Διαφάνεια 4</vt:lpstr>
      <vt:lpstr>Διαφάνεια 5</vt:lpstr>
      <vt:lpstr>Διαφάνεια 6</vt:lpstr>
      <vt:lpstr>Μουσεία &amp; Μνημεία</vt:lpstr>
      <vt:lpstr>Διαφάνεια 8</vt:lpstr>
      <vt:lpstr>Διαφάνεια 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Ρέθυμνο</dc:title>
  <dc:creator>Dimitris Massas</dc:creator>
  <cp:lastModifiedBy>Dimitris Massas</cp:lastModifiedBy>
  <cp:revision>9</cp:revision>
  <dcterms:created xsi:type="dcterms:W3CDTF">2026-01-12T18:09:15Z</dcterms:created>
  <dcterms:modified xsi:type="dcterms:W3CDTF">2026-01-21T20:52:15Z</dcterms:modified>
</cp:coreProperties>
</file>