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xfrm>
            <a:off x="6256723" y="9194800"/>
            <a:ext cx="409839" cy="45416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297011" y="9194800"/>
            <a:ext cx="409839" cy="4541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270000" y="2172394"/>
            <a:ext cx="10464800" cy="2983806"/>
          </a:xfrm>
          <a:prstGeom prst="rect">
            <a:avLst/>
          </a:prstGeom>
        </p:spPr>
        <p:txBody>
          <a:bodyPr/>
          <a:lstStyle/>
          <a:p>
            <a:pPr defTabSz="370331">
              <a:defRPr sz="5832"/>
            </a:pPr>
            <a:r>
              <a:t>TECH - ADDICTS </a:t>
            </a:r>
          </a:p>
          <a:p>
            <a:pPr defTabSz="370331">
              <a:defRPr sz="5832"/>
            </a:pPr>
            <a:r>
              <a:t>vs </a:t>
            </a:r>
          </a:p>
          <a:p>
            <a:pPr defTabSz="370331">
              <a:defRPr sz="5832"/>
            </a:pPr>
            <a:r>
              <a:t>TECH - SAVVY USERS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1358900" y="6019800"/>
            <a:ext cx="10464800" cy="1663700"/>
          </a:xfrm>
          <a:prstGeom prst="rect">
            <a:avLst/>
          </a:prstGeom>
        </p:spPr>
        <p:txBody>
          <a:bodyPr/>
          <a:lstStyle/>
          <a:p>
            <a:pPr/>
            <a:r>
              <a:t>Are we smart users of our smart devices?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1270000" y="203200"/>
            <a:ext cx="10464800" cy="1569492"/>
          </a:xfrm>
          <a:prstGeom prst="rect">
            <a:avLst/>
          </a:prstGeom>
        </p:spPr>
        <p:txBody>
          <a:bodyPr/>
          <a:lstStyle>
            <a:lvl1pPr defTabSz="288036">
              <a:defRPr sz="4536"/>
            </a:lvl1pPr>
          </a:lstStyle>
          <a:p>
            <a:pPr/>
            <a:r>
              <a:t>Love my smartphone: What do addicted users do?</a:t>
            </a:r>
          </a:p>
        </p:txBody>
      </p:sp>
      <p:pic>
        <p:nvPicPr>
          <p:cNvPr id="123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1903" y="1956795"/>
            <a:ext cx="13448606" cy="4930769"/>
          </a:xfrm>
          <a:prstGeom prst="rect">
            <a:avLst/>
          </a:prstGeom>
          <a:effectLst>
            <a:outerShdw sx="100000" sy="100000" kx="0" ky="0" algn="b" rotWithShape="0" blurRad="63500" dist="12700" dir="5400000">
              <a:srgbClr val="000000">
                <a:alpha val="50000"/>
              </a:srgbClr>
            </a:outerShdw>
          </a:effectLst>
        </p:spPr>
      </p:pic>
      <p:graphicFrame>
        <p:nvGraphicFramePr>
          <p:cNvPr id="124" name="Table 124"/>
          <p:cNvGraphicFramePr/>
          <p:nvPr/>
        </p:nvGraphicFramePr>
        <p:xfrm>
          <a:off x="329468" y="7569200"/>
          <a:ext cx="12473373" cy="156949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4153557"/>
                <a:gridCol w="4153557"/>
                <a:gridCol w="4153557"/>
              </a:tblGrid>
              <a:tr h="1556791">
                <a:tc>
                  <a:txBody>
                    <a:bodyPr/>
                    <a:lstStyle/>
                    <a:p>
                      <a:pPr defTabSz="914400">
                        <a:tabLst>
                          <a:tab pos="1295400" algn="l"/>
                        </a:tabLst>
                        <a:defRPr sz="2600">
                          <a:effectLst>
                            <a:outerShdw sx="100000" sy="100000" kx="0" ky="0" algn="b" rotWithShape="0" blurRad="63500" dist="3302" dir="540000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95400" algn="l"/>
                        </a:tabLst>
                        <a:defRPr sz="2600">
                          <a:effectLst>
                            <a:outerShdw sx="100000" sy="100000" kx="0" ky="0" algn="b" rotWithShape="0" blurRad="63500" dist="3302" dir="540000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95400" algn="l"/>
                        </a:tabLst>
                        <a:defRPr sz="2600">
                          <a:effectLst>
                            <a:outerShdw sx="100000" sy="100000" kx="0" ky="0" algn="b" rotWithShape="0" blurRad="63500" dist="3302" dir="540000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1270000" y="203200"/>
            <a:ext cx="10464800" cy="1619350"/>
          </a:xfrm>
          <a:prstGeom prst="rect">
            <a:avLst/>
          </a:prstGeom>
        </p:spPr>
        <p:txBody>
          <a:bodyPr/>
          <a:lstStyle/>
          <a:p>
            <a:pPr defTabSz="297179">
              <a:defRPr sz="4680"/>
            </a:pPr>
            <a:r>
              <a:t>Tech Savvy Users:</a:t>
            </a:r>
          </a:p>
          <a:p>
            <a:pPr defTabSz="297179">
              <a:defRPr sz="4680"/>
            </a:pPr>
            <a:r>
              <a:t>What do they do?</a:t>
            </a:r>
          </a:p>
        </p:txBody>
      </p:sp>
      <p:pic>
        <p:nvPicPr>
          <p:cNvPr id="127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10" y="1837857"/>
            <a:ext cx="12781380" cy="4935928"/>
          </a:xfrm>
          <a:prstGeom prst="rect">
            <a:avLst/>
          </a:prstGeom>
          <a:effectLst>
            <a:outerShdw sx="100000" sy="100000" kx="0" ky="0" algn="b" rotWithShape="0" blurRad="63500" dist="12700" dir="5400000">
              <a:srgbClr val="000000">
                <a:alpha val="50000"/>
              </a:srgbClr>
            </a:outerShdw>
          </a:effectLst>
        </p:spPr>
      </p:pic>
      <p:graphicFrame>
        <p:nvGraphicFramePr>
          <p:cNvPr id="128" name="Table 128"/>
          <p:cNvGraphicFramePr/>
          <p:nvPr/>
        </p:nvGraphicFramePr>
        <p:xfrm>
          <a:off x="342900" y="7289800"/>
          <a:ext cx="12585700" cy="183619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4191000"/>
                <a:gridCol w="4191000"/>
                <a:gridCol w="4191000"/>
              </a:tblGrid>
              <a:tr h="1823491">
                <a:tc>
                  <a:txBody>
                    <a:bodyPr/>
                    <a:lstStyle/>
                    <a:p>
                      <a:pPr defTabSz="914400">
                        <a:tabLst>
                          <a:tab pos="1295400" algn="l"/>
                        </a:tabLst>
                        <a:defRPr sz="2600">
                          <a:effectLst>
                            <a:outerShdw sx="100000" sy="100000" kx="0" ky="0" algn="b" rotWithShape="0" blurRad="63500" dist="3302" dir="540000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95400" algn="l"/>
                        </a:tabLst>
                        <a:defRPr sz="2600">
                          <a:effectLst>
                            <a:outerShdw sx="100000" sy="100000" kx="0" ky="0" algn="b" rotWithShape="0" blurRad="63500" dist="3302" dir="540000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95400" algn="l"/>
                        </a:tabLst>
                        <a:defRPr sz="2600">
                          <a:effectLst>
                            <a:outerShdw sx="100000" sy="100000" kx="0" ky="0" algn="b" rotWithShape="0" blurRad="63500" dist="3302" dir="540000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Can you give the Definitions for: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xfrm>
            <a:off x="1276350" y="2451100"/>
            <a:ext cx="10793760" cy="6096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Tech Savvy User =</a:t>
            </a:r>
          </a:p>
          <a:p>
            <a:pPr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  <a:r>
              <a:t>Tech Addicted User=</a:t>
            </a:r>
          </a:p>
          <a:p>
            <a:pPr>
              <a:buBlip>
                <a:blip r:embed="rId2"/>
              </a:buBlip>
            </a:pPr>
          </a:p>
          <a:p>
            <a:pPr>
              <a:buBlip>
                <a:blip r:embed="rId2"/>
              </a:buBlip>
              <a:defRPr sz="2100"/>
            </a:pPr>
            <a:r>
              <a:t>Don’t forget to write your name: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