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488D-C3E5-4801-A946-0D57B421E591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4A45-14F1-4367-B356-5060801082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488D-C3E5-4801-A946-0D57B421E591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4A45-14F1-4367-B356-5060801082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488D-C3E5-4801-A946-0D57B421E591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4A45-14F1-4367-B356-5060801082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488D-C3E5-4801-A946-0D57B421E591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4A45-14F1-4367-B356-5060801082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488D-C3E5-4801-A946-0D57B421E591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4A45-14F1-4367-B356-5060801082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488D-C3E5-4801-A946-0D57B421E591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4A45-14F1-4367-B356-5060801082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488D-C3E5-4801-A946-0D57B421E591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4A45-14F1-4367-B356-5060801082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488D-C3E5-4801-A946-0D57B421E591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4A45-14F1-4367-B356-5060801082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488D-C3E5-4801-A946-0D57B421E591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4A45-14F1-4367-B356-5060801082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488D-C3E5-4801-A946-0D57B421E591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4A45-14F1-4367-B356-5060801082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488D-C3E5-4801-A946-0D57B421E591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4A45-14F1-4367-B356-50608010822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A488D-C3E5-4801-A946-0D57B421E591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44A45-14F1-4367-B356-50608010822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b="1" dirty="0"/>
              <a:t>Η ΕΦΑΡΜΟΓΗ ΤΩΝ ΓΝΩΣΕΩΝ ΜΕΣΩ ΤΗΣ </a:t>
            </a:r>
            <a:r>
              <a:rPr lang="el-GR" sz="4000" b="1" dirty="0" smtClean="0"/>
              <a:t>ΑΝΑΠΤΥΞΗΣ</a:t>
            </a:r>
            <a:endParaRPr lang="el-GR" sz="4000" dirty="0"/>
          </a:p>
        </p:txBody>
      </p:sp>
      <p:sp>
        <p:nvSpPr>
          <p:cNvPr id="5" name="4 - TextBox"/>
          <p:cNvSpPr txBox="1"/>
          <p:nvPr/>
        </p:nvSpPr>
        <p:spPr>
          <a:xfrm>
            <a:off x="1142976" y="2143116"/>
            <a:ext cx="642942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ym typeface="Webdings"/>
              </a:rPr>
              <a:t></a:t>
            </a:r>
            <a:r>
              <a:rPr lang="en-US" sz="2400" b="1" dirty="0" smtClean="0">
                <a:sym typeface="Webdings"/>
              </a:rPr>
              <a:t> </a:t>
            </a:r>
            <a:r>
              <a:rPr lang="el-GR" sz="2400" b="1" dirty="0" smtClean="0"/>
              <a:t>Πώς βρίσκει εφαρμογή η έρευνα;</a:t>
            </a:r>
            <a:endParaRPr lang="el-GR" sz="2400" dirty="0" smtClean="0"/>
          </a:p>
          <a:p>
            <a:r>
              <a:rPr lang="el-GR" sz="2400" dirty="0" smtClean="0"/>
              <a:t>Η έρευνα βρίσκει εφαρμογή μέσω της ανάπτυξης.</a:t>
            </a:r>
          </a:p>
          <a:p>
            <a:endParaRPr lang="el-GR" sz="2400" dirty="0"/>
          </a:p>
          <a:p>
            <a:r>
              <a:rPr lang="el-GR" sz="2400" b="1" dirty="0" smtClean="0">
                <a:sym typeface="Webdings"/>
              </a:rPr>
              <a:t> </a:t>
            </a:r>
            <a:r>
              <a:rPr lang="el-GR" sz="2400" b="1" dirty="0" smtClean="0"/>
              <a:t>Τί είναι ανάπτυξη;</a:t>
            </a:r>
          </a:p>
          <a:p>
            <a:r>
              <a:rPr lang="el-GR" sz="2400" dirty="0" smtClean="0"/>
              <a:t>Ανάπτυξη είναι η εφαρμογή των ολοένα και αυξανόμενων γνώσεων που έχουμε για κάτι. </a:t>
            </a:r>
          </a:p>
          <a:p>
            <a:r>
              <a:rPr lang="el-GR" sz="2400" dirty="0" smtClean="0"/>
              <a:t>π.χ.  εμβόλια. </a:t>
            </a:r>
          </a:p>
          <a:p>
            <a:endParaRPr lang="el-GR" sz="24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Ανακάλυψη-Εφεύρεση-</a:t>
            </a:r>
            <a:r>
              <a:rPr lang="el-GR" b="1" dirty="0"/>
              <a:t>Καινοτομία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2400" dirty="0" smtClean="0"/>
              <a:t>Η ανάπτυξη αποτελείται από τρία βασικά στάδια:</a:t>
            </a:r>
          </a:p>
          <a:p>
            <a:pPr marL="0" indent="0">
              <a:buNone/>
            </a:pPr>
            <a:endParaRPr lang="el-GR" sz="2400" dirty="0"/>
          </a:p>
          <a:p>
            <a:pPr>
              <a:buNone/>
            </a:pPr>
            <a:r>
              <a:rPr lang="el-GR" sz="2600" b="1" dirty="0">
                <a:sym typeface="Webdings"/>
              </a:rPr>
              <a:t></a:t>
            </a:r>
            <a:r>
              <a:rPr lang="el-GR" sz="2600" dirty="0"/>
              <a:t> </a:t>
            </a:r>
            <a:r>
              <a:rPr lang="el-GR" sz="2600" b="1" dirty="0"/>
              <a:t>Ανακάλυψη</a:t>
            </a:r>
            <a:endParaRPr lang="el-GR" sz="2600" dirty="0"/>
          </a:p>
          <a:p>
            <a:pPr marL="0" indent="0">
              <a:buNone/>
            </a:pPr>
            <a:r>
              <a:rPr lang="el-GR" sz="2600" dirty="0"/>
              <a:t>Ανακάλυψη είναι μια νέα επίγνωση στις χρήσεις </a:t>
            </a:r>
            <a:r>
              <a:rPr lang="el-GR" sz="2600" dirty="0" smtClean="0"/>
              <a:t>κάποιου πράγματος </a:t>
            </a:r>
            <a:r>
              <a:rPr lang="el-GR" sz="2600" dirty="0"/>
              <a:t>που ήδη υπάρχει</a:t>
            </a:r>
            <a:r>
              <a:rPr lang="el-GR" sz="2600" dirty="0" smtClean="0"/>
              <a:t>.</a:t>
            </a:r>
          </a:p>
          <a:p>
            <a:pPr>
              <a:buNone/>
            </a:pPr>
            <a:r>
              <a:rPr lang="el-GR" sz="2600" dirty="0">
                <a:sym typeface="Webdings"/>
              </a:rPr>
              <a:t></a:t>
            </a:r>
            <a:r>
              <a:rPr lang="el-GR" sz="2600" dirty="0"/>
              <a:t> </a:t>
            </a:r>
            <a:r>
              <a:rPr lang="el-GR" sz="2600" b="1" dirty="0"/>
              <a:t>Εφεύρεση</a:t>
            </a:r>
            <a:endParaRPr lang="el-GR" sz="2600" dirty="0"/>
          </a:p>
          <a:p>
            <a:pPr marL="0" indent="0">
              <a:buNone/>
            </a:pPr>
            <a:r>
              <a:rPr lang="el-GR" sz="2600" dirty="0"/>
              <a:t>Εφεύρεση είναι κάτι το εντελώς νέο, που δημιουργείται από κάποιον</a:t>
            </a:r>
            <a:r>
              <a:rPr lang="el-GR" sz="2600" dirty="0" smtClean="0"/>
              <a:t>.</a:t>
            </a:r>
          </a:p>
          <a:p>
            <a:pPr>
              <a:buNone/>
            </a:pPr>
            <a:r>
              <a:rPr lang="el-GR" sz="2600" dirty="0">
                <a:sym typeface="Webdings"/>
              </a:rPr>
              <a:t></a:t>
            </a:r>
            <a:r>
              <a:rPr lang="el-GR" sz="2600" dirty="0"/>
              <a:t> </a:t>
            </a:r>
            <a:r>
              <a:rPr lang="el-GR" sz="2600" b="1" dirty="0"/>
              <a:t>Καινοτομία</a:t>
            </a:r>
            <a:endParaRPr lang="el-GR" sz="2600" dirty="0"/>
          </a:p>
          <a:p>
            <a:pPr marL="0" indent="0">
              <a:buNone/>
            </a:pPr>
            <a:r>
              <a:rPr lang="el-GR" sz="2600" dirty="0"/>
              <a:t>Καινοτομία είναι ο συνδυασμός ορισμένων στοιχείων που ήδη υπάρχουν, ώστε να δημιουργηθεί μια νέα συσκευή ή επεξεργασία.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285728"/>
            <a:ext cx="8229600" cy="5929354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el-GR" b="1" dirty="0"/>
              <a:t>Τι είναι τεχνολογική ανάπτυξη;</a:t>
            </a:r>
            <a:br>
              <a:rPr lang="el-GR" b="1" dirty="0"/>
            </a:br>
            <a:r>
              <a:rPr lang="el-GR" sz="2400" dirty="0" smtClean="0"/>
              <a:t>Ένα σύστημα που </a:t>
            </a:r>
            <a:r>
              <a:rPr lang="el-GR" sz="2400" dirty="0"/>
              <a:t>χρησιμοποιεί τις υπάρχουσες γνώσεις για την επίτευξη πρακτικών προβλημάτων.</a:t>
            </a:r>
          </a:p>
          <a:p>
            <a:pPr>
              <a:buNone/>
            </a:pPr>
            <a:endParaRPr lang="el-GR" dirty="0" smtClean="0"/>
          </a:p>
          <a:p>
            <a:pPr lvl="0">
              <a:buFont typeface="Wingdings" pitchFamily="2" charset="2"/>
              <a:buChar char="Ø"/>
            </a:pPr>
            <a:r>
              <a:rPr lang="el-GR" b="1" dirty="0"/>
              <a:t>Πώς λειτουργεί το σύστημα </a:t>
            </a:r>
            <a:r>
              <a:rPr lang="el-GR" b="1" dirty="0" smtClean="0"/>
              <a:t>αυτό;</a:t>
            </a:r>
          </a:p>
          <a:p>
            <a:pPr lvl="0">
              <a:buNone/>
            </a:pPr>
            <a:endParaRPr lang="el-GR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el-GR" sz="2400" dirty="0" smtClean="0"/>
              <a:t>Ανάγκη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sz="2400" dirty="0" smtClean="0"/>
              <a:t>Σχεδιασμός </a:t>
            </a:r>
            <a:r>
              <a:rPr lang="el-GR" sz="2400" dirty="0"/>
              <a:t>(Υλικά, Διαστάσεις, </a:t>
            </a:r>
            <a:r>
              <a:rPr lang="el-GR" sz="2400" dirty="0" smtClean="0"/>
              <a:t>Χαρακτηριστικά)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sz="2400" dirty="0" smtClean="0"/>
              <a:t>Πειράματα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sz="2400" dirty="0" smtClean="0"/>
              <a:t>Συμπεράσματα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sz="2400" dirty="0" smtClean="0"/>
              <a:t>Επανασχεδιασμός</a:t>
            </a:r>
          </a:p>
          <a:p>
            <a:pPr marL="514350" lvl="0" indent="-514350">
              <a:buFont typeface="+mj-lt"/>
              <a:buAutoNum type="arabicPeriod"/>
            </a:pPr>
            <a:endParaRPr lang="el-GR" sz="2400" dirty="0"/>
          </a:p>
          <a:p>
            <a:pPr marL="514350" indent="-514350">
              <a:buNone/>
            </a:pPr>
            <a:r>
              <a:rPr lang="el-GR" sz="2400" dirty="0"/>
              <a:t>! </a:t>
            </a:r>
            <a:r>
              <a:rPr lang="el-GR" sz="2400" i="1" dirty="0"/>
              <a:t>Τα βήματα 3 έως 5 επαναλαμβάνονται και αποτελούν την ανατροφοδότηση του συστήματος, ώστε να επιτευχθεί η βελτιστοποίηση του προϊόντος.</a:t>
            </a:r>
            <a:endParaRPr lang="el-GR" sz="2400" dirty="0"/>
          </a:p>
          <a:p>
            <a:pPr marL="514350" lvl="0" indent="-514350">
              <a:buNone/>
            </a:pPr>
            <a:endParaRPr lang="el-GR" sz="2400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757758"/>
          </a:xfrm>
        </p:spPr>
        <p:txBody>
          <a:bodyPr>
            <a:normAutofit fontScale="92500" lnSpcReduction="10000"/>
          </a:bodyPr>
          <a:lstStyle/>
          <a:p>
            <a:pPr>
              <a:buFont typeface="Webdings"/>
              <a:buChar char="s"/>
            </a:pPr>
            <a:r>
              <a:rPr lang="el-GR" sz="3400" b="1" dirty="0" smtClean="0"/>
              <a:t>Από </a:t>
            </a:r>
            <a:r>
              <a:rPr lang="el-GR" sz="3400" b="1" dirty="0"/>
              <a:t>που προέρχονται οι εφευρέσεις;</a:t>
            </a:r>
            <a:endParaRPr lang="el-GR" sz="3400" dirty="0"/>
          </a:p>
          <a:p>
            <a:pPr>
              <a:buNone/>
            </a:pPr>
            <a:endParaRPr lang="el-GR" dirty="0"/>
          </a:p>
          <a:p>
            <a:pPr lvl="0">
              <a:buFont typeface="Wingdings" pitchFamily="2" charset="2"/>
              <a:buChar char="q"/>
            </a:pPr>
            <a:r>
              <a:rPr lang="el-GR" sz="2600" dirty="0"/>
              <a:t>Γνωρίζοντας καλά το συγκεκριμένο αντικείμενο</a:t>
            </a:r>
          </a:p>
          <a:p>
            <a:endParaRPr lang="el-GR" sz="2600" dirty="0"/>
          </a:p>
          <a:p>
            <a:pPr lvl="0">
              <a:buFont typeface="Wingdings" pitchFamily="2" charset="2"/>
              <a:buChar char="q"/>
            </a:pPr>
            <a:r>
              <a:rPr lang="el-GR" sz="2600" dirty="0"/>
              <a:t>Κάνοντας συσχετισμούς.</a:t>
            </a:r>
          </a:p>
          <a:p>
            <a:pPr>
              <a:buNone/>
            </a:pPr>
            <a:endParaRPr lang="el-GR" sz="2600" dirty="0"/>
          </a:p>
          <a:p>
            <a:pPr lvl="0">
              <a:buFont typeface="Wingdings" pitchFamily="2" charset="2"/>
              <a:buChar char="q"/>
            </a:pPr>
            <a:r>
              <a:rPr lang="el-GR" sz="2600" dirty="0"/>
              <a:t>Εμμένοντας σε ένα πρόβλημα.</a:t>
            </a:r>
          </a:p>
          <a:p>
            <a:pPr lvl="0">
              <a:buNone/>
            </a:pPr>
            <a:endParaRPr lang="el-GR" sz="2600" dirty="0" smtClean="0"/>
          </a:p>
          <a:p>
            <a:pPr lvl="0">
              <a:buFont typeface="Wingdings" pitchFamily="2" charset="2"/>
              <a:buChar char="q"/>
            </a:pPr>
            <a:r>
              <a:rPr lang="el-GR" sz="2600" dirty="0" smtClean="0"/>
              <a:t>Από </a:t>
            </a:r>
            <a:r>
              <a:rPr lang="el-GR" sz="2600" dirty="0"/>
              <a:t>ευτυχή ατυχήματα.</a:t>
            </a:r>
          </a:p>
          <a:p>
            <a:pPr>
              <a:buNone/>
            </a:pPr>
            <a:r>
              <a:rPr lang="el-GR" sz="2600" dirty="0"/>
              <a:t> </a:t>
            </a:r>
          </a:p>
          <a:p>
            <a:pPr lvl="0">
              <a:buFont typeface="Wingdings" pitchFamily="2" charset="2"/>
              <a:buChar char="q"/>
            </a:pPr>
            <a:r>
              <a:rPr lang="el-GR" sz="2600" dirty="0"/>
              <a:t>Από επιστημονικές ανακαλύψεις.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132</Words>
  <Application>Microsoft Office PowerPoint</Application>
  <PresentationFormat>Προβολή στην οθόνη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Η ΕΦΑΡΜΟΓΗ ΤΩΝ ΓΝΩΣΕΩΝ ΜΕΣΩ ΤΗΣ ΑΝΑΠΤΥΞΗΣ</vt:lpstr>
      <vt:lpstr>Ανακάλυψη-Εφεύρεση-Καινοτομία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ΤΩΝ ΓΝΩΣΕΩΝ ΜΕΣΩ ΤΗΣ ΑΝΑΠΤΥΞΗΣ</dc:title>
  <dc:creator>Thanos</dc:creator>
  <cp:lastModifiedBy>Thanos</cp:lastModifiedBy>
  <cp:revision>8</cp:revision>
  <dcterms:created xsi:type="dcterms:W3CDTF">2020-11-13T17:47:48Z</dcterms:created>
  <dcterms:modified xsi:type="dcterms:W3CDTF">2020-11-13T18:11:19Z</dcterms:modified>
</cp:coreProperties>
</file>