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9"/>
  </p:notesMasterIdLst>
  <p:sldIdLst>
    <p:sldId id="259" r:id="rId2"/>
    <p:sldId id="258" r:id="rId3"/>
    <p:sldId id="262" r:id="rId4"/>
    <p:sldId id="263" r:id="rId5"/>
    <p:sldId id="264" r:id="rId6"/>
    <p:sldId id="269" r:id="rId7"/>
    <p:sldId id="268" r:id="rId8"/>
    <p:sldId id="266" r:id="rId9"/>
    <p:sldId id="271" r:id="rId10"/>
    <p:sldId id="267" r:id="rId11"/>
    <p:sldId id="270" r:id="rId12"/>
    <p:sldId id="275" r:id="rId13"/>
    <p:sldId id="273" r:id="rId14"/>
    <p:sldId id="282" r:id="rId15"/>
    <p:sldId id="276" r:id="rId16"/>
    <p:sldId id="281" r:id="rId17"/>
    <p:sldId id="257" r:id="rId18"/>
    <p:sldId id="283" r:id="rId19"/>
    <p:sldId id="279" r:id="rId20"/>
    <p:sldId id="280" r:id="rId21"/>
    <p:sldId id="278" r:id="rId22"/>
    <p:sldId id="277" r:id="rId23"/>
    <p:sldId id="284" r:id="rId24"/>
    <p:sldId id="286" r:id="rId25"/>
    <p:sldId id="274" r:id="rId26"/>
    <p:sldId id="285" r:id="rId27"/>
    <p:sldId id="287" r:id="rId2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ΓΙΩΡΓΟΣ" initials="Γ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31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49D52-4E21-4905-83AF-40C5F44F7AC5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144F3-8372-4999-90E3-207CF98A29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964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144F3-8372-4999-90E3-207CF98A291B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643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144F3-8372-4999-90E3-207CF98A291B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831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984B663-A415-4622-BE67-0BA16DBABE8E}" type="datetimeFigureOut">
              <a:rPr lang="el-GR" smtClean="0"/>
              <a:t>4/7/2013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64E5BA-30A0-4D2F-BF0D-61D51ACA1D84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3.bp.blogspot.com/-l_IE2xh2hV4/TbXsxt2VBJI/AAAAAAAAAGA/_Blm6cSZTN0/s1600/%CE%98%CE%95%CE%9F%CE%A6%CE%99%CE%9B%CE%9F%CE%A3+%CE%9C%CE%9F%CE%9D%CE%9F%CE%9C%CE%91%CE%A7%CE%99%CE%91+%CE%95%CE%9A%CE%A4%CE%9F%CE%A1%CE%91-%CE%91%CE%A7%CE%99%CE%9B%CE%9B%CE%95%CE%91.jpg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-RJwir8eFP-g/TbxSnF603KI/AAAAAAAAAIQ/xOezs3vav0s/s1600/AchHekRubens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1.bp.blogspot.com/-A__1FQmRasI/TbxTtnpsRPI/AAAAAAAAAIY/24eIO-ntrkA/s1600/Triumph_of_Achilles_in_Corfu_Achilleion.jpg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2.bp.blogspot.com/-wQgycthHVBo/TbXtwfQRNvI/AAAAAAAAAGI/X5mNyq1Fwek/s1600/%CE%9B%CE%99%CE%A0%CE%9F%CE%98%CE%A5%CE%9C%CE%99%CE%91+%CE%91%CE%9D%CE%94%CE%A1%CE%9F%CE%9C%CE%91%CE%A7%CE%97%CE%A3.png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4.bp.blogspot.com/-BLPQzL8a9VY/TbXpaWuX-CI/AAAAAAAAAFw/fYXc2IcTPxc/s1600/%CE%91%CE%9D%CE%94%CE%A1%CE%9F%CE%9C%CE%91%CE%A7%CE%97+%CE%98%CE%A1%CE%97%CE%9D%CE%9F%CE%A3+%CE%95%CE%9A%CE%A4%CE%9F%CE%A1%CE%91.jpg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3.bp.blogspot.com/-T9ysubReHCA/TZsTZnNAlQI/AAAAAAAAAFM/IBWG2eiikUU/s1600/6a00d8341c82d353ef010535cf623e970b-250wi.jpg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1.bp.blogspot.com/-q265s8BGHKg/TbyDLJB2hGI/AAAAAAAAAJI/vm1uC3_Jbqg/s1600/%CE%97+%CE%91%CE%99%CE%A7%CE%9C%CE%91%CE%9B%CE%A9%CE%A4%CE%97+%CE%91%CE%9D%CE%94%CE%A1%CE%9F%CE%9C%CE%91%CE%A7%CE%97-LEIGHTON.jpg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://3.bp.blogspot.com/-fdS7OFW8MzE/TbyEaaOHy9I/AAAAAAAAAJQ/L_XlmeEI37s/s1600/%CE%91%CE%BD%CE%B4%CF%81%CE%BF%CE%BC%CE%AC%CF%87%CE%B7+%CF%84%CE%BF%CF%85+%CE%95%CF%85%CF%81%CE%B9%CF%80%CE%AF%CE%B4%CE%B7.jpg" TargetMode="External"/><Relationship Id="rId3" Type="http://schemas.openxmlformats.org/officeDocument/2006/relationships/image" Target="../media/image22.jpeg"/><Relationship Id="rId7" Type="http://schemas.openxmlformats.org/officeDocument/2006/relationships/hyperlink" Target="http://1.bp.blogspot.com/-q265s8BGHKg/TbyDLJB2hGI/AAAAAAAAAJI/vm1uC3_Jbqg/s1600/%CE%97+%CE%91%CE%99%CE%A7%CE%9C%CE%91%CE%9B%CE%A9%CE%A4%CE%97+%CE%91%CE%9D%CE%94%CE%A1%CE%9F%CE%9C%CE%91%CE%A7%CE%97-LEIGHTON.jpg" TargetMode="External"/><Relationship Id="rId12" Type="http://schemas.openxmlformats.org/officeDocument/2006/relationships/image" Target="../media/image16.jpeg"/><Relationship Id="rId17" Type="http://schemas.openxmlformats.org/officeDocument/2006/relationships/image" Target="../media/image13.jpeg"/><Relationship Id="rId2" Type="http://schemas.openxmlformats.org/officeDocument/2006/relationships/hyperlink" Target="http://el.wikipedia.org/wiki/%CE%91%CF%81%CF%87%CE%B5%CE%AF%CE%BF:J_G_Trautmann_Das_brennende_Troja.jpg" TargetMode="Externa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hyperlink" Target="http://3.bp.blogspot.com/-RJwir8eFP-g/TbxSnF603KI/AAAAAAAAAIQ/xOezs3vav0s/s1600/AchHekRubens.jpg" TargetMode="External"/><Relationship Id="rId5" Type="http://schemas.openxmlformats.org/officeDocument/2006/relationships/hyperlink" Target="http://1.bp.blogspot.com/-A__1FQmRasI/TbxTtnpsRPI/AAAAAAAAAIY/24eIO-ntrkA/s1600/Triumph_of_Achilles_in_Corfu_Achilleion.jpg" TargetMode="External"/><Relationship Id="rId15" Type="http://schemas.openxmlformats.org/officeDocument/2006/relationships/image" Target="../media/image24.jpe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hyperlink" Target="http://2.bp.blogspot.com/-wQgycthHVBo/TbXtwfQRNvI/AAAAAAAAAGI/X5mNyq1Fwek/s1600/%CE%9B%CE%99%CE%A0%CE%9F%CE%98%CE%A5%CE%9C%CE%99%CE%91+%CE%91%CE%9D%CE%94%CE%A1%CE%9F%CE%9C%CE%91%CE%A7%CE%97%CE%A3.png" TargetMode="External"/><Relationship Id="rId1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99247" y="764705"/>
            <a:ext cx="7745505" cy="482453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l-GR" sz="3600" dirty="0" smtClean="0"/>
          </a:p>
          <a:p>
            <a:r>
              <a:rPr lang="el-GR" sz="3600" dirty="0" smtClean="0">
                <a:solidFill>
                  <a:schemeClr val="tx1"/>
                </a:solidFill>
                <a:latin typeface="Palatino Linotype" pitchFamily="18" charset="0"/>
              </a:rPr>
              <a:t>Έκτορος και Ανδρομάχης ομιλία </a:t>
            </a:r>
          </a:p>
          <a:p>
            <a:endParaRPr lang="el-GR" sz="3600" dirty="0">
              <a:solidFill>
                <a:schemeClr val="tx1"/>
              </a:solidFill>
              <a:latin typeface="Palatino Linotype" pitchFamily="18" charset="0"/>
            </a:endParaRPr>
          </a:p>
          <a:p>
            <a:pPr lvl="8"/>
            <a:r>
              <a:rPr lang="el-GR" sz="3400" dirty="0" smtClean="0">
                <a:solidFill>
                  <a:schemeClr val="tx1"/>
                </a:solidFill>
                <a:latin typeface="Palatino Linotype" pitchFamily="18" charset="0"/>
              </a:rPr>
              <a:t>Ραψωδία Ζ </a:t>
            </a:r>
          </a:p>
          <a:p>
            <a:pPr lvl="6"/>
            <a:endParaRPr lang="el-GR" sz="3600" dirty="0">
              <a:solidFill>
                <a:schemeClr val="tx1"/>
              </a:solidFill>
              <a:latin typeface="Palatino Linotype" pitchFamily="18" charset="0"/>
            </a:endParaRPr>
          </a:p>
          <a:p>
            <a:pPr lvl="8"/>
            <a:r>
              <a:rPr lang="el-GR" sz="3600" dirty="0" smtClean="0">
                <a:solidFill>
                  <a:schemeClr val="tx1"/>
                </a:solidFill>
                <a:latin typeface="Palatino Linotype" pitchFamily="18" charset="0"/>
              </a:rPr>
              <a:t>Στίχοι 369-502 </a:t>
            </a:r>
            <a:endParaRPr lang="el-GR" sz="3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5" name="Evanthia Reboutsika Through You ~ Μεσα απο σενα   Η Αιθουσα του θρονο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31640" y="3671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18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729871" y="548680"/>
            <a:ext cx="7756263" cy="1054250"/>
          </a:xfrm>
        </p:spPr>
        <p:txBody>
          <a:bodyPr/>
          <a:lstStyle/>
          <a:p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/>
              <a:t/>
            </a:r>
            <a:br>
              <a:rPr lang="el-GR" sz="4000" b="1" dirty="0"/>
            </a:b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/>
              <a:t/>
            </a:r>
            <a:br>
              <a:rPr lang="el-GR" sz="4000" b="1" dirty="0"/>
            </a:b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Ο </a:t>
            </a:r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>Έκτορας αποχαιρετά την </a:t>
            </a: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Ανδρομάχη	                 </a:t>
            </a:r>
            <a:r>
              <a:rPr lang="en-GB" sz="1800" b="1" dirty="0" err="1" smtClean="0">
                <a:solidFill>
                  <a:schemeClr val="tx1"/>
                </a:solidFill>
                <a:latin typeface="Palatino Linotype" pitchFamily="18" charset="0"/>
              </a:rPr>
              <a:t>Christoffer</a:t>
            </a:r>
            <a:r>
              <a:rPr lang="en-GB" sz="4000" b="1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  <a:latin typeface="Palatino Linotype" pitchFamily="18" charset="0"/>
              </a:rPr>
              <a:t>Wilhelm </a:t>
            </a:r>
            <a:r>
              <a:rPr lang="en-GB" sz="1800" b="1" dirty="0" err="1" smtClean="0">
                <a:solidFill>
                  <a:schemeClr val="tx1"/>
                </a:solidFill>
                <a:latin typeface="Palatino Linotype" pitchFamily="18" charset="0"/>
              </a:rPr>
              <a:t>Eckersberg</a:t>
            </a:r>
            <a:r>
              <a:rPr lang="en-GB" sz="1800" b="1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l-GR" sz="1800" b="1" dirty="0" smtClean="0">
                <a:solidFill>
                  <a:schemeClr val="tx1"/>
                </a:solidFill>
                <a:latin typeface="Palatino Linotype" pitchFamily="18" charset="0"/>
              </a:rPr>
              <a:t>,1813-1816</a:t>
            </a:r>
            <a:br>
              <a:rPr lang="el-GR" sz="1800" b="1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l-GR" sz="1800" b="1" dirty="0" smtClean="0">
                <a:solidFill>
                  <a:schemeClr val="tx1"/>
                </a:solidFill>
                <a:latin typeface="Palatino Linotype" pitchFamily="18" charset="0"/>
              </a:rPr>
              <a:t>Μουσείο Κοπεγχάγης </a:t>
            </a:r>
            <a:r>
              <a:rPr lang="en-GB" sz="1800" b="1" dirty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n-GB" sz="1800" b="1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endParaRPr lang="el-GR" dirty="0"/>
          </a:p>
        </p:txBody>
      </p:sp>
      <p:pic>
        <p:nvPicPr>
          <p:cNvPr id="2050" name="Picture 2" descr="http://4.bp.blogspot.com/-fBzS4rLaqfc/TXUiniRWhEI/AAAAAAAAACo/K9gxvinFhr8/s1600/%25CE%2595%25CE%25B9%25CE%25BA%25CF%258C%25CE%25BD%25CE%25B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97666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554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l-GR" sz="2400" b="1" dirty="0" err="1" smtClean="0">
                <a:solidFill>
                  <a:schemeClr val="tx1"/>
                </a:solidFill>
                <a:latin typeface="Palatino Linotype" pitchFamily="18" charset="0"/>
              </a:rPr>
              <a:t>Giorgio</a:t>
            </a: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l-GR" sz="2400" b="1" dirty="0" err="1">
                <a:solidFill>
                  <a:schemeClr val="tx1"/>
                </a:solidFill>
                <a:latin typeface="Palatino Linotype" pitchFamily="18" charset="0"/>
              </a:rPr>
              <a:t>de</a:t>
            </a:r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l-GR" sz="2400" b="1" dirty="0" err="1">
                <a:solidFill>
                  <a:schemeClr val="tx1"/>
                </a:solidFill>
                <a:latin typeface="Palatino Linotype" pitchFamily="18" charset="0"/>
              </a:rPr>
              <a:t>Chirico</a:t>
            </a:r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>, Έκτορας και Ανδρομάχη, </a:t>
            </a:r>
            <a:r>
              <a:rPr lang="el-GR" sz="2400" b="1" dirty="0" err="1">
                <a:solidFill>
                  <a:schemeClr val="tx1"/>
                </a:solidFill>
                <a:latin typeface="Palatino Linotype" pitchFamily="18" charset="0"/>
              </a:rPr>
              <a:t>Οζάκα</a:t>
            </a:r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> Ιαπωνίας.</a:t>
            </a:r>
            <a:b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</a:br>
            <a:endParaRPr lang="el-GR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5122" name="Picture 2" descr="http://www.educartoon.gr/wp-content/uploads/2011/11/rap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5760640" cy="438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25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699247" y="1988840"/>
            <a:ext cx="7745505" cy="4869160"/>
          </a:xfrm>
        </p:spPr>
        <p:txBody>
          <a:bodyPr>
            <a:noAutofit/>
          </a:bodyPr>
          <a:lstStyle/>
          <a:p>
            <a:r>
              <a:rPr lang="el-GR" dirty="0"/>
              <a:t>Η Ανδρομάχη προσπαθεί να </a:t>
            </a:r>
            <a:r>
              <a:rPr lang="el-GR" dirty="0" smtClean="0"/>
              <a:t>πείσει το ριψοκίνδυνο και τολμηρό Έκτορα </a:t>
            </a:r>
            <a:r>
              <a:rPr lang="el-GR" dirty="0"/>
              <a:t>να </a:t>
            </a:r>
            <a:r>
              <a:rPr lang="el-GR" dirty="0" smtClean="0"/>
              <a:t>κρατήσει αμυντική στάση , </a:t>
            </a:r>
            <a:r>
              <a:rPr lang="el-GR" dirty="0"/>
              <a:t>γιατί φοβάται πως από το πεδίο της μάχης δεν θα επιστρέψει ποτέ, και τότε εκείνη θα μείνει </a:t>
            </a:r>
            <a:r>
              <a:rPr lang="el-GR" dirty="0" smtClean="0"/>
              <a:t>χήρα</a:t>
            </a:r>
            <a:r>
              <a:rPr lang="en-US" dirty="0" smtClean="0"/>
              <a:t> </a:t>
            </a:r>
            <a:r>
              <a:rPr lang="el-GR" dirty="0" smtClean="0"/>
              <a:t>και το παιδί της ορφανό.</a:t>
            </a:r>
          </a:p>
          <a:p>
            <a:r>
              <a:rPr lang="el-GR" dirty="0"/>
              <a:t>Ο Έκτορας προσπαθεί να την παρηγορήσει. Γνωρίζει τη μοίρα της Τροίας, αλλά οφείλει να εκπληρώσει το χρέος του και να συνεχίσει τον ολέθριο πόλεμο. Κι εκείνον τον πονάει ο σίγουρος θάνατός του, η καταστροφή της πόλης του και η διαγεγραμμένη μοίρα της γυναίκας του, αλλά δεν είναι δυνατόν να κάνει </a:t>
            </a:r>
            <a:r>
              <a:rPr lang="el-GR" dirty="0" smtClean="0"/>
              <a:t>αλλιώς. Συγκλονισμένος από εσωτερικές συγκρούσεις και διλήμματα αποχαιρετά την οικογένειά του…</a:t>
            </a:r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Η συνάντηση της  Ανδρομάχης και του Έκτορα : η πιο ανθρώπινη στιγμή της </a:t>
            </a:r>
            <a:r>
              <a:rPr lang="el-GR" sz="2400" b="1" dirty="0" err="1" smtClean="0">
                <a:solidFill>
                  <a:schemeClr val="tx1"/>
                </a:solidFill>
                <a:latin typeface="Palatino Linotype" pitchFamily="18" charset="0"/>
              </a:rPr>
              <a:t>Ιλιάδας</a:t>
            </a: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. Γιατί;</a:t>
            </a:r>
            <a:endParaRPr lang="el-GR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3" name="Το νησί των συναισθημάτων - Μάνος Χατζιδάκι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8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2.bp.blogspot.com/-qOQHMq-M8so/TXUgOQUhBZI/AAAAAAAAACg/ZGe6hjdhOo8/s1600/%25CE%2595%25CE%25B9%25CE%25BA%25CF%258C%25CE%25BD%25CE%25B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43025"/>
            <a:ext cx="3707582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Φύλλο Εργασίας 1: Παρατηρήστε τις εικόνες</a:t>
            </a:r>
            <a:endParaRPr lang="el-GR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32856"/>
            <a:ext cx="38164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7320" y="623731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Palatino Linotype" pitchFamily="18" charset="0"/>
              </a:rPr>
              <a:t>Εικόνα 1 </a:t>
            </a:r>
            <a:endParaRPr lang="el-GR" dirty="0"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Palatino Linotype" pitchFamily="18" charset="0"/>
              </a:rPr>
              <a:t>Εικόνα 2</a:t>
            </a:r>
            <a:endParaRPr lang="el-GR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311003"/>
            <a:ext cx="316835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>Φύλλο Εργασίας 1: Παρατηρήστε τις εικόνες</a:t>
            </a:r>
            <a:endParaRPr lang="el-GR" sz="2400" dirty="0">
              <a:latin typeface="Palatino Linotype" pitchFamily="18" charset="0"/>
            </a:endParaRPr>
          </a:p>
        </p:txBody>
      </p:sp>
      <p:pic>
        <p:nvPicPr>
          <p:cNvPr id="5" name="Picture 2" descr="http://2.bp.blogspot.com/-qOQHMq-M8so/TXUgOQUhBZI/AAAAAAAAACg/ZGe6hjdhOo8/s1600/%25CE%2595%25CE%25B9%25CE%25BA%25CF%258C%25CE%25BD%25CE%25B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9" y="2276872"/>
            <a:ext cx="3707582" cy="38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55576" y="645333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Palatino Linotype" pitchFamily="18" charset="0"/>
              </a:rPr>
              <a:t>Εικόνα 1 </a:t>
            </a:r>
            <a:endParaRPr lang="el-GR" dirty="0">
              <a:latin typeface="Palatino Linotyp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645333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Palatino Linotype" pitchFamily="18" charset="0"/>
              </a:rPr>
              <a:t>Εικόνα 3 </a:t>
            </a:r>
            <a:endParaRPr lang="el-GR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apsodia-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6166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Φύλλο εργασίας 2: Ηρωικό πολεμικό έπος ή αντιπολεμική διαμαρτυρία;</a:t>
            </a:r>
            <a:endParaRPr lang="el-GR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609329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Palatino Linotype" pitchFamily="18" charset="0"/>
              </a:rPr>
              <a:t>Σκίτσο  </a:t>
            </a:r>
            <a:r>
              <a:rPr lang="el-GR" b="1" dirty="0">
                <a:latin typeface="Palatino Linotype" pitchFamily="18" charset="0"/>
              </a:rPr>
              <a:t>του Μιχάλη </a:t>
            </a:r>
            <a:r>
              <a:rPr lang="el-GR" b="1" dirty="0" err="1">
                <a:latin typeface="Palatino Linotype" pitchFamily="18" charset="0"/>
              </a:rPr>
              <a:t>Κουντούρη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24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apsodia-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33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idx="4294967295"/>
          </p:nvPr>
        </p:nvSpPr>
        <p:spPr>
          <a:xfrm>
            <a:off x="0" y="569913"/>
            <a:ext cx="7756525" cy="1054100"/>
          </a:xfrm>
        </p:spPr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Φύλλο εργασίας 3:  Διαβάστε τους στίχους του τραγουδιού</a:t>
            </a:r>
            <a:r>
              <a:rPr lang="el-GR" sz="24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endParaRPr lang="el-GR" sz="24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286000" y="1720840"/>
            <a:ext cx="5022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 smtClean="0"/>
          </a:p>
          <a:p>
            <a:endParaRPr lang="el-GR" dirty="0"/>
          </a:p>
          <a:p>
            <a:r>
              <a:rPr lang="el-GR" b="1" dirty="0" smtClean="0">
                <a:latin typeface="Palatino Linotype" pitchFamily="18" charset="0"/>
              </a:rPr>
              <a:t>Από </a:t>
            </a:r>
            <a:r>
              <a:rPr lang="el-GR" b="1" dirty="0">
                <a:latin typeface="Palatino Linotype" pitchFamily="18" charset="0"/>
              </a:rPr>
              <a:t>το Τρωικό κάστρο η Ανδρομάχη </a:t>
            </a:r>
            <a:endParaRPr lang="el-GR" b="1" dirty="0" smtClean="0">
              <a:latin typeface="Palatino Linotype" pitchFamily="18" charset="0"/>
            </a:endParaRPr>
          </a:p>
          <a:p>
            <a:r>
              <a:rPr lang="el-GR" b="1" dirty="0" smtClean="0">
                <a:latin typeface="Palatino Linotype" pitchFamily="18" charset="0"/>
              </a:rPr>
              <a:t>στον </a:t>
            </a:r>
            <a:r>
              <a:rPr lang="el-GR" b="1" dirty="0">
                <a:latin typeface="Palatino Linotype" pitchFamily="18" charset="0"/>
              </a:rPr>
              <a:t>Έκτορα που </a:t>
            </a:r>
            <a:r>
              <a:rPr lang="el-GR" b="1" dirty="0" err="1">
                <a:latin typeface="Palatino Linotype" pitchFamily="18" charset="0"/>
              </a:rPr>
              <a:t>κίναε</a:t>
            </a:r>
            <a:r>
              <a:rPr lang="el-GR" b="1" dirty="0">
                <a:latin typeface="Palatino Linotype" pitchFamily="18" charset="0"/>
              </a:rPr>
              <a:t> για τη </a:t>
            </a:r>
            <a:r>
              <a:rPr lang="el-GR" b="1" dirty="0" smtClean="0">
                <a:latin typeface="Palatino Linotype" pitchFamily="18" charset="0"/>
              </a:rPr>
              <a:t>μάχη</a:t>
            </a:r>
          </a:p>
          <a:p>
            <a:r>
              <a:rPr lang="el-GR" b="1" dirty="0" smtClean="0">
                <a:latin typeface="Palatino Linotype" pitchFamily="18" charset="0"/>
              </a:rPr>
              <a:t> </a:t>
            </a:r>
            <a:r>
              <a:rPr lang="el-GR" b="1" dirty="0">
                <a:latin typeface="Palatino Linotype" pitchFamily="18" charset="0"/>
              </a:rPr>
              <a:t>φώναξε με φωνή φαρμακωμένη: </a:t>
            </a:r>
            <a:endParaRPr lang="el-GR" b="1" dirty="0" smtClean="0">
              <a:latin typeface="Palatino Linotype" pitchFamily="18" charset="0"/>
            </a:endParaRPr>
          </a:p>
          <a:p>
            <a:r>
              <a:rPr lang="el-GR" b="1" dirty="0" smtClean="0">
                <a:latin typeface="Palatino Linotype" pitchFamily="18" charset="0"/>
              </a:rPr>
              <a:t>«</a:t>
            </a:r>
            <a:r>
              <a:rPr lang="el-GR" b="1" dirty="0">
                <a:latin typeface="Palatino Linotype" pitchFamily="18" charset="0"/>
              </a:rPr>
              <a:t>Στρατιώτη μου, τη μάχη θα κερδίσει</a:t>
            </a:r>
            <a:r>
              <a:rPr lang="el-GR" b="1" dirty="0" smtClean="0">
                <a:latin typeface="Palatino Linotype" pitchFamily="18" charset="0"/>
              </a:rPr>
              <a:t>,</a:t>
            </a:r>
          </a:p>
          <a:p>
            <a:r>
              <a:rPr lang="el-GR" b="1" dirty="0" smtClean="0">
                <a:latin typeface="Palatino Linotype" pitchFamily="18" charset="0"/>
              </a:rPr>
              <a:t> </a:t>
            </a:r>
            <a:r>
              <a:rPr lang="el-GR" b="1" dirty="0">
                <a:latin typeface="Palatino Linotype" pitchFamily="18" charset="0"/>
              </a:rPr>
              <a:t>όποιος πολύ το λαχταρά να ζήσει. </a:t>
            </a:r>
            <a:endParaRPr lang="el-GR" b="1" dirty="0" smtClean="0">
              <a:latin typeface="Palatino Linotype" pitchFamily="18" charset="0"/>
            </a:endParaRPr>
          </a:p>
          <a:p>
            <a:r>
              <a:rPr lang="el-GR" b="1" dirty="0" smtClean="0">
                <a:latin typeface="Palatino Linotype" pitchFamily="18" charset="0"/>
              </a:rPr>
              <a:t>Όποιος </a:t>
            </a:r>
            <a:r>
              <a:rPr lang="el-GR" b="1" dirty="0">
                <a:latin typeface="Palatino Linotype" pitchFamily="18" charset="0"/>
              </a:rPr>
              <a:t>στη μάχη πάει για να πεθάνει, στρατιώτη μου για πόλεμο δεν κάνει</a:t>
            </a:r>
            <a:r>
              <a:rPr lang="el-GR" b="1" dirty="0" smtClean="0">
                <a:latin typeface="Palatino Linotype" pitchFamily="18" charset="0"/>
              </a:rPr>
              <a:t>»</a:t>
            </a:r>
          </a:p>
          <a:p>
            <a:r>
              <a:rPr lang="el-GR" b="1" dirty="0" smtClean="0">
                <a:latin typeface="Palatino Linotype" pitchFamily="18" charset="0"/>
              </a:rPr>
              <a:t> </a:t>
            </a:r>
            <a:r>
              <a:rPr lang="el-GR" b="1" dirty="0">
                <a:latin typeface="Palatino Linotype" pitchFamily="18" charset="0"/>
              </a:rPr>
              <a:t>Έτσι κι εμένα η κόρη του </a:t>
            </a:r>
            <a:r>
              <a:rPr lang="el-GR" b="1" dirty="0" err="1" smtClean="0">
                <a:latin typeface="Palatino Linotype" pitchFamily="18" charset="0"/>
              </a:rPr>
              <a:t>Γαβρίλη</a:t>
            </a:r>
            <a:endParaRPr lang="el-GR" b="1" dirty="0" smtClean="0">
              <a:latin typeface="Palatino Linotype" pitchFamily="18" charset="0"/>
            </a:endParaRPr>
          </a:p>
          <a:p>
            <a:r>
              <a:rPr lang="el-GR" b="1" dirty="0" smtClean="0">
                <a:latin typeface="Palatino Linotype" pitchFamily="18" charset="0"/>
              </a:rPr>
              <a:t> </a:t>
            </a:r>
            <a:r>
              <a:rPr lang="el-GR" b="1" dirty="0">
                <a:latin typeface="Palatino Linotype" pitchFamily="18" charset="0"/>
              </a:rPr>
              <a:t>σαν έφευγα στις 20 τ’ </a:t>
            </a:r>
            <a:r>
              <a:rPr lang="el-GR" b="1" dirty="0" smtClean="0">
                <a:latin typeface="Palatino Linotype" pitchFamily="18" charset="0"/>
              </a:rPr>
              <a:t>Απρίλη</a:t>
            </a:r>
          </a:p>
          <a:p>
            <a:r>
              <a:rPr lang="el-GR" b="1" dirty="0" smtClean="0">
                <a:latin typeface="Palatino Linotype" pitchFamily="18" charset="0"/>
              </a:rPr>
              <a:t> </a:t>
            </a:r>
            <a:r>
              <a:rPr lang="el-GR" b="1" dirty="0">
                <a:latin typeface="Palatino Linotype" pitchFamily="18" charset="0"/>
              </a:rPr>
              <a:t>μου φώναξε ψηλά από το μπαλκόνι:</a:t>
            </a:r>
          </a:p>
          <a:p>
            <a:r>
              <a:rPr lang="el-GR" b="1" dirty="0">
                <a:latin typeface="Palatino Linotype" pitchFamily="18" charset="0"/>
              </a:rPr>
              <a:t>«Στρατιώτη αν θες τη μάχη να κερδίσεις, μια κοπελίτσα κοίτα ν’ αγαπήσεις</a:t>
            </a:r>
            <a:r>
              <a:rPr lang="el-GR" b="1" dirty="0" smtClean="0">
                <a:latin typeface="Palatino Linotype" pitchFamily="18" charset="0"/>
              </a:rPr>
              <a:t>.</a:t>
            </a:r>
          </a:p>
          <a:p>
            <a:r>
              <a:rPr lang="el-GR" b="1" dirty="0" smtClean="0">
                <a:latin typeface="Palatino Linotype" pitchFamily="18" charset="0"/>
              </a:rPr>
              <a:t> </a:t>
            </a:r>
            <a:r>
              <a:rPr lang="el-GR" b="1" dirty="0">
                <a:latin typeface="Palatino Linotype" pitchFamily="18" charset="0"/>
              </a:rPr>
              <a:t>Όποιος το γυρισμό του όρκο δεν κάνει, στρατιώτη μου, τον πόλεμο </a:t>
            </a:r>
            <a:r>
              <a:rPr lang="el-GR" b="1" dirty="0" smtClean="0">
                <a:latin typeface="Palatino Linotype" pitchFamily="18" charset="0"/>
              </a:rPr>
              <a:t>το</a:t>
            </a:r>
            <a:r>
              <a:rPr lang="el-GR" b="1" dirty="0">
                <a:latin typeface="Palatino Linotype" pitchFamily="18" charset="0"/>
              </a:rPr>
              <a:t>ν</a:t>
            </a:r>
            <a:r>
              <a:rPr lang="el-GR" b="1" dirty="0" smtClean="0">
                <a:latin typeface="Palatino Linotype" pitchFamily="18" charset="0"/>
              </a:rPr>
              <a:t> </a:t>
            </a:r>
            <a:r>
              <a:rPr lang="el-GR" b="1" dirty="0">
                <a:latin typeface="Palatino Linotype" pitchFamily="18" charset="0"/>
              </a:rPr>
              <a:t>χάνει»</a:t>
            </a:r>
            <a:endParaRPr lang="el-GR" b="1" dirty="0">
              <a:effectLst/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611560" y="2852936"/>
            <a:ext cx="7756263" cy="1054250"/>
          </a:xfrm>
        </p:spPr>
        <p:txBody>
          <a:bodyPr/>
          <a:lstStyle/>
          <a:p>
            <a:r>
              <a:rPr lang="el-GR" b="1" dirty="0" smtClean="0">
                <a:solidFill>
                  <a:schemeClr val="tx1"/>
                </a:solidFill>
              </a:rPr>
              <a:t>Το τραγικό τέλος</a:t>
            </a:r>
            <a:endParaRPr lang="el-GR" b="1" dirty="0">
              <a:solidFill>
                <a:schemeClr val="tx1"/>
              </a:solidFill>
            </a:endParaRPr>
          </a:p>
        </p:txBody>
      </p:sp>
      <p:pic>
        <p:nvPicPr>
          <p:cNvPr id="8" name="Carl Orff - Carmina Bura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5013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spc="-150" dirty="0" smtClean="0">
                <a:solidFill>
                  <a:schemeClr val="tx1"/>
                </a:solidFill>
                <a:latin typeface="Palatino Linotype" pitchFamily="18" charset="0"/>
              </a:rPr>
              <a:t>Ο Έκτορας μονομαχεί με τον Αχιλλέα….</a:t>
            </a:r>
            <a:endParaRPr lang="el-GR" sz="2400" b="1" spc="-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2290" name="Picture 2" descr="http://3.bp.blogspot.com/-l_IE2xh2hV4/TbXsxt2VBJI/AAAAAAAAAGA/_Blm6cSZTN0/s320/%25CE%2598%25CE%2595%25CE%259F%25CE%25A6%25CE%2599%25CE%259B%25CE%259F%25CE%25A3%2B%25CE%259C%25CE%259F%25CE%259D%25CE%259F%25CE%259C%25CE%2591%25CE%25A7%25CE%2599%25CE%2591%2B%25CE%2595%25CE%259A%25CE%25A4%25CE%259F%25CE%25A1%25CE%2591-%25CE%2591%25CE%25A7%25CE%2599%25CE%259B%25CE%259B%25CE%2595%25CE%259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49685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566124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dirty="0" smtClean="0"/>
              <a:t>  Σχέδιο του </a:t>
            </a:r>
            <a:r>
              <a:rPr lang="el-GR" b="1" dirty="0"/>
              <a:t>Β. </a:t>
            </a:r>
            <a:r>
              <a:rPr lang="en-US" b="1" dirty="0" err="1"/>
              <a:t>Genelli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49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dirty="0" smtClean="0">
                <a:latin typeface="Palatino Linotype" pitchFamily="18" charset="0"/>
              </a:rPr>
              <a:t>Κόρη του Αετίωνα, βασιλιά των </a:t>
            </a:r>
            <a:r>
              <a:rPr lang="el-GR" dirty="0" err="1" smtClean="0">
                <a:latin typeface="Palatino Linotype" pitchFamily="18" charset="0"/>
              </a:rPr>
              <a:t>Κιλίκων</a:t>
            </a:r>
            <a:endParaRPr lang="el-GR" dirty="0" smtClean="0">
              <a:latin typeface="Palatino Linotype" pitchFamily="18" charset="0"/>
            </a:endParaRPr>
          </a:p>
          <a:p>
            <a:pPr marL="0" indent="0">
              <a:buNone/>
            </a:pPr>
            <a:endParaRPr lang="el-GR" dirty="0" smtClean="0">
              <a:latin typeface="Palatino Linotype" pitchFamily="18" charset="0"/>
            </a:endParaRPr>
          </a:p>
          <a:p>
            <a:r>
              <a:rPr lang="el-GR" dirty="0" smtClean="0">
                <a:latin typeface="Palatino Linotype" pitchFamily="18" charset="0"/>
              </a:rPr>
              <a:t>Σύζυγος του Έκτορα και μητέρα του </a:t>
            </a:r>
            <a:r>
              <a:rPr lang="el-GR" dirty="0" err="1" smtClean="0">
                <a:latin typeface="Palatino Linotype" pitchFamily="18" charset="0"/>
              </a:rPr>
              <a:t>Αστυάνακτα</a:t>
            </a:r>
            <a:endParaRPr lang="el-GR" dirty="0" smtClean="0">
              <a:latin typeface="Palatino Linotype" pitchFamily="18" charset="0"/>
            </a:endParaRPr>
          </a:p>
          <a:p>
            <a:pPr marL="0" indent="0">
              <a:buNone/>
            </a:pPr>
            <a:endParaRPr lang="el-GR" dirty="0" smtClean="0">
              <a:latin typeface="Palatino Linotype" pitchFamily="18" charset="0"/>
            </a:endParaRPr>
          </a:p>
          <a:p>
            <a:r>
              <a:rPr lang="el-GR" dirty="0" smtClean="0">
                <a:latin typeface="Palatino Linotype" pitchFamily="18" charset="0"/>
              </a:rPr>
              <a:t> Χωρίς οικογένεια , μοναδικό στήριγμα και παρηγοριά ο άντρας της</a:t>
            </a:r>
            <a:endParaRPr lang="el-GR" dirty="0">
              <a:latin typeface="Palatino Linotype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  <a:latin typeface="Palatino Linotype" pitchFamily="18" charset="0"/>
              </a:rPr>
              <a:t>Ανδρομάχη</a:t>
            </a:r>
            <a:r>
              <a:rPr lang="el-GR" dirty="0" smtClean="0">
                <a:latin typeface="Palatino Linotype" pitchFamily="18" charset="0"/>
              </a:rPr>
              <a:t> </a:t>
            </a:r>
            <a:endParaRPr lang="el-GR" dirty="0"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15984"/>
            <a:ext cx="2505075" cy="218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346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7864" y="260648"/>
            <a:ext cx="7756263" cy="1080120"/>
          </a:xfrm>
        </p:spPr>
        <p:txBody>
          <a:bodyPr/>
          <a:lstStyle/>
          <a:p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     </a:t>
            </a: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ο </a:t>
            </a:r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>Αχιλλέας κατατροπώνει τον </a:t>
            </a: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Έκτορα…</a:t>
            </a:r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l-GR" b="1" dirty="0">
                <a:solidFill>
                  <a:schemeClr val="tx1"/>
                </a:solidFill>
              </a:rPr>
              <a:t/>
            </a:r>
            <a:br>
              <a:rPr lang="el-GR" b="1" dirty="0">
                <a:solidFill>
                  <a:schemeClr val="tx1"/>
                </a:solidFill>
              </a:rPr>
            </a:b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13314" name="Picture 2" descr="http://3.bp.blogspot.com/-RJwir8eFP-g/TbxSnF603KI/AAAAAAAAAIQ/xOezs3vav0s/s320/AchHekRuben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25658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63813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6165305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1630-32,</a:t>
            </a:r>
            <a:r>
              <a:rPr lang="en-US" b="1" dirty="0"/>
              <a:t> Peter Paul Rubens</a:t>
            </a:r>
            <a:r>
              <a:rPr lang="el-GR" b="1" dirty="0"/>
              <a:t/>
            </a:r>
            <a:br>
              <a:rPr lang="el-GR" b="1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744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93868" y="548680"/>
            <a:ext cx="7756263" cy="1054250"/>
          </a:xfrm>
        </p:spPr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και κακοποιεί βάναυσα το νεκρό πτώμα του</a:t>
            </a:r>
            <a:endParaRPr lang="el-GR" sz="24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1266" name="Picture 2" descr="http://1.bp.blogspot.com/-A__1FQmRasI/TbxTtnpsRPI/AAAAAAAAAIY/24eIO-ntrkA/s320/Triumph_of_Achilles_in_Corfu_Achille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633670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580526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Palatino Linotype" pitchFamily="18" charset="0"/>
              </a:rPr>
              <a:t>19ος </a:t>
            </a:r>
            <a:r>
              <a:rPr lang="el-GR" b="1" dirty="0" smtClean="0">
                <a:latin typeface="Palatino Linotype" pitchFamily="18" charset="0"/>
              </a:rPr>
              <a:t>αιώνας   Αχίλλειο</a:t>
            </a:r>
            <a:r>
              <a:rPr lang="el-GR" b="1" dirty="0">
                <a:latin typeface="Palatino Linotype" pitchFamily="18" charset="0"/>
              </a:rPr>
              <a:t>, Κέρκυρα</a:t>
            </a:r>
            <a:br>
              <a:rPr lang="el-GR" b="1" dirty="0">
                <a:latin typeface="Palatino Linotype" pitchFamily="18" charset="0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12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Η Ανδρομάχη βλέπει από τα τείχη την κακοποίηση του Έκτορα και λιποθυμά …</a:t>
            </a:r>
            <a:endParaRPr lang="el-GR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242" name="Picture 2" descr="http://2.bp.blogspot.com/-wQgycthHVBo/TbXtwfQRNvI/AAAAAAAAAGI/X5mNyq1Fwek/s320/%25CE%259B%25CE%2599%25CE%25A0%25CE%259F%25CE%2598%25CE%25A5%25CE%259C%25CE%2599%25CE%2591%2B%25CE%2591%25CE%259D%25CE%2594%25CE%25A1%25CE%259F%25CE%259C%25CE%2591%25CE%25A7%25CE%2597%25CE%25A3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760640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Χαλκογραφία </a:t>
            </a:r>
            <a:r>
              <a:rPr lang="el-GR" b="1" dirty="0"/>
              <a:t>σε σχέδιο του </a:t>
            </a:r>
            <a:r>
              <a:rPr lang="el-GR" b="1" dirty="0" err="1"/>
              <a:t>John</a:t>
            </a:r>
            <a:r>
              <a:rPr lang="el-GR" b="1" dirty="0"/>
              <a:t> </a:t>
            </a:r>
            <a:r>
              <a:rPr lang="el-GR" b="1" dirty="0" err="1" smtClean="0"/>
              <a:t>Flaxman</a:t>
            </a:r>
            <a:r>
              <a:rPr lang="el-GR" b="1" dirty="0" smtClean="0"/>
              <a:t>, 1805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228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θρηνεί το νεκρό σύντροφό της… </a:t>
            </a:r>
            <a:endParaRPr lang="el-GR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3" name="Picture 4" descr="http://4.bp.blogspot.com/-BLPQzL8a9VY/TbXpaWuX-CI/AAAAAAAAAFw/fYXc2IcTPxc/s320/%25CE%2591%25CE%259D%25CE%2594%25CE%25A1%25CE%259F%25CE%259C%25CE%2591%25CE%25A7%25CE%2597%2B%25CE%2598%25CE%25A1%25CE%2597%25CE%259D%25CE%259F%25CE%25A3%2B%25CE%2595%25CE%259A%25CE%25A4%25CE%259F%25CE%25A1%25CE%259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4006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4008" y="566124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Jacques-Louis David</a:t>
            </a:r>
            <a:r>
              <a:rPr lang="el-GR" b="1" dirty="0"/>
              <a:t>, 1783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31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βλέπει μετά την άλωση της Τροίας το γκρέμισμα του γιου της από τα τείχη </a:t>
            </a:r>
            <a:endParaRPr lang="el-GR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2050" name="Picture 2" descr="http://3.bp.blogspot.com/-T9ysubReHCA/TZsTZnNAlQI/AAAAAAAAAFM/IBWG2eiikUU/s640/6a00d8341c82d353ef010535cf623e970b-250w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5446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008112"/>
          </a:xfrm>
        </p:spPr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και τελικά οδηγείται στην αιχμαλωσία </a:t>
            </a:r>
            <a:endParaRPr lang="el-GR" sz="24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7170" name="Picture 2" descr="http://1.bp.blogspot.com/-q265s8BGHKg/TbyDLJB2hGI/AAAAAAAAAJI/vm1uC3_Jbqg/s320/%25CE%2597%2B%25CE%2591%25CE%2599%25CE%25A7%25CE%259C%25CE%2591%25CE%259B%25CE%25A9%25CE%25A4%25CE%2597%2B%25CE%2591%25CE%259D%25CE%2594%25CE%25A1%25CE%259F%25CE%259C%25CE%2591%25CE%25A7%25CE%2597-LEIGHT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98835"/>
            <a:ext cx="576064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5915259"/>
            <a:ext cx="5436096" cy="386054"/>
          </a:xfrm>
          <a:custGeom>
            <a:avLst/>
            <a:gdLst>
              <a:gd name="connsiteX0" fmla="*/ 0 w 4320480"/>
              <a:gd name="connsiteY0" fmla="*/ 0 h 646331"/>
              <a:gd name="connsiteX1" fmla="*/ 4320480 w 4320480"/>
              <a:gd name="connsiteY1" fmla="*/ 0 h 646331"/>
              <a:gd name="connsiteX2" fmla="*/ 4320480 w 4320480"/>
              <a:gd name="connsiteY2" fmla="*/ 646331 h 646331"/>
              <a:gd name="connsiteX3" fmla="*/ 0 w 4320480"/>
              <a:gd name="connsiteY3" fmla="*/ 646331 h 646331"/>
              <a:gd name="connsiteX4" fmla="*/ 0 w 4320480"/>
              <a:gd name="connsiteY4" fmla="*/ 0 h 646331"/>
              <a:gd name="connsiteX0" fmla="*/ 0 w 4335720"/>
              <a:gd name="connsiteY0" fmla="*/ 0 h 646331"/>
              <a:gd name="connsiteX1" fmla="*/ 4320480 w 4335720"/>
              <a:gd name="connsiteY1" fmla="*/ 0 h 646331"/>
              <a:gd name="connsiteX2" fmla="*/ 4335720 w 4335720"/>
              <a:gd name="connsiteY2" fmla="*/ 524411 h 646331"/>
              <a:gd name="connsiteX3" fmla="*/ 0 w 4335720"/>
              <a:gd name="connsiteY3" fmla="*/ 646331 h 646331"/>
              <a:gd name="connsiteX4" fmla="*/ 0 w 4335720"/>
              <a:gd name="connsiteY4" fmla="*/ 0 h 646331"/>
              <a:gd name="connsiteX0" fmla="*/ 15240 w 4350960"/>
              <a:gd name="connsiteY0" fmla="*/ 0 h 524411"/>
              <a:gd name="connsiteX1" fmla="*/ 4335720 w 4350960"/>
              <a:gd name="connsiteY1" fmla="*/ 0 h 524411"/>
              <a:gd name="connsiteX2" fmla="*/ 4350960 w 4350960"/>
              <a:gd name="connsiteY2" fmla="*/ 524411 h 524411"/>
              <a:gd name="connsiteX3" fmla="*/ 0 w 4350960"/>
              <a:gd name="connsiteY3" fmla="*/ 478691 h 524411"/>
              <a:gd name="connsiteX4" fmla="*/ 15240 w 4350960"/>
              <a:gd name="connsiteY4" fmla="*/ 0 h 52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0960" h="524411">
                <a:moveTo>
                  <a:pt x="15240" y="0"/>
                </a:moveTo>
                <a:lnTo>
                  <a:pt x="4335720" y="0"/>
                </a:lnTo>
                <a:lnTo>
                  <a:pt x="4350960" y="524411"/>
                </a:lnTo>
                <a:lnTo>
                  <a:pt x="0" y="478691"/>
                </a:lnTo>
                <a:lnTo>
                  <a:pt x="15240" y="0"/>
                </a:lnTo>
                <a:close/>
              </a:path>
            </a:pathLst>
          </a:custGeom>
          <a:noFill/>
        </p:spPr>
        <p:txBody>
          <a:bodyPr wrap="square" tIns="108000" bIns="0" rtlCol="0">
            <a:spAutoFit/>
          </a:bodyPr>
          <a:lstStyle/>
          <a:p>
            <a:r>
              <a:rPr lang="el-GR" b="1" dirty="0" smtClean="0"/>
              <a:t>       </a:t>
            </a:r>
            <a:r>
              <a:rPr lang="en-US" b="1" dirty="0" smtClean="0"/>
              <a:t>Lord </a:t>
            </a:r>
            <a:r>
              <a:rPr lang="en-US" b="1" dirty="0"/>
              <a:t>Frederick </a:t>
            </a:r>
            <a:r>
              <a:rPr lang="en-US" b="1" dirty="0" smtClean="0"/>
              <a:t>Leighton</a:t>
            </a:r>
            <a:r>
              <a:rPr lang="el-GR" dirty="0"/>
              <a:t> πίνακας 1888</a:t>
            </a:r>
          </a:p>
        </p:txBody>
      </p:sp>
    </p:spTree>
    <p:extLst>
      <p:ext uri="{BB962C8B-B14F-4D97-AF65-F5344CB8AC3E}">
        <p14:creationId xmlns:p14="http://schemas.microsoft.com/office/powerpoint/2010/main" val="23366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6/63/J_G_Trautmann_Das_brennende_Troja.jpg/230px-J_G_Trautmann_Das_brennende_Troj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" y="0"/>
            <a:ext cx="2190750" cy="18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46" y="4170432"/>
            <a:ext cx="255592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1.bp.blogspot.com/-A__1FQmRasI/TbxTtnpsRPI/AAAAAAAAAIY/24eIO-ntrkA/s320/Triumph_of_Achilles_in_Corfu_Achilleion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" y="1840657"/>
            <a:ext cx="316835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1.bp.blogspot.com/-q265s8BGHKg/TbyDLJB2hGI/AAAAAAAAAJI/vm1uC3_Jbqg/s320/%25CE%2597%2B%25CE%2591%25CE%2599%25CE%25A7%25CE%259C%25CE%2591%25CE%259B%25CE%25A9%25CE%25A4%25CE%2597%2B%25CE%2591%25CE%259D%25CE%2594%25CE%25A1%25CE%259F%25CE%259C%25CE%2591%25CE%25A7%25CE%2597-LEIGHTON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34" y="0"/>
            <a:ext cx="3456384" cy="226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2.bp.blogspot.com/-wQgycthHVBo/TbXtwfQRNvI/AAAAAAAAAGI/X5mNyq1Fwek/s320/%25CE%259B%25CE%2599%25CE%25A0%25CE%259F%25CE%2598%25CE%25A5%25CE%259C%25CE%2599%25CE%2591%2B%25CE%2591%25CE%259D%25CE%2594%25CE%25A1%25CE%259F%25CE%259C%25CE%2591%25CE%25A7%25CE%2597%25CE%25A3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" y="3424834"/>
            <a:ext cx="3022024" cy="187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3.bp.blogspot.com/-RJwir8eFP-g/TbxSnF603KI/AAAAAAAAAIQ/xOezs3vav0s/s320/AchHekRuben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14" y="0"/>
            <a:ext cx="3528242" cy="24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.bp.blogspot.com/-fdS7OFW8MzE/TbyEaaOHy9I/AAAAAAAAAJQ/L_XlmeEI37s/s320/%25CE%2591%25CE%25BD%25CE%25B4%25CF%2581%25CE%25BF%25CE%25BC%25CE%25AC%25CF%2587%25CE%25B7%2B%25CF%2584%25CE%25BF%25CF%2585%2B%25CE%2595%25CF%2585%25CF%2581%25CE%25B9%25CF%2580%25CE%25AF%25CE%25B4%25CE%25B7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31" y="3721681"/>
            <a:ext cx="2088232" cy="31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3.bp.blogspot.com/-EDcTzlEwSvU/TXUkNgFploI/AAAAAAAAAC4/Q6ID0-r5PV8/s1600/%25CE%2595%25CE%25B9%25CE%25BA%25CF%258C%25CE%25BD%25CE%25B1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15" y="2408475"/>
            <a:ext cx="2160485" cy="19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264327" y="1628800"/>
            <a:ext cx="4719188" cy="45550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l-GR" sz="1600" b="1" dirty="0" smtClean="0">
              <a:latin typeface="Palatino Linotype" pitchFamily="18" charset="0"/>
            </a:endParaRPr>
          </a:p>
          <a:p>
            <a:pPr algn="ctr"/>
            <a:r>
              <a:rPr lang="el-GR" sz="1600" b="1" dirty="0">
                <a:latin typeface="Palatino Linotype" pitchFamily="18" charset="0"/>
              </a:rPr>
              <a:t>Τ' όνειρο του παιδιού είναι η ειρήνη </a:t>
            </a:r>
            <a:br>
              <a:rPr lang="el-GR" sz="1600" b="1" dirty="0">
                <a:latin typeface="Palatino Linotype" pitchFamily="18" charset="0"/>
              </a:rPr>
            </a:br>
            <a:r>
              <a:rPr lang="el-GR" sz="1600" b="1" dirty="0">
                <a:latin typeface="Palatino Linotype" pitchFamily="18" charset="0"/>
              </a:rPr>
              <a:t>Τ' όνειρο της μάνας είναι η </a:t>
            </a:r>
            <a:r>
              <a:rPr lang="el-GR" sz="1600" b="1" dirty="0" smtClean="0">
                <a:latin typeface="Palatino Linotype" pitchFamily="18" charset="0"/>
              </a:rPr>
              <a:t>ειρήνη.. </a:t>
            </a:r>
            <a:r>
              <a:rPr lang="el-GR" sz="1600" b="1" dirty="0">
                <a:latin typeface="Palatino Linotype" pitchFamily="18" charset="0"/>
              </a:rPr>
              <a:t/>
            </a:r>
            <a:br>
              <a:rPr lang="el-GR" sz="1600" b="1" dirty="0">
                <a:latin typeface="Palatino Linotype" pitchFamily="18" charset="0"/>
              </a:rPr>
            </a:br>
            <a:r>
              <a:rPr lang="el-GR" sz="1600" b="1" dirty="0">
                <a:latin typeface="Palatino Linotype" pitchFamily="18" charset="0"/>
              </a:rPr>
              <a:t>Ειρήνη είναι ένα ποτήρι ζεστό γάλα </a:t>
            </a:r>
            <a:endParaRPr lang="el-GR" sz="1600" b="1" dirty="0" smtClean="0">
              <a:latin typeface="Palatino Linotype" pitchFamily="18" charset="0"/>
            </a:endParaRPr>
          </a:p>
          <a:p>
            <a:pPr algn="ctr"/>
            <a:r>
              <a:rPr lang="el-GR" sz="1600" b="1" dirty="0" smtClean="0">
                <a:latin typeface="Palatino Linotype" pitchFamily="18" charset="0"/>
              </a:rPr>
              <a:t>κι </a:t>
            </a:r>
            <a:r>
              <a:rPr lang="el-GR" sz="1600" b="1" dirty="0">
                <a:latin typeface="Palatino Linotype" pitchFamily="18" charset="0"/>
              </a:rPr>
              <a:t>ένα βιβλίο μπροστά στο </a:t>
            </a:r>
            <a:r>
              <a:rPr lang="el-GR" sz="1600" b="1" dirty="0" smtClean="0">
                <a:latin typeface="Palatino Linotype" pitchFamily="18" charset="0"/>
              </a:rPr>
              <a:t>παιδί </a:t>
            </a:r>
            <a:r>
              <a:rPr lang="el-GR" sz="1600" b="1" dirty="0">
                <a:latin typeface="Palatino Linotype" pitchFamily="18" charset="0"/>
              </a:rPr>
              <a:t>που </a:t>
            </a:r>
            <a:r>
              <a:rPr lang="el-GR" sz="1600" b="1" dirty="0" smtClean="0">
                <a:latin typeface="Palatino Linotype" pitchFamily="18" charset="0"/>
              </a:rPr>
              <a:t>ξυπνάει… </a:t>
            </a:r>
          </a:p>
          <a:p>
            <a:pPr algn="ctr"/>
            <a:r>
              <a:rPr lang="el-GR" sz="1600" b="1" dirty="0">
                <a:latin typeface="Palatino Linotype" pitchFamily="18" charset="0"/>
              </a:rPr>
              <a:t>Η ειρήνη είναι τα σφιγμένα χέρια των </a:t>
            </a:r>
            <a:r>
              <a:rPr lang="el-GR" sz="1600" b="1" dirty="0" smtClean="0">
                <a:latin typeface="Palatino Linotype" pitchFamily="18" charset="0"/>
              </a:rPr>
              <a:t>ανθρώπων… </a:t>
            </a:r>
            <a:r>
              <a:rPr lang="el-GR" sz="1600" b="1" dirty="0">
                <a:latin typeface="Palatino Linotype" pitchFamily="18" charset="0"/>
              </a:rPr>
              <a:t/>
            </a:r>
            <a:br>
              <a:rPr lang="el-GR" sz="1600" b="1" dirty="0">
                <a:latin typeface="Palatino Linotype" pitchFamily="18" charset="0"/>
              </a:rPr>
            </a:br>
            <a:r>
              <a:rPr lang="el-GR" sz="1600" b="1" dirty="0">
                <a:latin typeface="Palatino Linotype" pitchFamily="18" charset="0"/>
              </a:rPr>
              <a:t>είναι το ζεστό ψωμί στο τραπέζι του </a:t>
            </a:r>
            <a:r>
              <a:rPr lang="el-GR" sz="1600" b="1" dirty="0" smtClean="0">
                <a:latin typeface="Palatino Linotype" pitchFamily="18" charset="0"/>
              </a:rPr>
              <a:t>κόσμου…</a:t>
            </a:r>
          </a:p>
          <a:p>
            <a:pPr algn="ctr"/>
            <a:r>
              <a:rPr lang="el-GR" sz="1600" b="1" dirty="0">
                <a:latin typeface="Palatino Linotype" pitchFamily="18" charset="0"/>
              </a:rPr>
              <a:t>	</a:t>
            </a:r>
            <a:r>
              <a:rPr lang="el-GR" sz="1600" b="1" dirty="0" smtClean="0">
                <a:latin typeface="Palatino Linotype" pitchFamily="18" charset="0"/>
              </a:rPr>
              <a:t>		Γ. Ρίτσος  </a:t>
            </a:r>
            <a:r>
              <a:rPr lang="el-GR" sz="1600" dirty="0" smtClean="0"/>
              <a:t> </a:t>
            </a:r>
            <a:r>
              <a:rPr lang="el-GR" sz="1600" dirty="0"/>
              <a:t/>
            </a:r>
            <a:br>
              <a:rPr lang="el-GR" sz="1600" dirty="0"/>
            </a:br>
            <a:r>
              <a:rPr lang="el-GR" sz="1600" dirty="0"/>
              <a:t/>
            </a:r>
            <a:br>
              <a:rPr lang="el-GR" sz="1600" dirty="0"/>
            </a:br>
            <a:endParaRPr lang="el-GR" sz="1600" b="1" dirty="0"/>
          </a:p>
          <a:p>
            <a:pPr algn="ctr"/>
            <a:r>
              <a:rPr lang="el-GR" sz="1600" b="1" dirty="0" smtClean="0">
                <a:latin typeface="Palatino Linotype" pitchFamily="18" charset="0"/>
              </a:rPr>
              <a:t>Τη </a:t>
            </a:r>
            <a:r>
              <a:rPr lang="el-GR" sz="1600" b="1" dirty="0">
                <a:latin typeface="Palatino Linotype" pitchFamily="18" charset="0"/>
              </a:rPr>
              <a:t>μέρα που η δύναμη της αγάπης θα υπερνικήσει την αγάπη της δύναμης, ο κόσμος θα γνωρίσει την ειρήνη</a:t>
            </a:r>
            <a:r>
              <a:rPr lang="el-GR" sz="1600" b="1" dirty="0" smtClean="0">
                <a:latin typeface="Palatino Linotype" pitchFamily="18" charset="0"/>
              </a:rPr>
              <a:t>.</a:t>
            </a:r>
          </a:p>
          <a:p>
            <a:pPr algn="ctr"/>
            <a:r>
              <a:rPr lang="el-GR" sz="1600" b="1" dirty="0">
                <a:latin typeface="Palatino Linotype" pitchFamily="18" charset="0"/>
              </a:rPr>
              <a:t>	</a:t>
            </a:r>
            <a:r>
              <a:rPr lang="el-GR" sz="1600" b="1" dirty="0" smtClean="0">
                <a:latin typeface="Palatino Linotype" pitchFamily="18" charset="0"/>
              </a:rPr>
              <a:t>                                    Τζον </a:t>
            </a:r>
            <a:r>
              <a:rPr lang="el-GR" sz="1600" b="1" dirty="0" err="1" smtClean="0">
                <a:latin typeface="Palatino Linotype" pitchFamily="18" charset="0"/>
              </a:rPr>
              <a:t>Λένον</a:t>
            </a:r>
            <a:r>
              <a:rPr lang="el-GR" sz="1600" dirty="0">
                <a:latin typeface="Palatino Linotype" pitchFamily="18" charset="0"/>
              </a:rPr>
              <a:t/>
            </a:r>
            <a:br>
              <a:rPr lang="el-GR" sz="1600" dirty="0">
                <a:latin typeface="Palatino Linotype" pitchFamily="18" charset="0"/>
              </a:rPr>
            </a:br>
            <a:endParaRPr lang="el-GR" b="1" dirty="0">
              <a:latin typeface="Palatino Linotype" pitchFamily="18" charset="0"/>
            </a:endParaRPr>
          </a:p>
        </p:txBody>
      </p:sp>
      <p:pic>
        <p:nvPicPr>
          <p:cNvPr id="1034" name="Picture 10" descr="http://4.bp.blogspot.com/-GD8huoY_Cu8/TZsQ7NqhKFI/AAAAAAAAAFA/4-yeka1XsJ4/s320/Andromache-Mourning-The-Death-Of-Hector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" y="4989008"/>
            <a:ext cx="2339753" cy="18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educartoon.gr/wp-content/uploads/2011/11/rap-1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17" y="4154849"/>
            <a:ext cx="2190483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836712"/>
            <a:ext cx="7745505" cy="482453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l-GR" sz="3600" dirty="0" smtClean="0"/>
          </a:p>
          <a:p>
            <a:endParaRPr lang="en-US" sz="3600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r>
              <a:rPr lang="el-GR" sz="3600" dirty="0" smtClean="0">
                <a:solidFill>
                  <a:schemeClr val="tx1"/>
                </a:solidFill>
                <a:latin typeface="Palatino Linotype" pitchFamily="18" charset="0"/>
              </a:rPr>
              <a:t>Έκτορος και Ανδρομάχης ομιλία</a:t>
            </a:r>
            <a:endParaRPr lang="en-US" sz="3600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endParaRPr lang="en-US" sz="3600" dirty="0">
              <a:solidFill>
                <a:schemeClr val="tx1"/>
              </a:solidFill>
              <a:latin typeface="Palatino Linotype" pitchFamily="18" charset="0"/>
            </a:endParaRPr>
          </a:p>
          <a:p>
            <a:pPr lvl="6"/>
            <a:r>
              <a:rPr lang="el-GR" sz="2600" dirty="0" smtClean="0">
                <a:solidFill>
                  <a:schemeClr val="tx1"/>
                </a:solidFill>
                <a:latin typeface="Palatino Linotype" pitchFamily="18" charset="0"/>
              </a:rPr>
              <a:t> Επιμέλεια: Τριάντη Μαργαρίτα </a:t>
            </a:r>
          </a:p>
          <a:p>
            <a:endParaRPr lang="el-GR" sz="3600" dirty="0">
              <a:solidFill>
                <a:schemeClr val="tx1"/>
              </a:solidFill>
              <a:latin typeface="Palatino Linotype" pitchFamily="18" charset="0"/>
            </a:endParaRPr>
          </a:p>
          <a:p>
            <a:pPr lvl="6"/>
            <a:endParaRPr lang="el-GR" sz="3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latin typeface="Palatino Linotype" pitchFamily="18" charset="0"/>
              </a:rPr>
              <a:t>Ο ιδανικός τύπος της ομηρικής γυναίκας</a:t>
            </a:r>
          </a:p>
          <a:p>
            <a:r>
              <a:rPr lang="el-GR" dirty="0" smtClean="0">
                <a:latin typeface="Palatino Linotype" pitchFamily="18" charset="0"/>
              </a:rPr>
              <a:t>Αφοσιωμένη και πιστή σύζυγος</a:t>
            </a:r>
          </a:p>
          <a:p>
            <a:r>
              <a:rPr lang="el-GR" dirty="0" smtClean="0">
                <a:latin typeface="Palatino Linotype" pitchFamily="18" charset="0"/>
              </a:rPr>
              <a:t> Τρυφερή μητέρα </a:t>
            </a:r>
          </a:p>
          <a:p>
            <a:r>
              <a:rPr lang="el-GR" dirty="0" err="1" smtClean="0">
                <a:latin typeface="Palatino Linotype" pitchFamily="18" charset="0"/>
              </a:rPr>
              <a:t>Λευκόχερη</a:t>
            </a:r>
            <a:r>
              <a:rPr lang="el-GR" dirty="0" smtClean="0">
                <a:latin typeface="Palatino Linotype" pitchFamily="18" charset="0"/>
              </a:rPr>
              <a:t> , άψογη συμβία , πολύδωρη </a:t>
            </a:r>
          </a:p>
          <a:p>
            <a:r>
              <a:rPr lang="el-GR" dirty="0" smtClean="0">
                <a:latin typeface="Palatino Linotype" pitchFamily="18" charset="0"/>
              </a:rPr>
              <a:t>Σεμνή ,αξιοπρεπής και συνετή </a:t>
            </a:r>
          </a:p>
          <a:p>
            <a:r>
              <a:rPr lang="el-GR" dirty="0" smtClean="0">
                <a:latin typeface="Palatino Linotype" pitchFamily="18" charset="0"/>
              </a:rPr>
              <a:t>Ψύχραιμη και συγκρατημένη , προνοητική και έξυπνη </a:t>
            </a:r>
          </a:p>
          <a:p>
            <a:r>
              <a:rPr lang="el-GR" dirty="0">
                <a:latin typeface="Palatino Linotype" pitchFamily="18" charset="0"/>
              </a:rPr>
              <a:t> </a:t>
            </a:r>
            <a:r>
              <a:rPr lang="el-GR" dirty="0" smtClean="0">
                <a:latin typeface="Palatino Linotype" pitchFamily="18" charset="0"/>
              </a:rPr>
              <a:t>Αγωνιά και φοβάται για την τύχη του Έκτορα</a:t>
            </a:r>
            <a:endParaRPr lang="el-GR" dirty="0">
              <a:latin typeface="Palatino Linotype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  <a:latin typeface="Palatino Linotype" pitchFamily="18" charset="0"/>
              </a:rPr>
              <a:t>Ανδρομάχη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15984"/>
            <a:ext cx="2505075" cy="211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143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99247" y="2248347"/>
            <a:ext cx="7833193" cy="3877815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Palatino Linotype" pitchFamily="18" charset="0"/>
              </a:rPr>
              <a:t>Γιος του Πρίαμου και της Εκάβης, αδερφός του </a:t>
            </a:r>
            <a:r>
              <a:rPr lang="el-GR" dirty="0" err="1" smtClean="0">
                <a:latin typeface="Palatino Linotype" pitchFamily="18" charset="0"/>
              </a:rPr>
              <a:t>Πάρη</a:t>
            </a:r>
            <a:r>
              <a:rPr lang="el-GR" dirty="0" smtClean="0">
                <a:latin typeface="Palatino Linotype" pitchFamily="18" charset="0"/>
              </a:rPr>
              <a:t> </a:t>
            </a:r>
          </a:p>
          <a:p>
            <a:r>
              <a:rPr lang="el-GR" dirty="0" smtClean="0">
                <a:latin typeface="Palatino Linotype" pitchFamily="18" charset="0"/>
              </a:rPr>
              <a:t>Το προπύργιο της άμυνας των Τρώων , αποφασισμένος να πολεμήσει και να πεθαίνει</a:t>
            </a:r>
          </a:p>
          <a:p>
            <a:r>
              <a:rPr lang="el-GR" dirty="0" smtClean="0">
                <a:latin typeface="Palatino Linotype" pitchFamily="18" charset="0"/>
              </a:rPr>
              <a:t> Γνώμονας της σκέψης του , η ομηρική αιδώς</a:t>
            </a:r>
          </a:p>
          <a:p>
            <a:r>
              <a:rPr lang="el-GR" dirty="0" smtClean="0">
                <a:latin typeface="Palatino Linotype" pitchFamily="18" charset="0"/>
              </a:rPr>
              <a:t>Τρυφερός σύζυγος αλλά φειδωλός στην εκδήλωση συναισθημάτων</a:t>
            </a:r>
          </a:p>
          <a:p>
            <a:r>
              <a:rPr lang="el-GR" dirty="0" smtClean="0">
                <a:latin typeface="Palatino Linotype" pitchFamily="18" charset="0"/>
              </a:rPr>
              <a:t>Στοργικός πατέρας</a:t>
            </a:r>
          </a:p>
          <a:p>
            <a:r>
              <a:rPr lang="el-GR" dirty="0" smtClean="0">
                <a:latin typeface="Palatino Linotype" pitchFamily="18" charset="0"/>
              </a:rPr>
              <a:t>Ο λόγος του τραγικός και προφητικός 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  <a:latin typeface="Palatino Linotype" pitchFamily="18" charset="0"/>
              </a:rPr>
              <a:t>Έκτορας</a:t>
            </a:r>
            <a:r>
              <a:rPr lang="el-GR" dirty="0" smtClean="0"/>
              <a:t>  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73" y="31656"/>
            <a:ext cx="2859127" cy="21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5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>
                <a:latin typeface="Palatino Linotype" pitchFamily="18" charset="0"/>
              </a:rPr>
              <a:t>Έκτωρ και Ανδρομάχη ,</a:t>
            </a:r>
            <a:r>
              <a:rPr lang="de-DE" dirty="0" smtClean="0">
                <a:latin typeface="Palatino Linotype" pitchFamily="18" charset="0"/>
              </a:rPr>
              <a:t>Giorgio </a:t>
            </a:r>
            <a:r>
              <a:rPr lang="de-DE" dirty="0">
                <a:latin typeface="Palatino Linotype" pitchFamily="18" charset="0"/>
              </a:rPr>
              <a:t>de Chirico 1917 </a:t>
            </a:r>
            <a:r>
              <a:rPr lang="de-DE" dirty="0" smtClean="0">
                <a:latin typeface="Palatino Linotype" pitchFamily="18" charset="0"/>
              </a:rPr>
              <a:t>Ferrara</a:t>
            </a:r>
            <a:endParaRPr lang="el-GR" dirty="0" smtClean="0">
              <a:latin typeface="Palatino Linotype" pitchFamily="18" charset="0"/>
            </a:endParaRPr>
          </a:p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585856" y="332656"/>
            <a:ext cx="7756263" cy="1562700"/>
          </a:xfrm>
        </p:spPr>
        <p:txBody>
          <a:bodyPr/>
          <a:lstStyle/>
          <a:p>
            <a:r>
              <a:rPr lang="el-GR" sz="4400" dirty="0" smtClean="0">
                <a:solidFill>
                  <a:schemeClr val="tx1"/>
                </a:solidFill>
              </a:rPr>
              <a:t>Η συνάντηση  Έκτορα-Ανδρομάχης </a:t>
            </a:r>
            <a:endParaRPr lang="el-GR" sz="44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28083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9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56263" cy="1054250"/>
          </a:xfrm>
        </p:spPr>
        <p:txBody>
          <a:bodyPr/>
          <a:lstStyle/>
          <a:p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Ο </a:t>
            </a:r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>Έκτορας αποχαιρετά την Ανδρομάχη </a:t>
            </a: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l-GR" sz="1800" b="1" dirty="0" smtClean="0">
                <a:solidFill>
                  <a:schemeClr val="tx1"/>
                </a:solidFill>
                <a:latin typeface="Palatino Linotype" pitchFamily="18" charset="0"/>
              </a:rPr>
              <a:t>Ερυθρόμορφος </a:t>
            </a:r>
            <a:r>
              <a:rPr lang="el-GR" sz="1800" b="1" dirty="0">
                <a:solidFill>
                  <a:schemeClr val="tx1"/>
                </a:solidFill>
                <a:latin typeface="Palatino Linotype" pitchFamily="18" charset="0"/>
              </a:rPr>
              <a:t>κρατήρας </a:t>
            </a:r>
            <a:br>
              <a:rPr lang="el-GR" sz="1800" b="1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l-GR" sz="1800" b="1" dirty="0">
                <a:solidFill>
                  <a:schemeClr val="tx1"/>
                </a:solidFill>
                <a:latin typeface="Palatino Linotype" pitchFamily="18" charset="0"/>
              </a:rPr>
              <a:t>370–360 π. Χ</a:t>
            </a:r>
            <a:r>
              <a:rPr lang="el-GR" sz="1800" b="1" dirty="0" smtClean="0">
                <a:solidFill>
                  <a:schemeClr val="tx1"/>
                </a:solidFill>
                <a:latin typeface="Palatino Linotype" pitchFamily="18" charset="0"/>
              </a:rPr>
              <a:t>.</a:t>
            </a:r>
            <a:r>
              <a:rPr lang="el-GR" sz="1800" dirty="0">
                <a:solidFill>
                  <a:schemeClr val="tx1"/>
                </a:solidFill>
                <a:latin typeface="Palatino Linotype" pitchFamily="18" charset="0"/>
              </a:rPr>
              <a:t> (Εθνικό Μουσείο </a:t>
            </a:r>
            <a:r>
              <a:rPr lang="el-GR" sz="1800" dirty="0" err="1">
                <a:solidFill>
                  <a:schemeClr val="tx1"/>
                </a:solidFill>
                <a:latin typeface="Palatino Linotype" pitchFamily="18" charset="0"/>
              </a:rPr>
              <a:t>Palazzo</a:t>
            </a:r>
            <a:r>
              <a:rPr lang="el-GR" sz="18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l-GR" sz="1800" dirty="0" err="1">
                <a:solidFill>
                  <a:schemeClr val="tx1"/>
                </a:solidFill>
                <a:latin typeface="Palatino Linotype" pitchFamily="18" charset="0"/>
              </a:rPr>
              <a:t>Jatta</a:t>
            </a:r>
            <a:r>
              <a:rPr lang="el-GR" sz="1800" dirty="0">
                <a:solidFill>
                  <a:schemeClr val="tx1"/>
                </a:solidFill>
                <a:latin typeface="Palatino Linotype" pitchFamily="18" charset="0"/>
              </a:rPr>
              <a:t>, Μπάρι).</a:t>
            </a:r>
            <a:r>
              <a:rPr lang="el-GR" sz="1800" b="1" dirty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l-GR" sz="1800" b="1" dirty="0">
                <a:solidFill>
                  <a:schemeClr val="tx1"/>
                </a:solidFill>
                <a:latin typeface="Palatino Linotype" pitchFamily="18" charset="0"/>
              </a:rPr>
            </a:br>
            <a:endParaRPr lang="el-GR" sz="18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3074" name="Picture 2" descr="http://2.bp.blogspot.com/-qOQHMq-M8so/TXUgOQUhBZI/AAAAAAAAACg/ZGe6hjdhOo8/s1600/%25CE%2595%25CE%25B9%25CE%25BA%25CF%258C%25CE%25BD%25CE%25B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12" y="2132856"/>
            <a:ext cx="6480000" cy="41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045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>
                <a:solidFill>
                  <a:schemeClr val="tx1"/>
                </a:solidFill>
                <a:latin typeface="Palatino Linotype" pitchFamily="18" charset="0"/>
              </a:rPr>
              <a:t>Ο Έκτορας αποχαιρετά την Ανδρομάχη </a:t>
            </a: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l-GR" sz="1800" b="1" dirty="0" err="1">
                <a:solidFill>
                  <a:schemeClr val="tx1"/>
                </a:solidFill>
                <a:latin typeface="Palatino Linotype" pitchFamily="18" charset="0"/>
              </a:rPr>
              <a:t>Χαλκιδικός</a:t>
            </a:r>
            <a:r>
              <a:rPr lang="el-GR" sz="1800" b="1" dirty="0">
                <a:solidFill>
                  <a:schemeClr val="tx1"/>
                </a:solidFill>
                <a:latin typeface="Palatino Linotype" pitchFamily="18" charset="0"/>
              </a:rPr>
              <a:t> κρατήρας του 540/530 </a:t>
            </a:r>
            <a:r>
              <a:rPr lang="el-GR" sz="1800" b="1" dirty="0" err="1">
                <a:solidFill>
                  <a:schemeClr val="tx1"/>
                </a:solidFill>
                <a:latin typeface="Palatino Linotype" pitchFamily="18" charset="0"/>
              </a:rPr>
              <a:t>π.Χ</a:t>
            </a:r>
            <a:r>
              <a:rPr lang="el-GR" sz="1800" b="1" dirty="0" err="1" smtClean="0">
                <a:solidFill>
                  <a:schemeClr val="tx1"/>
                </a:solidFill>
                <a:latin typeface="Palatino Linotype" pitchFamily="18" charset="0"/>
              </a:rPr>
              <a:t>.</a:t>
            </a:r>
            <a:r>
              <a:rPr lang="el-GR" sz="1800" b="1" dirty="0">
                <a:solidFill>
                  <a:schemeClr val="tx1"/>
                </a:solidFill>
                <a:latin typeface="Palatino Linotype" pitchFamily="18" charset="0"/>
              </a:rPr>
              <a:t> (Μουσείο </a:t>
            </a:r>
            <a:r>
              <a:rPr lang="en-US" sz="1800" b="1" dirty="0">
                <a:solidFill>
                  <a:schemeClr val="tx1"/>
                </a:solidFill>
                <a:latin typeface="Palatino Linotype" pitchFamily="18" charset="0"/>
              </a:rPr>
              <a:t>Wurzburg, </a:t>
            </a:r>
            <a:r>
              <a:rPr lang="el-GR" sz="1800" b="1" dirty="0">
                <a:solidFill>
                  <a:schemeClr val="tx1"/>
                </a:solidFill>
                <a:latin typeface="Palatino Linotype" pitchFamily="18" charset="0"/>
              </a:rPr>
              <a:t>Γερμανία)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6480000" cy="424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8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 idx="4294967295"/>
          </p:nvPr>
        </p:nvSpPr>
        <p:spPr>
          <a:xfrm>
            <a:off x="395536" y="260350"/>
            <a:ext cx="7560840" cy="1008063"/>
          </a:xfrm>
        </p:spPr>
        <p:txBody>
          <a:bodyPr/>
          <a:lstStyle/>
          <a:p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	</a:t>
            </a:r>
            <a:br>
              <a:rPr lang="el-GR" sz="2400" b="1" dirty="0" smtClean="0"/>
            </a:br>
            <a:r>
              <a:rPr lang="en-US" sz="2400" b="1" dirty="0" smtClean="0"/>
              <a:t>	</a:t>
            </a: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Ο Έκτορας αποχαιρετά την Ανδρομάχη</a:t>
            </a:r>
            <a:b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de-DE" sz="1800" b="1" dirty="0">
                <a:solidFill>
                  <a:schemeClr val="tx1"/>
                </a:solidFill>
                <a:latin typeface="Palatino Linotype" pitchFamily="18" charset="0"/>
              </a:rPr>
              <a:t>Johann Heinrich Wilhelm ,1812</a:t>
            </a:r>
            <a:br>
              <a:rPr lang="de-DE" sz="1800" b="1" dirty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de-DE" sz="1800" b="1" dirty="0" smtClean="0">
                <a:latin typeface="Palatino Linotype" pitchFamily="18" charset="0"/>
              </a:rPr>
              <a:t/>
            </a:r>
            <a:br>
              <a:rPr lang="de-DE" sz="1800" b="1" dirty="0" smtClean="0">
                <a:latin typeface="Palatino Linotype" pitchFamily="18" charset="0"/>
              </a:rPr>
            </a:br>
            <a:endParaRPr lang="el-GR" sz="1800" dirty="0">
              <a:latin typeface="Palatino Linotyp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6" y="1700808"/>
            <a:ext cx="6480000" cy="41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187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l-GR" sz="2400" b="1" dirty="0" smtClean="0">
                <a:solidFill>
                  <a:schemeClr val="tx1"/>
                </a:solidFill>
                <a:latin typeface="Palatino Linotype" pitchFamily="18" charset="0"/>
              </a:rPr>
              <a:t>Ο αποχαιρετισμ</a:t>
            </a:r>
            <a:r>
              <a:rPr lang="el-GR" sz="2800" b="1" dirty="0" smtClean="0">
                <a:solidFill>
                  <a:schemeClr val="tx1"/>
                </a:solidFill>
                <a:latin typeface="Palatino Linotype" pitchFamily="18" charset="0"/>
              </a:rPr>
              <a:t>ός </a:t>
            </a:r>
            <a:r>
              <a:rPr lang="el-GR" sz="1800" b="1" dirty="0" smtClean="0">
                <a:solidFill>
                  <a:schemeClr val="tx1"/>
                </a:solidFill>
                <a:latin typeface="Palatino Linotype" pitchFamily="18" charset="0"/>
              </a:rPr>
              <a:t/>
            </a:r>
            <a:br>
              <a:rPr lang="el-GR" sz="1800" b="1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en-US" sz="1800" b="1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Palatino Linotype" pitchFamily="18" charset="0"/>
              </a:rPr>
              <a:t>John Flaxman (1793)</a:t>
            </a:r>
            <a:br>
              <a:rPr lang="en-US" sz="1800" b="1" dirty="0">
                <a:solidFill>
                  <a:schemeClr val="tx1"/>
                </a:solidFill>
                <a:latin typeface="Palatino Linotype" pitchFamily="18" charset="0"/>
              </a:rPr>
            </a:br>
            <a:endParaRPr lang="el-GR" sz="18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4098" name="Picture 2" descr="http://www.educartoon.gr/wp-content/uploads/2011/11/rap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648072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324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Εξώφυλλο">
  <a:themeElements>
    <a:clrScheme name="Δημοτικός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Εξώφυλλο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Εξώφυλλο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994</TotalTime>
  <Words>527</Words>
  <Application>Microsoft Office PowerPoint</Application>
  <PresentationFormat>Προβολή στην οθόνη (4:3)</PresentationFormat>
  <Paragraphs>97</Paragraphs>
  <Slides>27</Slides>
  <Notes>2</Notes>
  <HiddenSlides>0</HiddenSlides>
  <MMClips>3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28" baseType="lpstr">
      <vt:lpstr>Εξώφυλλο</vt:lpstr>
      <vt:lpstr>Παρουσίαση του PowerPoint</vt:lpstr>
      <vt:lpstr>Ανδρομάχη </vt:lpstr>
      <vt:lpstr>Ανδρομάχη </vt:lpstr>
      <vt:lpstr>Έκτορας  </vt:lpstr>
      <vt:lpstr>Η συνάντηση  Έκτορα-Ανδρομάχης </vt:lpstr>
      <vt:lpstr> Ο Έκτορας αποχαιρετά την Ανδρομάχη  Ερυθρόμορφος κρατήρας  370–360 π. Χ. (Εθνικό Μουσείο Palazzo Jatta, Μπάρι). </vt:lpstr>
      <vt:lpstr>Ο Έκτορας αποχαιρετά την Ανδρομάχη  Χαλκιδικός κρατήρας του 540/530 π.Χ. (Μουσείο Wurzburg, Γερμανία)</vt:lpstr>
      <vt:lpstr>    Ο Έκτορας αποχαιρετά την Ανδρομάχη Johann Heinrich Wilhelm ,1812  </vt:lpstr>
      <vt:lpstr> Ο αποχαιρετισμός   John Flaxman (1793) </vt:lpstr>
      <vt:lpstr>    Ο Έκτορας αποχαιρετά την Ανδρομάχη                  Christoffer Wilhelm Eckersberg ,1813-1816 Μουσείο Κοπεγχάγης    </vt:lpstr>
      <vt:lpstr> Giorgio de Chirico, Έκτορας και Ανδρομάχη, Οζάκα Ιαπωνίας. </vt:lpstr>
      <vt:lpstr>Η συνάντηση της  Ανδρομάχης και του Έκτορα : η πιο ανθρώπινη στιγμή της Ιλιάδας. Γιατί;</vt:lpstr>
      <vt:lpstr>Φύλλο Εργασίας 1: Παρατηρήστε τις εικόνες</vt:lpstr>
      <vt:lpstr>Φύλλο Εργασίας 1: Παρατηρήστε τις εικόνες</vt:lpstr>
      <vt:lpstr>Φύλλο εργασίας 2: Ηρωικό πολεμικό έπος ή αντιπολεμική διαμαρτυρία;</vt:lpstr>
      <vt:lpstr>Παρουσίαση του PowerPoint</vt:lpstr>
      <vt:lpstr>Φύλλο εργασίας 3:  Διαβάστε τους στίχους του τραγουδιού </vt:lpstr>
      <vt:lpstr>Το τραγικό τέλος</vt:lpstr>
      <vt:lpstr>Ο Έκτορας μονομαχεί με τον Αχιλλέα….</vt:lpstr>
      <vt:lpstr>          ο Αχιλλέας κατατροπώνει τον Έκτορα…  </vt:lpstr>
      <vt:lpstr>και κακοποιεί βάναυσα το νεκρό πτώμα του</vt:lpstr>
      <vt:lpstr>Η Ανδρομάχη βλέπει από τα τείχη την κακοποίηση του Έκτορα και λιποθυμά …</vt:lpstr>
      <vt:lpstr>θρηνεί το νεκρό σύντροφό της… </vt:lpstr>
      <vt:lpstr>βλέπει μετά την άλωση της Τροίας το γκρέμισμα του γιου της από τα τείχη </vt:lpstr>
      <vt:lpstr>και τελικά οδηγείται στην αιχμαλωσία </vt:lpstr>
      <vt:lpstr>Παρουσίαση του PowerPoint</vt:lpstr>
      <vt:lpstr>Παρουσίαση του PowerPoint</vt:lpstr>
    </vt:vector>
  </TitlesOfParts>
  <Company>ΟΙΚΙΑ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ΓΙΩΡΓΟΣ</dc:creator>
  <cp:lastModifiedBy>ΓΙΩΡΓΟΣ</cp:lastModifiedBy>
  <cp:revision>86</cp:revision>
  <dcterms:created xsi:type="dcterms:W3CDTF">2013-02-07T10:37:59Z</dcterms:created>
  <dcterms:modified xsi:type="dcterms:W3CDTF">2013-07-04T06:45:50Z</dcterms:modified>
</cp:coreProperties>
</file>