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9" r:id="rId23"/>
    <p:sldId id="280" r:id="rId24"/>
    <p:sldId id="281" r:id="rId25"/>
    <p:sldId id="277" r:id="rId26"/>
    <p:sldId id="278" r:id="rId27"/>
    <p:sldId id="283" r:id="rId28"/>
    <p:sldId id="284" r:id="rId29"/>
    <p:sldId id="285" r:id="rId30"/>
    <p:sldId id="286" r:id="rId31"/>
    <p:sldId id="287" r:id="rId32"/>
    <p:sldId id="288" r:id="rId33"/>
    <p:sldId id="282" r:id="rId34"/>
    <p:sldId id="289" r:id="rId35"/>
    <p:sldId id="290" r:id="rId36"/>
    <p:sldId id="291" r:id="rId37"/>
  </p:sldIdLst>
  <p:sldSz cx="9144000" cy="6858000" type="screen4x3"/>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p:restoredTop sz="94704"/>
  </p:normalViewPr>
  <p:slideViewPr>
    <p:cSldViewPr snapToGrid="0">
      <p:cViewPr varScale="1">
        <p:scale>
          <a:sx n="105" d="100"/>
          <a:sy n="105" d="100"/>
        </p:scale>
        <p:origin x="13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3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3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4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1122480"/>
            <a:ext cx="7772040" cy="11066760"/>
          </a:xfrm>
          <a:prstGeom prst="rect">
            <a:avLst/>
          </a:prstGeom>
        </p:spPr>
        <p:txBody>
          <a:bodyPr lIns="0" tIns="0" rIns="0" bIns="0" anchor="ct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1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1122480"/>
            <a:ext cx="7772040" cy="2387160"/>
          </a:xfrm>
          <a:prstGeom prst="rect">
            <a:avLst/>
          </a:prstGeom>
        </p:spPr>
        <p:txBody>
          <a:bodyPr lIns="0" tIns="0" rIns="0" bIns="0" anchor="ctr"/>
          <a:lstStyle/>
          <a:p>
            <a:endParaRPr lang="el-GR" sz="1800" b="0" strike="noStrike" spc="-1">
              <a:solidFill>
                <a:srgbClr val="000000"/>
              </a:solid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l-GR" sz="2800" b="0" strike="noStrike" spc="-1">
              <a:solidFill>
                <a:srgbClr val="000000"/>
              </a:solid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l-GR"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43C0B"/>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1122480"/>
            <a:ext cx="7772040" cy="2387160"/>
          </a:xfrm>
          <a:prstGeom prst="rect">
            <a:avLst/>
          </a:prstGeom>
        </p:spPr>
        <p:txBody>
          <a:bodyPr anchor="b"/>
          <a:lstStyle/>
          <a:p>
            <a:pPr algn="ctr">
              <a:lnSpc>
                <a:spcPct val="90000"/>
              </a:lnSpc>
            </a:pPr>
            <a:r>
              <a:rPr lang="el-GR" sz="6000" b="0" strike="noStrike" spc="-1">
                <a:solidFill>
                  <a:srgbClr val="000000"/>
                </a:solidFill>
                <a:latin typeface="Calibri Light"/>
              </a:rPr>
              <a:t>Στυλ κύριου τίτλου</a:t>
            </a:r>
            <a:endParaRPr lang="el-GR" sz="6000" b="0" strike="noStrike" spc="-1">
              <a:solidFill>
                <a:srgbClr val="000000"/>
              </a:solidFill>
              <a:latin typeface="Calibri"/>
            </a:endParaRPr>
          </a:p>
        </p:txBody>
      </p:sp>
      <p:sp>
        <p:nvSpPr>
          <p:cNvPr id="6" name="PlaceHolder 2"/>
          <p:cNvSpPr>
            <a:spLocks noGrp="1"/>
          </p:cNvSpPr>
          <p:nvPr>
            <p:ph type="dt"/>
          </p:nvPr>
        </p:nvSpPr>
        <p:spPr>
          <a:xfrm>
            <a:off x="628560" y="6356520"/>
            <a:ext cx="2057040" cy="364680"/>
          </a:xfrm>
          <a:prstGeom prst="rect">
            <a:avLst/>
          </a:prstGeom>
        </p:spPr>
        <p:txBody>
          <a:bodyPr anchor="ctr"/>
          <a:lstStyle/>
          <a:p>
            <a:pPr>
              <a:lnSpc>
                <a:spcPct val="100000"/>
              </a:lnSpc>
            </a:pPr>
            <a:fld id="{C36A0F07-BC92-4F77-BAF6-FCE98E600E50}" type="datetime">
              <a:rPr lang="el-GR" sz="1200" b="0" strike="noStrike" spc="-1">
                <a:solidFill>
                  <a:srgbClr val="8B8B8B"/>
                </a:solidFill>
                <a:latin typeface="Calibri"/>
              </a:rPr>
              <a:t>17/2/26</a:t>
            </a:fld>
            <a:endParaRPr lang="el-GR" sz="1200" b="0" strike="noStrike" spc="-1">
              <a:latin typeface="Times New Roman"/>
            </a:endParaRPr>
          </a:p>
        </p:txBody>
      </p:sp>
      <p:sp>
        <p:nvSpPr>
          <p:cNvPr id="2" name="PlaceHolder 3"/>
          <p:cNvSpPr>
            <a:spLocks noGrp="1"/>
          </p:cNvSpPr>
          <p:nvPr>
            <p:ph type="ftr"/>
          </p:nvPr>
        </p:nvSpPr>
        <p:spPr>
          <a:xfrm>
            <a:off x="3029040" y="6356520"/>
            <a:ext cx="3085920" cy="364680"/>
          </a:xfrm>
          <a:prstGeom prst="rect">
            <a:avLst/>
          </a:prstGeom>
        </p:spPr>
        <p:txBody>
          <a:bodyPr anchor="ctr"/>
          <a:lstStyle/>
          <a:p>
            <a:endParaRPr lang="el-GR" sz="2400" b="0" strike="noStrike" spc="-1">
              <a:latin typeface="Times New Roman"/>
            </a:endParaRPr>
          </a:p>
        </p:txBody>
      </p:sp>
      <p:sp>
        <p:nvSpPr>
          <p:cNvPr id="3" name="PlaceHolder 4"/>
          <p:cNvSpPr>
            <a:spLocks noGrp="1"/>
          </p:cNvSpPr>
          <p:nvPr>
            <p:ph type="sldNum"/>
          </p:nvPr>
        </p:nvSpPr>
        <p:spPr>
          <a:xfrm>
            <a:off x="6458040" y="6356520"/>
            <a:ext cx="2057040" cy="364680"/>
          </a:xfrm>
          <a:prstGeom prst="rect">
            <a:avLst/>
          </a:prstGeom>
        </p:spPr>
        <p:txBody>
          <a:bodyPr anchor="ctr"/>
          <a:lstStyle/>
          <a:p>
            <a:pPr algn="r">
              <a:lnSpc>
                <a:spcPct val="100000"/>
              </a:lnSpc>
            </a:pPr>
            <a:fld id="{C7B7D740-3CC5-4CC8-9BA9-9F507D8E92F2}" type="slidenum">
              <a:rPr lang="el-GR" sz="1200" b="0" strike="noStrike" spc="-1">
                <a:solidFill>
                  <a:srgbClr val="8B8B8B"/>
                </a:solidFill>
                <a:latin typeface="Calibri"/>
              </a:rPr>
              <a:t>‹#›</a:t>
            </a:fld>
            <a:endParaRPr lang="el-GR" sz="1200" b="0" strike="noStrike" spc="-1">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2800" b="0" strike="noStrike" spc="-1">
                <a:solidFill>
                  <a:srgbClr val="000000"/>
                </a:solidFill>
                <a:latin typeface="Calibri"/>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000" b="0" strike="noStrike" spc="-1">
                <a:solidFill>
                  <a:srgbClr val="000000"/>
                </a:solidFill>
                <a:latin typeface="Calibri"/>
              </a:rPr>
              <a:t>Δεύτερο επίπεδο διάρθρωσης</a:t>
            </a:r>
          </a:p>
          <a:p>
            <a:pPr marL="1296000" lvl="2" indent="-288000">
              <a:spcBef>
                <a:spcPts val="850"/>
              </a:spcBef>
              <a:buClr>
                <a:srgbClr val="000000"/>
              </a:buClr>
              <a:buSzPct val="45000"/>
              <a:buFont typeface="Wingdings" charset="2"/>
              <a:buChar char=""/>
            </a:pPr>
            <a:r>
              <a:rPr lang="el-GR" sz="1800" b="0" strike="noStrike" spc="-1">
                <a:solidFill>
                  <a:srgbClr val="000000"/>
                </a:solidFill>
                <a:latin typeface="Calibri"/>
              </a:rPr>
              <a:t>Τρίτο επίπεδο διάρθρωσης</a:t>
            </a:r>
          </a:p>
          <a:p>
            <a:pPr marL="1728000" lvl="3" indent="-216000">
              <a:spcBef>
                <a:spcPts val="567"/>
              </a:spcBef>
              <a:buClr>
                <a:srgbClr val="000000"/>
              </a:buClr>
              <a:buSzPct val="75000"/>
              <a:buFont typeface="Symbol" charset="2"/>
              <a:buChar char=""/>
            </a:pPr>
            <a:r>
              <a:rPr lang="el-GR" sz="1800" b="0" strike="noStrike" spc="-1">
                <a:solidFill>
                  <a:srgbClr val="000000"/>
                </a:solidFill>
                <a:latin typeface="Calibri"/>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Calibri"/>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Calibri"/>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Calibri"/>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Η Ελλάδα στον πόλεμο</a:t>
            </a:r>
            <a:endParaRPr lang="el-GR" sz="2400" b="0" strike="noStrike" spc="-1">
              <a:latin typeface="Arial"/>
            </a:endParaRPr>
          </a:p>
        </p:txBody>
      </p:sp>
      <p:pic>
        <p:nvPicPr>
          <p:cNvPr id="43" name="Εικόνα 3"/>
          <p:cNvPicPr/>
          <p:nvPr/>
        </p:nvPicPr>
        <p:blipFill>
          <a:blip r:embed="rId2"/>
          <a:stretch/>
        </p:blipFill>
        <p:spPr>
          <a:xfrm>
            <a:off x="577140" y="998640"/>
            <a:ext cx="5109061" cy="3115416"/>
          </a:xfrm>
          <a:prstGeom prst="rect">
            <a:avLst/>
          </a:prstGeom>
          <a:ln>
            <a:noFill/>
          </a:ln>
        </p:spPr>
      </p:pic>
      <p:pic>
        <p:nvPicPr>
          <p:cNvPr id="44" name="Εικόνα 4"/>
          <p:cNvPicPr/>
          <p:nvPr/>
        </p:nvPicPr>
        <p:blipFill>
          <a:blip r:embed="rId3"/>
          <a:stretch/>
        </p:blipFill>
        <p:spPr>
          <a:xfrm>
            <a:off x="6019501" y="998640"/>
            <a:ext cx="3048406" cy="5045064"/>
          </a:xfrm>
          <a:prstGeom prst="rect">
            <a:avLst/>
          </a:prstGeom>
          <a:ln>
            <a:noFill/>
          </a:ln>
        </p:spPr>
      </p:pic>
      <p:pic>
        <p:nvPicPr>
          <p:cNvPr id="45" name="Εικόνα 5"/>
          <p:cNvPicPr/>
          <p:nvPr/>
        </p:nvPicPr>
        <p:blipFill>
          <a:blip r:embed="rId4"/>
          <a:stretch/>
        </p:blipFill>
        <p:spPr>
          <a:xfrm>
            <a:off x="910440" y="3128040"/>
            <a:ext cx="2795928" cy="3614136"/>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Shape 1"/>
          <p:cNvSpPr txBox="1"/>
          <p:nvPr/>
        </p:nvSpPr>
        <p:spPr>
          <a:xfrm>
            <a:off x="241200" y="254160"/>
            <a:ext cx="8610120" cy="660348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Το Μάρτιο 1941 οι Ιταλοί εξαπέλυσαν την «Εαρινή Επίθεση»,</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η οποία απέτυχε…</a:t>
            </a: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Η νίκη των Ελλήνων επί των Ιταλών ήταν σημαντική.</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Χαιρετίστηκε ως νίκη των ελεύθερων λαών επί των δυνάμεων της βίας και του ολοκληρωτισμού.</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Επίσης, απέτρεψε την άμεση επικράτηση του Άξονα στην ΝΑ. Μεσόγειο</a:t>
            </a:r>
            <a:endParaRPr lang="el-GR" sz="2400" b="0" strike="noStrike" spc="-1" dirty="0">
              <a:latin typeface="Arial"/>
            </a:endParaRPr>
          </a:p>
        </p:txBody>
      </p:sp>
      <p:pic>
        <p:nvPicPr>
          <p:cNvPr id="71" name="Εικόνα 1"/>
          <p:cNvPicPr/>
          <p:nvPr/>
        </p:nvPicPr>
        <p:blipFill>
          <a:blip r:embed="rId2"/>
          <a:stretch/>
        </p:blipFill>
        <p:spPr>
          <a:xfrm>
            <a:off x="241200" y="1296360"/>
            <a:ext cx="5169240" cy="2909520"/>
          </a:xfrm>
          <a:prstGeom prst="rect">
            <a:avLst/>
          </a:prstGeom>
          <a:ln>
            <a:noFill/>
          </a:ln>
        </p:spPr>
      </p:pic>
      <p:pic>
        <p:nvPicPr>
          <p:cNvPr id="72" name="Εικόνα 3"/>
          <p:cNvPicPr/>
          <p:nvPr/>
        </p:nvPicPr>
        <p:blipFill>
          <a:blip r:embed="rId3"/>
          <a:stretch/>
        </p:blipFill>
        <p:spPr>
          <a:xfrm>
            <a:off x="5760720" y="2344680"/>
            <a:ext cx="3090960" cy="21427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Shape 1"/>
          <p:cNvSpPr txBox="1"/>
          <p:nvPr/>
        </p:nvSpPr>
        <p:spPr>
          <a:xfrm>
            <a:off x="241200" y="254160"/>
            <a:ext cx="8610120" cy="660348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Ο Χίτλερ, και λόγω της πρόθεσής του να επιτεθεί στη Σοβιετική Ένωση (Επιχείρηση Μπαρμπαρόσα),  αποφασίζει να επιτεθεί στα Βαλκάνια και στην Ελλάδα (Σχέδιο Μαρίτα)</a:t>
            </a: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r>
              <a:rPr lang="el-GR" sz="2400" b="0" strike="noStrike" spc="-1">
                <a:solidFill>
                  <a:srgbClr val="FFFF00"/>
                </a:solidFill>
                <a:latin typeface="Calibri"/>
              </a:rPr>
              <a:t>Η επίθεση στη Γιουγκοσλαβία (6-18 Απρ.1941)</a:t>
            </a:r>
            <a:endParaRPr lang="el-GR" sz="2400" b="0" strike="noStrike" spc="-1">
              <a:latin typeface="Arial"/>
            </a:endParaRPr>
          </a:p>
        </p:txBody>
      </p:sp>
      <p:pic>
        <p:nvPicPr>
          <p:cNvPr id="74" name="Picture 3"/>
          <p:cNvPicPr/>
          <p:nvPr/>
        </p:nvPicPr>
        <p:blipFill>
          <a:blip r:embed="rId2"/>
          <a:stretch/>
        </p:blipFill>
        <p:spPr>
          <a:xfrm>
            <a:off x="1705320" y="1476360"/>
            <a:ext cx="5898240" cy="4656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Shape 1"/>
          <p:cNvSpPr txBox="1"/>
          <p:nvPr/>
        </p:nvSpPr>
        <p:spPr>
          <a:xfrm>
            <a:off x="241200" y="254160"/>
            <a:ext cx="8902440" cy="6324120"/>
          </a:xfrm>
          <a:prstGeom prst="rect">
            <a:avLst/>
          </a:prstGeom>
          <a:noFill/>
          <a:ln>
            <a:noFill/>
          </a:ln>
        </p:spPr>
        <p:txBody>
          <a:bodyPr>
            <a:normAutofit lnSpcReduction="10000"/>
          </a:bodyPr>
          <a:lstStyle/>
          <a:p>
            <a:pPr algn="r">
              <a:lnSpc>
                <a:spcPct val="90000"/>
              </a:lnSpc>
              <a:spcBef>
                <a:spcPts val="1001"/>
              </a:spcBef>
            </a:pPr>
            <a:r>
              <a:rPr lang="el-GR" sz="2000" b="0" strike="noStrike" spc="-1">
                <a:solidFill>
                  <a:srgbClr val="FFFF00"/>
                </a:solidFill>
                <a:latin typeface="Calibri"/>
              </a:rPr>
              <a:t>Η μάχη της Ελλάδας  (6-30 Απρ.1941)</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Η γερμανική υπεροπλία είναι </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καταφανής.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Η βρετανική βοήθεια δεν είναι αρκετή.</a:t>
            </a:r>
            <a:endParaRPr lang="el-GR" sz="2000" b="0" strike="noStrike" spc="-1">
              <a:latin typeface="Arial"/>
            </a:endParaRPr>
          </a:p>
          <a:p>
            <a:pPr algn="r">
              <a:lnSpc>
                <a:spcPct val="90000"/>
              </a:lnSpc>
              <a:spcBef>
                <a:spcPts val="1001"/>
              </a:spcBef>
            </a:pP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-9 Απρ.1941, κατάληψη Θεσ/νίκης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-27 Απρ.1941, κατάληψη Αθήνας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-30 Απρ.1941, ολοκλήρωση κατάκτησης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της ηπειρωτικής Ελλάδας.</a:t>
            </a:r>
            <a:endParaRPr lang="el-GR" sz="2000" b="0" strike="noStrike" spc="-1">
              <a:latin typeface="Arial"/>
            </a:endParaRPr>
          </a:p>
          <a:p>
            <a:pPr algn="r">
              <a:lnSpc>
                <a:spcPct val="90000"/>
              </a:lnSpc>
              <a:spcBef>
                <a:spcPts val="1001"/>
              </a:spcBef>
            </a:pP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Ήδη από τις 29 Ιαν.1941 έχει πεθάνει ο </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Μεταξάς.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Στις 18 Απρ.1941 αυτοκτονεί ο Α. Κορυζής,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ο νέος πρωθυπουργός.</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Ο βασιλιάς κι ο στόλος καταφεύγουν στην</a:t>
            </a:r>
            <a:endParaRPr lang="el-GR" sz="2000" b="0" strike="noStrike" spc="-1">
              <a:latin typeface="Arial"/>
            </a:endParaRPr>
          </a:p>
          <a:p>
            <a:pPr algn="r">
              <a:lnSpc>
                <a:spcPct val="90000"/>
              </a:lnSpc>
              <a:spcBef>
                <a:spcPts val="1001"/>
              </a:spcBef>
            </a:pPr>
            <a:r>
              <a:rPr lang="el-GR" sz="2000" b="0" strike="noStrike" spc="-1">
                <a:solidFill>
                  <a:srgbClr val="FFFF00"/>
                </a:solidFill>
                <a:latin typeface="Calibri"/>
              </a:rPr>
              <a:t>Κρήτη.</a:t>
            </a:r>
            <a:endParaRPr lang="el-GR" sz="2000" b="0" strike="noStrike" spc="-1">
              <a:latin typeface="Arial"/>
            </a:endParaRPr>
          </a:p>
          <a:p>
            <a:pPr algn="r">
              <a:lnSpc>
                <a:spcPct val="90000"/>
              </a:lnSpc>
              <a:spcBef>
                <a:spcPts val="1001"/>
              </a:spcBef>
            </a:pPr>
            <a:endParaRPr lang="el-GR" sz="2000" b="0" strike="noStrike" spc="-1">
              <a:latin typeface="Arial"/>
            </a:endParaRPr>
          </a:p>
        </p:txBody>
      </p:sp>
      <p:pic>
        <p:nvPicPr>
          <p:cNvPr id="76" name="Picture 2"/>
          <p:cNvPicPr/>
          <p:nvPr/>
        </p:nvPicPr>
        <p:blipFill>
          <a:blip r:embed="rId2"/>
          <a:stretch/>
        </p:blipFill>
        <p:spPr>
          <a:xfrm>
            <a:off x="-197280" y="262440"/>
            <a:ext cx="4744440" cy="64317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Ακολουθεί η παράδοση της Ελλάδας,</a:t>
            </a:r>
            <a:endParaRPr lang="el-GR" sz="2400" b="0" strike="noStrike" spc="-1">
              <a:latin typeface="Arial"/>
            </a:endParaRPr>
          </a:p>
          <a:p>
            <a:pPr algn="ctr">
              <a:lnSpc>
                <a:spcPct val="90000"/>
              </a:lnSpc>
              <a:spcBef>
                <a:spcPts val="1001"/>
              </a:spcBef>
            </a:pPr>
            <a:r>
              <a:rPr lang="el-GR" sz="2400" b="0" strike="noStrike" spc="-1">
                <a:solidFill>
                  <a:srgbClr val="FFFF00"/>
                </a:solidFill>
                <a:latin typeface="Calibri"/>
              </a:rPr>
              <a:t>αλλά και η μάχη της Κρήτης (20 Μαίου – 1 Ιουνίου 1941) </a:t>
            </a:r>
            <a:endParaRPr lang="el-GR" sz="2400" b="0" strike="noStrike" spc="-1">
              <a:latin typeface="Arial"/>
            </a:endParaRPr>
          </a:p>
        </p:txBody>
      </p:sp>
      <p:pic>
        <p:nvPicPr>
          <p:cNvPr id="80" name="Picture 5"/>
          <p:cNvPicPr/>
          <p:nvPr/>
        </p:nvPicPr>
        <p:blipFill>
          <a:blip r:embed="rId2"/>
          <a:stretch/>
        </p:blipFill>
        <p:spPr>
          <a:xfrm>
            <a:off x="511740" y="1462920"/>
            <a:ext cx="4377252" cy="3426072"/>
          </a:xfrm>
          <a:prstGeom prst="rect">
            <a:avLst/>
          </a:prstGeom>
          <a:ln>
            <a:noFill/>
          </a:ln>
        </p:spPr>
      </p:pic>
      <p:pic>
        <p:nvPicPr>
          <p:cNvPr id="81" name="Picture 6"/>
          <p:cNvPicPr/>
          <p:nvPr/>
        </p:nvPicPr>
        <p:blipFill>
          <a:blip r:embed="rId3"/>
          <a:stretch/>
        </p:blipFill>
        <p:spPr>
          <a:xfrm>
            <a:off x="5327904" y="1587360"/>
            <a:ext cx="3523416" cy="2570112"/>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Η μάχη της Ελλάδας και η μάχη της Κρήτης είναι ιδιαίτερα σημαντικές, καθώς καθυστέρησαν την γερμανική εισβολή στη Σοβιετική Ένωση. </a:t>
            </a:r>
            <a:endParaRPr lang="el-GR" sz="2400" b="0" strike="noStrike" spc="-1">
              <a:latin typeface="Arial"/>
            </a:endParaRPr>
          </a:p>
        </p:txBody>
      </p:sp>
      <p:pic>
        <p:nvPicPr>
          <p:cNvPr id="83" name="Picture 2"/>
          <p:cNvPicPr/>
          <p:nvPr/>
        </p:nvPicPr>
        <p:blipFill>
          <a:blip r:embed="rId2"/>
          <a:stretch/>
        </p:blipFill>
        <p:spPr>
          <a:xfrm>
            <a:off x="2013480" y="1371240"/>
            <a:ext cx="5176800" cy="53928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Shape 1"/>
          <p:cNvSpPr txBox="1"/>
          <p:nvPr/>
        </p:nvSpPr>
        <p:spPr>
          <a:xfrm>
            <a:off x="0" y="0"/>
            <a:ext cx="9143640" cy="6857640"/>
          </a:xfrm>
          <a:prstGeom prst="rect">
            <a:avLst/>
          </a:prstGeom>
          <a:noFill/>
          <a:ln>
            <a:noFill/>
          </a:ln>
        </p:spPr>
        <p:txBody>
          <a:bodyPr>
            <a:normAutofit fontScale="85000" lnSpcReduction="20000"/>
          </a:bodyPr>
          <a:lstStyle/>
          <a:p>
            <a:pPr algn="ctr">
              <a:lnSpc>
                <a:spcPct val="90000"/>
              </a:lnSpc>
              <a:spcBef>
                <a:spcPts val="1001"/>
              </a:spcBef>
            </a:pPr>
            <a:r>
              <a:rPr lang="el-GR" sz="2400" b="1" strike="noStrike" spc="-1" dirty="0">
                <a:solidFill>
                  <a:srgbClr val="FFFF00"/>
                </a:solidFill>
                <a:latin typeface="Calibri"/>
              </a:rPr>
              <a:t>Επιστολή του Γεωργίου Βλάχου προς τον Αδόλφο Χίτλερ</a:t>
            </a:r>
            <a:endParaRPr lang="el-GR" sz="2400" b="0" strike="noStrike" spc="-1" dirty="0">
              <a:latin typeface="Arial"/>
            </a:endParaRPr>
          </a:p>
          <a:p>
            <a:pPr algn="ctr">
              <a:lnSpc>
                <a:spcPct val="90000"/>
              </a:lnSpc>
              <a:spcBef>
                <a:spcPts val="1001"/>
              </a:spcBef>
            </a:pPr>
            <a:r>
              <a:rPr lang="el-GR" sz="2400" b="0" i="1" strike="noStrike" spc="-1" dirty="0">
                <a:solidFill>
                  <a:srgbClr val="FFFF00"/>
                </a:solidFill>
                <a:latin typeface="Calibri"/>
              </a:rPr>
              <a:t>«Γεώργιος Βλάχος </a:t>
            </a:r>
            <a:br>
              <a:rPr dirty="0"/>
            </a:br>
            <a:r>
              <a:rPr lang="el-GR" sz="2400" b="0" i="1" strike="noStrike" spc="-1" dirty="0">
                <a:solidFill>
                  <a:srgbClr val="FFFF00"/>
                </a:solidFill>
                <a:latin typeface="Calibri"/>
              </a:rPr>
              <a:t>ΑΝΟΙΚΤΗ ΕΠΙΣΤΟΛΗ </a:t>
            </a:r>
            <a:br>
              <a:rPr dirty="0"/>
            </a:br>
            <a:r>
              <a:rPr lang="el-GR" sz="2400" b="0" i="1" strike="noStrike" spc="-1" dirty="0">
                <a:solidFill>
                  <a:srgbClr val="FFFF00"/>
                </a:solidFill>
                <a:latin typeface="Calibri"/>
              </a:rPr>
              <a:t>Προς την Α.Ε. τον κ. Α. Χίτλερ </a:t>
            </a:r>
            <a:br>
              <a:rPr dirty="0"/>
            </a:br>
            <a:r>
              <a:rPr lang="el-GR" sz="2400" b="0" i="1" strike="noStrike" spc="-1" dirty="0" err="1">
                <a:solidFill>
                  <a:srgbClr val="FFFF00"/>
                </a:solidFill>
                <a:latin typeface="Calibri"/>
              </a:rPr>
              <a:t>Σάββατον</a:t>
            </a:r>
            <a:r>
              <a:rPr lang="el-GR" sz="2400" b="0" i="1" strike="noStrike" spc="-1" dirty="0">
                <a:solidFill>
                  <a:srgbClr val="FFFF00"/>
                </a:solidFill>
                <a:latin typeface="Calibri"/>
              </a:rPr>
              <a:t>, 8 Μαρτίου 1941</a:t>
            </a:r>
            <a:endParaRPr lang="el-GR" sz="2400" b="0" strike="noStrike" spc="-1" dirty="0">
              <a:latin typeface="Arial"/>
            </a:endParaRPr>
          </a:p>
          <a:p>
            <a:pPr algn="ctr">
              <a:lnSpc>
                <a:spcPct val="90000"/>
              </a:lnSpc>
              <a:spcBef>
                <a:spcPts val="1001"/>
              </a:spcBef>
            </a:pPr>
            <a:r>
              <a:rPr lang="el-GR" sz="2400" b="0" i="1" strike="noStrike" spc="-1" dirty="0">
                <a:solidFill>
                  <a:srgbClr val="FFFF00"/>
                </a:solidFill>
                <a:latin typeface="Calibri"/>
              </a:rPr>
              <a:t>[...] Και σεις; Σεις -λέγουν πάντοτε- θα επιχειρήσετε να εισβάλετε εις την Ελλάδα. Και ημείς, Λαός αφελής ακόμη, δεν το </a:t>
            </a:r>
            <a:r>
              <a:rPr lang="el-GR" sz="2400" b="0" i="1" strike="noStrike" spc="-1" dirty="0" err="1">
                <a:solidFill>
                  <a:srgbClr val="FFFF00"/>
                </a:solidFill>
                <a:latin typeface="Calibri"/>
              </a:rPr>
              <a:t>πιστεύομεν</a:t>
            </a:r>
            <a:r>
              <a:rPr lang="el-GR" sz="2400" b="0" i="1" strike="noStrike" spc="-1" dirty="0">
                <a:solidFill>
                  <a:srgbClr val="FFFF00"/>
                </a:solidFill>
                <a:latin typeface="Calibri"/>
              </a:rPr>
              <a:t>. Δεν </a:t>
            </a:r>
            <a:r>
              <a:rPr lang="el-GR" sz="2400" b="0" i="1" strike="noStrike" spc="-1" dirty="0" err="1">
                <a:solidFill>
                  <a:srgbClr val="FFFF00"/>
                </a:solidFill>
                <a:latin typeface="Calibri"/>
              </a:rPr>
              <a:t>πιστεύομεν</a:t>
            </a:r>
            <a:r>
              <a:rPr lang="el-GR" sz="2400" b="0" i="1" strike="noStrike" spc="-1" dirty="0">
                <a:solidFill>
                  <a:srgbClr val="FFFF00"/>
                </a:solidFill>
                <a:latin typeface="Calibri"/>
              </a:rPr>
              <a:t> ότι στρατός με </a:t>
            </a:r>
            <a:r>
              <a:rPr lang="el-GR" sz="2400" b="0" i="1" strike="noStrike" spc="-1" dirty="0" err="1">
                <a:solidFill>
                  <a:srgbClr val="FFFF00"/>
                </a:solidFill>
                <a:latin typeface="Calibri"/>
              </a:rPr>
              <a:t>ιστορίαν</a:t>
            </a:r>
            <a:r>
              <a:rPr lang="el-GR" sz="2400" b="0" i="1" strike="noStrike" spc="-1" dirty="0">
                <a:solidFill>
                  <a:srgbClr val="FFFF00"/>
                </a:solidFill>
                <a:latin typeface="Calibri"/>
              </a:rPr>
              <a:t> και </a:t>
            </a:r>
            <a:r>
              <a:rPr lang="el-GR" sz="2400" b="0" i="1" strike="noStrike" spc="-1" dirty="0" err="1">
                <a:solidFill>
                  <a:srgbClr val="FFFF00"/>
                </a:solidFill>
                <a:latin typeface="Calibri"/>
              </a:rPr>
              <a:t>παράδοσιν</a:t>
            </a:r>
            <a:r>
              <a:rPr lang="el-GR" sz="2400" b="0" i="1" strike="noStrike" spc="-1" dirty="0">
                <a:solidFill>
                  <a:srgbClr val="FFFF00"/>
                </a:solidFill>
                <a:latin typeface="Calibri"/>
              </a:rPr>
              <a:t> θα </a:t>
            </a:r>
            <a:r>
              <a:rPr lang="el-GR" sz="2400" b="0" i="1" strike="noStrike" spc="-1" dirty="0" err="1">
                <a:solidFill>
                  <a:srgbClr val="FFFF00"/>
                </a:solidFill>
                <a:latin typeface="Calibri"/>
              </a:rPr>
              <a:t>θελήση</a:t>
            </a:r>
            <a:r>
              <a:rPr lang="el-GR" sz="2400" b="0" i="1" strike="noStrike" spc="-1" dirty="0">
                <a:solidFill>
                  <a:srgbClr val="FFFF00"/>
                </a:solidFill>
                <a:latin typeface="Calibri"/>
              </a:rPr>
              <a:t> να </a:t>
            </a:r>
            <a:r>
              <a:rPr lang="el-GR" sz="2400" b="0" i="1" strike="noStrike" spc="-1" dirty="0" err="1">
                <a:solidFill>
                  <a:srgbClr val="FFFF00"/>
                </a:solidFill>
                <a:latin typeface="Calibri"/>
              </a:rPr>
              <a:t>κηλιδωθή</a:t>
            </a:r>
            <a:r>
              <a:rPr lang="el-GR" sz="2400" b="0" i="1" strike="noStrike" spc="-1" dirty="0">
                <a:solidFill>
                  <a:srgbClr val="FFFF00"/>
                </a:solidFill>
                <a:latin typeface="Calibri"/>
              </a:rPr>
              <a:t> διά μιας πράξεως </a:t>
            </a:r>
            <a:r>
              <a:rPr lang="el-GR" sz="2400" b="0" i="1" strike="noStrike" spc="-1" dirty="0" err="1">
                <a:solidFill>
                  <a:srgbClr val="FFFF00"/>
                </a:solidFill>
                <a:latin typeface="Calibri"/>
              </a:rPr>
              <a:t>παναθλίας</a:t>
            </a:r>
            <a:r>
              <a:rPr lang="el-GR" sz="2400" b="0" i="1" strike="noStrike" spc="-1" dirty="0">
                <a:solidFill>
                  <a:srgbClr val="FFFF00"/>
                </a:solidFill>
                <a:latin typeface="Calibri"/>
              </a:rPr>
              <a:t>. Δεν </a:t>
            </a:r>
            <a:r>
              <a:rPr lang="el-GR" sz="2400" b="0" i="1" strike="noStrike" spc="-1" dirty="0" err="1">
                <a:solidFill>
                  <a:srgbClr val="FFFF00"/>
                </a:solidFill>
                <a:latin typeface="Calibri"/>
              </a:rPr>
              <a:t>πιστεύομεν</a:t>
            </a:r>
            <a:r>
              <a:rPr lang="el-GR" sz="2400" b="0" i="1" strike="noStrike" spc="-1" dirty="0">
                <a:solidFill>
                  <a:srgbClr val="FFFF00"/>
                </a:solidFill>
                <a:latin typeface="Calibri"/>
              </a:rPr>
              <a:t> ότι ένα κράτος </a:t>
            </a:r>
            <a:r>
              <a:rPr lang="el-GR" sz="2400" b="0" i="1" strike="noStrike" spc="-1" dirty="0" err="1">
                <a:solidFill>
                  <a:srgbClr val="FFFF00"/>
                </a:solidFill>
                <a:latin typeface="Calibri"/>
              </a:rPr>
              <a:t>πάνοπλον</a:t>
            </a:r>
            <a:r>
              <a:rPr lang="el-GR" sz="2400" b="0" i="1" strike="noStrike" spc="-1" dirty="0">
                <a:solidFill>
                  <a:srgbClr val="FFFF00"/>
                </a:solidFill>
                <a:latin typeface="Calibri"/>
              </a:rPr>
              <a:t>, </a:t>
            </a:r>
            <a:r>
              <a:rPr lang="el-GR" sz="2400" b="0" i="1" strike="noStrike" spc="-1" dirty="0" err="1">
                <a:solidFill>
                  <a:srgbClr val="FFFF00"/>
                </a:solidFill>
                <a:latin typeface="Calibri"/>
              </a:rPr>
              <a:t>ογδοήκοντα</a:t>
            </a:r>
            <a:r>
              <a:rPr lang="el-GR" sz="2400" b="0" i="1" strike="noStrike" spc="-1" dirty="0">
                <a:solidFill>
                  <a:srgbClr val="FFFF00"/>
                </a:solidFill>
                <a:latin typeface="Calibri"/>
              </a:rPr>
              <a:t> πέντε εκατομμυρίων ανθρώπων, </a:t>
            </a:r>
            <a:r>
              <a:rPr lang="el-GR" sz="2400" b="0" i="1" strike="noStrike" spc="-1" dirty="0" err="1">
                <a:solidFill>
                  <a:srgbClr val="FFFF00"/>
                </a:solidFill>
                <a:latin typeface="Calibri"/>
              </a:rPr>
              <a:t>μαχόμενον</a:t>
            </a:r>
            <a:r>
              <a:rPr lang="el-GR" sz="2400" b="0" i="1" strike="noStrike" spc="-1" dirty="0">
                <a:solidFill>
                  <a:srgbClr val="FFFF00"/>
                </a:solidFill>
                <a:latin typeface="Calibri"/>
              </a:rPr>
              <a:t> διά να </a:t>
            </a:r>
            <a:r>
              <a:rPr lang="el-GR" sz="2400" b="0" i="1" strike="noStrike" spc="-1" dirty="0" err="1">
                <a:solidFill>
                  <a:srgbClr val="FFFF00"/>
                </a:solidFill>
                <a:latin typeface="Calibri"/>
              </a:rPr>
              <a:t>δημιουργήση</a:t>
            </a:r>
            <a:r>
              <a:rPr lang="el-GR" sz="2400" b="0" i="1" strike="noStrike" spc="-1" dirty="0">
                <a:solidFill>
                  <a:srgbClr val="FFFF00"/>
                </a:solidFill>
                <a:latin typeface="Calibri"/>
              </a:rPr>
              <a:t> εις τον </a:t>
            </a:r>
            <a:r>
              <a:rPr lang="el-GR" sz="2400" b="0" i="1" strike="noStrike" spc="-1" dirty="0" err="1">
                <a:solidFill>
                  <a:srgbClr val="FFFF00"/>
                </a:solidFill>
                <a:latin typeface="Calibri"/>
              </a:rPr>
              <a:t>Κόσμον</a:t>
            </a:r>
            <a:r>
              <a:rPr lang="el-GR" sz="2400" b="0" i="1" strike="noStrike" spc="-1" dirty="0">
                <a:solidFill>
                  <a:srgbClr val="FFFF00"/>
                </a:solidFill>
                <a:latin typeface="Calibri"/>
              </a:rPr>
              <a:t> "</a:t>
            </a:r>
            <a:r>
              <a:rPr lang="el-GR" sz="2400" b="0" i="1" strike="noStrike" spc="-1" dirty="0" err="1">
                <a:solidFill>
                  <a:srgbClr val="FFFF00"/>
                </a:solidFill>
                <a:latin typeface="Calibri"/>
              </a:rPr>
              <a:t>νέαν</a:t>
            </a:r>
            <a:r>
              <a:rPr lang="el-GR" sz="2400" b="0" i="1" strike="noStrike" spc="-1" dirty="0">
                <a:solidFill>
                  <a:srgbClr val="FFFF00"/>
                </a:solidFill>
                <a:latin typeface="Calibri"/>
              </a:rPr>
              <a:t> </a:t>
            </a:r>
            <a:r>
              <a:rPr lang="el-GR" sz="2400" b="0" i="1" strike="noStrike" spc="-1" dirty="0" err="1">
                <a:solidFill>
                  <a:srgbClr val="FFFF00"/>
                </a:solidFill>
                <a:latin typeface="Calibri"/>
              </a:rPr>
              <a:t>τάξιν</a:t>
            </a:r>
            <a:r>
              <a:rPr lang="el-GR" sz="2400" b="0" i="1" strike="noStrike" spc="-1" dirty="0">
                <a:solidFill>
                  <a:srgbClr val="FFFF00"/>
                </a:solidFill>
                <a:latin typeface="Calibri"/>
              </a:rPr>
              <a:t> πραγμάτων" -</a:t>
            </a:r>
            <a:r>
              <a:rPr lang="el-GR" sz="2400" b="0" i="1" strike="noStrike" spc="-1" dirty="0" err="1">
                <a:solidFill>
                  <a:srgbClr val="FFFF00"/>
                </a:solidFill>
                <a:latin typeface="Calibri"/>
              </a:rPr>
              <a:t>τάξιν</a:t>
            </a:r>
            <a:r>
              <a:rPr lang="el-GR" sz="2400" b="0" i="1" strike="noStrike" spc="-1" dirty="0">
                <a:solidFill>
                  <a:srgbClr val="FFFF00"/>
                </a:solidFill>
                <a:latin typeface="Calibri"/>
              </a:rPr>
              <a:t> </a:t>
            </a:r>
            <a:r>
              <a:rPr lang="el-GR" sz="2400" b="0" i="1" strike="noStrike" spc="-1" dirty="0" err="1">
                <a:solidFill>
                  <a:srgbClr val="FFFF00"/>
                </a:solidFill>
                <a:latin typeface="Calibri"/>
              </a:rPr>
              <a:t>φανταζόμεθα</a:t>
            </a:r>
            <a:r>
              <a:rPr lang="el-GR" sz="2400" b="0" i="1" strike="noStrike" spc="-1" dirty="0">
                <a:solidFill>
                  <a:srgbClr val="FFFF00"/>
                </a:solidFill>
                <a:latin typeface="Calibri"/>
              </a:rPr>
              <a:t> αρετής- θα </a:t>
            </a:r>
            <a:r>
              <a:rPr lang="el-GR" sz="2400" b="0" i="1" strike="noStrike" spc="-1" dirty="0" err="1">
                <a:solidFill>
                  <a:srgbClr val="FFFF00"/>
                </a:solidFill>
                <a:latin typeface="Calibri"/>
              </a:rPr>
              <a:t>ζητήση</a:t>
            </a:r>
            <a:r>
              <a:rPr lang="el-GR" sz="2400" b="0" i="1" strike="noStrike" spc="-1" dirty="0">
                <a:solidFill>
                  <a:srgbClr val="FFFF00"/>
                </a:solidFill>
                <a:latin typeface="Calibri"/>
              </a:rPr>
              <a:t> να </a:t>
            </a:r>
            <a:r>
              <a:rPr lang="el-GR" sz="2400" b="0" i="1" strike="noStrike" spc="-1" dirty="0" err="1">
                <a:solidFill>
                  <a:srgbClr val="FFFF00"/>
                </a:solidFill>
                <a:latin typeface="Calibri"/>
              </a:rPr>
              <a:t>πλευροκοπήση</a:t>
            </a:r>
            <a:r>
              <a:rPr lang="el-GR" sz="2400" b="0" i="1" strike="noStrike" spc="-1" dirty="0">
                <a:solidFill>
                  <a:srgbClr val="FFFF00"/>
                </a:solidFill>
                <a:latin typeface="Calibri"/>
              </a:rPr>
              <a:t> ένα Έθνος μικρόν που αγωνίζεται υπέρ της ελευθερίας του, </a:t>
            </a:r>
            <a:r>
              <a:rPr lang="el-GR" sz="2400" b="0" i="1" strike="noStrike" spc="-1" dirty="0" err="1">
                <a:solidFill>
                  <a:srgbClr val="FFFF00"/>
                </a:solidFill>
                <a:latin typeface="Calibri"/>
              </a:rPr>
              <a:t>μαχόμενον</a:t>
            </a:r>
            <a:r>
              <a:rPr lang="el-GR" sz="2400" b="0" i="1" strike="noStrike" spc="-1" dirty="0">
                <a:solidFill>
                  <a:srgbClr val="FFFF00"/>
                </a:solidFill>
                <a:latin typeface="Calibri"/>
              </a:rPr>
              <a:t> προς μίαν </a:t>
            </a:r>
            <a:r>
              <a:rPr lang="el-GR" sz="2400" b="0" i="1" strike="noStrike" spc="-1" dirty="0" err="1">
                <a:solidFill>
                  <a:srgbClr val="FFFF00"/>
                </a:solidFill>
                <a:latin typeface="Calibri"/>
              </a:rPr>
              <a:t>Αυτοκρατορίαν</a:t>
            </a:r>
            <a:r>
              <a:rPr lang="el-GR" sz="2400" b="0" i="1" strike="noStrike" spc="-1" dirty="0">
                <a:solidFill>
                  <a:srgbClr val="FFFF00"/>
                </a:solidFill>
                <a:latin typeface="Calibri"/>
              </a:rPr>
              <a:t> σαράντα πέντε εκατομμυρίων. </a:t>
            </a:r>
            <a:br>
              <a:rPr dirty="0"/>
            </a:br>
            <a:r>
              <a:rPr lang="el-GR" sz="2400" b="0" i="1" strike="noStrike" spc="-1" dirty="0">
                <a:solidFill>
                  <a:srgbClr val="FFFF00"/>
                </a:solidFill>
                <a:latin typeface="Calibri"/>
              </a:rPr>
              <a:t>Διότι τι θα </a:t>
            </a:r>
            <a:r>
              <a:rPr lang="el-GR" sz="2400" b="0" i="1" strike="noStrike" spc="-1" dirty="0" err="1">
                <a:solidFill>
                  <a:srgbClr val="FFFF00"/>
                </a:solidFill>
                <a:latin typeface="Calibri"/>
              </a:rPr>
              <a:t>κάμη</a:t>
            </a:r>
            <a:r>
              <a:rPr lang="el-GR" sz="2400" b="0" i="1" strike="noStrike" spc="-1" dirty="0">
                <a:solidFill>
                  <a:srgbClr val="FFFF00"/>
                </a:solidFill>
                <a:latin typeface="Calibri"/>
              </a:rPr>
              <a:t> ο στρατός αυτός, </a:t>
            </a:r>
            <a:r>
              <a:rPr lang="el-GR" sz="2400" b="0" i="1" strike="noStrike" spc="-1" dirty="0" err="1">
                <a:solidFill>
                  <a:srgbClr val="FFFF00"/>
                </a:solidFill>
                <a:latin typeface="Calibri"/>
              </a:rPr>
              <a:t>Εξοχώτατε</a:t>
            </a:r>
            <a:r>
              <a:rPr lang="el-GR" sz="2400" b="0" i="1" strike="noStrike" spc="-1" dirty="0">
                <a:solidFill>
                  <a:srgbClr val="FFFF00"/>
                </a:solidFill>
                <a:latin typeface="Calibri"/>
              </a:rPr>
              <a:t>, αν, αντί πεζικού, πυροβολικού και μεραρχιών, </a:t>
            </a:r>
            <a:r>
              <a:rPr lang="el-GR" sz="2400" b="0" i="1" strike="noStrike" spc="-1" dirty="0" err="1">
                <a:solidFill>
                  <a:srgbClr val="FFFF00"/>
                </a:solidFill>
                <a:latin typeface="Calibri"/>
              </a:rPr>
              <a:t>στείλη</a:t>
            </a:r>
            <a:r>
              <a:rPr lang="el-GR" sz="2400" b="0" i="1" strike="noStrike" spc="-1" dirty="0">
                <a:solidFill>
                  <a:srgbClr val="FFFF00"/>
                </a:solidFill>
                <a:latin typeface="Calibri"/>
              </a:rPr>
              <a:t> η Ελλάς φύλακας εις τα σύνορά της είκοσι χιλιάδας τραυματιών, χωρίς πόδια, χωρίς χέρια, με τα αίματα και τους επιδέσμους διά να τον υποδεχθούν;... Αυτούς τους </a:t>
            </a:r>
            <a:r>
              <a:rPr lang="el-GR" sz="2400" b="0" i="1" strike="noStrike" spc="-1" dirty="0" err="1">
                <a:solidFill>
                  <a:srgbClr val="FFFF00"/>
                </a:solidFill>
                <a:latin typeface="Calibri"/>
              </a:rPr>
              <a:t>στρατιώτας</a:t>
            </a:r>
            <a:r>
              <a:rPr lang="el-GR" sz="2400" b="0" i="1" strike="noStrike" spc="-1" dirty="0">
                <a:solidFill>
                  <a:srgbClr val="FFFF00"/>
                </a:solidFill>
                <a:latin typeface="Calibri"/>
              </a:rPr>
              <a:t> φύλακας θα </a:t>
            </a:r>
            <a:r>
              <a:rPr lang="el-GR" sz="2400" b="0" i="1" strike="noStrike" spc="-1" dirty="0" err="1">
                <a:solidFill>
                  <a:srgbClr val="FFFF00"/>
                </a:solidFill>
                <a:latin typeface="Calibri"/>
              </a:rPr>
              <a:t>υπάρξη</a:t>
            </a:r>
            <a:r>
              <a:rPr lang="el-GR" sz="2400" b="0" i="1" strike="noStrike" spc="-1" dirty="0">
                <a:solidFill>
                  <a:srgbClr val="FFFF00"/>
                </a:solidFill>
                <a:latin typeface="Calibri"/>
              </a:rPr>
              <a:t> Στρατός διά να τους </a:t>
            </a:r>
            <a:r>
              <a:rPr lang="el-GR" sz="2400" b="0" i="1" strike="noStrike" spc="-1" dirty="0" err="1">
                <a:solidFill>
                  <a:srgbClr val="FFFF00"/>
                </a:solidFill>
                <a:latin typeface="Calibri"/>
              </a:rPr>
              <a:t>κτυπήση</a:t>
            </a:r>
            <a:r>
              <a:rPr lang="el-GR" sz="2400" b="0" i="1" strike="noStrike" spc="-1" dirty="0">
                <a:solidFill>
                  <a:srgbClr val="FFFF00"/>
                </a:solidFill>
                <a:latin typeface="Calibri"/>
              </a:rPr>
              <a:t>;</a:t>
            </a:r>
            <a:br>
              <a:rPr dirty="0"/>
            </a:br>
            <a:r>
              <a:rPr lang="el-GR" sz="2400" b="0" i="1" strike="noStrike" spc="-1" dirty="0">
                <a:solidFill>
                  <a:srgbClr val="FFFF00"/>
                </a:solidFill>
                <a:latin typeface="Calibri"/>
              </a:rPr>
              <a:t>Αλλ' </a:t>
            </a:r>
            <a:r>
              <a:rPr lang="el-GR" b="0" i="1" strike="noStrike" spc="-1" dirty="0">
                <a:solidFill>
                  <a:srgbClr val="FFFF00"/>
                </a:solidFill>
                <a:latin typeface="Calibri"/>
              </a:rPr>
              <a:t>όχι</a:t>
            </a:r>
            <a:r>
              <a:rPr lang="el-GR" sz="2400" b="0" i="1" strike="noStrike" spc="-1" dirty="0">
                <a:solidFill>
                  <a:srgbClr val="FFFF00"/>
                </a:solidFill>
                <a:latin typeface="Calibri"/>
              </a:rPr>
              <a:t>, δεν πρόκειται να </a:t>
            </a:r>
            <a:r>
              <a:rPr lang="el-GR" sz="2400" b="0" i="1" strike="noStrike" spc="-1" dirty="0" err="1">
                <a:solidFill>
                  <a:srgbClr val="FFFF00"/>
                </a:solidFill>
                <a:latin typeface="Calibri"/>
              </a:rPr>
              <a:t>γίνη</a:t>
            </a:r>
            <a:r>
              <a:rPr lang="el-GR" sz="2400" b="0" i="1" strike="noStrike" spc="-1" dirty="0">
                <a:solidFill>
                  <a:srgbClr val="FFFF00"/>
                </a:solidFill>
                <a:latin typeface="Calibri"/>
              </a:rPr>
              <a:t> αυτό. Ο ολίγος ή πολύς Στρατός των Ελλήνων, που είναι ελεύθερος, όπως </a:t>
            </a:r>
            <a:r>
              <a:rPr lang="el-GR" sz="2400" b="0" i="1" strike="noStrike" spc="-1" dirty="0" err="1">
                <a:solidFill>
                  <a:srgbClr val="FFFF00"/>
                </a:solidFill>
                <a:latin typeface="Calibri"/>
              </a:rPr>
              <a:t>εστάθη</a:t>
            </a:r>
            <a:r>
              <a:rPr lang="el-GR" sz="2400" b="0" i="1" strike="noStrike" spc="-1" dirty="0">
                <a:solidFill>
                  <a:srgbClr val="FFFF00"/>
                </a:solidFill>
                <a:latin typeface="Calibri"/>
              </a:rPr>
              <a:t> εις την </a:t>
            </a:r>
            <a:r>
              <a:rPr lang="el-GR" sz="2400" b="0" i="1" strike="noStrike" spc="-1" dirty="0" err="1">
                <a:solidFill>
                  <a:srgbClr val="FFFF00"/>
                </a:solidFill>
                <a:latin typeface="Calibri"/>
              </a:rPr>
              <a:t>Ήπειρον</a:t>
            </a:r>
            <a:r>
              <a:rPr lang="el-GR" sz="2400" b="0" i="1" strike="noStrike" spc="-1" dirty="0">
                <a:solidFill>
                  <a:srgbClr val="FFFF00"/>
                </a:solidFill>
                <a:latin typeface="Calibri"/>
              </a:rPr>
              <a:t>, θα </a:t>
            </a:r>
            <a:r>
              <a:rPr lang="el-GR" sz="2400" b="0" i="1" strike="noStrike" spc="-1" dirty="0" err="1">
                <a:solidFill>
                  <a:srgbClr val="FFFF00"/>
                </a:solidFill>
                <a:latin typeface="Calibri"/>
              </a:rPr>
              <a:t>σταθή</a:t>
            </a:r>
            <a:r>
              <a:rPr lang="el-GR" sz="2400" b="0" i="1" strike="noStrike" spc="-1" dirty="0">
                <a:solidFill>
                  <a:srgbClr val="FFFF00"/>
                </a:solidFill>
                <a:latin typeface="Calibri"/>
              </a:rPr>
              <a:t>, αν </a:t>
            </a:r>
            <a:r>
              <a:rPr lang="el-GR" sz="2400" b="0" i="1" strike="noStrike" spc="-1" dirty="0" err="1">
                <a:solidFill>
                  <a:srgbClr val="FFFF00"/>
                </a:solidFill>
                <a:latin typeface="Calibri"/>
              </a:rPr>
              <a:t>κληθή</a:t>
            </a:r>
            <a:r>
              <a:rPr lang="el-GR" sz="2400" b="0" i="1" strike="noStrike" spc="-1" dirty="0">
                <a:solidFill>
                  <a:srgbClr val="FFFF00"/>
                </a:solidFill>
                <a:latin typeface="Calibri"/>
              </a:rPr>
              <a:t>, εις την </a:t>
            </a:r>
            <a:r>
              <a:rPr lang="el-GR" sz="2400" b="0" i="1" strike="noStrike" spc="-1" dirty="0" err="1">
                <a:solidFill>
                  <a:srgbClr val="FFFF00"/>
                </a:solidFill>
                <a:latin typeface="Calibri"/>
              </a:rPr>
              <a:t>Θράκην</a:t>
            </a:r>
            <a:r>
              <a:rPr lang="el-GR" sz="2400" b="0" i="1" strike="noStrike" spc="-1" dirty="0">
                <a:solidFill>
                  <a:srgbClr val="FFFF00"/>
                </a:solidFill>
                <a:latin typeface="Calibri"/>
              </a:rPr>
              <a:t>. Και τι να </a:t>
            </a:r>
            <a:r>
              <a:rPr lang="el-GR" sz="2400" b="0" i="1" strike="noStrike" spc="-1" dirty="0" err="1">
                <a:solidFill>
                  <a:srgbClr val="FFFF00"/>
                </a:solidFill>
                <a:latin typeface="Calibri"/>
              </a:rPr>
              <a:t>κάμη</a:t>
            </a:r>
            <a:r>
              <a:rPr lang="el-GR" sz="2400" b="0" i="1" strike="noStrike" spc="-1" dirty="0">
                <a:solidFill>
                  <a:srgbClr val="FFFF00"/>
                </a:solidFill>
                <a:latin typeface="Calibri"/>
              </a:rPr>
              <a:t>; Θα </a:t>
            </a:r>
            <a:r>
              <a:rPr lang="el-GR" sz="2400" b="0" i="1" strike="noStrike" spc="-1" dirty="0" err="1">
                <a:solidFill>
                  <a:srgbClr val="FFFF00"/>
                </a:solidFill>
                <a:latin typeface="Calibri"/>
              </a:rPr>
              <a:t>πολεμήση</a:t>
            </a:r>
            <a:r>
              <a:rPr lang="el-GR" sz="2400" b="0" i="1" strike="noStrike" spc="-1" dirty="0">
                <a:solidFill>
                  <a:srgbClr val="FFFF00"/>
                </a:solidFill>
                <a:latin typeface="Calibri"/>
              </a:rPr>
              <a:t>. Και εκεί. Και θα </a:t>
            </a:r>
            <a:r>
              <a:rPr lang="el-GR" sz="2400" b="0" i="1" strike="noStrike" spc="-1" dirty="0" err="1">
                <a:solidFill>
                  <a:srgbClr val="FFFF00"/>
                </a:solidFill>
                <a:latin typeface="Calibri"/>
              </a:rPr>
              <a:t>αγωνισθή</a:t>
            </a:r>
            <a:r>
              <a:rPr lang="el-GR" sz="2400" b="0" i="1" strike="noStrike" spc="-1" dirty="0">
                <a:solidFill>
                  <a:srgbClr val="FFFF00"/>
                </a:solidFill>
                <a:latin typeface="Calibri"/>
              </a:rPr>
              <a:t>. Και εκεί. Και θ' </a:t>
            </a:r>
            <a:r>
              <a:rPr lang="el-GR" sz="2400" b="0" i="1" strike="noStrike" spc="-1" dirty="0" err="1">
                <a:solidFill>
                  <a:srgbClr val="FFFF00"/>
                </a:solidFill>
                <a:latin typeface="Calibri"/>
              </a:rPr>
              <a:t>αποθάνη</a:t>
            </a:r>
            <a:r>
              <a:rPr lang="el-GR" sz="2400" b="0" i="1" strike="noStrike" spc="-1" dirty="0">
                <a:solidFill>
                  <a:srgbClr val="FFFF00"/>
                </a:solidFill>
                <a:latin typeface="Calibri"/>
              </a:rPr>
              <a:t>. Και εκεί. Και θ' </a:t>
            </a:r>
            <a:r>
              <a:rPr lang="el-GR" sz="2400" b="0" i="1" strike="noStrike" spc="-1" dirty="0" err="1">
                <a:solidFill>
                  <a:srgbClr val="FFFF00"/>
                </a:solidFill>
                <a:latin typeface="Calibri"/>
              </a:rPr>
              <a:t>αναμείνη</a:t>
            </a:r>
            <a:r>
              <a:rPr lang="el-GR" sz="2400" b="0" i="1" strike="noStrike" spc="-1" dirty="0">
                <a:solidFill>
                  <a:srgbClr val="FFFF00"/>
                </a:solidFill>
                <a:latin typeface="Calibri"/>
              </a:rPr>
              <a:t> την εκ Βερολίνου </a:t>
            </a:r>
            <a:r>
              <a:rPr lang="el-GR" sz="2400" b="0" i="1" strike="noStrike" spc="-1" dirty="0" err="1">
                <a:solidFill>
                  <a:srgbClr val="FFFF00"/>
                </a:solidFill>
                <a:latin typeface="Calibri"/>
              </a:rPr>
              <a:t>επιστροφήν</a:t>
            </a:r>
            <a:r>
              <a:rPr lang="el-GR" sz="2400" b="0" i="1" strike="noStrike" spc="-1" dirty="0">
                <a:solidFill>
                  <a:srgbClr val="FFFF00"/>
                </a:solidFill>
                <a:latin typeface="Calibri"/>
              </a:rPr>
              <a:t> του </a:t>
            </a:r>
            <a:r>
              <a:rPr lang="el-GR" sz="2400" b="0" i="1" strike="noStrike" spc="-1" dirty="0" err="1">
                <a:solidFill>
                  <a:srgbClr val="FFFF00"/>
                </a:solidFill>
                <a:latin typeface="Calibri"/>
              </a:rPr>
              <a:t>δρομέως</a:t>
            </a:r>
            <a:r>
              <a:rPr lang="el-GR" sz="2400" b="0" i="1" strike="noStrike" spc="-1" dirty="0">
                <a:solidFill>
                  <a:srgbClr val="FFFF00"/>
                </a:solidFill>
                <a:latin typeface="Calibri"/>
              </a:rPr>
              <a:t>, ο οποίος ήλθε προ πέντε ετών και </a:t>
            </a:r>
            <a:r>
              <a:rPr lang="el-GR" sz="2400" b="0" i="1" strike="noStrike" spc="-1" dirty="0" err="1">
                <a:solidFill>
                  <a:srgbClr val="FFFF00"/>
                </a:solidFill>
                <a:latin typeface="Calibri"/>
              </a:rPr>
              <a:t>έλαβεν</a:t>
            </a:r>
            <a:r>
              <a:rPr lang="el-GR" sz="2400" b="0" i="1" strike="noStrike" spc="-1" dirty="0">
                <a:solidFill>
                  <a:srgbClr val="FFFF00"/>
                </a:solidFill>
                <a:latin typeface="Calibri"/>
              </a:rPr>
              <a:t> από την </a:t>
            </a:r>
            <a:r>
              <a:rPr lang="el-GR" sz="2400" b="0" i="1" strike="noStrike" spc="-1" dirty="0" err="1">
                <a:solidFill>
                  <a:srgbClr val="FFFF00"/>
                </a:solidFill>
                <a:latin typeface="Calibri"/>
              </a:rPr>
              <a:t>Ολύμπιον</a:t>
            </a:r>
            <a:r>
              <a:rPr lang="el-GR" sz="2400" b="0" i="1" strike="noStrike" spc="-1" dirty="0">
                <a:solidFill>
                  <a:srgbClr val="FFFF00"/>
                </a:solidFill>
                <a:latin typeface="Calibri"/>
              </a:rPr>
              <a:t> το φως, διά να </a:t>
            </a:r>
            <a:r>
              <a:rPr lang="el-GR" sz="2400" b="0" i="1" strike="noStrike" spc="-1" dirty="0" err="1">
                <a:solidFill>
                  <a:srgbClr val="FFFF00"/>
                </a:solidFill>
                <a:latin typeface="Calibri"/>
              </a:rPr>
              <a:t>μεταβάλη</a:t>
            </a:r>
            <a:r>
              <a:rPr lang="el-GR" sz="2400" b="0" i="1" strike="noStrike" spc="-1" dirty="0">
                <a:solidFill>
                  <a:srgbClr val="FFFF00"/>
                </a:solidFill>
                <a:latin typeface="Calibri"/>
              </a:rPr>
              <a:t> εις </a:t>
            </a:r>
            <a:r>
              <a:rPr lang="el-GR" sz="2400" b="0" i="1" strike="noStrike" spc="-1" dirty="0" err="1">
                <a:solidFill>
                  <a:srgbClr val="FFFF00"/>
                </a:solidFill>
                <a:latin typeface="Calibri"/>
              </a:rPr>
              <a:t>δαυλόν</a:t>
            </a:r>
            <a:r>
              <a:rPr lang="el-GR" sz="2400" b="0" i="1" strike="noStrike" spc="-1" dirty="0">
                <a:solidFill>
                  <a:srgbClr val="FFFF00"/>
                </a:solidFill>
                <a:latin typeface="Calibri"/>
              </a:rPr>
              <a:t> την λαμπάδα και </a:t>
            </a:r>
            <a:r>
              <a:rPr lang="el-GR" sz="2400" b="0" i="1" strike="noStrike" spc="-1" dirty="0" err="1">
                <a:solidFill>
                  <a:srgbClr val="FFFF00"/>
                </a:solidFill>
                <a:latin typeface="Calibri"/>
              </a:rPr>
              <a:t>φέρη</a:t>
            </a:r>
            <a:r>
              <a:rPr lang="el-GR" sz="2400" b="0" i="1" strike="noStrike" spc="-1" dirty="0">
                <a:solidFill>
                  <a:srgbClr val="FFFF00"/>
                </a:solidFill>
                <a:latin typeface="Calibri"/>
              </a:rPr>
              <a:t> την </a:t>
            </a:r>
            <a:r>
              <a:rPr lang="el-GR" sz="2400" b="0" i="1" strike="noStrike" spc="-1" dirty="0" err="1">
                <a:solidFill>
                  <a:srgbClr val="FFFF00"/>
                </a:solidFill>
                <a:latin typeface="Calibri"/>
              </a:rPr>
              <a:t>πυρκαϊάν</a:t>
            </a:r>
            <a:r>
              <a:rPr lang="el-GR" sz="2400" b="0" i="1" strike="noStrike" spc="-1" dirty="0">
                <a:solidFill>
                  <a:srgbClr val="FFFF00"/>
                </a:solidFill>
                <a:latin typeface="Calibri"/>
              </a:rPr>
              <a:t> εις τον μικρόν την </a:t>
            </a:r>
            <a:r>
              <a:rPr lang="el-GR" sz="2400" b="0" i="1" strike="noStrike" spc="-1" dirty="0" err="1">
                <a:solidFill>
                  <a:srgbClr val="FFFF00"/>
                </a:solidFill>
                <a:latin typeface="Calibri"/>
              </a:rPr>
              <a:t>έκτασιν</a:t>
            </a:r>
            <a:r>
              <a:rPr lang="el-GR" sz="2400" b="0" i="1" strike="noStrike" spc="-1" dirty="0">
                <a:solidFill>
                  <a:srgbClr val="FFFF00"/>
                </a:solidFill>
                <a:latin typeface="Calibri"/>
              </a:rPr>
              <a:t>, αλλά μέγιστον αυτόν </a:t>
            </a:r>
            <a:r>
              <a:rPr lang="el-GR" sz="2400" b="0" i="1" strike="noStrike" spc="-1" dirty="0" err="1">
                <a:solidFill>
                  <a:srgbClr val="FFFF00"/>
                </a:solidFill>
                <a:latin typeface="Calibri"/>
              </a:rPr>
              <a:t>τόπον</a:t>
            </a:r>
            <a:r>
              <a:rPr lang="el-GR" sz="2400" b="0" i="1" strike="noStrike" spc="-1" dirty="0">
                <a:solidFill>
                  <a:srgbClr val="FFFF00"/>
                </a:solidFill>
                <a:latin typeface="Calibri"/>
              </a:rPr>
              <a:t> ο οποίος, αφού έμαθε τον </a:t>
            </a:r>
            <a:r>
              <a:rPr lang="el-GR" sz="2400" b="0" i="1" strike="noStrike" spc="-1" dirty="0" err="1">
                <a:solidFill>
                  <a:srgbClr val="FFFF00"/>
                </a:solidFill>
                <a:latin typeface="Calibri"/>
              </a:rPr>
              <a:t>κόσμον</a:t>
            </a:r>
            <a:r>
              <a:rPr lang="el-GR" sz="2400" b="0" i="1" strike="noStrike" spc="-1" dirty="0">
                <a:solidFill>
                  <a:srgbClr val="FFFF00"/>
                </a:solidFill>
                <a:latin typeface="Calibri"/>
              </a:rPr>
              <a:t> όλον να </a:t>
            </a:r>
            <a:r>
              <a:rPr lang="el-GR" sz="2400" b="0" i="1" strike="noStrike" spc="-1" dirty="0" err="1">
                <a:solidFill>
                  <a:srgbClr val="FFFF00"/>
                </a:solidFill>
                <a:latin typeface="Calibri"/>
              </a:rPr>
              <a:t>ζη</a:t>
            </a:r>
            <a:r>
              <a:rPr lang="el-GR" sz="2400" b="0" i="1" strike="noStrike" spc="-1" dirty="0">
                <a:solidFill>
                  <a:srgbClr val="FFFF00"/>
                </a:solidFill>
                <a:latin typeface="Calibri"/>
              </a:rPr>
              <a:t>, πρέπει τώρα να τον </a:t>
            </a:r>
            <a:r>
              <a:rPr lang="el-GR" sz="2400" b="0" i="1" strike="noStrike" spc="-1" dirty="0" err="1">
                <a:solidFill>
                  <a:srgbClr val="FFFF00"/>
                </a:solidFill>
                <a:latin typeface="Calibri"/>
              </a:rPr>
              <a:t>μάθη</a:t>
            </a:r>
            <a:r>
              <a:rPr lang="el-GR" sz="2400" b="0" i="1" strike="noStrike" spc="-1" dirty="0">
                <a:solidFill>
                  <a:srgbClr val="FFFF00"/>
                </a:solidFill>
                <a:latin typeface="Calibri"/>
              </a:rPr>
              <a:t> και να </a:t>
            </a:r>
            <a:r>
              <a:rPr lang="el-GR" sz="2400" b="0" i="1" strike="noStrike" spc="-1" dirty="0" err="1">
                <a:solidFill>
                  <a:srgbClr val="FFFF00"/>
                </a:solidFill>
                <a:latin typeface="Calibri"/>
              </a:rPr>
              <a:t>αποθνήσκη</a:t>
            </a:r>
            <a:r>
              <a:rPr lang="el-GR" sz="2400" b="0" i="1" strike="noStrike" spc="-1" dirty="0">
                <a:solidFill>
                  <a:srgbClr val="FFFF00"/>
                </a:solidFill>
                <a:latin typeface="Calibri"/>
              </a:rPr>
              <a:t>».</a:t>
            </a:r>
            <a:r>
              <a:rPr lang="el-GR" sz="2400" b="0" strike="noStrike" spc="-1" dirty="0">
                <a:solidFill>
                  <a:srgbClr val="FFFF00"/>
                </a:solidFill>
                <a:latin typeface="Calibri"/>
              </a:rPr>
              <a:t> </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Περιοδικό </a:t>
            </a:r>
            <a:r>
              <a:rPr lang="el-GR" sz="2400" b="0" i="1" strike="noStrike" spc="-1" dirty="0">
                <a:solidFill>
                  <a:srgbClr val="FFFF00"/>
                </a:solidFill>
                <a:latin typeface="Calibri"/>
              </a:rPr>
              <a:t>Ευθύνη</a:t>
            </a:r>
            <a:r>
              <a:rPr lang="el-GR" sz="2400" b="0" strike="noStrike" spc="-1" dirty="0">
                <a:solidFill>
                  <a:srgbClr val="FFFF00"/>
                </a:solidFill>
                <a:latin typeface="Calibri"/>
              </a:rPr>
              <a:t>, Κείμενα της Μεθορίου/5, «28 Οκτωβρίου 1940. Η Ελλάδα στο χαράκωμα της ελευθερίας. Έκκληση και Μανιφέστο πνευματικών ανθρώπων την 28η Οκτωβρίου 1940», Αθήνα 1980:, σ. 55-56.</a:t>
            </a:r>
            <a:endParaRPr lang="el-GR" sz="2400" b="0" strike="noStrike" spc="-1" dirty="0">
              <a:latin typeface="Arial"/>
            </a:endParaRPr>
          </a:p>
          <a:p>
            <a:pPr algn="ctr">
              <a:lnSpc>
                <a:spcPct val="90000"/>
              </a:lnSpc>
              <a:spcBef>
                <a:spcPts val="1001"/>
              </a:spcBef>
            </a:pPr>
            <a:endParaRPr lang="el-GR"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Shape 1"/>
          <p:cNvSpPr txBox="1"/>
          <p:nvPr/>
        </p:nvSpPr>
        <p:spPr>
          <a:xfrm>
            <a:off x="241200" y="254160"/>
            <a:ext cx="8610120" cy="6324120"/>
          </a:xfrm>
          <a:prstGeom prst="rect">
            <a:avLst/>
          </a:prstGeom>
          <a:noFill/>
          <a:ln>
            <a:noFill/>
          </a:ln>
        </p:spPr>
        <p:txBody>
          <a:bodyPr>
            <a:normAutofit fontScale="92500" lnSpcReduction="10000"/>
          </a:bodyPr>
          <a:lstStyle/>
          <a:p>
            <a:pPr algn="ctr">
              <a:lnSpc>
                <a:spcPct val="90000"/>
              </a:lnSpc>
              <a:spcBef>
                <a:spcPts val="1001"/>
              </a:spcBef>
            </a:pPr>
            <a:r>
              <a:rPr lang="el-GR" sz="2400" b="1" strike="noStrike" spc="-1" dirty="0">
                <a:solidFill>
                  <a:srgbClr val="FFFF00"/>
                </a:solidFill>
                <a:latin typeface="Calibri"/>
              </a:rPr>
              <a:t>Φόρος τιμής στους Έλληνες από τους διανοούμενους της Γαλλίας</a:t>
            </a:r>
            <a:endParaRPr lang="el-GR" sz="2400" b="0" strike="noStrike" spc="-1" dirty="0">
              <a:latin typeface="Arial"/>
            </a:endParaRPr>
          </a:p>
          <a:p>
            <a:pPr algn="ctr">
              <a:lnSpc>
                <a:spcPct val="90000"/>
              </a:lnSpc>
              <a:spcBef>
                <a:spcPts val="1001"/>
              </a:spcBef>
            </a:pPr>
            <a:r>
              <a:rPr lang="el-GR" sz="2400" b="1" i="1" strike="noStrike" spc="-1" dirty="0">
                <a:solidFill>
                  <a:srgbClr val="FFFF00"/>
                </a:solidFill>
                <a:latin typeface="Calibri"/>
              </a:rPr>
              <a:t>•</a:t>
            </a:r>
            <a:r>
              <a:rPr lang="el-GR" sz="2400" b="1" i="1" strike="noStrike" spc="-1" dirty="0" err="1">
                <a:solidFill>
                  <a:srgbClr val="FFFF00"/>
                </a:solidFill>
                <a:latin typeface="Calibri"/>
              </a:rPr>
              <a:t>Albert</a:t>
            </a:r>
            <a:r>
              <a:rPr lang="el-GR" sz="2400" b="1" i="1" strike="noStrike" spc="-1" dirty="0">
                <a:solidFill>
                  <a:srgbClr val="FFFF00"/>
                </a:solidFill>
                <a:latin typeface="Calibri"/>
              </a:rPr>
              <a:t> </a:t>
            </a:r>
            <a:r>
              <a:rPr lang="el-GR" sz="2400" b="1" i="1" strike="noStrike" spc="-1" dirty="0" err="1">
                <a:solidFill>
                  <a:srgbClr val="FFFF00"/>
                </a:solidFill>
                <a:latin typeface="Calibri"/>
              </a:rPr>
              <a:t>Camus</a:t>
            </a:r>
            <a:r>
              <a:rPr lang="el-GR" sz="2400" b="1" i="1" strike="noStrike" spc="-1" dirty="0">
                <a:solidFill>
                  <a:srgbClr val="FFFF00"/>
                </a:solidFill>
                <a:latin typeface="Calibri"/>
              </a:rPr>
              <a:t> «[...] </a:t>
            </a:r>
            <a:endParaRPr lang="el-GR" sz="2400" b="0" strike="noStrike" spc="-1" dirty="0">
              <a:latin typeface="Arial"/>
            </a:endParaRPr>
          </a:p>
          <a:p>
            <a:pPr algn="ctr">
              <a:lnSpc>
                <a:spcPct val="90000"/>
              </a:lnSpc>
              <a:spcBef>
                <a:spcPts val="1001"/>
              </a:spcBef>
            </a:pPr>
            <a:r>
              <a:rPr lang="el-GR" b="0" i="1" strike="noStrike" spc="-1" dirty="0">
                <a:solidFill>
                  <a:srgbClr val="FFFF00"/>
                </a:solidFill>
                <a:latin typeface="Calibri"/>
              </a:rPr>
              <a:t>Την ιδέα που έχουμε για την ελευθερία την οφείλουμε στην Ελλάδα, μαζί με πολλές άλλες, που κάνουν τον άνθρωπο περήφανο. Γι' αυτό βεβαίως η είσοδος των Γερμανών στην Αθήνα υπήρξε </a:t>
            </a:r>
            <a:r>
              <a:rPr lang="el-GR" b="0" i="1" strike="noStrike" spc="-1" dirty="0" err="1">
                <a:solidFill>
                  <a:srgbClr val="FFFF00"/>
                </a:solidFill>
                <a:latin typeface="Calibri"/>
              </a:rPr>
              <a:t>γι'αυτούς</a:t>
            </a:r>
            <a:r>
              <a:rPr lang="el-GR" b="0" i="1" strike="noStrike" spc="-1" dirty="0">
                <a:solidFill>
                  <a:srgbClr val="FFFF00"/>
                </a:solidFill>
                <a:latin typeface="Calibri"/>
              </a:rPr>
              <a:t> που με περιβάλλουν και για μένα τον ίδιο το πιο σπαρακτικό σύμβολο των όσων υποφέραμε πέντε ολόκληρα χρόνια. Αλλά ταυτόχρονα διατηρήσαμε στην καρδιά μας την ανάμνηση και το παράδειγμα του εκπληκτικού Αλβανικού Πολέμου. Η Ελλάδα, μετά την Ισπανία, μας δίδαξε, μέσα στην οργή και στην πίκρα, πως μπορεί να έχεις δίκιο και να νικηθείς. </a:t>
            </a:r>
            <a:endParaRPr lang="el-GR" b="0" strike="noStrike" spc="-1" dirty="0">
              <a:latin typeface="Arial"/>
            </a:endParaRPr>
          </a:p>
          <a:p>
            <a:pPr algn="ctr">
              <a:lnSpc>
                <a:spcPct val="90000"/>
              </a:lnSpc>
              <a:spcBef>
                <a:spcPts val="1001"/>
              </a:spcBef>
            </a:pPr>
            <a:r>
              <a:rPr lang="el-GR" sz="2400" b="0" i="1" strike="noStrike" spc="-1" dirty="0">
                <a:solidFill>
                  <a:srgbClr val="FFFF00"/>
                </a:solidFill>
                <a:latin typeface="Calibri"/>
              </a:rPr>
              <a:t>«Αλλά η Ελλάδα είναι η πρώτη που έκανε να κατανοήσει ο κόσμος πως οι άνθρωποι της ελευθερίας μπορούσαν να είναι επίσης και οι άνθρωποι του θάρρους και πως καμιά ήττα δεν ήταν αιώνια. Αυτός ο μικρός λαός αποδείχτηκε ισάξιος με το καταπληκτικό παρελθόν του. Τι μάθημα και τι ανακούφιση να βλέπεις πως ο πιο υψηλός πολιτισμός δεν αφαιρεί τίποτε από τα προτερήματα της καρδιάς και από τη δύναμη της ψυχής! Ας κρίνουμε τι σήμαινε αυτό το δίδαγμα για ανθρώπους αφοπλισμένους, παραδομένους στην πιο τερατώδη τυραννία και αποφασισμένους να ξεπεράσουν όλα όσα έπρεπε να ξεπεραστούν. Αυτός είναι ο λόγος της ευγνωμοσύνης μου, μιας σιωπηρής ευγνωμοσύνης, που μπορώ να εκφράσω χάρη σε σας, σύμφωνα με τα μέσα μου και με τη θέση μου. Πέστε στους Έλληνες φίλους μας, όταν γυρίσετε εκεί, για τον αδερφικό θαυμασμό που νιώθουν γι' αυτούς οι Γάλλοι συγγραφείς».</a:t>
            </a:r>
            <a:endParaRPr lang="el-GR"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1" i="1" strike="noStrike" spc="-1">
                <a:solidFill>
                  <a:srgbClr val="FFFF00"/>
                </a:solidFill>
                <a:latin typeface="Calibri"/>
              </a:rPr>
              <a:t>Jean Paul Sartre</a:t>
            </a: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r>
              <a:rPr lang="el-GR" sz="2400" b="0" i="1" strike="noStrike" spc="-1">
                <a:solidFill>
                  <a:srgbClr val="FFFF00"/>
                </a:solidFill>
                <a:latin typeface="Calibri"/>
              </a:rPr>
              <a:t>«Ο ελληνικός λαός ήταν από τους πρώτους που ξεσηκώθηκε ενάντια στον ιταλικό φασισμό και ενάντια στη φασιστική τυραννία. Για πέντε χρόνια όλες οι χώρες του κόσμου είδαν στην ελληνική Αντίσταση, το ίδιο το σύμβολο του θάρρους και της πίστης. Η Ελλάδα απόδειξε πως μια ήττα οφειλόμενη στην αριθμητική υπεροχή του αντιπάλου μπορεί να μετατραπεί σε νίκη όταν δεν γίνεται αποδεχτή».</a:t>
            </a: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r>
              <a:rPr lang="el-GR" sz="2400" b="0" strike="noStrike" spc="-1">
                <a:solidFill>
                  <a:srgbClr val="FFFF00"/>
                </a:solidFill>
                <a:latin typeface="Calibri"/>
              </a:rPr>
              <a:t>Roger Milliex (επιμ.),</a:t>
            </a:r>
            <a:r>
              <a:rPr lang="el-GR" sz="2400" b="0" i="1" strike="noStrike" spc="-1">
                <a:solidFill>
                  <a:srgbClr val="FFFF00"/>
                </a:solidFill>
                <a:latin typeface="Calibri"/>
              </a:rPr>
              <a:t> Κείμενα και μαρτυρίες Γάλλων</a:t>
            </a:r>
            <a:r>
              <a:rPr lang="el-GR" sz="2400" b="0" strike="noStrike" spc="-1">
                <a:solidFill>
                  <a:srgbClr val="FFFF00"/>
                </a:solidFill>
                <a:latin typeface="Calibri"/>
              </a:rPr>
              <a:t>. Απόδοση κειμένων στα ελληνικά Τ. Δρακοπούλου, απόδοση ποιημάτων, Τ. Πατρίκιος, Κέδρος, Αθήνα 1980, σ. 201-202, 293.</a:t>
            </a:r>
            <a:endParaRPr lang="el-GR" sz="2400" b="0" strike="noStrike" spc="-1">
              <a:latin typeface="Arial"/>
            </a:endParaRPr>
          </a:p>
          <a:p>
            <a:pPr algn="ctr">
              <a:lnSpc>
                <a:spcPct val="90000"/>
              </a:lnSpc>
              <a:spcBef>
                <a:spcPts val="1001"/>
              </a:spcBef>
            </a:pPr>
            <a:endParaRPr lang="el-GR" sz="2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p:cNvPicPr/>
          <p:nvPr/>
        </p:nvPicPr>
        <p:blipFill>
          <a:blip r:embed="rId2"/>
          <a:stretch/>
        </p:blipFill>
        <p:spPr>
          <a:xfrm>
            <a:off x="1251360" y="32040"/>
            <a:ext cx="6673320" cy="68090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Ο Γεώργιος Β΄ με την κυβέρνησή του κατέφυγε στο </a:t>
            </a:r>
            <a:r>
              <a:rPr lang="el-GR" sz="2400" b="0" strike="noStrike" spc="-1" dirty="0" err="1">
                <a:solidFill>
                  <a:srgbClr val="FFFF00"/>
                </a:solidFill>
                <a:latin typeface="Calibri"/>
              </a:rPr>
              <a:t>Κάιρο</a:t>
            </a:r>
            <a:r>
              <a:rPr lang="el-GR" sz="2400" b="0" strike="noStrike" spc="-1" dirty="0">
                <a:solidFill>
                  <a:srgbClr val="FFFF00"/>
                </a:solidFill>
                <a:latin typeface="Calibri"/>
              </a:rPr>
              <a:t>, όπου αναγνωρίστηκε διεθνώς από τα συμμαχικά κράτη. [Εξόριστη ελληνική κυβέρνηση]</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Προσπάθησε να κρατήσει ζωντανές κάποιες διεκδικήσεις της Ελλάδας [Β. Ήπειρος και Δωδεκάνησα]</a:t>
            </a: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Παράλληλα, οργανώθηκαν στη Μ. Ανατολή ελληνικά ένοπλα στρατεύματα, που αργότερα πήραν μέρος σε σημαντικές μάχες, όπως του Ελ Αλαμέιν (Αίγυπτος) και του </a:t>
            </a:r>
            <a:r>
              <a:rPr lang="el-GR" sz="2400" b="0" strike="noStrike" spc="-1" dirty="0" err="1">
                <a:solidFill>
                  <a:srgbClr val="FFFF00"/>
                </a:solidFill>
                <a:latin typeface="Calibri"/>
              </a:rPr>
              <a:t>Ρίμινι</a:t>
            </a:r>
            <a:r>
              <a:rPr lang="el-GR" sz="2400" b="0" strike="noStrike" spc="-1" dirty="0">
                <a:solidFill>
                  <a:srgbClr val="FFFF00"/>
                </a:solidFill>
                <a:latin typeface="Calibri"/>
              </a:rPr>
              <a:t>.</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Σημαντική δράση είχε, βέβαια, και το πολεμικό ναυτικό. </a:t>
            </a:r>
            <a:endParaRPr lang="el-GR" sz="2400" b="0" strike="noStrike" spc="-1" dirty="0">
              <a:latin typeface="Arial"/>
            </a:endParaRPr>
          </a:p>
        </p:txBody>
      </p:sp>
      <p:pic>
        <p:nvPicPr>
          <p:cNvPr id="89" name="Εικόνα 1"/>
          <p:cNvPicPr/>
          <p:nvPr/>
        </p:nvPicPr>
        <p:blipFill>
          <a:blip r:embed="rId2"/>
          <a:stretch/>
        </p:blipFill>
        <p:spPr>
          <a:xfrm>
            <a:off x="710280" y="1941840"/>
            <a:ext cx="3044520" cy="2356920"/>
          </a:xfrm>
          <a:prstGeom prst="rect">
            <a:avLst/>
          </a:prstGeom>
          <a:ln>
            <a:noFill/>
          </a:ln>
        </p:spPr>
      </p:pic>
      <p:pic>
        <p:nvPicPr>
          <p:cNvPr id="90" name="Εικόνα 3"/>
          <p:cNvPicPr/>
          <p:nvPr/>
        </p:nvPicPr>
        <p:blipFill>
          <a:blip r:embed="rId3"/>
          <a:stretch/>
        </p:blipFill>
        <p:spPr>
          <a:xfrm>
            <a:off x="5005800" y="2167920"/>
            <a:ext cx="2594880" cy="19047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Ο Β΄ Παγκόσμιος Πόλεμος ξεκίνησε την 1</a:t>
            </a:r>
            <a:r>
              <a:rPr lang="el-GR" sz="2400" b="0" strike="noStrike" spc="-1" baseline="30000" dirty="0">
                <a:solidFill>
                  <a:srgbClr val="FFFF00"/>
                </a:solidFill>
                <a:latin typeface="Calibri"/>
              </a:rPr>
              <a:t>η</a:t>
            </a:r>
            <a:r>
              <a:rPr lang="el-GR" sz="2400" b="0" strike="noStrike" spc="-1" dirty="0">
                <a:solidFill>
                  <a:srgbClr val="FFFF00"/>
                </a:solidFill>
                <a:latin typeface="Calibri"/>
              </a:rPr>
              <a:t> </a:t>
            </a:r>
            <a:r>
              <a:rPr lang="el-GR" sz="2400" b="0" strike="noStrike" spc="-1" dirty="0" err="1">
                <a:solidFill>
                  <a:srgbClr val="FFFF00"/>
                </a:solidFill>
                <a:latin typeface="Calibri"/>
              </a:rPr>
              <a:t>Σεπτ</a:t>
            </a:r>
            <a:r>
              <a:rPr lang="el-GR" sz="2400" b="0" strike="noStrike" spc="-1" dirty="0">
                <a:solidFill>
                  <a:srgbClr val="FFFF00"/>
                </a:solidFill>
                <a:latin typeface="Calibri"/>
              </a:rPr>
              <a:t>. 1939 με την εισβολή των χιτλερικών στρατευμάτων στην Πολωνία.</a:t>
            </a: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Σύντομα, στον πόλεμο μπήκαν η Μ. Βρετανία και η Γαλλία.</a:t>
            </a:r>
            <a:endParaRPr lang="el-GR" sz="2400" b="0" strike="noStrike" spc="-1" dirty="0">
              <a:latin typeface="Arial"/>
            </a:endParaRPr>
          </a:p>
        </p:txBody>
      </p:sp>
      <p:pic>
        <p:nvPicPr>
          <p:cNvPr id="50" name="Εικόνα 6"/>
          <p:cNvPicPr/>
          <p:nvPr/>
        </p:nvPicPr>
        <p:blipFill>
          <a:blip r:embed="rId2"/>
          <a:stretch/>
        </p:blipFill>
        <p:spPr>
          <a:xfrm>
            <a:off x="741192" y="2038500"/>
            <a:ext cx="2879832" cy="4106268"/>
          </a:xfrm>
          <a:prstGeom prst="rect">
            <a:avLst/>
          </a:prstGeom>
          <a:ln>
            <a:noFill/>
          </a:ln>
        </p:spPr>
      </p:pic>
      <p:pic>
        <p:nvPicPr>
          <p:cNvPr id="51" name="Εικόνα 7"/>
          <p:cNvPicPr/>
          <p:nvPr/>
        </p:nvPicPr>
        <p:blipFill>
          <a:blip r:embed="rId3"/>
          <a:stretch/>
        </p:blipFill>
        <p:spPr>
          <a:xfrm>
            <a:off x="4546260" y="2082114"/>
            <a:ext cx="2879832" cy="4062654"/>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Στην Ελλάδα, από νωρίς, αναπτύχθηκε το κίνημα της Εθνικής Αντίστασης ενάντια στην τριπλή κατοχή.</a:t>
            </a:r>
            <a:endParaRPr lang="el-GR" sz="2400" b="0" strike="noStrike" spc="-1">
              <a:latin typeface="Arial"/>
            </a:endParaRPr>
          </a:p>
          <a:p>
            <a:pPr algn="ctr">
              <a:lnSpc>
                <a:spcPct val="90000"/>
              </a:lnSpc>
              <a:spcBef>
                <a:spcPts val="1001"/>
              </a:spcBef>
            </a:pPr>
            <a:endParaRPr lang="el-GR" sz="2400" b="0" strike="noStrike" spc="-1">
              <a:latin typeface="Arial"/>
            </a:endParaRPr>
          </a:p>
          <a:p>
            <a:pPr algn="ctr">
              <a:lnSpc>
                <a:spcPct val="90000"/>
              </a:lnSpc>
              <a:spcBef>
                <a:spcPts val="1001"/>
              </a:spcBef>
            </a:pPr>
            <a:r>
              <a:rPr lang="el-GR" sz="2400" b="0" strike="noStrike" spc="-1">
                <a:solidFill>
                  <a:srgbClr val="FFFF00"/>
                </a:solidFill>
                <a:latin typeface="Calibri"/>
              </a:rPr>
              <a:t>Μ. Γλέζος – Απ. Σάντας (30/5/1941)</a:t>
            </a:r>
            <a:endParaRPr lang="el-GR" sz="2400" b="0" strike="noStrike" spc="-1">
              <a:latin typeface="Arial"/>
            </a:endParaRPr>
          </a:p>
        </p:txBody>
      </p:sp>
      <p:pic>
        <p:nvPicPr>
          <p:cNvPr id="93" name="Εικόνα 3"/>
          <p:cNvPicPr/>
          <p:nvPr/>
        </p:nvPicPr>
        <p:blipFill>
          <a:blip r:embed="rId2"/>
          <a:stretch/>
        </p:blipFill>
        <p:spPr>
          <a:xfrm>
            <a:off x="385656" y="2253168"/>
            <a:ext cx="4613064" cy="2843088"/>
          </a:xfrm>
          <a:prstGeom prst="rect">
            <a:avLst/>
          </a:prstGeom>
          <a:ln>
            <a:noFill/>
          </a:ln>
        </p:spPr>
      </p:pic>
      <p:pic>
        <p:nvPicPr>
          <p:cNvPr id="95" name="Εικόνα 5"/>
          <p:cNvPicPr/>
          <p:nvPr/>
        </p:nvPicPr>
        <p:blipFill>
          <a:blip r:embed="rId3"/>
          <a:stretch/>
        </p:blipFill>
        <p:spPr>
          <a:xfrm>
            <a:off x="5949794" y="2253168"/>
            <a:ext cx="2808550" cy="3879408"/>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Λίγο αργότερα (φθινόπωρο 1941) δημιουργήθηκε το Ε.Α.Μ. (Εθνικό Απελευθερωτικό Μέτωπο) με πρωτοβουλία του Κ.Κ.Ε. και άλλων μικρότερων αριστερών κομμάτων.</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Στόχοι: αντιμετώπιση του λιμού, αγώνας ενάντια στους κατακτητές, διασφάλιση της ελευθερίας των Ελλήνων να επιλέξουν τη μορφή της διακυβέρνησης της χώρας μετά την απελευθέρωση.</a:t>
            </a:r>
            <a:endParaRPr lang="el-GR" sz="2400" b="0" strike="noStrike" spc="-1" dirty="0">
              <a:latin typeface="Arial"/>
            </a:endParaRPr>
          </a:p>
        </p:txBody>
      </p:sp>
      <p:pic>
        <p:nvPicPr>
          <p:cNvPr id="98" name="Εικόνα 3"/>
          <p:cNvPicPr/>
          <p:nvPr/>
        </p:nvPicPr>
        <p:blipFill>
          <a:blip r:embed="rId2"/>
          <a:stretch/>
        </p:blipFill>
        <p:spPr>
          <a:xfrm>
            <a:off x="6179760" y="2583720"/>
            <a:ext cx="2812680" cy="3994560"/>
          </a:xfrm>
          <a:prstGeom prst="rect">
            <a:avLst/>
          </a:prstGeom>
          <a:ln>
            <a:noFill/>
          </a:ln>
        </p:spPr>
      </p:pic>
      <p:pic>
        <p:nvPicPr>
          <p:cNvPr id="99" name="Εικόνα 4"/>
          <p:cNvPicPr/>
          <p:nvPr/>
        </p:nvPicPr>
        <p:blipFill>
          <a:blip r:embed="rId3"/>
          <a:stretch/>
        </p:blipFill>
        <p:spPr>
          <a:xfrm>
            <a:off x="497520" y="2487780"/>
            <a:ext cx="5183951" cy="3839868"/>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Ο Μεγάλος Λιμός (χειμ.1941-1942)</a:t>
            </a:r>
            <a:endParaRPr lang="el-GR" sz="2400" b="0" strike="noStrike" spc="-1">
              <a:latin typeface="Arial"/>
            </a:endParaRPr>
          </a:p>
          <a:p>
            <a:pPr algn="ctr">
              <a:lnSpc>
                <a:spcPct val="90000"/>
              </a:lnSpc>
              <a:spcBef>
                <a:spcPts val="1001"/>
              </a:spcBef>
            </a:pPr>
            <a:endParaRPr lang="el-GR" sz="2400" b="0" strike="noStrike" spc="-1">
              <a:latin typeface="Arial"/>
            </a:endParaRPr>
          </a:p>
        </p:txBody>
      </p:sp>
      <p:pic>
        <p:nvPicPr>
          <p:cNvPr id="108" name="Εικόνα 3"/>
          <p:cNvPicPr/>
          <p:nvPr/>
        </p:nvPicPr>
        <p:blipFill>
          <a:blip r:embed="rId2"/>
          <a:stretch/>
        </p:blipFill>
        <p:spPr>
          <a:xfrm>
            <a:off x="115920" y="926640"/>
            <a:ext cx="6809136" cy="4681680"/>
          </a:xfrm>
          <a:prstGeom prst="rect">
            <a:avLst/>
          </a:prstGeom>
          <a:ln>
            <a:noFill/>
          </a:ln>
        </p:spPr>
      </p:pic>
      <p:pic>
        <p:nvPicPr>
          <p:cNvPr id="109" name="Εικόνα 4"/>
          <p:cNvPicPr/>
          <p:nvPr/>
        </p:nvPicPr>
        <p:blipFill>
          <a:blip r:embed="rId3"/>
          <a:stretch/>
        </p:blipFill>
        <p:spPr>
          <a:xfrm>
            <a:off x="5218560" y="4017552"/>
            <a:ext cx="3809520" cy="27237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endParaRPr lang="el-GR" sz="3200" b="0" strike="noStrike" spc="-1">
              <a:latin typeface="Arial"/>
            </a:endParaRPr>
          </a:p>
          <a:p>
            <a:pPr algn="ctr">
              <a:lnSpc>
                <a:spcPct val="90000"/>
              </a:lnSpc>
              <a:spcBef>
                <a:spcPts val="1001"/>
              </a:spcBef>
            </a:pPr>
            <a:endParaRPr lang="el-GR" sz="3200" b="0" strike="noStrike" spc="-1">
              <a:latin typeface="Arial"/>
            </a:endParaRPr>
          </a:p>
        </p:txBody>
      </p:sp>
      <p:pic>
        <p:nvPicPr>
          <p:cNvPr id="113" name="Εικόνα 1"/>
          <p:cNvPicPr/>
          <p:nvPr/>
        </p:nvPicPr>
        <p:blipFill>
          <a:blip r:embed="rId2"/>
          <a:stretch/>
        </p:blipFill>
        <p:spPr>
          <a:xfrm>
            <a:off x="510480" y="745200"/>
            <a:ext cx="2476560" cy="4326672"/>
          </a:xfrm>
          <a:prstGeom prst="rect">
            <a:avLst/>
          </a:prstGeom>
          <a:ln>
            <a:noFill/>
          </a:ln>
        </p:spPr>
      </p:pic>
      <p:pic>
        <p:nvPicPr>
          <p:cNvPr id="114" name="Εικόνα 3"/>
          <p:cNvPicPr/>
          <p:nvPr/>
        </p:nvPicPr>
        <p:blipFill>
          <a:blip r:embed="rId3"/>
          <a:stretch/>
        </p:blipFill>
        <p:spPr>
          <a:xfrm>
            <a:off x="4693920" y="745200"/>
            <a:ext cx="3939600" cy="2904840"/>
          </a:xfrm>
          <a:prstGeom prst="rect">
            <a:avLst/>
          </a:prstGeom>
          <a:ln>
            <a:noFill/>
          </a:ln>
        </p:spPr>
      </p:pic>
      <p:pic>
        <p:nvPicPr>
          <p:cNvPr id="115" name="Εικόνα 4"/>
          <p:cNvPicPr/>
          <p:nvPr/>
        </p:nvPicPr>
        <p:blipFill>
          <a:blip r:embed="rId4"/>
          <a:stretch/>
        </p:blipFill>
        <p:spPr>
          <a:xfrm>
            <a:off x="2072160" y="3928680"/>
            <a:ext cx="4608720" cy="25210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endParaRPr lang="el-GR" sz="3200" b="0" strike="noStrike" spc="-1">
              <a:latin typeface="Arial"/>
            </a:endParaRPr>
          </a:p>
          <a:p>
            <a:pPr algn="ctr">
              <a:lnSpc>
                <a:spcPct val="90000"/>
              </a:lnSpc>
              <a:spcBef>
                <a:spcPts val="1001"/>
              </a:spcBef>
            </a:pPr>
            <a:endParaRPr lang="el-GR" sz="3200" b="0" strike="noStrike" spc="-1">
              <a:latin typeface="Arial"/>
            </a:endParaRPr>
          </a:p>
        </p:txBody>
      </p:sp>
      <p:pic>
        <p:nvPicPr>
          <p:cNvPr id="117" name="Εικόνα 1"/>
          <p:cNvPicPr/>
          <p:nvPr/>
        </p:nvPicPr>
        <p:blipFill>
          <a:blip r:embed="rId2"/>
          <a:stretch/>
        </p:blipFill>
        <p:spPr>
          <a:xfrm>
            <a:off x="2111400" y="762480"/>
            <a:ext cx="4870080" cy="54810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Παράλληλα, ιδρύθηκαν κι άλλες αντιστασιακές οργανώσεις</a:t>
            </a:r>
            <a:endParaRPr lang="el-GR" sz="2400" b="0" strike="noStrike" spc="-1">
              <a:latin typeface="Arial"/>
            </a:endParaRPr>
          </a:p>
          <a:p>
            <a:pPr algn="ctr">
              <a:lnSpc>
                <a:spcPct val="90000"/>
              </a:lnSpc>
              <a:spcBef>
                <a:spcPts val="1001"/>
              </a:spcBef>
            </a:pPr>
            <a:r>
              <a:rPr lang="el-GR" sz="2400" b="0" strike="noStrike" spc="-1">
                <a:solidFill>
                  <a:srgbClr val="FFFF00"/>
                </a:solidFill>
                <a:latin typeface="Calibri"/>
              </a:rPr>
              <a:t>με κυριότερες:</a:t>
            </a:r>
            <a:endParaRPr lang="el-GR" sz="2400" b="0" strike="noStrike" spc="-1">
              <a:latin typeface="Arial"/>
            </a:endParaRPr>
          </a:p>
          <a:p>
            <a:pPr>
              <a:lnSpc>
                <a:spcPct val="90000"/>
              </a:lnSpc>
              <a:spcBef>
                <a:spcPts val="1001"/>
              </a:spcBef>
            </a:pPr>
            <a:r>
              <a:rPr lang="el-GR" sz="2400" b="0" strike="noStrike" spc="-1">
                <a:solidFill>
                  <a:srgbClr val="FFFF00"/>
                </a:solidFill>
                <a:latin typeface="Calibri"/>
              </a:rPr>
              <a:t>              ΕΔΕΣ					ΕΚΚΑ</a:t>
            </a:r>
            <a:endParaRPr lang="el-GR" sz="2400" b="0" strike="noStrike" spc="-1">
              <a:latin typeface="Arial"/>
            </a:endParaRPr>
          </a:p>
          <a:p>
            <a:pPr>
              <a:lnSpc>
                <a:spcPct val="90000"/>
              </a:lnSpc>
              <a:spcBef>
                <a:spcPts val="1001"/>
              </a:spcBef>
            </a:pPr>
            <a:r>
              <a:rPr lang="el-GR" sz="2400" b="0" strike="noStrike" spc="-1">
                <a:solidFill>
                  <a:srgbClr val="FFFF00"/>
                </a:solidFill>
                <a:latin typeface="Calibri"/>
              </a:rPr>
              <a:t>Εθν.Δημ.Ελλ.Σύνδεσμος	Εθν. και Κοινωνική Απελευθέρωση</a:t>
            </a:r>
            <a:endParaRPr lang="el-GR" sz="2400" b="0" strike="noStrike" spc="-1">
              <a:latin typeface="Arial"/>
            </a:endParaRPr>
          </a:p>
        </p:txBody>
      </p:sp>
      <p:pic>
        <p:nvPicPr>
          <p:cNvPr id="101" name="Εικόνα 1"/>
          <p:cNvPicPr/>
          <p:nvPr/>
        </p:nvPicPr>
        <p:blipFill>
          <a:blip r:embed="rId2"/>
          <a:stretch/>
        </p:blipFill>
        <p:spPr>
          <a:xfrm>
            <a:off x="473040" y="2165040"/>
            <a:ext cx="2694960" cy="3233880"/>
          </a:xfrm>
          <a:prstGeom prst="rect">
            <a:avLst/>
          </a:prstGeom>
          <a:ln>
            <a:noFill/>
          </a:ln>
        </p:spPr>
      </p:pic>
      <p:pic>
        <p:nvPicPr>
          <p:cNvPr id="102" name="Εικόνα 3"/>
          <p:cNvPicPr/>
          <p:nvPr/>
        </p:nvPicPr>
        <p:blipFill>
          <a:blip r:embed="rId3"/>
          <a:stretch/>
        </p:blipFill>
        <p:spPr>
          <a:xfrm>
            <a:off x="5041440" y="2301480"/>
            <a:ext cx="2544120" cy="381672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a:solidFill>
                  <a:srgbClr val="FFFF00"/>
                </a:solidFill>
                <a:latin typeface="Calibri"/>
              </a:rPr>
              <a:t>Από τις αρχές του 1942, οι μεγάλες αντιστασιακές οργανώσεις αποκτούν στρατιωτικό σκέλος και βγαίνουν στο βουνό</a:t>
            </a:r>
            <a:endParaRPr lang="el-GR" sz="2400" b="0" strike="noStrike" spc="-1">
              <a:latin typeface="Arial"/>
            </a:endParaRPr>
          </a:p>
          <a:p>
            <a:pPr algn="ctr">
              <a:lnSpc>
                <a:spcPct val="90000"/>
              </a:lnSpc>
              <a:spcBef>
                <a:spcPts val="1001"/>
              </a:spcBef>
            </a:pPr>
            <a:endParaRPr lang="el-GR" sz="2400" b="0" strike="noStrike" spc="-1">
              <a:latin typeface="Arial"/>
            </a:endParaRPr>
          </a:p>
        </p:txBody>
      </p:sp>
      <p:pic>
        <p:nvPicPr>
          <p:cNvPr id="104" name="Εικόνα 1"/>
          <p:cNvPicPr/>
          <p:nvPr/>
        </p:nvPicPr>
        <p:blipFill>
          <a:blip r:embed="rId2"/>
          <a:stretch/>
        </p:blipFill>
        <p:spPr>
          <a:xfrm>
            <a:off x="152280" y="1481400"/>
            <a:ext cx="3870720" cy="2903040"/>
          </a:xfrm>
          <a:prstGeom prst="rect">
            <a:avLst/>
          </a:prstGeom>
          <a:ln>
            <a:noFill/>
          </a:ln>
        </p:spPr>
      </p:pic>
      <p:pic>
        <p:nvPicPr>
          <p:cNvPr id="106" name="Εικόνα 6"/>
          <p:cNvPicPr/>
          <p:nvPr/>
        </p:nvPicPr>
        <p:blipFill>
          <a:blip r:embed="rId3"/>
          <a:stretch/>
        </p:blipFill>
        <p:spPr>
          <a:xfrm>
            <a:off x="4111920" y="1481400"/>
            <a:ext cx="4362480" cy="3139368"/>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Εικόνα 1"/>
          <p:cNvPicPr/>
          <p:nvPr/>
        </p:nvPicPr>
        <p:blipFill>
          <a:blip r:embed="rId2"/>
          <a:stretch/>
        </p:blipFill>
        <p:spPr>
          <a:xfrm>
            <a:off x="685980" y="1455660"/>
            <a:ext cx="7647120" cy="3946680"/>
          </a:xfrm>
          <a:prstGeom prst="rect">
            <a:avLst/>
          </a:prstGeom>
          <a:ln>
            <a:noFill/>
          </a:ln>
        </p:spPr>
      </p:pic>
      <p:sp>
        <p:nvSpPr>
          <p:cNvPr id="2" name="Τίτλος 1">
            <a:extLst>
              <a:ext uri="{FF2B5EF4-FFF2-40B4-BE49-F238E27FC236}">
                <a16:creationId xmlns:a16="http://schemas.microsoft.com/office/drawing/2014/main" id="{E9C63C9F-C12F-441D-57FD-AC8C057E1478}"/>
              </a:ext>
            </a:extLst>
          </p:cNvPr>
          <p:cNvSpPr>
            <a:spLocks noGrp="1"/>
          </p:cNvSpPr>
          <p:nvPr>
            <p:ph type="title"/>
          </p:nvPr>
        </p:nvSpPr>
        <p:spPr>
          <a:xfrm>
            <a:off x="685980" y="208080"/>
            <a:ext cx="7772040" cy="1096464"/>
          </a:xfrm>
        </p:spPr>
        <p:txBody>
          <a:bodyPr/>
          <a:lstStyle/>
          <a:p>
            <a:pPr algn="ctr"/>
            <a:r>
              <a:rPr lang="el-GR" sz="3200" dirty="0">
                <a:solidFill>
                  <a:srgbClr val="FFFF00"/>
                </a:solidFill>
              </a:rPr>
              <a:t>Οι Γερμανοί αντιδρούν στην Αντίσταση</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D197E029-38B8-112C-9F44-AA41B660C417}"/>
              </a:ext>
            </a:extLst>
          </p:cNvPr>
          <p:cNvSpPr>
            <a:spLocks noGrp="1"/>
          </p:cNvSpPr>
          <p:nvPr>
            <p:ph type="title"/>
          </p:nvPr>
        </p:nvSpPr>
        <p:spPr>
          <a:xfrm>
            <a:off x="576072" y="82620"/>
            <a:ext cx="7772040" cy="819588"/>
          </a:xfrm>
        </p:spPr>
        <p:txBody>
          <a:bodyPr/>
          <a:lstStyle/>
          <a:p>
            <a:pPr algn="ctr"/>
            <a:r>
              <a:rPr lang="el-GR" sz="2800" dirty="0">
                <a:solidFill>
                  <a:srgbClr val="FFFF00"/>
                </a:solidFill>
              </a:rPr>
              <a:t>Η απάντηση των Γερμανών στην Αντίσταση</a:t>
            </a:r>
          </a:p>
        </p:txBody>
      </p:sp>
      <p:sp>
        <p:nvSpPr>
          <p:cNvPr id="7" name="Υπότιτλος 6">
            <a:extLst>
              <a:ext uri="{FF2B5EF4-FFF2-40B4-BE49-F238E27FC236}">
                <a16:creationId xmlns:a16="http://schemas.microsoft.com/office/drawing/2014/main" id="{B457752A-233C-5782-747E-6451E891FCDF}"/>
              </a:ext>
            </a:extLst>
          </p:cNvPr>
          <p:cNvSpPr>
            <a:spLocks noGrp="1"/>
          </p:cNvSpPr>
          <p:nvPr>
            <p:ph type="subTitle"/>
          </p:nvPr>
        </p:nvSpPr>
        <p:spPr>
          <a:xfrm>
            <a:off x="576072" y="1060704"/>
            <a:ext cx="7881768" cy="5596128"/>
          </a:xfrm>
        </p:spPr>
        <p:txBody>
          <a:bodyPr>
            <a:normAutofit/>
          </a:bodyPr>
          <a:lstStyle/>
          <a:p>
            <a:pPr algn="just">
              <a:buFontTx/>
              <a:buChar char="-"/>
            </a:pPr>
            <a:r>
              <a:rPr lang="el-GR" sz="2800" dirty="0">
                <a:solidFill>
                  <a:srgbClr val="FFFF00"/>
                </a:solidFill>
              </a:rPr>
              <a:t>Οι Γερμανοί αντιδρούν στην Αντίσταση οργανώνοντας μαζικές εκτελέσεις αμάχων σε πολλά χωριά και πόλεις της Ελλάδας (π.χ. Καλάβρυτα).</a:t>
            </a:r>
          </a:p>
          <a:p>
            <a:pPr marL="0" indent="0" algn="just">
              <a:buNone/>
            </a:pPr>
            <a:endParaRPr lang="el-GR" sz="2800" dirty="0">
              <a:solidFill>
                <a:srgbClr val="FFFF00"/>
              </a:solidFill>
            </a:endParaRPr>
          </a:p>
          <a:p>
            <a:pPr algn="just">
              <a:buFontTx/>
              <a:buChar char="-"/>
            </a:pPr>
            <a:r>
              <a:rPr lang="el-GR" sz="2800" dirty="0">
                <a:solidFill>
                  <a:srgbClr val="FFFF00"/>
                </a:solidFill>
              </a:rPr>
              <a:t>Στα αστικά κέντρα οργανώνονται «μπλόκα», με τη συνεργασία των Ταγμάτων Ασφαλείας, που έχει ιδρύσει από το 1943 ο τρίτος πρωθυπουργός κατοχικής κυβέρνησης Ιωάννης Ράλλης (π.χ. το μπλόκο της Κοκκινιάς). </a:t>
            </a:r>
          </a:p>
        </p:txBody>
      </p:sp>
    </p:spTree>
    <p:extLst>
      <p:ext uri="{BB962C8B-B14F-4D97-AF65-F5344CB8AC3E}">
        <p14:creationId xmlns:p14="http://schemas.microsoft.com/office/powerpoint/2010/main" val="61297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349369-D4A9-530B-F7C9-53C2A38BFF69}"/>
              </a:ext>
            </a:extLst>
          </p:cNvPr>
          <p:cNvSpPr>
            <a:spLocks noGrp="1"/>
          </p:cNvSpPr>
          <p:nvPr>
            <p:ph type="title"/>
          </p:nvPr>
        </p:nvSpPr>
        <p:spPr>
          <a:xfrm>
            <a:off x="685800" y="256848"/>
            <a:ext cx="7772040" cy="1019352"/>
          </a:xfrm>
        </p:spPr>
        <p:txBody>
          <a:bodyPr/>
          <a:lstStyle/>
          <a:p>
            <a:pPr algn="ctr"/>
            <a:r>
              <a:rPr lang="el-GR" dirty="0">
                <a:solidFill>
                  <a:srgbClr val="FFFF00"/>
                </a:solidFill>
              </a:rPr>
              <a:t>Τάγματα ασφαλείας</a:t>
            </a:r>
          </a:p>
        </p:txBody>
      </p:sp>
      <p:sp>
        <p:nvSpPr>
          <p:cNvPr id="3" name="Υπότιτλος 2">
            <a:extLst>
              <a:ext uri="{FF2B5EF4-FFF2-40B4-BE49-F238E27FC236}">
                <a16:creationId xmlns:a16="http://schemas.microsoft.com/office/drawing/2014/main" id="{55B84B91-7158-02AF-1CD9-4B809B4B2206}"/>
              </a:ext>
            </a:extLst>
          </p:cNvPr>
          <p:cNvSpPr>
            <a:spLocks noGrp="1"/>
          </p:cNvSpPr>
          <p:nvPr>
            <p:ph type="subTitle"/>
          </p:nvPr>
        </p:nvSpPr>
        <p:spPr>
          <a:xfrm>
            <a:off x="685800" y="1914144"/>
            <a:ext cx="7772040" cy="4474464"/>
          </a:xfrm>
        </p:spPr>
        <p:txBody>
          <a:bodyPr/>
          <a:lstStyle/>
          <a:p>
            <a:pPr algn="just">
              <a:buFontTx/>
              <a:buChar char="-"/>
            </a:pPr>
            <a:r>
              <a:rPr lang="el-GR" sz="2800" dirty="0">
                <a:solidFill>
                  <a:srgbClr val="FFFF00"/>
                </a:solidFill>
              </a:rPr>
              <a:t>Τα Τάγματα Ασφαλείας ήταν ένοπλα σώματα εθελοντών που ιδρύθηκαν στην κατεχόμενη Ελλάδα το 1943, από την </a:t>
            </a:r>
            <a:r>
              <a:rPr lang="el-GR" sz="2800" dirty="0" err="1">
                <a:solidFill>
                  <a:srgbClr val="FFFF00"/>
                </a:solidFill>
              </a:rPr>
              <a:t>δωσιλογική</a:t>
            </a:r>
            <a:r>
              <a:rPr lang="el-GR" sz="2800" dirty="0">
                <a:solidFill>
                  <a:srgbClr val="FFFF00"/>
                </a:solidFill>
              </a:rPr>
              <a:t> κυβέρνηση Ράλλη. Σκοπός του ήταν να συνδράμουν τις γερμανικές δυνάμεις Κατοχής στην αντιμετώπιση του ΕΑΜ-ΕΛΑΣ. Αποτελούνταν, κυρίως, από εθνικιστές, </a:t>
            </a:r>
            <a:r>
              <a:rPr lang="el-GR" sz="2800" dirty="0" err="1">
                <a:solidFill>
                  <a:srgbClr val="FFFF00"/>
                </a:solidFill>
              </a:rPr>
              <a:t>αντικομμουνιστές</a:t>
            </a:r>
            <a:r>
              <a:rPr lang="el-GR" sz="2800" dirty="0">
                <a:solidFill>
                  <a:srgbClr val="FFFF00"/>
                </a:solidFill>
              </a:rPr>
              <a:t> και πρώην στρατιωτικούς. </a:t>
            </a:r>
          </a:p>
          <a:p>
            <a:pPr marL="0" indent="0" algn="just">
              <a:buNone/>
            </a:pPr>
            <a:endParaRPr lang="el-GR" dirty="0">
              <a:solidFill>
                <a:srgbClr val="FFFF00"/>
              </a:solidFill>
            </a:endParaRPr>
          </a:p>
        </p:txBody>
      </p:sp>
    </p:spTree>
    <p:extLst>
      <p:ext uri="{BB962C8B-B14F-4D97-AF65-F5344CB8AC3E}">
        <p14:creationId xmlns:p14="http://schemas.microsoft.com/office/powerpoint/2010/main" val="26472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Shape 1"/>
          <p:cNvSpPr txBox="1"/>
          <p:nvPr/>
        </p:nvSpPr>
        <p:spPr>
          <a:xfrm>
            <a:off x="4047744" y="254160"/>
            <a:ext cx="4803576" cy="6324120"/>
          </a:xfrm>
          <a:prstGeom prst="rect">
            <a:avLst/>
          </a:prstGeom>
          <a:noFill/>
          <a:ln>
            <a:noFill/>
          </a:ln>
        </p:spPr>
        <p:txBody>
          <a:bodyPr>
            <a:normAutofit/>
          </a:bodyPr>
          <a:lstStyle/>
          <a:p>
            <a:pPr algn="ctr">
              <a:lnSpc>
                <a:spcPct val="90000"/>
              </a:lnSpc>
              <a:spcBef>
                <a:spcPts val="1001"/>
              </a:spcBef>
            </a:pPr>
            <a:endParaRPr lang="el-GR" sz="2400" b="0" strike="noStrike" spc="-1" dirty="0">
              <a:solidFill>
                <a:srgbClr val="FFFF00"/>
              </a:solidFill>
              <a:latin typeface="Calibri"/>
            </a:endParaRPr>
          </a:p>
          <a:p>
            <a:pPr algn="ctr">
              <a:lnSpc>
                <a:spcPct val="90000"/>
              </a:lnSpc>
              <a:spcBef>
                <a:spcPts val="1001"/>
              </a:spcBef>
            </a:pPr>
            <a:r>
              <a:rPr lang="el-GR" sz="2400" b="0" strike="noStrike" spc="-1" dirty="0">
                <a:solidFill>
                  <a:srgbClr val="FFFF00"/>
                </a:solidFill>
                <a:latin typeface="Calibri"/>
              </a:rPr>
              <a:t>Η ελληνική κυβέρνηση υπό τον Ι. Μεταξά και το βασιλιά Γεώργιο Β΄ παρέμεινε ουδέτερη.</a:t>
            </a: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Ο </a:t>
            </a:r>
            <a:r>
              <a:rPr lang="el-GR" sz="2400" b="0" strike="noStrike" spc="-1" dirty="0" err="1">
                <a:solidFill>
                  <a:srgbClr val="FFFF00"/>
                </a:solidFill>
                <a:latin typeface="Calibri"/>
              </a:rPr>
              <a:t>Μουσολίνι</a:t>
            </a:r>
            <a:r>
              <a:rPr lang="el-GR" sz="2400" b="0" strike="noStrike" spc="-1" dirty="0">
                <a:solidFill>
                  <a:srgbClr val="FFFF00"/>
                </a:solidFill>
                <a:latin typeface="Calibri"/>
              </a:rPr>
              <a:t>, όμως, ετοιμαζόταν από καιρό για μια επίθεση στην Ελλάδα (για κατάκτηση, αρχικά, του δυτικού της μέρους και νησιών στο Ιόνιο).</a:t>
            </a:r>
            <a:endParaRPr lang="el-GR" sz="2400" b="0" strike="noStrike" spc="-1" dirty="0">
              <a:latin typeface="Arial"/>
            </a:endParaRPr>
          </a:p>
        </p:txBody>
      </p:sp>
      <p:pic>
        <p:nvPicPr>
          <p:cNvPr id="56" name="Picture 4"/>
          <p:cNvPicPr/>
          <p:nvPr/>
        </p:nvPicPr>
        <p:blipFill>
          <a:blip r:embed="rId2"/>
          <a:stretch/>
        </p:blipFill>
        <p:spPr>
          <a:xfrm>
            <a:off x="488016" y="553152"/>
            <a:ext cx="3389040" cy="4982016"/>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0AAE2A-9B69-770A-C292-162C4D4A5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41350"/>
            <a:ext cx="76200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11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6550B5C-ABC6-A152-A445-C3415AFA0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2600"/>
            <a:ext cx="7620000" cy="589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04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DC7D4A4-C313-0B78-4F01-594FC60B67D1}"/>
              </a:ext>
            </a:extLst>
          </p:cNvPr>
          <p:cNvSpPr>
            <a:spLocks noGrp="1"/>
          </p:cNvSpPr>
          <p:nvPr>
            <p:ph type="title"/>
          </p:nvPr>
        </p:nvSpPr>
        <p:spPr>
          <a:xfrm>
            <a:off x="685980" y="5620512"/>
            <a:ext cx="7772040" cy="778632"/>
          </a:xfrm>
        </p:spPr>
        <p:txBody>
          <a:bodyPr/>
          <a:lstStyle/>
          <a:p>
            <a:pPr algn="ctr"/>
            <a:r>
              <a:rPr lang="el-GR" sz="2400" dirty="0" err="1">
                <a:solidFill>
                  <a:srgbClr val="FFFF00"/>
                </a:solidFill>
              </a:rPr>
              <a:t>Ακροναυπλιώτες</a:t>
            </a:r>
            <a:r>
              <a:rPr lang="el-GR" sz="2400" dirty="0">
                <a:solidFill>
                  <a:srgbClr val="FFFF00"/>
                </a:solidFill>
              </a:rPr>
              <a:t> κομμουνιστές κρατούμενοι που θα εκτελεστούν στην Καισαριανή 1</a:t>
            </a:r>
            <a:r>
              <a:rPr lang="el-GR" sz="2400" baseline="30000" dirty="0">
                <a:solidFill>
                  <a:srgbClr val="FFFF00"/>
                </a:solidFill>
              </a:rPr>
              <a:t>η</a:t>
            </a:r>
            <a:r>
              <a:rPr lang="el-GR" sz="2400" dirty="0">
                <a:solidFill>
                  <a:srgbClr val="FFFF00"/>
                </a:solidFill>
              </a:rPr>
              <a:t> </a:t>
            </a:r>
            <a:r>
              <a:rPr lang="el-GR" sz="2400" dirty="0" err="1">
                <a:solidFill>
                  <a:srgbClr val="FFFF00"/>
                </a:solidFill>
              </a:rPr>
              <a:t>Μαϊου</a:t>
            </a:r>
            <a:r>
              <a:rPr lang="el-GR" sz="2400" dirty="0">
                <a:solidFill>
                  <a:srgbClr val="FFFF00"/>
                </a:solidFill>
              </a:rPr>
              <a:t> 1944</a:t>
            </a:r>
          </a:p>
        </p:txBody>
      </p:sp>
      <p:pic>
        <p:nvPicPr>
          <p:cNvPr id="5" name="Εικόνα 4">
            <a:extLst>
              <a:ext uri="{FF2B5EF4-FFF2-40B4-BE49-F238E27FC236}">
                <a16:creationId xmlns:a16="http://schemas.microsoft.com/office/drawing/2014/main" id="{BE162708-BDBA-AA5E-FE7C-F4D536074290}"/>
              </a:ext>
            </a:extLst>
          </p:cNvPr>
          <p:cNvPicPr>
            <a:picLocks noChangeAspect="1"/>
          </p:cNvPicPr>
          <p:nvPr/>
        </p:nvPicPr>
        <p:blipFill>
          <a:blip r:embed="rId2"/>
          <a:stretch>
            <a:fillRect/>
          </a:stretch>
        </p:blipFill>
        <p:spPr>
          <a:xfrm>
            <a:off x="1103376" y="458856"/>
            <a:ext cx="6792402" cy="4905624"/>
          </a:xfrm>
          <a:prstGeom prst="rect">
            <a:avLst/>
          </a:prstGeom>
        </p:spPr>
      </p:pic>
    </p:spTree>
    <p:extLst>
      <p:ext uri="{BB962C8B-B14F-4D97-AF65-F5344CB8AC3E}">
        <p14:creationId xmlns:p14="http://schemas.microsoft.com/office/powerpoint/2010/main" val="1175062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endParaRPr lang="el-GR" sz="2400" b="0" strike="noStrike" spc="-1" dirty="0">
              <a:latin typeface="Arial"/>
            </a:endParaRPr>
          </a:p>
        </p:txBody>
      </p:sp>
      <p:pic>
        <p:nvPicPr>
          <p:cNvPr id="121" name="Εικόνα 4"/>
          <p:cNvPicPr/>
          <p:nvPr/>
        </p:nvPicPr>
        <p:blipFill>
          <a:blip r:embed="rId2"/>
          <a:stretch/>
        </p:blipFill>
        <p:spPr>
          <a:xfrm>
            <a:off x="4283640" y="3893880"/>
            <a:ext cx="4619160" cy="2819160"/>
          </a:xfrm>
          <a:prstGeom prst="rect">
            <a:avLst/>
          </a:prstGeom>
          <a:ln>
            <a:noFill/>
          </a:ln>
        </p:spPr>
      </p:pic>
      <p:pic>
        <p:nvPicPr>
          <p:cNvPr id="122" name="Εικόνα 5"/>
          <p:cNvPicPr/>
          <p:nvPr/>
        </p:nvPicPr>
        <p:blipFill>
          <a:blip r:embed="rId3"/>
          <a:stretch/>
        </p:blipFill>
        <p:spPr>
          <a:xfrm>
            <a:off x="292680" y="497208"/>
            <a:ext cx="4619160" cy="3396672"/>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D838789-F2E4-1C64-DD4E-03A52F9BE2BE}"/>
              </a:ext>
            </a:extLst>
          </p:cNvPr>
          <p:cNvPicPr>
            <a:picLocks noChangeAspect="1"/>
          </p:cNvPicPr>
          <p:nvPr/>
        </p:nvPicPr>
        <p:blipFill>
          <a:blip r:embed="rId2"/>
          <a:stretch>
            <a:fillRect/>
          </a:stretch>
        </p:blipFill>
        <p:spPr>
          <a:xfrm>
            <a:off x="198346" y="143256"/>
            <a:ext cx="7213600" cy="3810000"/>
          </a:xfrm>
          <a:prstGeom prst="rect">
            <a:avLst/>
          </a:prstGeom>
        </p:spPr>
      </p:pic>
      <p:pic>
        <p:nvPicPr>
          <p:cNvPr id="5" name="Εικόνα 4">
            <a:extLst>
              <a:ext uri="{FF2B5EF4-FFF2-40B4-BE49-F238E27FC236}">
                <a16:creationId xmlns:a16="http://schemas.microsoft.com/office/drawing/2014/main" id="{78EA576B-3C95-A751-4ACB-49655F434791}"/>
              </a:ext>
            </a:extLst>
          </p:cNvPr>
          <p:cNvPicPr>
            <a:picLocks noChangeAspect="1"/>
          </p:cNvPicPr>
          <p:nvPr/>
        </p:nvPicPr>
        <p:blipFill>
          <a:blip r:embed="rId3"/>
          <a:stretch>
            <a:fillRect/>
          </a:stretch>
        </p:blipFill>
        <p:spPr>
          <a:xfrm>
            <a:off x="3805146" y="4023360"/>
            <a:ext cx="5183406" cy="2691384"/>
          </a:xfrm>
          <a:prstGeom prst="rect">
            <a:avLst/>
          </a:prstGeom>
        </p:spPr>
      </p:pic>
    </p:spTree>
    <p:extLst>
      <p:ext uri="{BB962C8B-B14F-4D97-AF65-F5344CB8AC3E}">
        <p14:creationId xmlns:p14="http://schemas.microsoft.com/office/powerpoint/2010/main" val="116328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Ζαχαριάδης για φωτογραφίες με την εκτέλεση 200 κουμουνιστών στην Καισαριανή: Για να θυμόμαστε ποιος είναι ποιος σ’ αυτή τη χώρα">
            <a:extLst>
              <a:ext uri="{FF2B5EF4-FFF2-40B4-BE49-F238E27FC236}">
                <a16:creationId xmlns:a16="http://schemas.microsoft.com/office/drawing/2014/main" id="{BE84C39A-8072-179F-CD89-A77434F00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9144000" cy="49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952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0 καισαριανή">
            <a:extLst>
              <a:ext uri="{FF2B5EF4-FFF2-40B4-BE49-F238E27FC236}">
                <a16:creationId xmlns:a16="http://schemas.microsoft.com/office/drawing/2014/main" id="{FE139A69-14D9-BCA5-3196-1EB11E68A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030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Από νωρίς η Ιταλία επιδόθηκε σε προπαγανδιστικές κι εκφοβιστικές ενέργειες</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-Κατάληψη της Αλβανίας (4-1939)</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a:t>
            </a:r>
            <a:r>
              <a:rPr lang="el-GR" sz="2400" b="0" strike="noStrike" spc="-1" dirty="0" err="1">
                <a:solidFill>
                  <a:srgbClr val="FFFF00"/>
                </a:solidFill>
                <a:latin typeface="Calibri"/>
              </a:rPr>
              <a:t>Υπερπτήσεις</a:t>
            </a:r>
            <a:r>
              <a:rPr lang="el-GR" sz="2400" b="0" strike="noStrike" spc="-1" dirty="0">
                <a:solidFill>
                  <a:srgbClr val="FFFF00"/>
                </a:solidFill>
                <a:latin typeface="Calibri"/>
              </a:rPr>
              <a:t> ιταλικών αεροσκαφών</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-15 Αυγούστου 1940, βύθιση του καταδρομικού «Έλλη» στο λιμάνι της Τήνου</a:t>
            </a:r>
            <a:endParaRPr lang="el-GR" sz="2400" b="0" strike="noStrike" spc="-1" dirty="0">
              <a:latin typeface="Arial"/>
            </a:endParaRPr>
          </a:p>
        </p:txBody>
      </p:sp>
      <p:pic>
        <p:nvPicPr>
          <p:cNvPr id="58" name="Εικόνα 1"/>
          <p:cNvPicPr/>
          <p:nvPr/>
        </p:nvPicPr>
        <p:blipFill>
          <a:blip r:embed="rId2"/>
          <a:stretch/>
        </p:blipFill>
        <p:spPr>
          <a:xfrm>
            <a:off x="1884816" y="2966400"/>
            <a:ext cx="5966832" cy="3519744"/>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r>
              <a:rPr lang="el-GR" sz="2400" b="0" strike="noStrike" spc="-1" dirty="0">
                <a:solidFill>
                  <a:srgbClr val="FFFF00"/>
                </a:solidFill>
                <a:latin typeface="Calibri"/>
              </a:rPr>
              <a:t>Τα χαράματα της 28</a:t>
            </a:r>
            <a:r>
              <a:rPr lang="el-GR" sz="2400" b="0" strike="noStrike" spc="-1" baseline="30000" dirty="0">
                <a:solidFill>
                  <a:srgbClr val="FFFF00"/>
                </a:solidFill>
                <a:latin typeface="Calibri"/>
              </a:rPr>
              <a:t>ης</a:t>
            </a:r>
            <a:r>
              <a:rPr lang="el-GR" sz="2400" b="0" strike="noStrike" spc="-1" dirty="0">
                <a:solidFill>
                  <a:srgbClr val="FFFF00"/>
                </a:solidFill>
                <a:latin typeface="Calibri"/>
              </a:rPr>
              <a:t> Οκτ. 1940 η Ιταλία απέστειλε τελεσίγραφο στην Ελλάδα για εκχώρηση κυριαρχίας σημαντικών ελλ. Εδαφών.</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Ο Ι. Μεταξάς αρνήθηκε.</a:t>
            </a:r>
            <a:endParaRPr lang="el-GR" sz="2400" b="0" strike="noStrike" spc="-1" dirty="0">
              <a:latin typeface="Arial"/>
            </a:endParaRPr>
          </a:p>
          <a:p>
            <a:pPr algn="ctr">
              <a:lnSpc>
                <a:spcPct val="90000"/>
              </a:lnSpc>
              <a:spcBef>
                <a:spcPts val="1001"/>
              </a:spcBef>
            </a:pPr>
            <a:r>
              <a:rPr lang="el-GR" sz="2400" b="0" strike="noStrike" spc="-1" dirty="0">
                <a:solidFill>
                  <a:srgbClr val="FFFF00"/>
                </a:solidFill>
                <a:latin typeface="Calibri"/>
              </a:rPr>
              <a:t>Η Ιταλία διέταξε εισβολή στα ελληνικά εδάφη.</a:t>
            </a: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a:p>
            <a:pPr algn="ctr">
              <a:lnSpc>
                <a:spcPct val="90000"/>
              </a:lnSpc>
              <a:spcBef>
                <a:spcPts val="1001"/>
              </a:spcBef>
            </a:pPr>
            <a:endParaRPr lang="el-GR" sz="2400" b="0" strike="noStrike" spc="-1" dirty="0">
              <a:latin typeface="Arial"/>
            </a:endParaRPr>
          </a:p>
        </p:txBody>
      </p:sp>
      <p:pic>
        <p:nvPicPr>
          <p:cNvPr id="61" name="Εικόνα 4"/>
          <p:cNvPicPr/>
          <p:nvPr/>
        </p:nvPicPr>
        <p:blipFill>
          <a:blip r:embed="rId2"/>
          <a:stretch/>
        </p:blipFill>
        <p:spPr>
          <a:xfrm>
            <a:off x="1856880" y="2287080"/>
            <a:ext cx="5379120" cy="38156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Shape 1"/>
          <p:cNvSpPr txBox="1"/>
          <p:nvPr/>
        </p:nvSpPr>
        <p:spPr>
          <a:xfrm>
            <a:off x="241200" y="0"/>
            <a:ext cx="8610120" cy="6857640"/>
          </a:xfrm>
          <a:prstGeom prst="rect">
            <a:avLst/>
          </a:prstGeom>
          <a:noFill/>
          <a:ln>
            <a:noFill/>
          </a:ln>
        </p:spPr>
        <p:txBody>
          <a:bodyPr>
            <a:normAutofit lnSpcReduction="10000"/>
          </a:bodyPr>
          <a:lstStyle/>
          <a:p>
            <a:pPr algn="ctr">
              <a:lnSpc>
                <a:spcPct val="90000"/>
              </a:lnSpc>
              <a:spcBef>
                <a:spcPts val="1001"/>
              </a:spcBef>
            </a:pPr>
            <a:r>
              <a:rPr lang="el-GR" sz="2400" b="1" strike="noStrike" spc="-1" dirty="0">
                <a:solidFill>
                  <a:srgbClr val="FFFF00"/>
                </a:solidFill>
                <a:latin typeface="Calibri"/>
              </a:rPr>
              <a:t>Ο Ιταλός Πρέσβης, </a:t>
            </a:r>
            <a:r>
              <a:rPr lang="el-GR" sz="2400" b="1" strike="noStrike" spc="-1" dirty="0" err="1">
                <a:solidFill>
                  <a:srgbClr val="FFFF00"/>
                </a:solidFill>
                <a:latin typeface="Calibri"/>
              </a:rPr>
              <a:t>Εμανουέλε</a:t>
            </a:r>
            <a:r>
              <a:rPr lang="el-GR" sz="2400" b="1" strike="noStrike" spc="-1" dirty="0">
                <a:solidFill>
                  <a:srgbClr val="FFFF00"/>
                </a:solidFill>
                <a:latin typeface="Calibri"/>
              </a:rPr>
              <a:t> </a:t>
            </a:r>
            <a:r>
              <a:rPr lang="el-GR" sz="2400" b="1" strike="noStrike" spc="-1" dirty="0" err="1">
                <a:solidFill>
                  <a:srgbClr val="FFFF00"/>
                </a:solidFill>
                <a:latin typeface="Calibri"/>
              </a:rPr>
              <a:t>Γκράτσι</a:t>
            </a:r>
            <a:r>
              <a:rPr lang="el-GR" sz="2400" b="1" strike="noStrike" spc="-1" dirty="0">
                <a:solidFill>
                  <a:srgbClr val="FFFF00"/>
                </a:solidFill>
                <a:latin typeface="Calibri"/>
              </a:rPr>
              <a:t>, επιδίδει στον πρωθυπουργό της Ελλάδας, Ιωάννη Μεταξά, το ιταλικό τελεσίγραφο στις 28 Οκτωβρίου 1940</a:t>
            </a:r>
            <a:endParaRPr lang="el-GR" sz="2400" b="0" strike="noStrike" spc="-1" dirty="0">
              <a:latin typeface="Arial"/>
            </a:endParaRPr>
          </a:p>
          <a:p>
            <a:pPr algn="ctr">
              <a:lnSpc>
                <a:spcPct val="90000"/>
              </a:lnSpc>
              <a:spcBef>
                <a:spcPts val="1001"/>
              </a:spcBef>
            </a:pPr>
            <a:r>
              <a:rPr lang="el-GR" b="0" i="1" strike="noStrike" spc="-1" dirty="0">
                <a:solidFill>
                  <a:srgbClr val="FFFF00"/>
                </a:solidFill>
                <a:latin typeface="Calibri"/>
              </a:rPr>
              <a:t>«Την καθορισμένη ώρα, δέκα περίπου λεπτά πριν από τις 3, ο Στρατιωτικός Ακόλουθος, ο διερμηνέας και εγώ φθάσαμε στην </a:t>
            </a:r>
            <a:r>
              <a:rPr lang="el-GR" b="0" i="1" strike="noStrike" spc="-1" dirty="0" err="1">
                <a:solidFill>
                  <a:srgbClr val="FFFF00"/>
                </a:solidFill>
                <a:latin typeface="Calibri"/>
              </a:rPr>
              <a:t>καγκελλόπορτα</a:t>
            </a:r>
            <a:r>
              <a:rPr lang="el-GR" b="0" i="1" strike="noStrike" spc="-1" dirty="0">
                <a:solidFill>
                  <a:srgbClr val="FFFF00"/>
                </a:solidFill>
                <a:latin typeface="Calibri"/>
              </a:rPr>
              <a:t> της μικρής βίλλας, όπου έμενε ο Πρωθυπουργός. Ο </a:t>
            </a:r>
            <a:r>
              <a:rPr lang="el-GR" b="0" i="1" strike="noStrike" spc="-1" dirty="0" err="1">
                <a:solidFill>
                  <a:srgbClr val="FFFF00"/>
                </a:solidFill>
                <a:latin typeface="Calibri"/>
              </a:rPr>
              <a:t>comm</a:t>
            </a:r>
            <a:r>
              <a:rPr lang="el-GR" b="0" i="1" strike="noStrike" spc="-1" dirty="0">
                <a:solidFill>
                  <a:srgbClr val="FFFF00"/>
                </a:solidFill>
                <a:latin typeface="Calibri"/>
              </a:rPr>
              <a:t>. De </a:t>
            </a:r>
            <a:r>
              <a:rPr lang="el-GR" b="0" i="1" strike="noStrike" spc="-1" dirty="0" err="1">
                <a:solidFill>
                  <a:srgbClr val="FFFF00"/>
                </a:solidFill>
                <a:latin typeface="Calibri"/>
              </a:rPr>
              <a:t>Santo</a:t>
            </a:r>
            <a:r>
              <a:rPr lang="el-GR" b="0" i="1" strike="noStrike" spc="-1" dirty="0">
                <a:solidFill>
                  <a:srgbClr val="FFFF00"/>
                </a:solidFill>
                <a:latin typeface="Calibri"/>
              </a:rPr>
              <a:t> είπε στον φρουρό να ειδοποιήσει τον Πρωθυπουργό ότι ο </a:t>
            </a:r>
            <a:r>
              <a:rPr lang="el-GR" b="0" i="1" strike="noStrike" spc="-1" dirty="0" err="1">
                <a:solidFill>
                  <a:srgbClr val="FFFF00"/>
                </a:solidFill>
                <a:latin typeface="Calibri"/>
              </a:rPr>
              <a:t>Πρέσβυς</a:t>
            </a:r>
            <a:r>
              <a:rPr lang="el-GR" b="0" i="1" strike="noStrike" spc="-1" dirty="0">
                <a:solidFill>
                  <a:srgbClr val="FFFF00"/>
                </a:solidFill>
                <a:latin typeface="Calibri"/>
              </a:rPr>
              <a:t> της Ιταλίας επιθυμούσε να γίνει δεκτός για μία άκρως επείγουσα ανακοίνωση. Ο φρουρός άρχισε να κτυπά ένα ηλεκτρικό κουδούνι που επικοινωνούσε με το εσωτερικό του σπιτιού, αλλά το υπηρετικό προσωπικό κοιμόταν. Περιμέναμε για μερικά ατέλειωτα λεπτά μπροστά στην </a:t>
            </a:r>
            <a:r>
              <a:rPr lang="el-GR" b="0" i="1" strike="noStrike" spc="-1" dirty="0" err="1">
                <a:solidFill>
                  <a:srgbClr val="FFFF00"/>
                </a:solidFill>
                <a:latin typeface="Calibri"/>
              </a:rPr>
              <a:t>καγκελλόπορτα</a:t>
            </a:r>
            <a:r>
              <a:rPr lang="el-GR" b="0" i="1" strike="noStrike" spc="-1" dirty="0">
                <a:solidFill>
                  <a:srgbClr val="FFFF00"/>
                </a:solidFill>
                <a:latin typeface="Calibri"/>
              </a:rPr>
              <a:t>. Μες στην </a:t>
            </a:r>
            <a:r>
              <a:rPr lang="el-GR" b="0" i="1" strike="noStrike" spc="-1" dirty="0" err="1">
                <a:solidFill>
                  <a:srgbClr val="FFFF00"/>
                </a:solidFill>
                <a:latin typeface="Calibri"/>
              </a:rPr>
              <a:t>βαθειά</a:t>
            </a:r>
            <a:r>
              <a:rPr lang="el-GR" b="0" i="1" strike="noStrike" spc="-1" dirty="0">
                <a:solidFill>
                  <a:srgbClr val="FFFF00"/>
                </a:solidFill>
                <a:latin typeface="Calibri"/>
              </a:rPr>
              <a:t> σιωπή της νύχτας ακουγόταν το γαύγισμα ενός σκύλου. </a:t>
            </a:r>
            <a:br>
              <a:rPr dirty="0"/>
            </a:br>
            <a:r>
              <a:rPr lang="el-GR" b="0" i="1" strike="noStrike" spc="-1" dirty="0">
                <a:solidFill>
                  <a:srgbClr val="FFFF00"/>
                </a:solidFill>
                <a:latin typeface="Calibri"/>
              </a:rPr>
              <a:t>Επί τέλους το κουδούνισμα ξύπνησε τον ίδιο τον Μεταξά, ο οποίος έκαμε την εμφάνισή του σε μία μικρή πόρτα υπηρεσίας και, αναγνωρίζοντάς με, διέταξε τον φρουρό να με αφήσει να περάσω. Οι δύο συνοδοί μου έμειναν στον δρόμο περιμένοντάς με, έξω από την </a:t>
            </a:r>
            <a:r>
              <a:rPr lang="el-GR" b="0" i="1" strike="noStrike" spc="-1" dirty="0" err="1">
                <a:solidFill>
                  <a:srgbClr val="FFFF00"/>
                </a:solidFill>
                <a:latin typeface="Calibri"/>
              </a:rPr>
              <a:t>καγκελλόπορτα</a:t>
            </a:r>
            <a:r>
              <a:rPr lang="el-GR" b="0" i="1" strike="noStrike" spc="-1" dirty="0">
                <a:solidFill>
                  <a:srgbClr val="FFFF00"/>
                </a:solidFill>
                <a:latin typeface="Calibri"/>
              </a:rPr>
              <a:t>. Ο Μεταξάς είχε φορέσει μια </a:t>
            </a:r>
            <a:r>
              <a:rPr lang="el-GR" b="0" i="1" strike="noStrike" spc="-1" dirty="0" err="1">
                <a:solidFill>
                  <a:srgbClr val="FFFF00"/>
                </a:solidFill>
                <a:latin typeface="Calibri"/>
              </a:rPr>
              <a:t>σκούρη</a:t>
            </a:r>
            <a:r>
              <a:rPr lang="el-GR" b="0" i="1" strike="noStrike" spc="-1" dirty="0">
                <a:solidFill>
                  <a:srgbClr val="FFFF00"/>
                </a:solidFill>
                <a:latin typeface="Calibri"/>
              </a:rPr>
              <a:t> μάλλινη ρόμπα, από τον γιακά της οποίας φαινόταν ένα </a:t>
            </a:r>
            <a:r>
              <a:rPr lang="el-GR" b="0" i="1" strike="noStrike" spc="-1" dirty="0" err="1">
                <a:solidFill>
                  <a:srgbClr val="FFFF00"/>
                </a:solidFill>
                <a:latin typeface="Calibri"/>
              </a:rPr>
              <a:t>μετριότατο</a:t>
            </a:r>
            <a:r>
              <a:rPr lang="el-GR" b="0" i="1" strike="noStrike" spc="-1" dirty="0">
                <a:solidFill>
                  <a:srgbClr val="FFFF00"/>
                </a:solidFill>
                <a:latin typeface="Calibri"/>
              </a:rPr>
              <a:t> βαμβακερό </a:t>
            </a:r>
            <a:r>
              <a:rPr lang="el-GR" b="0" i="1" strike="noStrike" spc="-1" dirty="0" err="1">
                <a:solidFill>
                  <a:srgbClr val="FFFF00"/>
                </a:solidFill>
                <a:latin typeface="Calibri"/>
              </a:rPr>
              <a:t>νυκτικό</a:t>
            </a:r>
            <a:r>
              <a:rPr lang="el-GR" b="0" i="1" strike="noStrike" spc="-1" dirty="0">
                <a:solidFill>
                  <a:srgbClr val="FFFF00"/>
                </a:solidFill>
                <a:latin typeface="Calibri"/>
              </a:rPr>
              <a:t>. Μου έσφιξε το χέρι, με έβαλε μέσα και με άφησε να περάσω σε ένα μικρό σαλόνι, το συνηθισμένο σαλονάκι μιας μικροαστικής εξοχικής </a:t>
            </a:r>
            <a:r>
              <a:rPr lang="el-GR" b="0" i="1" strike="noStrike" spc="-1" dirty="0" err="1">
                <a:solidFill>
                  <a:srgbClr val="FFFF00"/>
                </a:solidFill>
                <a:latin typeface="Calibri"/>
              </a:rPr>
              <a:t>βιλλίτσας</a:t>
            </a:r>
            <a:r>
              <a:rPr lang="el-GR" b="0" i="1" strike="noStrike" spc="-1" dirty="0">
                <a:solidFill>
                  <a:srgbClr val="FFFF00"/>
                </a:solidFill>
                <a:latin typeface="Calibri"/>
              </a:rPr>
              <a:t>. Αυτό το περιβάλλον </a:t>
            </a:r>
            <a:r>
              <a:rPr lang="el-GR" b="0" i="1" strike="noStrike" spc="-1" dirty="0" err="1">
                <a:solidFill>
                  <a:srgbClr val="FFFF00"/>
                </a:solidFill>
                <a:latin typeface="Calibri"/>
              </a:rPr>
              <a:t>αλά</a:t>
            </a:r>
            <a:r>
              <a:rPr lang="el-GR" b="0" i="1" strike="noStrike" spc="-1" dirty="0">
                <a:solidFill>
                  <a:srgbClr val="FFFF00"/>
                </a:solidFill>
                <a:latin typeface="Calibri"/>
              </a:rPr>
              <a:t> </a:t>
            </a:r>
            <a:r>
              <a:rPr lang="el-GR" b="0" i="1" strike="noStrike" spc="-1" dirty="0" err="1">
                <a:solidFill>
                  <a:srgbClr val="FFFF00"/>
                </a:solidFill>
                <a:latin typeface="Calibri"/>
              </a:rPr>
              <a:t>Guido</a:t>
            </a:r>
            <a:r>
              <a:rPr lang="el-GR" b="0" i="1" strike="noStrike" spc="-1" dirty="0">
                <a:solidFill>
                  <a:srgbClr val="FFFF00"/>
                </a:solidFill>
                <a:latin typeface="Calibri"/>
              </a:rPr>
              <a:t> </a:t>
            </a:r>
            <a:r>
              <a:rPr lang="el-GR" b="0" i="1" strike="noStrike" spc="-1" dirty="0" err="1">
                <a:solidFill>
                  <a:srgbClr val="FFFF00"/>
                </a:solidFill>
                <a:latin typeface="Calibri"/>
              </a:rPr>
              <a:t>Gozzano</a:t>
            </a:r>
            <a:r>
              <a:rPr lang="el-GR" b="0" i="1" strike="noStrike" spc="-1" dirty="0">
                <a:solidFill>
                  <a:srgbClr val="FFFF00"/>
                </a:solidFill>
                <a:latin typeface="Calibri"/>
              </a:rPr>
              <a:t>, με τα κακόγουστα "καλά" του πράγματα μ' έκανε να αναλογιστώ προς στιγμήν με κάποιο πικρό κρυφό χαμόγελο την Βίλλα </a:t>
            </a:r>
            <a:r>
              <a:rPr lang="el-GR" b="0" i="1" strike="noStrike" spc="-1" dirty="0" err="1">
                <a:solidFill>
                  <a:srgbClr val="FFFF00"/>
                </a:solidFill>
                <a:latin typeface="Calibri"/>
              </a:rPr>
              <a:t>Τορλόνια</a:t>
            </a:r>
            <a:r>
              <a:rPr lang="el-GR" b="0" i="1" strike="noStrike" spc="-1" dirty="0">
                <a:solidFill>
                  <a:srgbClr val="FFFF00"/>
                </a:solidFill>
                <a:latin typeface="Calibri"/>
              </a:rPr>
              <a:t>. Μόλις καθίσαμε του είπα ότι η Κυβέρνησή μου μου είχε αναθέσει να του κάμω μία άκρως επείγουσα ανακοίνωση και χωρίς άλλα λόγια του έδωσα το κείμενο. Ο Μεταξάς άρχισε να το διαβάζει. Τα χέρια που κρατούσαν το χαρτί έτρεμαν ελαφρά και μέσα από τα γυαλιά έβλεπα τα μάτια να βουρκώνουν, όπως συνήθιζε όταν ήταν συγκινημένος. Όταν τελείωσε την ανάγνωση, με κοίταξε κατά πρόσωπο και μου είπε με φωνή λυπημένη αλλά σταθερή: "</a:t>
            </a:r>
            <a:r>
              <a:rPr lang="el-GR" b="0" i="1" strike="noStrike" spc="-1" dirty="0" err="1">
                <a:solidFill>
                  <a:srgbClr val="FFFF00"/>
                </a:solidFill>
                <a:latin typeface="Calibri"/>
              </a:rPr>
              <a:t>Alors</a:t>
            </a:r>
            <a:r>
              <a:rPr lang="el-GR" b="0" i="1" strike="noStrike" spc="-1" dirty="0">
                <a:solidFill>
                  <a:srgbClr val="FFFF00"/>
                </a:solidFill>
                <a:latin typeface="Calibri"/>
              </a:rPr>
              <a:t>, c' est </a:t>
            </a:r>
            <a:r>
              <a:rPr lang="el-GR" b="0" i="1" strike="noStrike" spc="-1" dirty="0" err="1">
                <a:solidFill>
                  <a:srgbClr val="FFFF00"/>
                </a:solidFill>
                <a:latin typeface="Calibri"/>
              </a:rPr>
              <a:t>la</a:t>
            </a:r>
            <a:r>
              <a:rPr lang="el-GR" b="0" i="1" strike="noStrike" spc="-1" dirty="0">
                <a:solidFill>
                  <a:srgbClr val="FFFF00"/>
                </a:solidFill>
                <a:latin typeface="Calibri"/>
              </a:rPr>
              <a:t> </a:t>
            </a:r>
            <a:r>
              <a:rPr lang="el-GR" b="0" i="1" strike="noStrike" spc="-1" dirty="0" err="1">
                <a:solidFill>
                  <a:srgbClr val="FFFF00"/>
                </a:solidFill>
                <a:latin typeface="Calibri"/>
              </a:rPr>
              <a:t>guerre</a:t>
            </a:r>
            <a:r>
              <a:rPr lang="el-GR" b="0" i="1" strike="noStrike" spc="-1" dirty="0">
                <a:solidFill>
                  <a:srgbClr val="FFFF00"/>
                </a:solidFill>
                <a:latin typeface="Calibri"/>
              </a:rPr>
              <a:t>"». </a:t>
            </a:r>
            <a:endParaRPr lang="el-GR" b="0" strike="noStrike" spc="-1" dirty="0">
              <a:latin typeface="Arial"/>
            </a:endParaRPr>
          </a:p>
          <a:p>
            <a:pPr algn="ctr">
              <a:lnSpc>
                <a:spcPct val="90000"/>
              </a:lnSpc>
              <a:spcBef>
                <a:spcPts val="1001"/>
              </a:spcBef>
            </a:pPr>
            <a:r>
              <a:rPr lang="el-GR" sz="2400" b="0" strike="noStrike" spc="-1" dirty="0" err="1">
                <a:solidFill>
                  <a:srgbClr val="FFFF00"/>
                </a:solidFill>
                <a:latin typeface="Calibri"/>
              </a:rPr>
              <a:t>Εμανουέλε</a:t>
            </a:r>
            <a:r>
              <a:rPr lang="el-GR" sz="2400" b="0" strike="noStrike" spc="-1" dirty="0">
                <a:solidFill>
                  <a:srgbClr val="FFFF00"/>
                </a:solidFill>
                <a:latin typeface="Calibri"/>
              </a:rPr>
              <a:t> </a:t>
            </a:r>
            <a:r>
              <a:rPr lang="el-GR" sz="2400" b="0" strike="noStrike" spc="-1" dirty="0" err="1">
                <a:solidFill>
                  <a:srgbClr val="FFFF00"/>
                </a:solidFill>
                <a:latin typeface="Calibri"/>
              </a:rPr>
              <a:t>Γκράτσι</a:t>
            </a:r>
            <a:r>
              <a:rPr lang="el-GR" sz="2400" b="0" strike="noStrike" spc="-1" dirty="0">
                <a:solidFill>
                  <a:srgbClr val="FFFF00"/>
                </a:solidFill>
                <a:latin typeface="Calibri"/>
              </a:rPr>
              <a:t>,</a:t>
            </a:r>
            <a:r>
              <a:rPr lang="el-GR" sz="2400" b="0" i="1" strike="noStrike" spc="-1" dirty="0">
                <a:solidFill>
                  <a:srgbClr val="FFFF00"/>
                </a:solidFill>
                <a:latin typeface="Calibri"/>
              </a:rPr>
              <a:t> Η αρχή του τέλους (η επιχείρηση κατά της Ελλάδος)</a:t>
            </a:r>
            <a:r>
              <a:rPr lang="el-GR" sz="2400" b="0" strike="noStrike" spc="-1" dirty="0">
                <a:solidFill>
                  <a:srgbClr val="FFFF00"/>
                </a:solidFill>
                <a:latin typeface="Calibri"/>
              </a:rPr>
              <a:t>, </a:t>
            </a:r>
            <a:r>
              <a:rPr lang="el-GR" sz="2400" b="0" strike="noStrike" spc="-1" dirty="0" err="1">
                <a:solidFill>
                  <a:srgbClr val="FFFF00"/>
                </a:solidFill>
                <a:latin typeface="Calibri"/>
              </a:rPr>
              <a:t>μτφρ</a:t>
            </a:r>
            <a:r>
              <a:rPr lang="el-GR" sz="2400" b="0" strike="noStrike" spc="-1" dirty="0">
                <a:solidFill>
                  <a:srgbClr val="FFFF00"/>
                </a:solidFill>
                <a:latin typeface="Calibri"/>
              </a:rPr>
              <a:t>. </a:t>
            </a:r>
            <a:r>
              <a:rPr lang="el-GR" sz="2400" b="0" strike="noStrike" spc="-1" dirty="0" err="1">
                <a:solidFill>
                  <a:srgbClr val="FFFF00"/>
                </a:solidFill>
                <a:latin typeface="Calibri"/>
              </a:rPr>
              <a:t>Χρυσώ</a:t>
            </a:r>
            <a:r>
              <a:rPr lang="el-GR" sz="2400" b="0" strike="noStrike" spc="-1" dirty="0">
                <a:solidFill>
                  <a:srgbClr val="FFFF00"/>
                </a:solidFill>
                <a:latin typeface="Calibri"/>
              </a:rPr>
              <a:t> Γκίκα, Εστία, Αθήνα 1980, σ. 284- 285.</a:t>
            </a:r>
            <a:endParaRPr lang="el-GR" sz="2400" b="0" strike="noStrike" spc="-1" dirty="0">
              <a:latin typeface="Arial"/>
            </a:endParaRPr>
          </a:p>
          <a:p>
            <a:pPr algn="ctr">
              <a:lnSpc>
                <a:spcPct val="90000"/>
              </a:lnSpc>
              <a:spcBef>
                <a:spcPts val="1001"/>
              </a:spcBef>
            </a:pPr>
            <a:endParaRPr lang="el-GR"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Shape 1"/>
          <p:cNvSpPr txBox="1"/>
          <p:nvPr/>
        </p:nvSpPr>
        <p:spPr>
          <a:xfrm>
            <a:off x="241200" y="254160"/>
            <a:ext cx="8610120" cy="6324120"/>
          </a:xfrm>
          <a:prstGeom prst="rect">
            <a:avLst/>
          </a:prstGeom>
          <a:noFill/>
          <a:ln>
            <a:noFill/>
          </a:ln>
        </p:spPr>
        <p:txBody>
          <a:bodyPr>
            <a:normAutofit/>
          </a:bodyPr>
          <a:lstStyle/>
          <a:p>
            <a:pPr algn="ctr">
              <a:lnSpc>
                <a:spcPct val="90000"/>
              </a:lnSpc>
              <a:spcBef>
                <a:spcPts val="1001"/>
              </a:spcBef>
            </a:pPr>
            <a:endParaRPr lang="el-GR" sz="3200" b="0" strike="noStrike" spc="-1">
              <a:latin typeface="Arial"/>
            </a:endParaRPr>
          </a:p>
          <a:p>
            <a:pPr algn="ctr">
              <a:lnSpc>
                <a:spcPct val="90000"/>
              </a:lnSpc>
              <a:spcBef>
                <a:spcPts val="1001"/>
              </a:spcBef>
            </a:pPr>
            <a:endParaRPr lang="el-GR" sz="3200" b="0" strike="noStrike" spc="-1">
              <a:latin typeface="Arial"/>
            </a:endParaRPr>
          </a:p>
        </p:txBody>
      </p:sp>
      <p:pic>
        <p:nvPicPr>
          <p:cNvPr id="64" name="Εικόνα 1"/>
          <p:cNvPicPr/>
          <p:nvPr/>
        </p:nvPicPr>
        <p:blipFill>
          <a:blip r:embed="rId2"/>
          <a:stretch/>
        </p:blipFill>
        <p:spPr>
          <a:xfrm>
            <a:off x="0" y="0"/>
            <a:ext cx="4018320" cy="4344120"/>
          </a:xfrm>
          <a:prstGeom prst="rect">
            <a:avLst/>
          </a:prstGeom>
          <a:ln>
            <a:noFill/>
          </a:ln>
        </p:spPr>
      </p:pic>
      <p:pic>
        <p:nvPicPr>
          <p:cNvPr id="65" name="Εικόνα 3"/>
          <p:cNvPicPr/>
          <p:nvPr/>
        </p:nvPicPr>
        <p:blipFill>
          <a:blip r:embed="rId3"/>
          <a:stretch/>
        </p:blipFill>
        <p:spPr>
          <a:xfrm>
            <a:off x="4291560" y="3623040"/>
            <a:ext cx="4852080" cy="32346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Εικόνα 3"/>
          <p:cNvPicPr/>
          <p:nvPr/>
        </p:nvPicPr>
        <p:blipFill>
          <a:blip r:embed="rId2"/>
          <a:stretch/>
        </p:blipFill>
        <p:spPr>
          <a:xfrm>
            <a:off x="1423440" y="579600"/>
            <a:ext cx="6488640" cy="56732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Shape 1"/>
          <p:cNvSpPr txBox="1"/>
          <p:nvPr/>
        </p:nvSpPr>
        <p:spPr>
          <a:xfrm>
            <a:off x="241200" y="254160"/>
            <a:ext cx="8902440" cy="6324120"/>
          </a:xfrm>
          <a:prstGeom prst="rect">
            <a:avLst/>
          </a:prstGeom>
          <a:noFill/>
          <a:ln>
            <a:noFill/>
          </a:ln>
        </p:spPr>
        <p:txBody>
          <a:bodyPr>
            <a:normAutofit/>
          </a:bodyPr>
          <a:lstStyle/>
          <a:p>
            <a:pPr algn="ctr">
              <a:lnSpc>
                <a:spcPct val="90000"/>
              </a:lnSpc>
              <a:spcBef>
                <a:spcPts val="1001"/>
              </a:spcBef>
            </a:pPr>
            <a:r>
              <a:rPr lang="el-GR" sz="2200" b="0" strike="noStrike" spc="-1" dirty="0">
                <a:solidFill>
                  <a:srgbClr val="FFFF00"/>
                </a:solidFill>
                <a:latin typeface="Calibri"/>
              </a:rPr>
              <a:t>Από τις 14 Νοέ.1940 ο ελληνικός στρατός πέρασε στην αντεπίθεση. Σύντομα, τα ελληνικά στρατεύματα περνούν σε Αλβανικά </a:t>
            </a:r>
            <a:r>
              <a:rPr lang="el-GR" sz="2200" b="0" strike="noStrike" spc="-1" dirty="0" err="1">
                <a:solidFill>
                  <a:srgbClr val="FFFF00"/>
                </a:solidFill>
                <a:latin typeface="Calibri"/>
              </a:rPr>
              <a:t>εδαφη</a:t>
            </a:r>
            <a:r>
              <a:rPr lang="el-GR" sz="2200" b="0" strike="noStrike" spc="-1" dirty="0">
                <a:solidFill>
                  <a:srgbClr val="FFFF00"/>
                </a:solidFill>
                <a:latin typeface="Calibri"/>
              </a:rPr>
              <a:t> και καταλαμβάνουν πόλεις, όπως η Κορυτσά, Αργυρόκαστρο, Άγιοι Σαράντα κτλ. Η επέλαση συνεχίστηκε ως τον Ιανουάριο 1941.</a:t>
            </a:r>
            <a:endParaRPr lang="el-GR" sz="2200" b="0" strike="noStrike" spc="-1" dirty="0">
              <a:latin typeface="Arial"/>
            </a:endParaRPr>
          </a:p>
        </p:txBody>
      </p:sp>
      <p:pic>
        <p:nvPicPr>
          <p:cNvPr id="68" name="Εικόνα 1"/>
          <p:cNvPicPr/>
          <p:nvPr/>
        </p:nvPicPr>
        <p:blipFill>
          <a:blip r:embed="rId2"/>
          <a:stretch/>
        </p:blipFill>
        <p:spPr>
          <a:xfrm>
            <a:off x="1182624" y="1695264"/>
            <a:ext cx="6586920" cy="506484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324</TotalTime>
  <Words>1869</Words>
  <Application>Microsoft Macintosh PowerPoint</Application>
  <PresentationFormat>Προβολή στην οθόνη (4:3)</PresentationFormat>
  <Paragraphs>107</Paragraphs>
  <Slides>36</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36</vt:i4>
      </vt:variant>
    </vt:vector>
  </HeadingPairs>
  <TitlesOfParts>
    <vt:vector size="43" baseType="lpstr">
      <vt:lpstr>Arial</vt:lpstr>
      <vt:lpstr>Calibri</vt:lpstr>
      <vt:lpstr>Calibri Light</vt:lpstr>
      <vt:lpstr>Symbol</vt:lpstr>
      <vt:lpstr>Times New Roman</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Γερμανοί αντιδρούν στην Αντίσταση</vt:lpstr>
      <vt:lpstr>Η απάντηση των Γερμανών στην Αντίσταση</vt:lpstr>
      <vt:lpstr>Τάγματα ασφαλείας</vt:lpstr>
      <vt:lpstr>Παρουσίαση του PowerPoint</vt:lpstr>
      <vt:lpstr>Παρουσίαση του PowerPoint</vt:lpstr>
      <vt:lpstr>Ακροναυπλιώτες κομμουνιστές κρατούμενοι που θα εκτελεστούν στην Καισαριανή 1η Μαϊου 1944</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subject/>
  <dc:creator>Geo Veo</dc:creator>
  <dc:description/>
  <cp:lastModifiedBy>Eleni Poulou</cp:lastModifiedBy>
  <cp:revision>30</cp:revision>
  <dcterms:created xsi:type="dcterms:W3CDTF">2015-01-29T15:52:59Z</dcterms:created>
  <dcterms:modified xsi:type="dcterms:W3CDTF">2026-02-17T19:40:26Z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Προβολή στην οθόνη (4:3)</vt:lpwstr>
  </property>
  <property fmtid="{D5CDD505-2E9C-101B-9397-08002B2CF9AE}" pid="9" name="ScaleCrop">
    <vt:bool>false</vt:bool>
  </property>
  <property fmtid="{D5CDD505-2E9C-101B-9397-08002B2CF9AE}" pid="10" name="ShareDoc">
    <vt:bool>false</vt:bool>
  </property>
  <property fmtid="{D5CDD505-2E9C-101B-9397-08002B2CF9AE}" pid="11" name="Slides">
    <vt:i4>29</vt:i4>
  </property>
</Properties>
</file>