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3" r:id="rId7"/>
    <p:sldId id="264" r:id="rId8"/>
    <p:sldId id="265" r:id="rId9"/>
    <p:sldId id="268" r:id="rId10"/>
    <p:sldId id="267" r:id="rId11"/>
    <p:sldId id="269" r:id="rId12"/>
    <p:sldId id="270" r:id="rId13"/>
    <p:sldId id="272" r:id="rId14"/>
    <p:sldId id="271" r:id="rId15"/>
    <p:sldId id="273" r:id="rId16"/>
    <p:sldId id="274" r:id="rId17"/>
    <p:sldId id="275" r:id="rId18"/>
    <p:sldId id="276" r:id="rId19"/>
    <p:sldId id="277" r:id="rId20"/>
    <p:sldId id="278" r:id="rId21"/>
    <p:sldId id="279" r:id="rId22"/>
    <p:sldId id="280" r:id="rId23"/>
    <p:sldId id="281" r:id="rId2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D9BDA6-9B01-412E-8059-A562A9452D09}" v="68" dt="2026-04-14T13:48:51.9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0" d="100"/>
          <a:sy n="70" d="100"/>
        </p:scale>
        <p:origin x="1166"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CD9CD-BFEA-93B4-D9C4-A7E3E3EA0C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id="{C56AB441-A7C1-5E16-448E-089CFA633B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7AC3D01A-5BEE-1C43-8E69-1225F77D4AFB}"/>
              </a:ext>
            </a:extLst>
          </p:cNvPr>
          <p:cNvSpPr>
            <a:spLocks noGrp="1"/>
          </p:cNvSpPr>
          <p:nvPr>
            <p:ph type="dt" sz="half" idx="10"/>
          </p:nvPr>
        </p:nvSpPr>
        <p:spPr/>
        <p:txBody>
          <a:bodyPr/>
          <a:lstStyle/>
          <a:p>
            <a:fld id="{EA60A9F5-3C44-4887-B271-0A5883709BF8}" type="datetimeFigureOut">
              <a:rPr lang="el-GR" smtClean="0"/>
              <a:t>16/4/2026</a:t>
            </a:fld>
            <a:endParaRPr lang="el-GR"/>
          </a:p>
        </p:txBody>
      </p:sp>
      <p:sp>
        <p:nvSpPr>
          <p:cNvPr id="5" name="Footer Placeholder 4">
            <a:extLst>
              <a:ext uri="{FF2B5EF4-FFF2-40B4-BE49-F238E27FC236}">
                <a16:creationId xmlns:a16="http://schemas.microsoft.com/office/drawing/2014/main" id="{980E47CF-82BB-0D68-51E3-CE14EDC85C2F}"/>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625BC7EA-626B-FA42-1755-920D92623426}"/>
              </a:ext>
            </a:extLst>
          </p:cNvPr>
          <p:cNvSpPr>
            <a:spLocks noGrp="1"/>
          </p:cNvSpPr>
          <p:nvPr>
            <p:ph type="sldNum" sz="quarter" idx="12"/>
          </p:nvPr>
        </p:nvSpPr>
        <p:spPr/>
        <p:txBody>
          <a:bodyPr/>
          <a:lstStyle/>
          <a:p>
            <a:fld id="{C2D7DB8E-35F9-4EE6-B833-448251A39BAF}" type="slidenum">
              <a:rPr lang="el-GR" smtClean="0"/>
              <a:t>‹#›</a:t>
            </a:fld>
            <a:endParaRPr lang="el-GR"/>
          </a:p>
        </p:txBody>
      </p:sp>
    </p:spTree>
    <p:extLst>
      <p:ext uri="{BB962C8B-B14F-4D97-AF65-F5344CB8AC3E}">
        <p14:creationId xmlns:p14="http://schemas.microsoft.com/office/powerpoint/2010/main" val="1178809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AA946-0DDE-224A-76D6-2927AA44EA33}"/>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FF21DC68-8052-7E15-8B20-16DE868B82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1DF07127-1E14-0003-2DB0-FDF7374153C9}"/>
              </a:ext>
            </a:extLst>
          </p:cNvPr>
          <p:cNvSpPr>
            <a:spLocks noGrp="1"/>
          </p:cNvSpPr>
          <p:nvPr>
            <p:ph type="dt" sz="half" idx="10"/>
          </p:nvPr>
        </p:nvSpPr>
        <p:spPr/>
        <p:txBody>
          <a:bodyPr/>
          <a:lstStyle/>
          <a:p>
            <a:fld id="{EA60A9F5-3C44-4887-B271-0A5883709BF8}" type="datetimeFigureOut">
              <a:rPr lang="el-GR" smtClean="0"/>
              <a:t>16/4/2026</a:t>
            </a:fld>
            <a:endParaRPr lang="el-GR"/>
          </a:p>
        </p:txBody>
      </p:sp>
      <p:sp>
        <p:nvSpPr>
          <p:cNvPr id="5" name="Footer Placeholder 4">
            <a:extLst>
              <a:ext uri="{FF2B5EF4-FFF2-40B4-BE49-F238E27FC236}">
                <a16:creationId xmlns:a16="http://schemas.microsoft.com/office/drawing/2014/main" id="{6FDCBBBA-EB4F-9D47-C778-568F7852F5C6}"/>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4C006597-EBED-A9DF-E5B6-37735B2FF9C9}"/>
              </a:ext>
            </a:extLst>
          </p:cNvPr>
          <p:cNvSpPr>
            <a:spLocks noGrp="1"/>
          </p:cNvSpPr>
          <p:nvPr>
            <p:ph type="sldNum" sz="quarter" idx="12"/>
          </p:nvPr>
        </p:nvSpPr>
        <p:spPr/>
        <p:txBody>
          <a:bodyPr/>
          <a:lstStyle/>
          <a:p>
            <a:fld id="{C2D7DB8E-35F9-4EE6-B833-448251A39BAF}" type="slidenum">
              <a:rPr lang="el-GR" smtClean="0"/>
              <a:t>‹#›</a:t>
            </a:fld>
            <a:endParaRPr lang="el-GR"/>
          </a:p>
        </p:txBody>
      </p:sp>
    </p:spTree>
    <p:extLst>
      <p:ext uri="{BB962C8B-B14F-4D97-AF65-F5344CB8AC3E}">
        <p14:creationId xmlns:p14="http://schemas.microsoft.com/office/powerpoint/2010/main" val="3865234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3B2088-8724-87DD-8A9E-E7EBE641279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33EC54DB-B58F-C754-E594-4D3474F1ED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E9D51893-39BF-B603-7176-82A724C8C4E9}"/>
              </a:ext>
            </a:extLst>
          </p:cNvPr>
          <p:cNvSpPr>
            <a:spLocks noGrp="1"/>
          </p:cNvSpPr>
          <p:nvPr>
            <p:ph type="dt" sz="half" idx="10"/>
          </p:nvPr>
        </p:nvSpPr>
        <p:spPr/>
        <p:txBody>
          <a:bodyPr/>
          <a:lstStyle/>
          <a:p>
            <a:fld id="{EA60A9F5-3C44-4887-B271-0A5883709BF8}" type="datetimeFigureOut">
              <a:rPr lang="el-GR" smtClean="0"/>
              <a:t>16/4/2026</a:t>
            </a:fld>
            <a:endParaRPr lang="el-GR"/>
          </a:p>
        </p:txBody>
      </p:sp>
      <p:sp>
        <p:nvSpPr>
          <p:cNvPr id="5" name="Footer Placeholder 4">
            <a:extLst>
              <a:ext uri="{FF2B5EF4-FFF2-40B4-BE49-F238E27FC236}">
                <a16:creationId xmlns:a16="http://schemas.microsoft.com/office/drawing/2014/main" id="{F518FE96-CA59-CFA8-FE57-C79E14FFC1E2}"/>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9F3D9DF4-B7E0-6433-4DBD-375D55A67F71}"/>
              </a:ext>
            </a:extLst>
          </p:cNvPr>
          <p:cNvSpPr>
            <a:spLocks noGrp="1"/>
          </p:cNvSpPr>
          <p:nvPr>
            <p:ph type="sldNum" sz="quarter" idx="12"/>
          </p:nvPr>
        </p:nvSpPr>
        <p:spPr/>
        <p:txBody>
          <a:bodyPr/>
          <a:lstStyle/>
          <a:p>
            <a:fld id="{C2D7DB8E-35F9-4EE6-B833-448251A39BAF}" type="slidenum">
              <a:rPr lang="el-GR" smtClean="0"/>
              <a:t>‹#›</a:t>
            </a:fld>
            <a:endParaRPr lang="el-GR"/>
          </a:p>
        </p:txBody>
      </p:sp>
    </p:spTree>
    <p:extLst>
      <p:ext uri="{BB962C8B-B14F-4D97-AF65-F5344CB8AC3E}">
        <p14:creationId xmlns:p14="http://schemas.microsoft.com/office/powerpoint/2010/main" val="327139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7EC4A-2534-EE62-DE8D-9769EA5D0FE7}"/>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FFFAFA8C-4B0D-4192-FD6C-55F5FA76F9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D29425FF-3667-B63F-3E12-C5D04A03330E}"/>
              </a:ext>
            </a:extLst>
          </p:cNvPr>
          <p:cNvSpPr>
            <a:spLocks noGrp="1"/>
          </p:cNvSpPr>
          <p:nvPr>
            <p:ph type="dt" sz="half" idx="10"/>
          </p:nvPr>
        </p:nvSpPr>
        <p:spPr/>
        <p:txBody>
          <a:bodyPr/>
          <a:lstStyle/>
          <a:p>
            <a:fld id="{EA60A9F5-3C44-4887-B271-0A5883709BF8}" type="datetimeFigureOut">
              <a:rPr lang="el-GR" smtClean="0"/>
              <a:t>16/4/2026</a:t>
            </a:fld>
            <a:endParaRPr lang="el-GR"/>
          </a:p>
        </p:txBody>
      </p:sp>
      <p:sp>
        <p:nvSpPr>
          <p:cNvPr id="5" name="Footer Placeholder 4">
            <a:extLst>
              <a:ext uri="{FF2B5EF4-FFF2-40B4-BE49-F238E27FC236}">
                <a16:creationId xmlns:a16="http://schemas.microsoft.com/office/drawing/2014/main" id="{FC353077-032D-477C-16C7-A4D357CAC019}"/>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A5216831-47B3-252C-BB7A-F4A524AAE0E2}"/>
              </a:ext>
            </a:extLst>
          </p:cNvPr>
          <p:cNvSpPr>
            <a:spLocks noGrp="1"/>
          </p:cNvSpPr>
          <p:nvPr>
            <p:ph type="sldNum" sz="quarter" idx="12"/>
          </p:nvPr>
        </p:nvSpPr>
        <p:spPr/>
        <p:txBody>
          <a:bodyPr/>
          <a:lstStyle/>
          <a:p>
            <a:fld id="{C2D7DB8E-35F9-4EE6-B833-448251A39BAF}" type="slidenum">
              <a:rPr lang="el-GR" smtClean="0"/>
              <a:t>‹#›</a:t>
            </a:fld>
            <a:endParaRPr lang="el-GR"/>
          </a:p>
        </p:txBody>
      </p:sp>
    </p:spTree>
    <p:extLst>
      <p:ext uri="{BB962C8B-B14F-4D97-AF65-F5344CB8AC3E}">
        <p14:creationId xmlns:p14="http://schemas.microsoft.com/office/powerpoint/2010/main" val="1051013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94930-78ED-49F8-254E-31AA9319DE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BBED2C07-231A-3CEA-6502-FB423FAFC72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F25FEA-8D96-95AF-91E8-5916EC6ACDEB}"/>
              </a:ext>
            </a:extLst>
          </p:cNvPr>
          <p:cNvSpPr>
            <a:spLocks noGrp="1"/>
          </p:cNvSpPr>
          <p:nvPr>
            <p:ph type="dt" sz="half" idx="10"/>
          </p:nvPr>
        </p:nvSpPr>
        <p:spPr/>
        <p:txBody>
          <a:bodyPr/>
          <a:lstStyle/>
          <a:p>
            <a:fld id="{EA60A9F5-3C44-4887-B271-0A5883709BF8}" type="datetimeFigureOut">
              <a:rPr lang="el-GR" smtClean="0"/>
              <a:t>16/4/2026</a:t>
            </a:fld>
            <a:endParaRPr lang="el-GR"/>
          </a:p>
        </p:txBody>
      </p:sp>
      <p:sp>
        <p:nvSpPr>
          <p:cNvPr id="5" name="Footer Placeholder 4">
            <a:extLst>
              <a:ext uri="{FF2B5EF4-FFF2-40B4-BE49-F238E27FC236}">
                <a16:creationId xmlns:a16="http://schemas.microsoft.com/office/drawing/2014/main" id="{5AC037CF-C181-796E-A1FF-7204D6D7C850}"/>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0D75FE23-2FCC-D824-6A73-CAC0FE69CB85}"/>
              </a:ext>
            </a:extLst>
          </p:cNvPr>
          <p:cNvSpPr>
            <a:spLocks noGrp="1"/>
          </p:cNvSpPr>
          <p:nvPr>
            <p:ph type="sldNum" sz="quarter" idx="12"/>
          </p:nvPr>
        </p:nvSpPr>
        <p:spPr/>
        <p:txBody>
          <a:bodyPr/>
          <a:lstStyle/>
          <a:p>
            <a:fld id="{C2D7DB8E-35F9-4EE6-B833-448251A39BAF}" type="slidenum">
              <a:rPr lang="el-GR" smtClean="0"/>
              <a:t>‹#›</a:t>
            </a:fld>
            <a:endParaRPr lang="el-GR"/>
          </a:p>
        </p:txBody>
      </p:sp>
    </p:spTree>
    <p:extLst>
      <p:ext uri="{BB962C8B-B14F-4D97-AF65-F5344CB8AC3E}">
        <p14:creationId xmlns:p14="http://schemas.microsoft.com/office/powerpoint/2010/main" val="3172779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46434-3E82-671C-697B-5F7D7605A64A}"/>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D3DCBFFF-3C6D-9928-7777-F969B3CA32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22FF8FE0-EE71-9286-3AD4-5D5D45B485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D68444FA-50E3-3FCC-BC99-6AF6AF2A280D}"/>
              </a:ext>
            </a:extLst>
          </p:cNvPr>
          <p:cNvSpPr>
            <a:spLocks noGrp="1"/>
          </p:cNvSpPr>
          <p:nvPr>
            <p:ph type="dt" sz="half" idx="10"/>
          </p:nvPr>
        </p:nvSpPr>
        <p:spPr/>
        <p:txBody>
          <a:bodyPr/>
          <a:lstStyle/>
          <a:p>
            <a:fld id="{EA60A9F5-3C44-4887-B271-0A5883709BF8}" type="datetimeFigureOut">
              <a:rPr lang="el-GR" smtClean="0"/>
              <a:t>16/4/2026</a:t>
            </a:fld>
            <a:endParaRPr lang="el-GR"/>
          </a:p>
        </p:txBody>
      </p:sp>
      <p:sp>
        <p:nvSpPr>
          <p:cNvPr id="6" name="Footer Placeholder 5">
            <a:extLst>
              <a:ext uri="{FF2B5EF4-FFF2-40B4-BE49-F238E27FC236}">
                <a16:creationId xmlns:a16="http://schemas.microsoft.com/office/drawing/2014/main" id="{4F91848D-FCFB-3390-942F-1C607973C55C}"/>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5A33085D-5D93-B869-9C63-700D13A146A3}"/>
              </a:ext>
            </a:extLst>
          </p:cNvPr>
          <p:cNvSpPr>
            <a:spLocks noGrp="1"/>
          </p:cNvSpPr>
          <p:nvPr>
            <p:ph type="sldNum" sz="quarter" idx="12"/>
          </p:nvPr>
        </p:nvSpPr>
        <p:spPr/>
        <p:txBody>
          <a:bodyPr/>
          <a:lstStyle/>
          <a:p>
            <a:fld id="{C2D7DB8E-35F9-4EE6-B833-448251A39BAF}" type="slidenum">
              <a:rPr lang="el-GR" smtClean="0"/>
              <a:t>‹#›</a:t>
            </a:fld>
            <a:endParaRPr lang="el-GR"/>
          </a:p>
        </p:txBody>
      </p:sp>
    </p:spTree>
    <p:extLst>
      <p:ext uri="{BB962C8B-B14F-4D97-AF65-F5344CB8AC3E}">
        <p14:creationId xmlns:p14="http://schemas.microsoft.com/office/powerpoint/2010/main" val="3292101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3E8D8-CB84-C23D-597A-B7D99DC63A7A}"/>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A543E72F-F2C1-96BA-769C-52F473C0D6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0C667A-9ADF-4391-0CDF-A52AEFE43AA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1F6D86EA-CB9C-879F-CB1E-000531280C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40F8D1-8E0C-E722-5927-90136336E5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16CD66B5-780B-8409-F2C4-711621D59E6A}"/>
              </a:ext>
            </a:extLst>
          </p:cNvPr>
          <p:cNvSpPr>
            <a:spLocks noGrp="1"/>
          </p:cNvSpPr>
          <p:nvPr>
            <p:ph type="dt" sz="half" idx="10"/>
          </p:nvPr>
        </p:nvSpPr>
        <p:spPr/>
        <p:txBody>
          <a:bodyPr/>
          <a:lstStyle/>
          <a:p>
            <a:fld id="{EA60A9F5-3C44-4887-B271-0A5883709BF8}" type="datetimeFigureOut">
              <a:rPr lang="el-GR" smtClean="0"/>
              <a:t>16/4/2026</a:t>
            </a:fld>
            <a:endParaRPr lang="el-GR"/>
          </a:p>
        </p:txBody>
      </p:sp>
      <p:sp>
        <p:nvSpPr>
          <p:cNvPr id="8" name="Footer Placeholder 7">
            <a:extLst>
              <a:ext uri="{FF2B5EF4-FFF2-40B4-BE49-F238E27FC236}">
                <a16:creationId xmlns:a16="http://schemas.microsoft.com/office/drawing/2014/main" id="{26A9B32B-70EF-0575-F1DF-5737BE1E5C09}"/>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3510073C-5227-6007-F2F7-F6774A324906}"/>
              </a:ext>
            </a:extLst>
          </p:cNvPr>
          <p:cNvSpPr>
            <a:spLocks noGrp="1"/>
          </p:cNvSpPr>
          <p:nvPr>
            <p:ph type="sldNum" sz="quarter" idx="12"/>
          </p:nvPr>
        </p:nvSpPr>
        <p:spPr/>
        <p:txBody>
          <a:bodyPr/>
          <a:lstStyle/>
          <a:p>
            <a:fld id="{C2D7DB8E-35F9-4EE6-B833-448251A39BAF}" type="slidenum">
              <a:rPr lang="el-GR" smtClean="0"/>
              <a:t>‹#›</a:t>
            </a:fld>
            <a:endParaRPr lang="el-GR"/>
          </a:p>
        </p:txBody>
      </p:sp>
    </p:spTree>
    <p:extLst>
      <p:ext uri="{BB962C8B-B14F-4D97-AF65-F5344CB8AC3E}">
        <p14:creationId xmlns:p14="http://schemas.microsoft.com/office/powerpoint/2010/main" val="217394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75266-D2AA-C764-70AE-9206458B3759}"/>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740624AC-59B3-4E30-F64E-660F5B35E51F}"/>
              </a:ext>
            </a:extLst>
          </p:cNvPr>
          <p:cNvSpPr>
            <a:spLocks noGrp="1"/>
          </p:cNvSpPr>
          <p:nvPr>
            <p:ph type="dt" sz="half" idx="10"/>
          </p:nvPr>
        </p:nvSpPr>
        <p:spPr/>
        <p:txBody>
          <a:bodyPr/>
          <a:lstStyle/>
          <a:p>
            <a:fld id="{EA60A9F5-3C44-4887-B271-0A5883709BF8}" type="datetimeFigureOut">
              <a:rPr lang="el-GR" smtClean="0"/>
              <a:t>16/4/2026</a:t>
            </a:fld>
            <a:endParaRPr lang="el-GR"/>
          </a:p>
        </p:txBody>
      </p:sp>
      <p:sp>
        <p:nvSpPr>
          <p:cNvPr id="4" name="Footer Placeholder 3">
            <a:extLst>
              <a:ext uri="{FF2B5EF4-FFF2-40B4-BE49-F238E27FC236}">
                <a16:creationId xmlns:a16="http://schemas.microsoft.com/office/drawing/2014/main" id="{97A252E5-B936-ED4F-E9F7-F1213F68225A}"/>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E2C70229-E475-A2B2-65E6-A6CEECDEEC22}"/>
              </a:ext>
            </a:extLst>
          </p:cNvPr>
          <p:cNvSpPr>
            <a:spLocks noGrp="1"/>
          </p:cNvSpPr>
          <p:nvPr>
            <p:ph type="sldNum" sz="quarter" idx="12"/>
          </p:nvPr>
        </p:nvSpPr>
        <p:spPr/>
        <p:txBody>
          <a:bodyPr/>
          <a:lstStyle/>
          <a:p>
            <a:fld id="{C2D7DB8E-35F9-4EE6-B833-448251A39BAF}" type="slidenum">
              <a:rPr lang="el-GR" smtClean="0"/>
              <a:t>‹#›</a:t>
            </a:fld>
            <a:endParaRPr lang="el-GR"/>
          </a:p>
        </p:txBody>
      </p:sp>
    </p:spTree>
    <p:extLst>
      <p:ext uri="{BB962C8B-B14F-4D97-AF65-F5344CB8AC3E}">
        <p14:creationId xmlns:p14="http://schemas.microsoft.com/office/powerpoint/2010/main" val="1266872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2A1FBA-8C9E-2532-E51E-A9B5AE2A6465}"/>
              </a:ext>
            </a:extLst>
          </p:cNvPr>
          <p:cNvSpPr>
            <a:spLocks noGrp="1"/>
          </p:cNvSpPr>
          <p:nvPr>
            <p:ph type="dt" sz="half" idx="10"/>
          </p:nvPr>
        </p:nvSpPr>
        <p:spPr/>
        <p:txBody>
          <a:bodyPr/>
          <a:lstStyle/>
          <a:p>
            <a:fld id="{EA60A9F5-3C44-4887-B271-0A5883709BF8}" type="datetimeFigureOut">
              <a:rPr lang="el-GR" smtClean="0"/>
              <a:t>16/4/2026</a:t>
            </a:fld>
            <a:endParaRPr lang="el-GR"/>
          </a:p>
        </p:txBody>
      </p:sp>
      <p:sp>
        <p:nvSpPr>
          <p:cNvPr id="3" name="Footer Placeholder 2">
            <a:extLst>
              <a:ext uri="{FF2B5EF4-FFF2-40B4-BE49-F238E27FC236}">
                <a16:creationId xmlns:a16="http://schemas.microsoft.com/office/drawing/2014/main" id="{6AC19AED-73E3-63DC-4A5B-D4D7B803AD12}"/>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24547A99-7F4C-50C5-4A3B-869A15747EBB}"/>
              </a:ext>
            </a:extLst>
          </p:cNvPr>
          <p:cNvSpPr>
            <a:spLocks noGrp="1"/>
          </p:cNvSpPr>
          <p:nvPr>
            <p:ph type="sldNum" sz="quarter" idx="12"/>
          </p:nvPr>
        </p:nvSpPr>
        <p:spPr/>
        <p:txBody>
          <a:bodyPr/>
          <a:lstStyle/>
          <a:p>
            <a:fld id="{C2D7DB8E-35F9-4EE6-B833-448251A39BAF}" type="slidenum">
              <a:rPr lang="el-GR" smtClean="0"/>
              <a:t>‹#›</a:t>
            </a:fld>
            <a:endParaRPr lang="el-GR"/>
          </a:p>
        </p:txBody>
      </p:sp>
    </p:spTree>
    <p:extLst>
      <p:ext uri="{BB962C8B-B14F-4D97-AF65-F5344CB8AC3E}">
        <p14:creationId xmlns:p14="http://schemas.microsoft.com/office/powerpoint/2010/main" val="312508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1A2EC-8B62-7CE1-CF4C-215B5D53B6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3B836BE6-0352-8B2B-6905-35D855C059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1CC2ADD0-BBBD-BF8E-E643-02740D3938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7C0AB1-583F-7165-186F-425DB1820C56}"/>
              </a:ext>
            </a:extLst>
          </p:cNvPr>
          <p:cNvSpPr>
            <a:spLocks noGrp="1"/>
          </p:cNvSpPr>
          <p:nvPr>
            <p:ph type="dt" sz="half" idx="10"/>
          </p:nvPr>
        </p:nvSpPr>
        <p:spPr/>
        <p:txBody>
          <a:bodyPr/>
          <a:lstStyle/>
          <a:p>
            <a:fld id="{EA60A9F5-3C44-4887-B271-0A5883709BF8}" type="datetimeFigureOut">
              <a:rPr lang="el-GR" smtClean="0"/>
              <a:t>16/4/2026</a:t>
            </a:fld>
            <a:endParaRPr lang="el-GR"/>
          </a:p>
        </p:txBody>
      </p:sp>
      <p:sp>
        <p:nvSpPr>
          <p:cNvPr id="6" name="Footer Placeholder 5">
            <a:extLst>
              <a:ext uri="{FF2B5EF4-FFF2-40B4-BE49-F238E27FC236}">
                <a16:creationId xmlns:a16="http://schemas.microsoft.com/office/drawing/2014/main" id="{8321A1BD-0040-053D-620A-096E9B921605}"/>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F3E14914-3F2B-5791-0CA5-2FF92C200B8C}"/>
              </a:ext>
            </a:extLst>
          </p:cNvPr>
          <p:cNvSpPr>
            <a:spLocks noGrp="1"/>
          </p:cNvSpPr>
          <p:nvPr>
            <p:ph type="sldNum" sz="quarter" idx="12"/>
          </p:nvPr>
        </p:nvSpPr>
        <p:spPr/>
        <p:txBody>
          <a:bodyPr/>
          <a:lstStyle/>
          <a:p>
            <a:fld id="{C2D7DB8E-35F9-4EE6-B833-448251A39BAF}" type="slidenum">
              <a:rPr lang="el-GR" smtClean="0"/>
              <a:t>‹#›</a:t>
            </a:fld>
            <a:endParaRPr lang="el-GR"/>
          </a:p>
        </p:txBody>
      </p:sp>
    </p:spTree>
    <p:extLst>
      <p:ext uri="{BB962C8B-B14F-4D97-AF65-F5344CB8AC3E}">
        <p14:creationId xmlns:p14="http://schemas.microsoft.com/office/powerpoint/2010/main" val="1605700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23F95-19A3-8B95-687C-FBE0BD1EBD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BD425C1C-ED25-34CB-6A90-015C39178B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id="{C09A7B68-41FF-CE7B-F034-E5C2966231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898DE1-8F96-111B-3CD5-EB3B49DAC8F5}"/>
              </a:ext>
            </a:extLst>
          </p:cNvPr>
          <p:cNvSpPr>
            <a:spLocks noGrp="1"/>
          </p:cNvSpPr>
          <p:nvPr>
            <p:ph type="dt" sz="half" idx="10"/>
          </p:nvPr>
        </p:nvSpPr>
        <p:spPr/>
        <p:txBody>
          <a:bodyPr/>
          <a:lstStyle/>
          <a:p>
            <a:fld id="{EA60A9F5-3C44-4887-B271-0A5883709BF8}" type="datetimeFigureOut">
              <a:rPr lang="el-GR" smtClean="0"/>
              <a:t>16/4/2026</a:t>
            </a:fld>
            <a:endParaRPr lang="el-GR"/>
          </a:p>
        </p:txBody>
      </p:sp>
      <p:sp>
        <p:nvSpPr>
          <p:cNvPr id="6" name="Footer Placeholder 5">
            <a:extLst>
              <a:ext uri="{FF2B5EF4-FFF2-40B4-BE49-F238E27FC236}">
                <a16:creationId xmlns:a16="http://schemas.microsoft.com/office/drawing/2014/main" id="{10B0C2B8-6DAC-1C3A-8189-632166D4288E}"/>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0D81E896-93E5-BAD2-AB28-9145C052F453}"/>
              </a:ext>
            </a:extLst>
          </p:cNvPr>
          <p:cNvSpPr>
            <a:spLocks noGrp="1"/>
          </p:cNvSpPr>
          <p:nvPr>
            <p:ph type="sldNum" sz="quarter" idx="12"/>
          </p:nvPr>
        </p:nvSpPr>
        <p:spPr/>
        <p:txBody>
          <a:bodyPr/>
          <a:lstStyle/>
          <a:p>
            <a:fld id="{C2D7DB8E-35F9-4EE6-B833-448251A39BAF}" type="slidenum">
              <a:rPr lang="el-GR" smtClean="0"/>
              <a:t>‹#›</a:t>
            </a:fld>
            <a:endParaRPr lang="el-GR"/>
          </a:p>
        </p:txBody>
      </p:sp>
    </p:spTree>
    <p:extLst>
      <p:ext uri="{BB962C8B-B14F-4D97-AF65-F5344CB8AC3E}">
        <p14:creationId xmlns:p14="http://schemas.microsoft.com/office/powerpoint/2010/main" val="1901984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29275A-6D30-221D-0599-C8AF1620C7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A23AEA28-5B9D-4B4F-1FE0-816DAC6921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707985C3-B891-8940-2608-B7F08D87DE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A60A9F5-3C44-4887-B271-0A5883709BF8}" type="datetimeFigureOut">
              <a:rPr lang="el-GR" smtClean="0"/>
              <a:t>16/4/2026</a:t>
            </a:fld>
            <a:endParaRPr lang="el-GR"/>
          </a:p>
        </p:txBody>
      </p:sp>
      <p:sp>
        <p:nvSpPr>
          <p:cNvPr id="5" name="Footer Placeholder 4">
            <a:extLst>
              <a:ext uri="{FF2B5EF4-FFF2-40B4-BE49-F238E27FC236}">
                <a16:creationId xmlns:a16="http://schemas.microsoft.com/office/drawing/2014/main" id="{B974FF4D-C0D6-6293-ACB0-1105142999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Slide Number Placeholder 5">
            <a:extLst>
              <a:ext uri="{FF2B5EF4-FFF2-40B4-BE49-F238E27FC236}">
                <a16:creationId xmlns:a16="http://schemas.microsoft.com/office/drawing/2014/main" id="{33004C7C-F671-39E3-768D-231931DB0C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2D7DB8E-35F9-4EE6-B833-448251A39BAF}" type="slidenum">
              <a:rPr lang="el-GR" smtClean="0"/>
              <a:t>‹#›</a:t>
            </a:fld>
            <a:endParaRPr lang="el-GR"/>
          </a:p>
        </p:txBody>
      </p:sp>
    </p:spTree>
    <p:extLst>
      <p:ext uri="{BB962C8B-B14F-4D97-AF65-F5344CB8AC3E}">
        <p14:creationId xmlns:p14="http://schemas.microsoft.com/office/powerpoint/2010/main" val="3026804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1D21944-68A8-5D8C-673D-7DE126AE86BF}"/>
              </a:ext>
            </a:extLst>
          </p:cNvPr>
          <p:cNvSpPr txBox="1"/>
          <p:nvPr/>
        </p:nvSpPr>
        <p:spPr>
          <a:xfrm>
            <a:off x="640080" y="522514"/>
            <a:ext cx="4243589" cy="5671053"/>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200" b="1" dirty="0">
                <a:effectLst/>
              </a:rPr>
              <a:t>2ο </a:t>
            </a:r>
            <a:r>
              <a:rPr lang="en-US" sz="2200" b="1" dirty="0" err="1">
                <a:effectLst/>
              </a:rPr>
              <a:t>Γυμνάσιο</a:t>
            </a:r>
            <a:r>
              <a:rPr lang="en-US" sz="2200" b="1" dirty="0">
                <a:effectLst/>
              </a:rPr>
              <a:t> </a:t>
            </a:r>
            <a:r>
              <a:rPr lang="en-US" sz="2200" b="1" dirty="0" err="1">
                <a:effectLst/>
              </a:rPr>
              <a:t>Αμ</a:t>
            </a:r>
            <a:r>
              <a:rPr lang="en-US" sz="2200" b="1" dirty="0">
                <a:effectLst/>
              </a:rPr>
              <a:t>αρουσίου                                                         </a:t>
            </a:r>
            <a:endParaRPr lang="en-US" sz="2200" dirty="0">
              <a:effectLst/>
            </a:endParaRPr>
          </a:p>
          <a:p>
            <a:pPr indent="-228600">
              <a:lnSpc>
                <a:spcPct val="90000"/>
              </a:lnSpc>
              <a:spcAft>
                <a:spcPts val="600"/>
              </a:spcAft>
              <a:buFont typeface="Arial" panose="020B0604020202020204" pitchFamily="34" charset="0"/>
              <a:buChar char="•"/>
            </a:pPr>
            <a:r>
              <a:rPr lang="en-US" sz="2200" b="1" dirty="0" err="1">
                <a:effectLst/>
              </a:rPr>
              <a:t>Σχολικό</a:t>
            </a:r>
            <a:r>
              <a:rPr lang="en-US" sz="2200" b="1" dirty="0">
                <a:effectLst/>
              </a:rPr>
              <a:t> </a:t>
            </a:r>
            <a:r>
              <a:rPr lang="en-US" sz="2200" b="1" dirty="0" err="1">
                <a:effectLst/>
              </a:rPr>
              <a:t>έτος</a:t>
            </a:r>
            <a:r>
              <a:rPr lang="en-US" sz="2200" b="1" dirty="0">
                <a:effectLst/>
              </a:rPr>
              <a:t>: 2025-2026        </a:t>
            </a:r>
            <a:endParaRPr lang="en-US" sz="2200" b="1" dirty="0"/>
          </a:p>
          <a:p>
            <a:pPr indent="-228600">
              <a:lnSpc>
                <a:spcPct val="90000"/>
              </a:lnSpc>
              <a:spcAft>
                <a:spcPts val="600"/>
              </a:spcAft>
              <a:buFont typeface="Arial" panose="020B0604020202020204" pitchFamily="34" charset="0"/>
              <a:buChar char="•"/>
            </a:pPr>
            <a:r>
              <a:rPr lang="en-US" sz="2200" b="1" dirty="0" err="1"/>
              <a:t>Τμήμ</a:t>
            </a:r>
            <a:r>
              <a:rPr lang="en-US" sz="2200" b="1" dirty="0"/>
              <a:t>α Β΄1</a:t>
            </a:r>
          </a:p>
          <a:p>
            <a:pPr indent="-228600">
              <a:lnSpc>
                <a:spcPct val="90000"/>
              </a:lnSpc>
              <a:spcAft>
                <a:spcPts val="600"/>
              </a:spcAft>
              <a:buFont typeface="Arial" panose="020B0604020202020204" pitchFamily="34" charset="0"/>
              <a:buChar char="•"/>
            </a:pPr>
            <a:r>
              <a:rPr lang="en-US" sz="2200" b="1" dirty="0" err="1">
                <a:effectLst/>
              </a:rPr>
              <a:t>Γρ</a:t>
            </a:r>
            <a:r>
              <a:rPr lang="en-US" sz="2200" b="1" dirty="0">
                <a:effectLst/>
              </a:rPr>
              <a:t>απτή εργασία κατασκευής</a:t>
            </a:r>
          </a:p>
          <a:p>
            <a:pPr indent="-228600">
              <a:lnSpc>
                <a:spcPct val="90000"/>
              </a:lnSpc>
              <a:spcAft>
                <a:spcPts val="600"/>
              </a:spcAft>
              <a:buFont typeface="Arial" panose="020B0604020202020204" pitchFamily="34" charset="0"/>
              <a:buChar char="•"/>
            </a:pPr>
            <a:r>
              <a:rPr lang="en-US" sz="2200" b="1" dirty="0" err="1">
                <a:effectLst/>
              </a:rPr>
              <a:t>Εργοστ</a:t>
            </a:r>
            <a:r>
              <a:rPr lang="en-US" sz="2200" b="1" dirty="0"/>
              <a:t>ασίου σοκολάτας</a:t>
            </a:r>
            <a:endParaRPr lang="en-US" sz="2200" dirty="0">
              <a:effectLst/>
            </a:endParaRPr>
          </a:p>
        </p:txBody>
      </p:sp>
      <p:pic>
        <p:nvPicPr>
          <p:cNvPr id="8" name="Picture 2" descr="Βιβλία, γραφή, ανάγνωση | in.gr">
            <a:extLst>
              <a:ext uri="{FF2B5EF4-FFF2-40B4-BE49-F238E27FC236}">
                <a16:creationId xmlns:a16="http://schemas.microsoft.com/office/drawing/2014/main" id="{76B5AB94-219F-F289-71F9-9FB791F52D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253" r="7520"/>
          <a:stretch>
            <a:fillRect/>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4553948-6925-0690-F0E1-B8FB30426017}"/>
              </a:ext>
            </a:extLst>
          </p:cNvPr>
          <p:cNvSpPr txBox="1"/>
          <p:nvPr/>
        </p:nvSpPr>
        <p:spPr>
          <a:xfrm>
            <a:off x="638555" y="3127796"/>
            <a:ext cx="4129388" cy="2943563"/>
          </a:xfrm>
          <a:prstGeom prst="rect">
            <a:avLst/>
          </a:prstGeom>
          <a:noFill/>
        </p:spPr>
        <p:txBody>
          <a:bodyPr wrap="square">
            <a:spAutoFit/>
          </a:bodyPr>
          <a:lstStyle/>
          <a:p>
            <a:pPr>
              <a:lnSpc>
                <a:spcPct val="115000"/>
              </a:lnSpc>
              <a:spcAft>
                <a:spcPts val="800"/>
              </a:spcAft>
              <a:buNone/>
            </a:pPr>
            <a:r>
              <a:rPr lang="el-GR" sz="1800" kern="100" dirty="0">
                <a:effectLst/>
                <a:latin typeface="Aptos" panose="020B0004020202020204" pitchFamily="34" charset="0"/>
                <a:ea typeface="Aptos" panose="020B0004020202020204" pitchFamily="34" charset="0"/>
                <a:cs typeface="Times New Roman" panose="02020603050405020304" pitchFamily="18" charset="0"/>
              </a:rPr>
              <a:t>ΜΑΘΗΤΕΣ:ΒΑΣΙΛΟΠΟΥΛΟΣ ΒΑΣΙΛΗΣ, ΘΑΝΑΣΗΣ  ΒΛΑΣΤΑΡΗΣ, ΓΑΡΝΕΛΗ ΜΥΡΤΩ, ΓΚΙΓΚΕΛΟΣ ΠΕΤΡΟΣ, ΑΛΕΞΑΝΔΡΑ ΘΕΡΜΟΓΙΑΝΝΗ, ΙΟΑΝΝΙΔΗΣ ΝΙΚΟΛΑΣ, ΚΑΓΙΩΡΓΗΣ ΓΙΑΝΝΗΣ, ΚΑΜΠΑΚΗ ΔΕΣΠΟΙΝΑ, ΚΛΑΥΔΙΑΝΟΣ ΑΝΤΡΕΑΣ, ΚΛΑΥΔΙΑΝΟΥ ΝΙΚΟΛΕΤΑ, ΚΟΤΣΙΑ ΑΘΗΝΑ, ΛΑΤΤΑΣ ΚΩΝΣΤΑΝΤΙΝΟΣ</a:t>
            </a:r>
          </a:p>
        </p:txBody>
      </p:sp>
    </p:spTree>
    <p:extLst>
      <p:ext uri="{BB962C8B-B14F-4D97-AF65-F5344CB8AC3E}">
        <p14:creationId xmlns:p14="http://schemas.microsoft.com/office/powerpoint/2010/main" val="2393096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5" name="Freeform: Shape 14">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F9D25BA6-ED5B-F1F5-964E-B0E116B8B098}"/>
              </a:ext>
            </a:extLst>
          </p:cNvPr>
          <p:cNvSpPr txBox="1"/>
          <p:nvPr/>
        </p:nvSpPr>
        <p:spPr>
          <a:xfrm>
            <a:off x="2885833" y="1036812"/>
            <a:ext cx="6965739" cy="2430864"/>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en-US" b="1" dirty="0" err="1">
                <a:solidFill>
                  <a:schemeClr val="tx2"/>
                </a:solidFill>
              </a:rPr>
              <a:t>Προστ</a:t>
            </a:r>
            <a:r>
              <a:rPr lang="en-US" b="1" dirty="0">
                <a:solidFill>
                  <a:schemeClr val="tx2"/>
                </a:solidFill>
              </a:rPr>
              <a:t>ασία του περιβάλλοντος και αειφόρος ανάπτυξη</a:t>
            </a:r>
          </a:p>
          <a:p>
            <a:pPr indent="-228600">
              <a:lnSpc>
                <a:spcPct val="90000"/>
              </a:lnSpc>
              <a:spcAft>
                <a:spcPts val="600"/>
              </a:spcAft>
              <a:buFont typeface="Arial" panose="020B0604020202020204" pitchFamily="34" charset="0"/>
              <a:buChar char="•"/>
            </a:pPr>
            <a:r>
              <a:rPr lang="en-US" dirty="0">
                <a:solidFill>
                  <a:schemeClr val="tx2"/>
                </a:solidFill>
              </a:rPr>
              <a:t>Η παρα</a:t>
            </a:r>
            <a:r>
              <a:rPr lang="en-US" dirty="0" err="1">
                <a:solidFill>
                  <a:schemeClr val="tx2"/>
                </a:solidFill>
              </a:rPr>
              <a:t>γωγική</a:t>
            </a:r>
            <a:r>
              <a:rPr lang="en-US" dirty="0">
                <a:solidFill>
                  <a:schemeClr val="tx2"/>
                </a:solidFill>
              </a:rPr>
              <a:t> </a:t>
            </a:r>
            <a:r>
              <a:rPr lang="en-US" dirty="0" err="1">
                <a:solidFill>
                  <a:schemeClr val="tx2"/>
                </a:solidFill>
              </a:rPr>
              <a:t>μονάδ</a:t>
            </a:r>
            <a:r>
              <a:rPr lang="en-US" dirty="0">
                <a:solidFill>
                  <a:schemeClr val="tx2"/>
                </a:solidFill>
              </a:rPr>
              <a:t>α σοκολάτας μπορεί να συμβάλλει σημαντικά στην προστασία του περιβάλλοντος και στην προώθηση της αειφόρου ανάπτυξης μέσα από διάφορες πρακτικές.</a:t>
            </a:r>
          </a:p>
          <a:p>
            <a:pPr indent="-228600">
              <a:lnSpc>
                <a:spcPct val="90000"/>
              </a:lnSpc>
              <a:spcAft>
                <a:spcPts val="600"/>
              </a:spcAft>
              <a:buFont typeface="Arial" panose="020B0604020202020204" pitchFamily="34" charset="0"/>
              <a:buChar char="•"/>
            </a:pPr>
            <a:r>
              <a:rPr lang="en-US" dirty="0" err="1">
                <a:solidFill>
                  <a:schemeClr val="tx2"/>
                </a:solidFill>
              </a:rPr>
              <a:t>Αρχικά</a:t>
            </a:r>
            <a:r>
              <a:rPr lang="en-US" dirty="0">
                <a:solidFill>
                  <a:schemeClr val="tx2"/>
                </a:solidFill>
              </a:rPr>
              <a:t>, μπ</a:t>
            </a:r>
            <a:r>
              <a:rPr lang="en-US" dirty="0" err="1">
                <a:solidFill>
                  <a:schemeClr val="tx2"/>
                </a:solidFill>
              </a:rPr>
              <a:t>ορεί</a:t>
            </a:r>
            <a:r>
              <a:rPr lang="en-US" dirty="0">
                <a:solidFill>
                  <a:schemeClr val="tx2"/>
                </a:solidFill>
              </a:rPr>
              <a:t> να </a:t>
            </a:r>
            <a:r>
              <a:rPr lang="en-US" dirty="0" err="1">
                <a:solidFill>
                  <a:schemeClr val="tx2"/>
                </a:solidFill>
              </a:rPr>
              <a:t>μειώσει</a:t>
            </a:r>
            <a:r>
              <a:rPr lang="en-US" dirty="0">
                <a:solidFill>
                  <a:schemeClr val="tx2"/>
                </a:solidFill>
              </a:rPr>
              <a:t> το π</a:t>
            </a:r>
            <a:r>
              <a:rPr lang="en-US" dirty="0" err="1">
                <a:solidFill>
                  <a:schemeClr val="tx2"/>
                </a:solidFill>
              </a:rPr>
              <a:t>ερι</a:t>
            </a:r>
            <a:r>
              <a:rPr lang="en-US" dirty="0">
                <a:solidFill>
                  <a:schemeClr val="tx2"/>
                </a:solidFill>
              </a:rPr>
              <a:t>βαλλοντικό της αποτύπωμα χρησιμοποιώντας ανανεώσιμες πηγές ενέργειας, όπως η ηλιακή ή η αιολική ενέργεια, για τη λειτουργία των εγκαταστάσεών της. </a:t>
            </a:r>
            <a:r>
              <a:rPr lang="en-US" dirty="0" err="1">
                <a:solidFill>
                  <a:schemeClr val="tx2"/>
                </a:solidFill>
              </a:rPr>
              <a:t>Με</a:t>
            </a:r>
            <a:r>
              <a:rPr lang="en-US" dirty="0">
                <a:solidFill>
                  <a:schemeClr val="tx2"/>
                </a:solidFill>
              </a:rPr>
              <a:t> α</a:t>
            </a:r>
            <a:r>
              <a:rPr lang="en-US" dirty="0" err="1">
                <a:solidFill>
                  <a:schemeClr val="tx2"/>
                </a:solidFill>
              </a:rPr>
              <a:t>υτόν</a:t>
            </a:r>
            <a:r>
              <a:rPr lang="en-US" dirty="0">
                <a:solidFill>
                  <a:schemeClr val="tx2"/>
                </a:solidFill>
              </a:rPr>
              <a:t> </a:t>
            </a:r>
            <a:r>
              <a:rPr lang="en-US" dirty="0" err="1">
                <a:solidFill>
                  <a:schemeClr val="tx2"/>
                </a:solidFill>
              </a:rPr>
              <a:t>τον</a:t>
            </a:r>
            <a:r>
              <a:rPr lang="en-US" dirty="0">
                <a:solidFill>
                  <a:schemeClr val="tx2"/>
                </a:solidFill>
              </a:rPr>
              <a:t> </a:t>
            </a:r>
            <a:r>
              <a:rPr lang="en-US" dirty="0" err="1">
                <a:solidFill>
                  <a:schemeClr val="tx2"/>
                </a:solidFill>
              </a:rPr>
              <a:t>τρό</a:t>
            </a:r>
            <a:r>
              <a:rPr lang="en-US" dirty="0">
                <a:solidFill>
                  <a:schemeClr val="tx2"/>
                </a:solidFill>
              </a:rPr>
              <a:t>πο περιορίζονται οι εκπομπές διοξειδίου του άνθρακα.</a:t>
            </a:r>
          </a:p>
          <a:p>
            <a:pPr indent="-228600">
              <a:lnSpc>
                <a:spcPct val="90000"/>
              </a:lnSpc>
              <a:spcAft>
                <a:spcPts val="600"/>
              </a:spcAft>
              <a:buFont typeface="Arial" panose="020B0604020202020204" pitchFamily="34" charset="0"/>
              <a:buChar char="•"/>
            </a:pPr>
            <a:r>
              <a:rPr lang="en-US" dirty="0">
                <a:solidFill>
                  <a:schemeClr val="tx2"/>
                </a:solidFill>
              </a:rPr>
              <a:t>Επιπ</a:t>
            </a:r>
            <a:r>
              <a:rPr lang="en-US" dirty="0" err="1">
                <a:solidFill>
                  <a:schemeClr val="tx2"/>
                </a:solidFill>
              </a:rPr>
              <a:t>λέον</a:t>
            </a:r>
            <a:r>
              <a:rPr lang="en-US" dirty="0">
                <a:solidFill>
                  <a:schemeClr val="tx2"/>
                </a:solidFill>
              </a:rPr>
              <a:t>, μπ</a:t>
            </a:r>
            <a:r>
              <a:rPr lang="en-US" dirty="0" err="1">
                <a:solidFill>
                  <a:schemeClr val="tx2"/>
                </a:solidFill>
              </a:rPr>
              <a:t>ορεί</a:t>
            </a:r>
            <a:r>
              <a:rPr lang="en-US" dirty="0">
                <a:solidFill>
                  <a:schemeClr val="tx2"/>
                </a:solidFill>
              </a:rPr>
              <a:t> να </a:t>
            </a:r>
            <a:r>
              <a:rPr lang="en-US" dirty="0" err="1">
                <a:solidFill>
                  <a:schemeClr val="tx2"/>
                </a:solidFill>
              </a:rPr>
              <a:t>εφ</a:t>
            </a:r>
            <a:r>
              <a:rPr lang="en-US" dirty="0">
                <a:solidFill>
                  <a:schemeClr val="tx2"/>
                </a:solidFill>
              </a:rPr>
              <a:t>αρμόζει συστήματα ανακύκλωσης και σωστής διαχείρισης αποβλήτων, μειώνοντας τα υλικά που καταλήγουν στο περιβάλλον. </a:t>
            </a:r>
            <a:r>
              <a:rPr lang="en-US" dirty="0" err="1">
                <a:solidFill>
                  <a:schemeClr val="tx2"/>
                </a:solidFill>
              </a:rPr>
              <a:t>Ιδι</a:t>
            </a:r>
            <a:r>
              <a:rPr lang="en-US" dirty="0">
                <a:solidFill>
                  <a:schemeClr val="tx2"/>
                </a:solidFill>
              </a:rPr>
              <a:t>αίτερη σημασία έχει και η χρήση οικολογικών ή ανακυκλώσιμων υλικών συσκευασίας, ώστε να περιορίζεται η πλαστική ρύπανση.</a:t>
            </a:r>
          </a:p>
          <a:p>
            <a:pPr indent="-228600">
              <a:lnSpc>
                <a:spcPct val="90000"/>
              </a:lnSpc>
              <a:spcAft>
                <a:spcPts val="600"/>
              </a:spcAft>
              <a:buFont typeface="Arial" panose="020B0604020202020204" pitchFamily="34" charset="0"/>
              <a:buChar char="•"/>
            </a:pPr>
            <a:r>
              <a:rPr lang="en-US" dirty="0" err="1">
                <a:solidFill>
                  <a:schemeClr val="tx2"/>
                </a:solidFill>
              </a:rPr>
              <a:t>Ακόμη</a:t>
            </a:r>
            <a:r>
              <a:rPr lang="en-US" dirty="0">
                <a:solidFill>
                  <a:schemeClr val="tx2"/>
                </a:solidFill>
              </a:rPr>
              <a:t>, η επ</a:t>
            </a:r>
            <a:r>
              <a:rPr lang="en-US" dirty="0" err="1">
                <a:solidFill>
                  <a:schemeClr val="tx2"/>
                </a:solidFill>
              </a:rPr>
              <a:t>ιχείρηση</a:t>
            </a:r>
            <a:r>
              <a:rPr lang="en-US" dirty="0">
                <a:solidFill>
                  <a:schemeClr val="tx2"/>
                </a:solidFill>
              </a:rPr>
              <a:t> μπ</a:t>
            </a:r>
            <a:r>
              <a:rPr lang="en-US" dirty="0" err="1">
                <a:solidFill>
                  <a:schemeClr val="tx2"/>
                </a:solidFill>
              </a:rPr>
              <a:t>ορεί</a:t>
            </a:r>
            <a:r>
              <a:rPr lang="en-US" dirty="0">
                <a:solidFill>
                  <a:schemeClr val="tx2"/>
                </a:solidFill>
              </a:rPr>
              <a:t> να β</a:t>
            </a:r>
            <a:r>
              <a:rPr lang="en-US" dirty="0" err="1">
                <a:solidFill>
                  <a:schemeClr val="tx2"/>
                </a:solidFill>
              </a:rPr>
              <a:t>ελτιστο</a:t>
            </a:r>
            <a:r>
              <a:rPr lang="en-US" dirty="0">
                <a:solidFill>
                  <a:schemeClr val="tx2"/>
                </a:solidFill>
              </a:rPr>
              <a:t>ποιεί τη χρήση νερού και ενέργειας κατά την παραγωγική διαδικασία, εφαρμόζοντας σύγχρονες τεχνολογίες που μειώνουν τη σπατάλη πόρων.</a:t>
            </a:r>
          </a:p>
          <a:p>
            <a:pPr indent="-228600">
              <a:lnSpc>
                <a:spcPct val="90000"/>
              </a:lnSpc>
              <a:spcAft>
                <a:spcPts val="600"/>
              </a:spcAft>
              <a:buFont typeface="Arial" panose="020B0604020202020204" pitchFamily="34" charset="0"/>
              <a:buChar char="•"/>
            </a:pPr>
            <a:r>
              <a:rPr lang="en-US" dirty="0" err="1">
                <a:solidFill>
                  <a:schemeClr val="tx2"/>
                </a:solidFill>
              </a:rPr>
              <a:t>Τέλος</a:t>
            </a:r>
            <a:r>
              <a:rPr lang="en-US" dirty="0">
                <a:solidFill>
                  <a:schemeClr val="tx2"/>
                </a:solidFill>
              </a:rPr>
              <a:t>, η υπ</a:t>
            </a:r>
            <a:r>
              <a:rPr lang="en-US" dirty="0" err="1">
                <a:solidFill>
                  <a:schemeClr val="tx2"/>
                </a:solidFill>
              </a:rPr>
              <a:t>εύθυνη</a:t>
            </a:r>
            <a:r>
              <a:rPr lang="en-US" dirty="0">
                <a:solidFill>
                  <a:schemeClr val="tx2"/>
                </a:solidFill>
              </a:rPr>
              <a:t> π</a:t>
            </a:r>
            <a:r>
              <a:rPr lang="en-US" dirty="0" err="1">
                <a:solidFill>
                  <a:schemeClr val="tx2"/>
                </a:solidFill>
              </a:rPr>
              <a:t>ρομήθει</a:t>
            </a:r>
            <a:r>
              <a:rPr lang="en-US" dirty="0">
                <a:solidFill>
                  <a:schemeClr val="tx2"/>
                </a:solidFill>
              </a:rPr>
              <a:t>α πρώτων υλών, όπως το κακάο, από καλλιέργειες που σέβονται το περιβάλλον και τους εργαζομένους, συμβάλλει επίσης στην αειφόρο ανάπτυξη και στη διατήρηση των φυσικών πόρων για το μέλλον.</a:t>
            </a:r>
          </a:p>
        </p:txBody>
      </p:sp>
      <p:grpSp>
        <p:nvGrpSpPr>
          <p:cNvPr id="20" name="Group 19">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21" name="Freeform: Shape 20">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4" name="Freeform: Shape 23">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897983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Ιστορία: μια πολύφερνη νύφη | Alfavita">
            <a:extLst>
              <a:ext uri="{FF2B5EF4-FFF2-40B4-BE49-F238E27FC236}">
                <a16:creationId xmlns:a16="http://schemas.microsoft.com/office/drawing/2014/main" id="{11698226-210C-1D77-247A-EF7E1C06AE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9747" b="29673"/>
          <a:stretch>
            <a:fillRect/>
          </a:stretch>
        </p:blipFill>
        <p:spPr bwMode="auto">
          <a:xfrm>
            <a:off x="20" y="4127"/>
            <a:ext cx="12191980" cy="3706486"/>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B5D8C20-6BF0-03C2-7536-A7DE0A88558E}"/>
              </a:ext>
            </a:extLst>
          </p:cNvPr>
          <p:cNvSpPr txBox="1"/>
          <p:nvPr/>
        </p:nvSpPr>
        <p:spPr>
          <a:xfrm>
            <a:off x="350159" y="3710613"/>
            <a:ext cx="11491681" cy="3037795"/>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600" b="1" dirty="0" err="1"/>
              <a:t>Ιστορική</a:t>
            </a:r>
            <a:r>
              <a:rPr lang="en-US" sz="1600" b="1" dirty="0"/>
              <a:t> ανα</a:t>
            </a:r>
            <a:r>
              <a:rPr lang="en-US" sz="1600" b="1" dirty="0" err="1"/>
              <a:t>δρομή</a:t>
            </a:r>
            <a:r>
              <a:rPr lang="en-US" sz="1600" b="1" dirty="0"/>
              <a:t> </a:t>
            </a:r>
            <a:r>
              <a:rPr lang="en-US" sz="1600" b="1" dirty="0" err="1"/>
              <a:t>της</a:t>
            </a:r>
            <a:r>
              <a:rPr lang="en-US" sz="1600" b="1" dirty="0"/>
              <a:t> παρα</a:t>
            </a:r>
            <a:r>
              <a:rPr lang="en-US" sz="1600" b="1" dirty="0" err="1"/>
              <a:t>γωγής</a:t>
            </a:r>
            <a:r>
              <a:rPr lang="en-US" sz="1600" b="1" dirty="0"/>
              <a:t> </a:t>
            </a:r>
            <a:r>
              <a:rPr lang="en-US" sz="1600" b="1" dirty="0" err="1"/>
              <a:t>σοκολάτ</a:t>
            </a:r>
            <a:r>
              <a:rPr lang="en-US" sz="1600" b="1" dirty="0"/>
              <a:t>ας</a:t>
            </a:r>
          </a:p>
          <a:p>
            <a:pPr indent="-228600">
              <a:lnSpc>
                <a:spcPct val="90000"/>
              </a:lnSpc>
              <a:spcAft>
                <a:spcPts val="600"/>
              </a:spcAft>
              <a:buFont typeface="Arial" panose="020B0604020202020204" pitchFamily="34" charset="0"/>
              <a:buChar char="•"/>
            </a:pPr>
            <a:r>
              <a:rPr lang="en-US" sz="1600" dirty="0"/>
              <a:t>Η </a:t>
            </a:r>
            <a:r>
              <a:rPr lang="en-US" sz="1600" dirty="0" err="1"/>
              <a:t>ιστορί</a:t>
            </a:r>
            <a:r>
              <a:rPr lang="en-US" sz="1600" dirty="0"/>
              <a:t>α της σοκολάτας ξεκινά πριν από εκατοντάδες χρόνια, στις αρχαίες πολιτισμικές κοινωνίες της Κεντρικής και Νότιας Αμερικής, όπως οι Μάγια και οι Αζτέκοι. </a:t>
            </a:r>
            <a:r>
              <a:rPr lang="en-US" sz="1600" dirty="0" err="1"/>
              <a:t>Οι</a:t>
            </a:r>
            <a:r>
              <a:rPr lang="en-US" sz="1600" dirty="0"/>
              <a:t> λα</a:t>
            </a:r>
            <a:r>
              <a:rPr lang="en-US" sz="1600" dirty="0" err="1"/>
              <a:t>οί</a:t>
            </a:r>
            <a:r>
              <a:rPr lang="en-US" sz="1600" dirty="0"/>
              <a:t> α</a:t>
            </a:r>
            <a:r>
              <a:rPr lang="en-US" sz="1600" dirty="0" err="1"/>
              <a:t>υτοί</a:t>
            </a:r>
            <a:r>
              <a:rPr lang="en-US" sz="1600" dirty="0"/>
              <a:t> </a:t>
            </a:r>
            <a:r>
              <a:rPr lang="en-US" sz="1600" dirty="0" err="1"/>
              <a:t>ήτ</a:t>
            </a:r>
            <a:r>
              <a:rPr lang="en-US" sz="1600" dirty="0"/>
              <a:t>αν από τους πρώτους που καλλιέργησαν το κακαόδεντρο και χρησιμοποιούσαν τους κόκκους του κακάο για την παρασκευή ενός ροφήματος, το οποίο θεωρούσαν πολύτιμο και ιερό.</a:t>
            </a:r>
          </a:p>
          <a:p>
            <a:pPr indent="-228600">
              <a:lnSpc>
                <a:spcPct val="90000"/>
              </a:lnSpc>
              <a:spcAft>
                <a:spcPts val="600"/>
              </a:spcAft>
              <a:buFont typeface="Arial" panose="020B0604020202020204" pitchFamily="34" charset="0"/>
              <a:buChar char="•"/>
            </a:pPr>
            <a:r>
              <a:rPr lang="en-US" sz="1600" dirty="0" err="1"/>
              <a:t>Μετά</a:t>
            </a:r>
            <a:r>
              <a:rPr lang="en-US" sz="1600" dirty="0"/>
              <a:t> </a:t>
            </a:r>
            <a:r>
              <a:rPr lang="en-US" sz="1600" dirty="0" err="1"/>
              <a:t>την</a:t>
            </a:r>
            <a:r>
              <a:rPr lang="en-US" sz="1600" dirty="0"/>
              <a:t> ανα</a:t>
            </a:r>
            <a:r>
              <a:rPr lang="en-US" sz="1600" dirty="0" err="1"/>
              <a:t>κάλυψη</a:t>
            </a:r>
            <a:r>
              <a:rPr lang="en-US" sz="1600" dirty="0"/>
              <a:t> </a:t>
            </a:r>
            <a:r>
              <a:rPr lang="en-US" sz="1600" dirty="0" err="1"/>
              <a:t>της</a:t>
            </a:r>
            <a:r>
              <a:rPr lang="en-US" sz="1600" dirty="0"/>
              <a:t> </a:t>
            </a:r>
            <a:r>
              <a:rPr lang="en-US" sz="1600" dirty="0" err="1"/>
              <a:t>Αμερικής</a:t>
            </a:r>
            <a:r>
              <a:rPr lang="en-US" sz="1600" dirty="0"/>
              <a:t> από </a:t>
            </a:r>
            <a:r>
              <a:rPr lang="en-US" sz="1600" dirty="0" err="1"/>
              <a:t>τους</a:t>
            </a:r>
            <a:r>
              <a:rPr lang="en-US" sz="1600" dirty="0"/>
              <a:t> </a:t>
            </a:r>
            <a:r>
              <a:rPr lang="en-US" sz="1600" dirty="0" err="1"/>
              <a:t>Ευρω</a:t>
            </a:r>
            <a:r>
              <a:rPr lang="en-US" sz="1600" dirty="0"/>
              <a:t>παίους εξερευνητές, το κακάο μεταφέρθηκε στην Ευρώπη τον 16ο αιώνα. </a:t>
            </a:r>
            <a:r>
              <a:rPr lang="en-US" sz="1600" dirty="0" err="1"/>
              <a:t>Εκεί</a:t>
            </a:r>
            <a:r>
              <a:rPr lang="en-US" sz="1600" dirty="0"/>
              <a:t>, α</a:t>
            </a:r>
            <a:r>
              <a:rPr lang="en-US" sz="1600" dirty="0" err="1"/>
              <a:t>ρχικά</a:t>
            </a:r>
            <a:r>
              <a:rPr lang="en-US" sz="1600" dirty="0"/>
              <a:t> κατανα</a:t>
            </a:r>
            <a:r>
              <a:rPr lang="en-US" sz="1600" dirty="0" err="1"/>
              <a:t>λωνότ</a:t>
            </a:r>
            <a:r>
              <a:rPr lang="en-US" sz="1600" dirty="0"/>
              <a:t>αν ως ρόφημα από τις ανώτερες κοινωνικές τάξεις, καθώς θεωρούνταν πολυτελές προϊόν.</a:t>
            </a:r>
          </a:p>
          <a:p>
            <a:pPr indent="-228600">
              <a:lnSpc>
                <a:spcPct val="90000"/>
              </a:lnSpc>
              <a:spcAft>
                <a:spcPts val="600"/>
              </a:spcAft>
              <a:buFont typeface="Arial" panose="020B0604020202020204" pitchFamily="34" charset="0"/>
              <a:buChar char="•"/>
            </a:pPr>
            <a:r>
              <a:rPr lang="en-US" sz="1600" dirty="0" err="1"/>
              <a:t>Με</a:t>
            </a:r>
            <a:r>
              <a:rPr lang="en-US" sz="1600" dirty="0"/>
              <a:t> </a:t>
            </a:r>
            <a:r>
              <a:rPr lang="en-US" sz="1600" dirty="0" err="1"/>
              <a:t>την</a:t>
            </a:r>
            <a:r>
              <a:rPr lang="en-US" sz="1600" dirty="0"/>
              <a:t> π</a:t>
            </a:r>
            <a:r>
              <a:rPr lang="en-US" sz="1600" dirty="0" err="1"/>
              <a:t>άροδο</a:t>
            </a:r>
            <a:r>
              <a:rPr lang="en-US" sz="1600" dirty="0"/>
              <a:t> </a:t>
            </a:r>
            <a:r>
              <a:rPr lang="en-US" sz="1600" dirty="0" err="1"/>
              <a:t>του</a:t>
            </a:r>
            <a:r>
              <a:rPr lang="en-US" sz="1600" dirty="0"/>
              <a:t> </a:t>
            </a:r>
            <a:r>
              <a:rPr lang="en-US" sz="1600" dirty="0" err="1"/>
              <a:t>χρόνου</a:t>
            </a:r>
            <a:r>
              <a:rPr lang="en-US" sz="1600" dirty="0"/>
              <a:t> και </a:t>
            </a:r>
            <a:r>
              <a:rPr lang="en-US" sz="1600" dirty="0" err="1"/>
              <a:t>ιδι</a:t>
            </a:r>
            <a:r>
              <a:rPr lang="en-US" sz="1600" dirty="0"/>
              <a:t>αίτερα κατά τη Βιομηχανική Επανάσταση, η παραγωγή σοκολάτας εξελίχθηκε σημαντικά. </a:t>
            </a:r>
            <a:r>
              <a:rPr lang="en-US" sz="1600" dirty="0" err="1"/>
              <a:t>Αν</a:t>
            </a:r>
            <a:r>
              <a:rPr lang="en-US" sz="1600" dirty="0"/>
              <a:t>απτύχθηκαν μηχανές που επέτρεψαν την επεξεργασία των κόκκων κακάο σε μεγαλύτερη κλίμακα, ενώ η προσθήκη ζάχαρης και γάλακτος οδήγησε στη δημιουργία της σοκολάτας όπως τη γνωρίζουμε σήμερα.</a:t>
            </a:r>
          </a:p>
          <a:p>
            <a:pPr indent="-228600">
              <a:lnSpc>
                <a:spcPct val="90000"/>
              </a:lnSpc>
              <a:spcAft>
                <a:spcPts val="600"/>
              </a:spcAft>
              <a:buFont typeface="Arial" panose="020B0604020202020204" pitchFamily="34" charset="0"/>
              <a:buChar char="•"/>
            </a:pPr>
            <a:r>
              <a:rPr lang="en-US" sz="1600" dirty="0" err="1"/>
              <a:t>Στον</a:t>
            </a:r>
            <a:r>
              <a:rPr lang="en-US" sz="1600" dirty="0"/>
              <a:t> 19ο και 20ό α</a:t>
            </a:r>
            <a:r>
              <a:rPr lang="en-US" sz="1600" dirty="0" err="1"/>
              <a:t>ιών</a:t>
            </a:r>
            <a:r>
              <a:rPr lang="en-US" sz="1600" dirty="0"/>
              <a:t>α ιδρύθηκαν μεγάλες βιομηχανίες σοκολάτας στην Ευρώπη, κάνοντας το προϊόν προσιτό σε όλο και περισσότερους ανθρώπους. </a:t>
            </a:r>
            <a:r>
              <a:rPr lang="en-US" sz="1600" dirty="0" err="1"/>
              <a:t>Σήμερ</a:t>
            </a:r>
            <a:r>
              <a:rPr lang="en-US" sz="1600" dirty="0"/>
              <a:t>α, η σοκολάτα αποτελεί ένα από τα πιο δημοφιλή προϊόντα παγκοσμίως, με τεράστια βιομηχανία παραγωγής και συνεχή εξέλιξη στην ποιότητα και τις γεύσεις της.</a:t>
            </a:r>
          </a:p>
        </p:txBody>
      </p:sp>
    </p:spTree>
    <p:extLst>
      <p:ext uri="{BB962C8B-B14F-4D97-AF65-F5344CB8AC3E}">
        <p14:creationId xmlns:p14="http://schemas.microsoft.com/office/powerpoint/2010/main" val="543827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6D7883B-3967-B359-71F0-CA514A1EC8E7}"/>
              </a:ext>
            </a:extLst>
          </p:cNvPr>
          <p:cNvSpPr txBox="1"/>
          <p:nvPr/>
        </p:nvSpPr>
        <p:spPr>
          <a:xfrm>
            <a:off x="793660" y="2599509"/>
            <a:ext cx="10143668" cy="3435531"/>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500" dirty="0" err="1"/>
              <a:t>Εκτός</a:t>
            </a:r>
            <a:r>
              <a:rPr lang="en-US" sz="1500" dirty="0"/>
              <a:t> από τα βα</a:t>
            </a:r>
            <a:r>
              <a:rPr lang="en-US" sz="1500" dirty="0" err="1"/>
              <a:t>σικά</a:t>
            </a:r>
            <a:r>
              <a:rPr lang="en-US" sz="1500" dirty="0"/>
              <a:t> </a:t>
            </a:r>
            <a:r>
              <a:rPr lang="en-US" sz="1500" dirty="0" err="1"/>
              <a:t>στοιχεί</a:t>
            </a:r>
            <a:r>
              <a:rPr lang="en-US" sz="1500" dirty="0"/>
              <a:t>α που αναλύθηκαν, θεωρούμε σημαντικό να αναφερθούν και ορισμένα επιπλέον στοιχεία που συμβάλλουν στην καλύτερη κατανόηση της παραγωγικής μονάδας σοκολάτας.</a:t>
            </a:r>
          </a:p>
          <a:p>
            <a:pPr indent="-228600">
              <a:lnSpc>
                <a:spcPct val="90000"/>
              </a:lnSpc>
              <a:spcAft>
                <a:spcPts val="600"/>
              </a:spcAft>
              <a:buFont typeface="Arial" panose="020B0604020202020204" pitchFamily="34" charset="0"/>
              <a:buChar char="•"/>
            </a:pPr>
            <a:r>
              <a:rPr lang="en-US" sz="1500" dirty="0" err="1"/>
              <a:t>Αρχικά</a:t>
            </a:r>
            <a:r>
              <a:rPr lang="en-US" sz="1500" dirty="0"/>
              <a:t>, α</a:t>
            </a:r>
            <a:r>
              <a:rPr lang="en-US" sz="1500" dirty="0" err="1"/>
              <a:t>ξίζει</a:t>
            </a:r>
            <a:r>
              <a:rPr lang="en-US" sz="1500" dirty="0"/>
              <a:t> να </a:t>
            </a:r>
            <a:r>
              <a:rPr lang="en-US" sz="1500" dirty="0" err="1"/>
              <a:t>σημειωθεί</a:t>
            </a:r>
            <a:r>
              <a:rPr lang="en-US" sz="1500" dirty="0"/>
              <a:t> </a:t>
            </a:r>
            <a:r>
              <a:rPr lang="en-US" sz="1500" dirty="0" err="1"/>
              <a:t>ότι</a:t>
            </a:r>
            <a:r>
              <a:rPr lang="en-US" sz="1500" dirty="0"/>
              <a:t> η </a:t>
            </a:r>
            <a:r>
              <a:rPr lang="en-US" sz="1500" dirty="0" err="1"/>
              <a:t>δι</a:t>
            </a:r>
            <a:r>
              <a:rPr lang="en-US" sz="1500" dirty="0"/>
              <a:t>αδικασία παραγωγής της σοκολάτας είναι ιδιαίτερα σύνθετη και περιλαμβάνει πολλά στάδια, όπως την επεξεργασία των κόκκων κακάο, την ανάμειξη των υλικών, τη μορφοποίηση και τη συσκευασία του τελικού προϊόντος. Κάθε </a:t>
            </a:r>
            <a:r>
              <a:rPr lang="en-US" sz="1500" dirty="0" err="1"/>
              <a:t>στάδιο</a:t>
            </a:r>
            <a:r>
              <a:rPr lang="en-US" sz="1500" dirty="0"/>
              <a:t> απα</a:t>
            </a:r>
            <a:r>
              <a:rPr lang="en-US" sz="1500" dirty="0" err="1"/>
              <a:t>ιτεί</a:t>
            </a:r>
            <a:r>
              <a:rPr lang="en-US" sz="1500" dirty="0"/>
              <a:t> α</a:t>
            </a:r>
            <a:r>
              <a:rPr lang="en-US" sz="1500" dirty="0" err="1"/>
              <a:t>κρί</a:t>
            </a:r>
            <a:r>
              <a:rPr lang="en-US" sz="1500" dirty="0"/>
              <a:t>βεια και έλεγχο ποιότητας.</a:t>
            </a:r>
          </a:p>
          <a:p>
            <a:pPr indent="-228600">
              <a:lnSpc>
                <a:spcPct val="90000"/>
              </a:lnSpc>
              <a:spcAft>
                <a:spcPts val="600"/>
              </a:spcAft>
              <a:buFont typeface="Arial" panose="020B0604020202020204" pitchFamily="34" charset="0"/>
              <a:buChar char="•"/>
            </a:pPr>
            <a:r>
              <a:rPr lang="en-US" sz="1500" dirty="0"/>
              <a:t>Επιπ</a:t>
            </a:r>
            <a:r>
              <a:rPr lang="en-US" sz="1500" dirty="0" err="1"/>
              <a:t>λέον</a:t>
            </a:r>
            <a:r>
              <a:rPr lang="en-US" sz="1500" dirty="0"/>
              <a:t>, η </a:t>
            </a:r>
            <a:r>
              <a:rPr lang="en-US" sz="1500" dirty="0" err="1"/>
              <a:t>χρήση</a:t>
            </a:r>
            <a:r>
              <a:rPr lang="en-US" sz="1500" dirty="0"/>
              <a:t> </a:t>
            </a:r>
            <a:r>
              <a:rPr lang="en-US" sz="1500" dirty="0" err="1"/>
              <a:t>σύγχρονης</a:t>
            </a:r>
            <a:r>
              <a:rPr lang="en-US" sz="1500" dirty="0"/>
              <a:t> </a:t>
            </a:r>
            <a:r>
              <a:rPr lang="en-US" sz="1500" dirty="0" err="1"/>
              <a:t>τεχνολογί</a:t>
            </a:r>
            <a:r>
              <a:rPr lang="en-US" sz="1500" dirty="0"/>
              <a:t>ας παίζει καθοριστικό ρόλο στη λειτουργία της παραγωγικής μονάδας, καθώς τα αυτοματοποιημένα μηχανήματα αυξάνουν την παραγωγικότητα και μειώνουν τα λάθη.</a:t>
            </a:r>
          </a:p>
          <a:p>
            <a:pPr indent="-228600">
              <a:lnSpc>
                <a:spcPct val="90000"/>
              </a:lnSpc>
              <a:spcAft>
                <a:spcPts val="600"/>
              </a:spcAft>
              <a:buFont typeface="Arial" panose="020B0604020202020204" pitchFamily="34" charset="0"/>
              <a:buChar char="•"/>
            </a:pPr>
            <a:r>
              <a:rPr lang="en-US" sz="1500" dirty="0" err="1"/>
              <a:t>Σημ</a:t>
            </a:r>
            <a:r>
              <a:rPr lang="en-US" sz="1500" dirty="0"/>
              <a:t>αντική είναι επίσης η ασφάλεια των εργαζομένων, καθώς σε ένα βιομηχανικό περιβάλλον τηρούνται αυστηροί κανόνες υγιεινής και προστασίας, ώστε να αποφεύγονται ατυχήματα και να διασφαλίζονται κατάλληλες συνθήκες εργασίας.</a:t>
            </a:r>
          </a:p>
          <a:p>
            <a:pPr indent="-228600">
              <a:lnSpc>
                <a:spcPct val="90000"/>
              </a:lnSpc>
              <a:spcAft>
                <a:spcPts val="600"/>
              </a:spcAft>
              <a:buFont typeface="Arial" panose="020B0604020202020204" pitchFamily="34" charset="0"/>
              <a:buChar char="•"/>
            </a:pPr>
            <a:r>
              <a:rPr lang="en-US" sz="1500" dirty="0" err="1"/>
              <a:t>Τέλος</a:t>
            </a:r>
            <a:r>
              <a:rPr lang="en-US" sz="1500" dirty="0"/>
              <a:t>, η </a:t>
            </a:r>
            <a:r>
              <a:rPr lang="en-US" sz="1500" dirty="0" err="1"/>
              <a:t>συνεχής</a:t>
            </a:r>
            <a:r>
              <a:rPr lang="en-US" sz="1500" dirty="0"/>
              <a:t> κα</a:t>
            </a:r>
            <a:r>
              <a:rPr lang="en-US" sz="1500" dirty="0" err="1"/>
              <a:t>ινοτομί</a:t>
            </a:r>
            <a:r>
              <a:rPr lang="en-US" sz="1500" dirty="0"/>
              <a:t>α στην παραγωγή σοκολάτας, όπως η δημιουργία νέων γεύσεων και πιο υγιεινών προϊόντων (π.χ. </a:t>
            </a:r>
            <a:r>
              <a:rPr lang="en-US" sz="1500" dirty="0" err="1"/>
              <a:t>με</a:t>
            </a:r>
            <a:r>
              <a:rPr lang="en-US" sz="1500" dirty="0"/>
              <a:t> </a:t>
            </a:r>
            <a:r>
              <a:rPr lang="en-US" sz="1500" dirty="0" err="1"/>
              <a:t>λιγότερη</a:t>
            </a:r>
            <a:r>
              <a:rPr lang="en-US" sz="1500" dirty="0"/>
              <a:t> </a:t>
            </a:r>
            <a:r>
              <a:rPr lang="en-US" sz="1500" dirty="0" err="1"/>
              <a:t>ζάχ</a:t>
            </a:r>
            <a:r>
              <a:rPr lang="en-US" sz="1500" dirty="0"/>
              <a:t>αρη), βοηθά την παραγωγική μονάδα να ανταποκρίνεται στις ανάγκες των καταναλωτών και να παραμένει ανταγωνιστική στην αγορά.</a:t>
            </a:r>
          </a:p>
        </p:txBody>
      </p:sp>
    </p:spTree>
    <p:extLst>
      <p:ext uri="{BB962C8B-B14F-4D97-AF65-F5344CB8AC3E}">
        <p14:creationId xmlns:p14="http://schemas.microsoft.com/office/powerpoint/2010/main" val="77155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extBox 2">
            <a:extLst>
              <a:ext uri="{FF2B5EF4-FFF2-40B4-BE49-F238E27FC236}">
                <a16:creationId xmlns:a16="http://schemas.microsoft.com/office/drawing/2014/main" id="{6758A15E-9D5D-21BA-EDC3-71C99706054A}"/>
              </a:ext>
            </a:extLst>
          </p:cNvPr>
          <p:cNvSpPr txBox="1"/>
          <p:nvPr/>
        </p:nvSpPr>
        <p:spPr>
          <a:xfrm>
            <a:off x="3880430" y="583345"/>
            <a:ext cx="7160357" cy="4164820"/>
          </a:xfrm>
          <a:prstGeom prst="rect">
            <a:avLst/>
          </a:prstGeom>
        </p:spPr>
        <p:txBody>
          <a:bodyPr vert="horz" lIns="91440" tIns="45720" rIns="91440" bIns="45720" rtlCol="0" anchor="t">
            <a:normAutofit/>
          </a:bodyPr>
          <a:lstStyle/>
          <a:p>
            <a:pPr algn="r">
              <a:lnSpc>
                <a:spcPct val="90000"/>
              </a:lnSpc>
              <a:spcBef>
                <a:spcPct val="0"/>
              </a:spcBef>
              <a:spcAft>
                <a:spcPts val="600"/>
              </a:spcAft>
            </a:pPr>
            <a:r>
              <a:rPr lang="en-US" sz="8000" kern="1200" dirty="0">
                <a:solidFill>
                  <a:srgbClr val="FFFFFF"/>
                </a:solidFill>
                <a:latin typeface="+mj-lt"/>
                <a:ea typeface="+mj-ea"/>
                <a:cs typeface="+mj-cs"/>
              </a:rPr>
              <a:t>ΠΕΙΡΑΜΑΤΙΚΟ </a:t>
            </a:r>
          </a:p>
          <a:p>
            <a:pPr algn="r">
              <a:lnSpc>
                <a:spcPct val="90000"/>
              </a:lnSpc>
              <a:spcBef>
                <a:spcPct val="0"/>
              </a:spcBef>
              <a:spcAft>
                <a:spcPts val="600"/>
              </a:spcAft>
            </a:pPr>
            <a:r>
              <a:rPr lang="en-US" sz="8000" kern="1200" dirty="0">
                <a:solidFill>
                  <a:srgbClr val="FFFFFF"/>
                </a:solidFill>
                <a:latin typeface="+mj-lt"/>
                <a:ea typeface="+mj-ea"/>
                <a:cs typeface="+mj-cs"/>
              </a:rPr>
              <a:t>ΜΕΡΟΣ</a:t>
            </a:r>
          </a:p>
        </p:txBody>
      </p:sp>
      <p:sp>
        <p:nvSpPr>
          <p:cNvPr id="10"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2"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4"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6" name="Straight Connector 15">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8"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0"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2"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827814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61AEE4-4E38-4BAC-976D-E0DE523FC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F0BC676B-D19A-44DB-910A-0C0E6D433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13" name="Freeform: Shape 12">
              <a:extLst>
                <a:ext uri="{FF2B5EF4-FFF2-40B4-BE49-F238E27FC236}">
                  <a16:creationId xmlns:a16="http://schemas.microsoft.com/office/drawing/2014/main" id="{999AA485-A13F-4455-814E-C116AD7E0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C90D55F-0AFB-45E5-8815-A4701774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D476B6C1-4A41-48E6-8540-FC48FCD76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3347F445-D2CA-4FEB-AB8E-7A47AB57C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12F1B3D8-301E-4A54-9284-EB14E905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CE4B9C67-860A-4569-AC84-3ADE433D1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1175B763-A6E6-4AD1-9138-9B1164A7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 name="TextBox 2">
            <a:extLst>
              <a:ext uri="{FF2B5EF4-FFF2-40B4-BE49-F238E27FC236}">
                <a16:creationId xmlns:a16="http://schemas.microsoft.com/office/drawing/2014/main" id="{29D7F8A0-4103-16AE-44E1-18BCAC723DC1}"/>
              </a:ext>
            </a:extLst>
          </p:cNvPr>
          <p:cNvSpPr txBox="1"/>
          <p:nvPr/>
        </p:nvSpPr>
        <p:spPr>
          <a:xfrm>
            <a:off x="3055954" y="2979336"/>
            <a:ext cx="5709721" cy="2430864"/>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700" b="1" dirty="0" err="1">
                <a:solidFill>
                  <a:schemeClr val="tx2"/>
                </a:solidFill>
              </a:rPr>
              <a:t>Εμ</a:t>
            </a:r>
            <a:r>
              <a:rPr lang="en-US" sz="1700" b="1" dirty="0">
                <a:solidFill>
                  <a:schemeClr val="tx2"/>
                </a:solidFill>
              </a:rPr>
              <a:t>πειρίες από την κατασκευή της μακέτας</a:t>
            </a:r>
          </a:p>
          <a:p>
            <a:pPr indent="-228600">
              <a:lnSpc>
                <a:spcPct val="90000"/>
              </a:lnSpc>
              <a:spcAft>
                <a:spcPts val="600"/>
              </a:spcAft>
              <a:buFont typeface="Arial" panose="020B0604020202020204" pitchFamily="34" charset="0"/>
              <a:buChar char="•"/>
            </a:pPr>
            <a:r>
              <a:rPr lang="en-US" sz="1700" dirty="0">
                <a:solidFill>
                  <a:schemeClr val="tx2"/>
                </a:solidFill>
              </a:rPr>
              <a:t>Κα</a:t>
            </a:r>
            <a:r>
              <a:rPr lang="en-US" sz="1700" dirty="0" err="1">
                <a:solidFill>
                  <a:schemeClr val="tx2"/>
                </a:solidFill>
              </a:rPr>
              <a:t>τά</a:t>
            </a:r>
            <a:r>
              <a:rPr lang="en-US" sz="1700" dirty="0">
                <a:solidFill>
                  <a:schemeClr val="tx2"/>
                </a:solidFill>
              </a:rPr>
              <a:t> </a:t>
            </a:r>
            <a:r>
              <a:rPr lang="en-US" sz="1700" dirty="0" err="1">
                <a:solidFill>
                  <a:schemeClr val="tx2"/>
                </a:solidFill>
              </a:rPr>
              <a:t>την</a:t>
            </a:r>
            <a:r>
              <a:rPr lang="en-US" sz="1700" dirty="0">
                <a:solidFill>
                  <a:schemeClr val="tx2"/>
                </a:solidFill>
              </a:rPr>
              <a:t> κατα</a:t>
            </a:r>
            <a:r>
              <a:rPr lang="en-US" sz="1700" dirty="0" err="1">
                <a:solidFill>
                  <a:schemeClr val="tx2"/>
                </a:solidFill>
              </a:rPr>
              <a:t>σκευή</a:t>
            </a:r>
            <a:r>
              <a:rPr lang="en-US" sz="1700" dirty="0">
                <a:solidFill>
                  <a:schemeClr val="tx2"/>
                </a:solidFill>
              </a:rPr>
              <a:t> </a:t>
            </a:r>
            <a:r>
              <a:rPr lang="en-US" sz="1700" dirty="0" err="1">
                <a:solidFill>
                  <a:schemeClr val="tx2"/>
                </a:solidFill>
              </a:rPr>
              <a:t>της</a:t>
            </a:r>
            <a:r>
              <a:rPr lang="en-US" sz="1700" dirty="0">
                <a:solidFill>
                  <a:schemeClr val="tx2"/>
                </a:solidFill>
              </a:rPr>
              <a:t> μα</a:t>
            </a:r>
            <a:r>
              <a:rPr lang="en-US" sz="1700" dirty="0" err="1">
                <a:solidFill>
                  <a:schemeClr val="tx2"/>
                </a:solidFill>
              </a:rPr>
              <a:t>κέτ</a:t>
            </a:r>
            <a:r>
              <a:rPr lang="en-US" sz="1700" dirty="0">
                <a:solidFill>
                  <a:schemeClr val="tx2"/>
                </a:solidFill>
              </a:rPr>
              <a:t>ας της παραγωγικής μονάδας σοκολάτας αποκομίσαμε σημαντικές εμπειρίες, τόσο σε επίπεδο γνώσεων όσο και σε επίπεδο συνεργασίας.</a:t>
            </a:r>
          </a:p>
          <a:p>
            <a:pPr indent="-228600">
              <a:lnSpc>
                <a:spcPct val="90000"/>
              </a:lnSpc>
              <a:spcAft>
                <a:spcPts val="600"/>
              </a:spcAft>
              <a:buFont typeface="Arial" panose="020B0604020202020204" pitchFamily="34" charset="0"/>
              <a:buChar char="•"/>
            </a:pPr>
            <a:r>
              <a:rPr lang="en-US" sz="1700" dirty="0">
                <a:solidFill>
                  <a:schemeClr val="tx2"/>
                </a:solidFill>
              </a:rPr>
              <a:t>Η </a:t>
            </a:r>
            <a:r>
              <a:rPr lang="en-US" sz="1700" dirty="0" err="1">
                <a:solidFill>
                  <a:schemeClr val="tx2"/>
                </a:solidFill>
              </a:rPr>
              <a:t>δι</a:t>
            </a:r>
            <a:r>
              <a:rPr lang="en-US" sz="1700" dirty="0">
                <a:solidFill>
                  <a:schemeClr val="tx2"/>
                </a:solidFill>
              </a:rPr>
              <a:t>αδικασία μας βοήθησε να αναπτύξουμε τη δημιουργικότητα και τη λογική μας σκέψη, καθώς χρειάστηκε να σκεφτούμε πρακτικές λύσεις για την κατασκευή και την παρουσίαση της μακέτας.</a:t>
            </a:r>
          </a:p>
        </p:txBody>
      </p:sp>
    </p:spTree>
    <p:extLst>
      <p:ext uri="{BB962C8B-B14F-4D97-AF65-F5344CB8AC3E}">
        <p14:creationId xmlns:p14="http://schemas.microsoft.com/office/powerpoint/2010/main" val="4031100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EF4ABC16-F0AC-BFC3-0A0C-E314C826C317}"/>
              </a:ext>
            </a:extLst>
          </p:cNvPr>
          <p:cNvSpPr txBox="1"/>
          <p:nvPr/>
        </p:nvSpPr>
        <p:spPr>
          <a:xfrm>
            <a:off x="838200" y="1825625"/>
            <a:ext cx="5558489" cy="435133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a:t>Κατά τη διάρκεια της διαδικασίας δεν αντιμετωπίσαμε πολλές δυσκολίες. Ωστόσο, δυσκολευτήκαμε λίγο στη χρήση του πιστολιού κόλλας, καθώς απαιτούσε προσοχή και σωστό χειρισμό. Επίσης, προέκυψαν κάποια μικρά λάθη στις μετρήσεις, τα οποία χρειάστηκε να διορθώσουμε. Παρ’ όλα αυτά, σε γενικές γραμμές η διαδικασία ήταν εύκολη και κατανοητή.</a:t>
            </a:r>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7468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E13989D-DD74-A7D5-2285-F42BE8E433A4}"/>
              </a:ext>
            </a:extLst>
          </p:cNvPr>
          <p:cNvSpPr txBox="1"/>
          <p:nvPr/>
        </p:nvSpPr>
        <p:spPr>
          <a:xfrm>
            <a:off x="640080" y="2872899"/>
            <a:ext cx="4243589" cy="332066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dirty="0"/>
              <a:t>Κα</a:t>
            </a:r>
            <a:r>
              <a:rPr lang="en-US" sz="2000" dirty="0" err="1"/>
              <a:t>τά</a:t>
            </a:r>
            <a:r>
              <a:rPr lang="en-US" sz="2000" dirty="0"/>
              <a:t> </a:t>
            </a:r>
            <a:r>
              <a:rPr lang="en-US" sz="2000" dirty="0" err="1"/>
              <a:t>τη</a:t>
            </a:r>
            <a:r>
              <a:rPr lang="en-US" sz="2000" dirty="0"/>
              <a:t> </a:t>
            </a:r>
            <a:r>
              <a:rPr lang="en-US" sz="2000" dirty="0" err="1"/>
              <a:t>διάρκει</a:t>
            </a:r>
            <a:r>
              <a:rPr lang="en-US" sz="2000" dirty="0"/>
              <a:t>α της κατασκευής χρησιμοποιήσαμε μακετόχαρτο, μικρά ξυλάκια τύπου παγωτού,</a:t>
            </a:r>
            <a:r>
              <a:rPr lang="el-GR" sz="2000" dirty="0" err="1"/>
              <a:t>πινέζες,βιδες</a:t>
            </a:r>
            <a:r>
              <a:rPr lang="el-GR" sz="2000" dirty="0"/>
              <a:t>,</a:t>
            </a:r>
            <a:r>
              <a:rPr lang="en-US" sz="2000" dirty="0"/>
              <a:t> </a:t>
            </a:r>
            <a:r>
              <a:rPr lang="en-US" sz="2000" dirty="0" err="1"/>
              <a:t>ledoτ</a:t>
            </a:r>
            <a:r>
              <a:rPr lang="en-US" sz="2000" dirty="0"/>
              <a:t>αινίες, καλώδια και λαμπάκια LED. </a:t>
            </a:r>
            <a:r>
              <a:rPr lang="en-US" sz="2000" dirty="0" err="1"/>
              <a:t>Όσον</a:t>
            </a:r>
            <a:r>
              <a:rPr lang="en-US" sz="2000" dirty="0"/>
              <a:t> α</a:t>
            </a:r>
            <a:r>
              <a:rPr lang="en-US" sz="2000" dirty="0" err="1"/>
              <a:t>φορά</a:t>
            </a:r>
            <a:r>
              <a:rPr lang="en-US" sz="2000" dirty="0"/>
              <a:t> τα </a:t>
            </a:r>
            <a:r>
              <a:rPr lang="en-US" sz="2000" dirty="0" err="1"/>
              <a:t>εργ</a:t>
            </a:r>
            <a:r>
              <a:rPr lang="en-US" sz="2000" dirty="0"/>
              <a:t>αλεία, χρησιμοποιήσαμε </a:t>
            </a:r>
            <a:r>
              <a:rPr lang="el-GR" sz="2000" dirty="0"/>
              <a:t>ηλεκτρικό κατσαβίδι,</a:t>
            </a:r>
            <a:r>
              <a:rPr lang="en-US" sz="2000" dirty="0"/>
              <a:t>π</a:t>
            </a:r>
            <a:r>
              <a:rPr lang="en-US" sz="2000" dirty="0" err="1"/>
              <a:t>ριόνι</a:t>
            </a:r>
            <a:r>
              <a:rPr lang="en-US" sz="2000" dirty="0"/>
              <a:t>, πιστόλι κόλλας, κοπίδι, καθώς και μέγγενη (σφιγκτήρα) για να κρατάμε σταθερό το ξύλο στο τραπέζι κατά την κοπή.</a:t>
            </a:r>
          </a:p>
        </p:txBody>
      </p:sp>
      <p:pic>
        <p:nvPicPr>
          <p:cNvPr id="9" name="Picture 2" descr="Ελβετικός Σουγιάς Victorinox – Ιστορία, Εργαλεία &amp; Νομιμότητα">
            <a:extLst>
              <a:ext uri="{FF2B5EF4-FFF2-40B4-BE49-F238E27FC236}">
                <a16:creationId xmlns:a16="http://schemas.microsoft.com/office/drawing/2014/main" id="{CBD029E8-F95C-6260-5963-258DFB866B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790" r="21790"/>
          <a:stretch>
            <a:fillRect/>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2B1B128-3E2A-B0BF-3200-0E4D8798DFB9}"/>
              </a:ext>
            </a:extLst>
          </p:cNvPr>
          <p:cNvSpPr txBox="1"/>
          <p:nvPr/>
        </p:nvSpPr>
        <p:spPr>
          <a:xfrm>
            <a:off x="640080" y="1806854"/>
            <a:ext cx="6096000" cy="646331"/>
          </a:xfrm>
          <a:prstGeom prst="rect">
            <a:avLst/>
          </a:prstGeom>
          <a:noFill/>
        </p:spPr>
        <p:txBody>
          <a:bodyPr wrap="square">
            <a:spAutoFit/>
          </a:bodyPr>
          <a:lstStyle/>
          <a:p>
            <a:pPr>
              <a:buNone/>
            </a:pPr>
            <a:r>
              <a:rPr lang="el-GR" sz="1800" dirty="0">
                <a:effectLst/>
                <a:latin typeface="Arial" panose="020B0604020202020204" pitchFamily="34" charset="0"/>
                <a:ea typeface="Times New Roman" panose="02020603050405020304" pitchFamily="18" charset="0"/>
              </a:rPr>
              <a:t>ΥΛΙΚΑ ΚΑΙ ΕΡΓΑΛΙΑ </a:t>
            </a:r>
            <a:endParaRPr lang="el-GR" sz="1600" dirty="0">
              <a:effectLst/>
              <a:latin typeface="Times New Roman" panose="02020603050405020304" pitchFamily="18" charset="0"/>
              <a:ea typeface="Times New Roman" panose="02020603050405020304" pitchFamily="18" charset="0"/>
            </a:endParaRPr>
          </a:p>
          <a:p>
            <a:pPr>
              <a:buNone/>
            </a:pPr>
            <a:r>
              <a:rPr lang="el-GR" sz="1800" dirty="0">
                <a:effectLst/>
                <a:latin typeface="Arial" panose="020B0604020202020204" pitchFamily="34" charset="0"/>
                <a:ea typeface="Times New Roman" panose="02020603050405020304" pitchFamily="18" charset="0"/>
              </a:rPr>
              <a:t>ΠΟΥ ΧΡΗΣΙΜΟΠΟΙΗΣΑΜΕ</a:t>
            </a:r>
            <a:endParaRPr lang="el-GR"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07784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1A75659-5A6F-4F77-9679-678A00B9D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Ομαδικότητα: Πυλώνας επιτυχίας για την κερδοφορία μιας επιχείρησης |  Semifind.gr">
            <a:extLst>
              <a:ext uri="{FF2B5EF4-FFF2-40B4-BE49-F238E27FC236}">
                <a16:creationId xmlns:a16="http://schemas.microsoft.com/office/drawing/2014/main" id="{85C12863-912F-CF94-92CF-15D5E9A363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729" t="9091" r="25497"/>
          <a:stretch>
            <a:fillRect/>
          </a:stretch>
        </p:blipFill>
        <p:spPr bwMode="auto">
          <a:xfrm>
            <a:off x="20" y="10"/>
            <a:ext cx="866849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E30A3A45-140E-431E-AED0-07EF836310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35399" y="0"/>
            <a:ext cx="9756601" cy="6858000"/>
          </a:xfrm>
          <a:prstGeom prst="rect">
            <a:avLst/>
          </a:prstGeom>
          <a:gradFill>
            <a:gsLst>
              <a:gs pos="53000">
                <a:schemeClr val="tx1"/>
              </a:gs>
              <a:gs pos="35000">
                <a:schemeClr val="tx1">
                  <a:alpha val="76000"/>
                </a:schemeClr>
              </a:gs>
              <a:gs pos="19000">
                <a:schemeClr val="tx1">
                  <a:alpha val="40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Rectangle 103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7333"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7" name="Rectangle 103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018" y="2443480"/>
            <a:ext cx="3218688"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CBC89CB-6086-562B-6EB6-17D1167B69B8}"/>
              </a:ext>
            </a:extLst>
          </p:cNvPr>
          <p:cNvSpPr txBox="1"/>
          <p:nvPr/>
        </p:nvSpPr>
        <p:spPr>
          <a:xfrm>
            <a:off x="8395868" y="2718054"/>
            <a:ext cx="3438906" cy="3207258"/>
          </a:xfrm>
          <a:prstGeom prst="rect">
            <a:avLst/>
          </a:prstGeom>
        </p:spPr>
        <p:txBody>
          <a:bodyPr vert="horz" lIns="91440" tIns="45720" rIns="91440" bIns="45720" rtlCol="0" anchor="t">
            <a:normAutofit lnSpcReduction="10000"/>
          </a:bodyPr>
          <a:lstStyle/>
          <a:p>
            <a:pPr indent="-228600">
              <a:lnSpc>
                <a:spcPct val="90000"/>
              </a:lnSpc>
              <a:spcAft>
                <a:spcPts val="600"/>
              </a:spcAft>
              <a:buFont typeface="Arial" panose="020B0604020202020204" pitchFamily="34" charset="0"/>
              <a:buChar char="•"/>
            </a:pPr>
            <a:r>
              <a:rPr lang="en-US" sz="1300" dirty="0">
                <a:solidFill>
                  <a:schemeClr val="bg1"/>
                </a:solidFill>
              </a:rPr>
              <a:t>Κα</a:t>
            </a:r>
            <a:r>
              <a:rPr lang="en-US" sz="1300" dirty="0" err="1">
                <a:solidFill>
                  <a:schemeClr val="bg1"/>
                </a:solidFill>
              </a:rPr>
              <a:t>τά</a:t>
            </a:r>
            <a:r>
              <a:rPr lang="en-US" sz="1300" dirty="0">
                <a:solidFill>
                  <a:schemeClr val="bg1"/>
                </a:solidFill>
              </a:rPr>
              <a:t> </a:t>
            </a:r>
            <a:r>
              <a:rPr lang="en-US" sz="1300" dirty="0" err="1">
                <a:solidFill>
                  <a:schemeClr val="bg1"/>
                </a:solidFill>
              </a:rPr>
              <a:t>την</a:t>
            </a:r>
            <a:r>
              <a:rPr lang="en-US" sz="1300" dirty="0">
                <a:solidFill>
                  <a:schemeClr val="bg1"/>
                </a:solidFill>
              </a:rPr>
              <a:t> κατα</a:t>
            </a:r>
            <a:r>
              <a:rPr lang="en-US" sz="1300" dirty="0" err="1">
                <a:solidFill>
                  <a:schemeClr val="bg1"/>
                </a:solidFill>
              </a:rPr>
              <a:t>σκευή</a:t>
            </a:r>
            <a:r>
              <a:rPr lang="en-US" sz="1300" dirty="0">
                <a:solidFill>
                  <a:schemeClr val="bg1"/>
                </a:solidFill>
              </a:rPr>
              <a:t> </a:t>
            </a:r>
            <a:r>
              <a:rPr lang="en-US" sz="1300" dirty="0" err="1">
                <a:solidFill>
                  <a:schemeClr val="bg1"/>
                </a:solidFill>
              </a:rPr>
              <a:t>της</a:t>
            </a:r>
            <a:r>
              <a:rPr lang="en-US" sz="1300" dirty="0">
                <a:solidFill>
                  <a:schemeClr val="bg1"/>
                </a:solidFill>
              </a:rPr>
              <a:t> μα</a:t>
            </a:r>
            <a:r>
              <a:rPr lang="en-US" sz="1300" dirty="0" err="1">
                <a:solidFill>
                  <a:schemeClr val="bg1"/>
                </a:solidFill>
              </a:rPr>
              <a:t>κέτ</a:t>
            </a:r>
            <a:r>
              <a:rPr lang="en-US" sz="1300" dirty="0">
                <a:solidFill>
                  <a:schemeClr val="bg1"/>
                </a:solidFill>
              </a:rPr>
              <a:t>ας της παραγωγικής μονάδας σοκολάτας καταφέραμε να συνεργαστούμε αποτελεσματικά ως ομάδα και να αναπτύξουμε σημαντικό ομαδικό πνεύμα.</a:t>
            </a:r>
          </a:p>
          <a:p>
            <a:pPr indent="-228600">
              <a:lnSpc>
                <a:spcPct val="90000"/>
              </a:lnSpc>
              <a:spcAft>
                <a:spcPts val="600"/>
              </a:spcAft>
              <a:buFont typeface="Arial" panose="020B0604020202020204" pitchFamily="34" charset="0"/>
              <a:buChar char="•"/>
            </a:pPr>
            <a:r>
              <a:rPr lang="en-US" sz="1300" dirty="0">
                <a:solidFill>
                  <a:schemeClr val="bg1"/>
                </a:solidFill>
              </a:rPr>
              <a:t>Υπ</a:t>
            </a:r>
            <a:r>
              <a:rPr lang="en-US" sz="1300" dirty="0" err="1">
                <a:solidFill>
                  <a:schemeClr val="bg1"/>
                </a:solidFill>
              </a:rPr>
              <a:t>ήρχε</a:t>
            </a:r>
            <a:r>
              <a:rPr lang="en-US" sz="1300" dirty="0">
                <a:solidFill>
                  <a:schemeClr val="bg1"/>
                </a:solidFill>
              </a:rPr>
              <a:t> α</a:t>
            </a:r>
            <a:r>
              <a:rPr lang="en-US" sz="1300" dirty="0" err="1">
                <a:solidFill>
                  <a:schemeClr val="bg1"/>
                </a:solidFill>
              </a:rPr>
              <a:t>λληλο</a:t>
            </a:r>
            <a:r>
              <a:rPr lang="en-US" sz="1300" dirty="0">
                <a:solidFill>
                  <a:schemeClr val="bg1"/>
                </a:solidFill>
              </a:rPr>
              <a:t>βοήθεια μεταξύ των μελών, καθώς ο καθένας συνέβαλε όπου χρειαζόταν, βοηθώντας τους άλλους να ολοκληρώσουν τις εργασίες τους. </a:t>
            </a:r>
            <a:r>
              <a:rPr lang="en-US" sz="1300" dirty="0" err="1">
                <a:solidFill>
                  <a:schemeClr val="bg1"/>
                </a:solidFill>
              </a:rPr>
              <a:t>Με</a:t>
            </a:r>
            <a:r>
              <a:rPr lang="en-US" sz="1300" dirty="0">
                <a:solidFill>
                  <a:schemeClr val="bg1"/>
                </a:solidFill>
              </a:rPr>
              <a:t> α</a:t>
            </a:r>
            <a:r>
              <a:rPr lang="en-US" sz="1300" dirty="0" err="1">
                <a:solidFill>
                  <a:schemeClr val="bg1"/>
                </a:solidFill>
              </a:rPr>
              <a:t>υτόν</a:t>
            </a:r>
            <a:r>
              <a:rPr lang="en-US" sz="1300" dirty="0">
                <a:solidFill>
                  <a:schemeClr val="bg1"/>
                </a:solidFill>
              </a:rPr>
              <a:t> </a:t>
            </a:r>
            <a:r>
              <a:rPr lang="en-US" sz="1300" dirty="0" err="1">
                <a:solidFill>
                  <a:schemeClr val="bg1"/>
                </a:solidFill>
              </a:rPr>
              <a:t>τον</a:t>
            </a:r>
            <a:r>
              <a:rPr lang="en-US" sz="1300" dirty="0">
                <a:solidFill>
                  <a:schemeClr val="bg1"/>
                </a:solidFill>
              </a:rPr>
              <a:t> </a:t>
            </a:r>
            <a:r>
              <a:rPr lang="en-US" sz="1300" dirty="0" err="1">
                <a:solidFill>
                  <a:schemeClr val="bg1"/>
                </a:solidFill>
              </a:rPr>
              <a:t>τρό</a:t>
            </a:r>
            <a:r>
              <a:rPr lang="en-US" sz="1300" dirty="0">
                <a:solidFill>
                  <a:schemeClr val="bg1"/>
                </a:solidFill>
              </a:rPr>
              <a:t>πο, η δουλειά προχώρησε πιο ομαλά και οργανωμένα.</a:t>
            </a:r>
          </a:p>
          <a:p>
            <a:pPr indent="-228600">
              <a:lnSpc>
                <a:spcPct val="90000"/>
              </a:lnSpc>
              <a:spcAft>
                <a:spcPts val="600"/>
              </a:spcAft>
              <a:buFont typeface="Arial" panose="020B0604020202020204" pitchFamily="34" charset="0"/>
              <a:buChar char="•"/>
            </a:pPr>
            <a:r>
              <a:rPr lang="en-US" sz="1300" dirty="0" err="1">
                <a:solidFill>
                  <a:schemeClr val="bg1"/>
                </a:solidFill>
              </a:rPr>
              <a:t>Τέλος</a:t>
            </a:r>
            <a:r>
              <a:rPr lang="en-US" sz="1300" dirty="0">
                <a:solidFill>
                  <a:schemeClr val="bg1"/>
                </a:solidFill>
              </a:rPr>
              <a:t>, υπ</a:t>
            </a:r>
            <a:r>
              <a:rPr lang="en-US" sz="1300" dirty="0" err="1">
                <a:solidFill>
                  <a:schemeClr val="bg1"/>
                </a:solidFill>
              </a:rPr>
              <a:t>ήρχε</a:t>
            </a:r>
            <a:r>
              <a:rPr lang="en-US" sz="1300" dirty="0">
                <a:solidFill>
                  <a:schemeClr val="bg1"/>
                </a:solidFill>
              </a:rPr>
              <a:t> α</a:t>
            </a:r>
            <a:r>
              <a:rPr lang="en-US" sz="1300" dirty="0" err="1">
                <a:solidFill>
                  <a:schemeClr val="bg1"/>
                </a:solidFill>
              </a:rPr>
              <a:t>λληλεγγύη</a:t>
            </a:r>
            <a:r>
              <a:rPr lang="en-US" sz="1300" dirty="0">
                <a:solidFill>
                  <a:schemeClr val="bg1"/>
                </a:solidFill>
              </a:rPr>
              <a:t> </a:t>
            </a:r>
            <a:r>
              <a:rPr lang="en-US" sz="1300" dirty="0" err="1">
                <a:solidFill>
                  <a:schemeClr val="bg1"/>
                </a:solidFill>
              </a:rPr>
              <a:t>μέσ</a:t>
            </a:r>
            <a:r>
              <a:rPr lang="en-US" sz="1300" dirty="0">
                <a:solidFill>
                  <a:schemeClr val="bg1"/>
                </a:solidFill>
              </a:rPr>
              <a:t>α στην ομάδα, καθώς όλοι προσπαθήσαμε να συμβάλουμε εξίσου στην επιτυχία της εργασίας, γεγονός που μας βοήθησε να ολοκληρώσουμε τη μακέτα με επιτυχία και συνεργασία.</a:t>
            </a:r>
          </a:p>
          <a:p>
            <a:pPr>
              <a:lnSpc>
                <a:spcPct val="90000"/>
              </a:lnSpc>
              <a:spcAft>
                <a:spcPts val="600"/>
              </a:spcAft>
            </a:pPr>
            <a:br>
              <a:rPr lang="en-US" sz="900" dirty="0">
                <a:solidFill>
                  <a:schemeClr val="bg1"/>
                </a:solidFill>
              </a:rPr>
            </a:br>
            <a:endParaRPr lang="en-US" sz="900" dirty="0">
              <a:solidFill>
                <a:schemeClr val="bg1"/>
              </a:solidFill>
            </a:endParaRPr>
          </a:p>
        </p:txBody>
      </p:sp>
      <p:sp>
        <p:nvSpPr>
          <p:cNvPr id="5" name="TextBox 4">
            <a:extLst>
              <a:ext uri="{FF2B5EF4-FFF2-40B4-BE49-F238E27FC236}">
                <a16:creationId xmlns:a16="http://schemas.microsoft.com/office/drawing/2014/main" id="{49046011-3118-436A-706C-5219F4EBEA5A}"/>
              </a:ext>
            </a:extLst>
          </p:cNvPr>
          <p:cNvSpPr txBox="1"/>
          <p:nvPr/>
        </p:nvSpPr>
        <p:spPr>
          <a:xfrm>
            <a:off x="8273143" y="1450626"/>
            <a:ext cx="6096000" cy="669479"/>
          </a:xfrm>
          <a:prstGeom prst="rect">
            <a:avLst/>
          </a:prstGeom>
          <a:noFill/>
        </p:spPr>
        <p:txBody>
          <a:bodyPr wrap="square">
            <a:spAutoFit/>
          </a:bodyPr>
          <a:lstStyle/>
          <a:p>
            <a:pPr indent="-228600">
              <a:lnSpc>
                <a:spcPct val="90000"/>
              </a:lnSpc>
              <a:spcAft>
                <a:spcPts val="600"/>
              </a:spcAft>
              <a:buFont typeface="Arial" panose="020B0604020202020204" pitchFamily="34" charset="0"/>
              <a:buChar char="•"/>
            </a:pPr>
            <a:r>
              <a:rPr lang="en-US" sz="1800" b="1" dirty="0" err="1">
                <a:solidFill>
                  <a:schemeClr val="bg1"/>
                </a:solidFill>
              </a:rPr>
              <a:t>Συνεργ</a:t>
            </a:r>
            <a:r>
              <a:rPr lang="en-US" sz="1800" b="1" dirty="0">
                <a:solidFill>
                  <a:schemeClr val="bg1"/>
                </a:solidFill>
              </a:rPr>
              <a:t>ασία και ανάπτυξη </a:t>
            </a:r>
          </a:p>
          <a:p>
            <a:pPr>
              <a:lnSpc>
                <a:spcPct val="90000"/>
              </a:lnSpc>
              <a:spcAft>
                <a:spcPts val="600"/>
              </a:spcAft>
            </a:pPr>
            <a:r>
              <a:rPr lang="en-US" sz="1800" b="1" dirty="0">
                <a:solidFill>
                  <a:schemeClr val="bg1"/>
                </a:solidFill>
              </a:rPr>
              <a:t>      </a:t>
            </a:r>
            <a:r>
              <a:rPr lang="en-US" sz="1800" b="1" dirty="0" err="1">
                <a:solidFill>
                  <a:schemeClr val="bg1"/>
                </a:solidFill>
              </a:rPr>
              <a:t>ομ</a:t>
            </a:r>
            <a:r>
              <a:rPr lang="en-US" sz="1800" b="1" dirty="0">
                <a:solidFill>
                  <a:schemeClr val="bg1"/>
                </a:solidFill>
              </a:rPr>
              <a:t>αδικού πνεύματος</a:t>
            </a:r>
          </a:p>
        </p:txBody>
      </p:sp>
    </p:spTree>
    <p:extLst>
      <p:ext uri="{BB962C8B-B14F-4D97-AF65-F5344CB8AC3E}">
        <p14:creationId xmlns:p14="http://schemas.microsoft.com/office/powerpoint/2010/main" val="1249100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6D63398-EEE4-4E6A-BEF3-E92924A28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3" y="0"/>
            <a:ext cx="12226755" cy="6858000"/>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6804B24-17AC-406D-9636-1332F5DF9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03156" y="-2460574"/>
            <a:ext cx="6859919" cy="11777232"/>
          </a:xfrm>
          <a:prstGeom prst="rect">
            <a:avLst/>
          </a:prstGeom>
          <a:gradFill>
            <a:gsLst>
              <a:gs pos="0">
                <a:schemeClr val="accent1">
                  <a:lumMod val="50000"/>
                  <a:alpha val="0"/>
                </a:schemeClr>
              </a:gs>
              <a:gs pos="100000">
                <a:schemeClr val="accent1">
                  <a:lumMod val="50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3" y="-864"/>
            <a:ext cx="3608179" cy="6858864"/>
          </a:xfrm>
          <a:prstGeom prst="rect">
            <a:avLst/>
          </a:prstGeom>
          <a:gradFill>
            <a:gsLst>
              <a:gs pos="0">
                <a:schemeClr val="accent1">
                  <a:lumMod val="75000"/>
                  <a:alpha val="48000"/>
                </a:schemeClr>
              </a:gs>
              <a:gs pos="99000">
                <a:srgbClr val="000000">
                  <a:alpha val="46000"/>
                </a:srgb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626703">
            <a:off x="1164940" y="1025588"/>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570DF94D-F28F-435E-AD56-C40FC99AF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2409782"/>
            <a:ext cx="12221732" cy="4443259"/>
          </a:xfrm>
          <a:prstGeom prst="rect">
            <a:avLst/>
          </a:prstGeom>
          <a:gradFill>
            <a:gsLst>
              <a:gs pos="0">
                <a:schemeClr val="accent1">
                  <a:lumMod val="75000"/>
                  <a:alpha val="50000"/>
                </a:schemeClr>
              </a:gs>
              <a:gs pos="99000">
                <a:srgbClr val="000000">
                  <a:alpha val="11000"/>
                </a:srgb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4F952EE-9AAE-4D81-BF98-35DF713340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942096" y="-2872097"/>
            <a:ext cx="6407535" cy="12151737"/>
          </a:xfrm>
          <a:prstGeom prst="rect">
            <a:avLst/>
          </a:prstGeom>
          <a:gradFill>
            <a:gsLst>
              <a:gs pos="1000">
                <a:srgbClr val="000000">
                  <a:alpha val="33000"/>
                </a:srgbClr>
              </a:gs>
              <a:gs pos="100000">
                <a:schemeClr val="accent1">
                  <a:lumMod val="50000"/>
                  <a:alpha val="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99590D4-3012-ABFB-7A22-0B1A27CD545F}"/>
              </a:ext>
            </a:extLst>
          </p:cNvPr>
          <p:cNvSpPr txBox="1"/>
          <p:nvPr/>
        </p:nvSpPr>
        <p:spPr>
          <a:xfrm>
            <a:off x="4244454" y="3006586"/>
            <a:ext cx="7284935" cy="2732297"/>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800" kern="1200" dirty="0" err="1">
                <a:solidFill>
                  <a:srgbClr val="FFFFFF"/>
                </a:solidFill>
                <a:latin typeface="+mj-lt"/>
                <a:ea typeface="+mj-ea"/>
                <a:cs typeface="+mj-cs"/>
              </a:rPr>
              <a:t>Βήμ</a:t>
            </a:r>
            <a:r>
              <a:rPr lang="en-US" sz="4800" kern="1200" dirty="0">
                <a:solidFill>
                  <a:srgbClr val="FFFFFF"/>
                </a:solidFill>
                <a:latin typeface="+mj-lt"/>
                <a:ea typeface="+mj-ea"/>
                <a:cs typeface="+mj-cs"/>
              </a:rPr>
              <a:t>ατα κατασκευής της μακέτας</a:t>
            </a:r>
          </a:p>
        </p:txBody>
      </p:sp>
    </p:spTree>
    <p:extLst>
      <p:ext uri="{BB962C8B-B14F-4D97-AF65-F5344CB8AC3E}">
        <p14:creationId xmlns:p14="http://schemas.microsoft.com/office/powerpoint/2010/main" val="2764816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CB593EA-2F98-479F-B4C4-F366571FA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D558AD79-B2C9-9818-9B9F-408865D218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552" y="972605"/>
            <a:ext cx="2596212" cy="1722581"/>
          </a:xfrm>
          <a:prstGeom prst="rect">
            <a:avLst/>
          </a:prstGeom>
        </p:spPr>
      </p:pic>
      <p:pic>
        <p:nvPicPr>
          <p:cNvPr id="9" name="Picture 8">
            <a:extLst>
              <a:ext uri="{FF2B5EF4-FFF2-40B4-BE49-F238E27FC236}">
                <a16:creationId xmlns:a16="http://schemas.microsoft.com/office/drawing/2014/main" id="{1DD63252-5423-77AF-A08F-0EEA2F29B5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4455" y="1298255"/>
            <a:ext cx="2613376" cy="1071279"/>
          </a:xfrm>
          <a:prstGeom prst="rect">
            <a:avLst/>
          </a:prstGeom>
        </p:spPr>
      </p:pic>
      <p:pic>
        <p:nvPicPr>
          <p:cNvPr id="13" name="Picture 12">
            <a:extLst>
              <a:ext uri="{FF2B5EF4-FFF2-40B4-BE49-F238E27FC236}">
                <a16:creationId xmlns:a16="http://schemas.microsoft.com/office/drawing/2014/main" id="{00D3B17D-5E45-1CA2-665A-EDE32C0FF3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9987" y="457325"/>
            <a:ext cx="2589181" cy="2753139"/>
          </a:xfrm>
          <a:prstGeom prst="rect">
            <a:avLst/>
          </a:prstGeom>
        </p:spPr>
      </p:pic>
      <p:pic>
        <p:nvPicPr>
          <p:cNvPr id="7" name="Picture 6">
            <a:extLst>
              <a:ext uri="{FF2B5EF4-FFF2-40B4-BE49-F238E27FC236}">
                <a16:creationId xmlns:a16="http://schemas.microsoft.com/office/drawing/2014/main" id="{7E18C1D5-8B22-B6A1-D0C4-ECE189E9CC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14998" y="457200"/>
            <a:ext cx="2442309" cy="2753389"/>
          </a:xfrm>
          <a:prstGeom prst="rect">
            <a:avLst/>
          </a:prstGeom>
        </p:spPr>
      </p:pic>
      <p:pic>
        <p:nvPicPr>
          <p:cNvPr id="15" name="Picture 14">
            <a:extLst>
              <a:ext uri="{FF2B5EF4-FFF2-40B4-BE49-F238E27FC236}">
                <a16:creationId xmlns:a16="http://schemas.microsoft.com/office/drawing/2014/main" id="{3208DA80-62D2-8BC2-7948-1321207B23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07872" y="3425628"/>
            <a:ext cx="1831159" cy="2926079"/>
          </a:xfrm>
          <a:prstGeom prst="rect">
            <a:avLst/>
          </a:prstGeom>
        </p:spPr>
      </p:pic>
      <p:sp>
        <p:nvSpPr>
          <p:cNvPr id="22" name="Rectangle 21">
            <a:extLst>
              <a:ext uri="{FF2B5EF4-FFF2-40B4-BE49-F238E27FC236}">
                <a16:creationId xmlns:a16="http://schemas.microsoft.com/office/drawing/2014/main" id="{39BEB6D0-9E4E-4221-93D1-74ABECEE9E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5910" y="3474720"/>
            <a:ext cx="6046090" cy="338328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1E8C68E0-BD76-5B26-EC90-DAB1E4035B76}"/>
              </a:ext>
            </a:extLst>
          </p:cNvPr>
          <p:cNvSpPr txBox="1"/>
          <p:nvPr/>
        </p:nvSpPr>
        <p:spPr>
          <a:xfrm>
            <a:off x="6479648" y="4510585"/>
            <a:ext cx="5366610" cy="175873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a:solidFill>
                  <a:srgbClr val="FFFFFF"/>
                </a:solidFill>
              </a:rPr>
              <a:t>Αρχικά, σχεδιάσαμε πάνω στη μακέτα τα σχέδια που είχαμε πάρει, ώστε να αποτυπώσουμε σωστά τις διαστάσεις και τη μορφή της κατασκευής. </a:t>
            </a:r>
          </a:p>
        </p:txBody>
      </p:sp>
      <p:pic>
        <p:nvPicPr>
          <p:cNvPr id="5" name="Picture 4">
            <a:extLst>
              <a:ext uri="{FF2B5EF4-FFF2-40B4-BE49-F238E27FC236}">
                <a16:creationId xmlns:a16="http://schemas.microsoft.com/office/drawing/2014/main" id="{AEBFBF8D-440D-2713-294F-BEC4ADEDAD2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7598" y="3429000"/>
            <a:ext cx="1688122" cy="2926078"/>
          </a:xfrm>
          <a:prstGeom prst="rect">
            <a:avLst/>
          </a:prstGeom>
        </p:spPr>
      </p:pic>
      <p:sp>
        <p:nvSpPr>
          <p:cNvPr id="4" name="AutoShape 2">
            <a:extLst>
              <a:ext uri="{FF2B5EF4-FFF2-40B4-BE49-F238E27FC236}">
                <a16:creationId xmlns:a16="http://schemas.microsoft.com/office/drawing/2014/main" id="{8D71946C-91B8-7F24-5B0E-56763A2407F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Tree>
    <p:extLst>
      <p:ext uri="{BB962C8B-B14F-4D97-AF65-F5344CB8AC3E}">
        <p14:creationId xmlns:p14="http://schemas.microsoft.com/office/powerpoint/2010/main" val="220102456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21FDCCC3-920F-43F6-DD97-D9B99452029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622"/>
            <a:ext cx="12192000" cy="6894986"/>
            <a:chOff x="0" y="-7622"/>
            <a:chExt cx="12192000" cy="6894986"/>
          </a:xfrm>
        </p:grpSpPr>
        <p:sp>
          <p:nvSpPr>
            <p:cNvPr id="15" name="Rectangle 14">
              <a:extLst>
                <a:ext uri="{FF2B5EF4-FFF2-40B4-BE49-F238E27FC236}">
                  <a16:creationId xmlns:a16="http://schemas.microsoft.com/office/drawing/2014/main" id="{59990802-8CAD-3410-772E-766C38FBF0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7621"/>
              <a:ext cx="12192000" cy="6887364"/>
            </a:xfrm>
            <a:prstGeom prst="rect">
              <a:avLst/>
            </a:prstGeom>
            <a:gradFill>
              <a:gsLst>
                <a:gs pos="8000">
                  <a:schemeClr val="accent5"/>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09CF0F51-7220-9933-BAEE-8EDE4FE1F4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9" y="0"/>
              <a:ext cx="8216919" cy="6887364"/>
            </a:xfrm>
            <a:prstGeom prst="rect">
              <a:avLst/>
            </a:prstGeom>
            <a:gradFill flip="none" rotWithShape="1">
              <a:gsLst>
                <a:gs pos="0">
                  <a:schemeClr val="accent5">
                    <a:lumMod val="75000"/>
                    <a:alpha val="79000"/>
                  </a:schemeClr>
                </a:gs>
                <a:gs pos="40000">
                  <a:schemeClr val="accent5">
                    <a:lumMod val="60000"/>
                    <a:lumOff val="40000"/>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21669C9-C34A-0613-D0DF-E0B0A749F8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39978" y="-7622"/>
              <a:ext cx="8451623" cy="6887367"/>
            </a:xfrm>
            <a:prstGeom prst="rect">
              <a:avLst/>
            </a:prstGeom>
            <a:gradFill>
              <a:gsLst>
                <a:gs pos="0">
                  <a:schemeClr val="accent5">
                    <a:lumMod val="75000"/>
                    <a:alpha val="67000"/>
                  </a:schemeClr>
                </a:gs>
                <a:gs pos="60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1055A15-F7E5-A04E-DAAA-5E98309075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9127281" y="7060"/>
              <a:ext cx="3064320" cy="6872683"/>
            </a:xfrm>
            <a:prstGeom prst="rect">
              <a:avLst/>
            </a:prstGeom>
            <a:gradFill flip="none" rotWithShape="1">
              <a:gsLst>
                <a:gs pos="0">
                  <a:schemeClr val="accent2">
                    <a:alpha val="58000"/>
                  </a:schemeClr>
                </a:gs>
                <a:gs pos="41000">
                  <a:schemeClr val="accent2">
                    <a:alpha val="0"/>
                  </a:schemeClr>
                </a:gs>
              </a:gsLst>
              <a:lin ang="1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9" name="TextBox 8">
            <a:extLst>
              <a:ext uri="{FF2B5EF4-FFF2-40B4-BE49-F238E27FC236}">
                <a16:creationId xmlns:a16="http://schemas.microsoft.com/office/drawing/2014/main" id="{21223F86-CBFD-F93D-8A86-01C9DD858112}"/>
              </a:ext>
            </a:extLst>
          </p:cNvPr>
          <p:cNvSpPr txBox="1"/>
          <p:nvPr/>
        </p:nvSpPr>
        <p:spPr>
          <a:xfrm>
            <a:off x="2775314" y="2642491"/>
            <a:ext cx="6351568" cy="208574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8800" kern="1200">
                <a:solidFill>
                  <a:srgbClr val="FFFFFF"/>
                </a:solidFill>
                <a:latin typeface="+mj-lt"/>
                <a:ea typeface="+mj-ea"/>
                <a:cs typeface="+mj-cs"/>
              </a:rPr>
              <a:t>ΘΕΩΡΗΤΙΚΟ ΜΕΡΟΣ</a:t>
            </a:r>
            <a:endParaRPr lang="en-US" sz="8800" kern="1200" dirty="0">
              <a:solidFill>
                <a:srgbClr val="FFFFFF"/>
              </a:solidFill>
              <a:latin typeface="+mj-lt"/>
              <a:ea typeface="+mj-ea"/>
              <a:cs typeface="+mj-cs"/>
            </a:endParaRPr>
          </a:p>
        </p:txBody>
      </p:sp>
    </p:spTree>
    <p:extLst>
      <p:ext uri="{BB962C8B-B14F-4D97-AF65-F5344CB8AC3E}">
        <p14:creationId xmlns:p14="http://schemas.microsoft.com/office/powerpoint/2010/main" val="825048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0" name="Rectangle 102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ΚΟΠΙΔΙ">
            <a:extLst>
              <a:ext uri="{FF2B5EF4-FFF2-40B4-BE49-F238E27FC236}">
                <a16:creationId xmlns:a16="http://schemas.microsoft.com/office/drawing/2014/main" id="{F527D3F2-1ACF-F4CC-A42B-1AC1D1B716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130"/>
          <a:stretch>
            <a:fillRect/>
          </a:stretch>
        </p:blipFill>
        <p:spPr bwMode="auto">
          <a:xfrm>
            <a:off x="1" y="10"/>
            <a:ext cx="693639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5027A5D-3363-CC33-A68A-68E44CB9F884}"/>
              </a:ext>
            </a:extLst>
          </p:cNvPr>
          <p:cNvSpPr txBox="1"/>
          <p:nvPr/>
        </p:nvSpPr>
        <p:spPr>
          <a:xfrm>
            <a:off x="7531610" y="2434201"/>
            <a:ext cx="3822189" cy="374276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dirty="0" err="1"/>
              <a:t>Στη</a:t>
            </a:r>
            <a:r>
              <a:rPr lang="en-US" sz="2000" dirty="0"/>
              <a:t> </a:t>
            </a:r>
            <a:r>
              <a:rPr lang="en-US" sz="2000" dirty="0" err="1"/>
              <a:t>συνέχει</a:t>
            </a:r>
            <a:r>
              <a:rPr lang="en-US" sz="2000" dirty="0"/>
              <a:t>α, πραγματοποιήσαμε την κοπή των βασικών τμημάτων της κατασκευής (τοίχοι, στέγη), δίνοντας ιδιαίτερη προσοχή στην ακρίβεια, ώστε τα κομμάτια να εφαρμόζουν σωστά μεταξύ τους.</a:t>
            </a:r>
          </a:p>
        </p:txBody>
      </p:sp>
    </p:spTree>
    <p:extLst>
      <p:ext uri="{BB962C8B-B14F-4D97-AF65-F5344CB8AC3E}">
        <p14:creationId xmlns:p14="http://schemas.microsoft.com/office/powerpoint/2010/main" val="2292220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0" name="Rectangle 2059">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2" name="Oval 2061">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Πιστόλι σιλικόνης 40W 11mm">
            <a:extLst>
              <a:ext uri="{FF2B5EF4-FFF2-40B4-BE49-F238E27FC236}">
                <a16:creationId xmlns:a16="http://schemas.microsoft.com/office/drawing/2014/main" id="{9431C53D-9B67-9787-FDBD-70D223EAB0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 b="-3"/>
          <a:stretch>
            <a:fillRect/>
          </a:stretch>
        </p:blipFill>
        <p:spPr bwMode="auto">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noFill/>
          <a:extLst>
            <a:ext uri="{909E8E84-426E-40DD-AFC4-6F175D3DCCD1}">
              <a14:hiddenFill xmlns:a14="http://schemas.microsoft.com/office/drawing/2010/main">
                <a:solidFill>
                  <a:srgbClr val="FFFFFF"/>
                </a:solidFill>
              </a14:hiddenFill>
            </a:ext>
          </a:extLst>
        </p:spPr>
      </p:pic>
      <p:sp>
        <p:nvSpPr>
          <p:cNvPr id="2059"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2061"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3" name="TextBox 2">
            <a:extLst>
              <a:ext uri="{FF2B5EF4-FFF2-40B4-BE49-F238E27FC236}">
                <a16:creationId xmlns:a16="http://schemas.microsoft.com/office/drawing/2014/main" id="{20AF13C1-50E7-0712-C519-EFEEF9FF989F}"/>
              </a:ext>
            </a:extLst>
          </p:cNvPr>
          <p:cNvSpPr txBox="1"/>
          <p:nvPr/>
        </p:nvSpPr>
        <p:spPr>
          <a:xfrm>
            <a:off x="6657715" y="2990818"/>
            <a:ext cx="4195673" cy="291387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700" dirty="0">
                <a:solidFill>
                  <a:schemeClr val="tx1">
                    <a:alpha val="80000"/>
                  </a:schemeClr>
                </a:solidFill>
              </a:rPr>
              <a:t>Έπ</a:t>
            </a:r>
            <a:r>
              <a:rPr lang="en-US" sz="1700" dirty="0" err="1">
                <a:solidFill>
                  <a:schemeClr val="tx1">
                    <a:alpha val="80000"/>
                  </a:schemeClr>
                </a:solidFill>
              </a:rPr>
              <a:t>ειτ</a:t>
            </a:r>
            <a:r>
              <a:rPr lang="en-US" sz="1700" dirty="0">
                <a:solidFill>
                  <a:schemeClr val="tx1">
                    <a:alpha val="80000"/>
                  </a:schemeClr>
                </a:solidFill>
              </a:rPr>
              <a:t>α, προχωρήσαμε στη συναρμολόγηση της μακέτας, ενώνοντας τα επιμέρους κομμάτια με πινέζες. </a:t>
            </a:r>
            <a:r>
              <a:rPr lang="en-US" sz="1700" dirty="0" err="1">
                <a:solidFill>
                  <a:schemeClr val="tx1">
                    <a:alpha val="80000"/>
                  </a:schemeClr>
                </a:solidFill>
              </a:rPr>
              <a:t>Μετά</a:t>
            </a:r>
            <a:r>
              <a:rPr lang="en-US" sz="1700" dirty="0">
                <a:solidFill>
                  <a:schemeClr val="tx1">
                    <a:alpha val="80000"/>
                  </a:schemeClr>
                </a:solidFill>
              </a:rPr>
              <a:t> απ’  α</a:t>
            </a:r>
            <a:r>
              <a:rPr lang="en-US" sz="1700" dirty="0" err="1">
                <a:solidFill>
                  <a:schemeClr val="tx1">
                    <a:alpha val="80000"/>
                  </a:schemeClr>
                </a:solidFill>
              </a:rPr>
              <a:t>υτό</a:t>
            </a:r>
            <a:r>
              <a:rPr lang="en-US" sz="1700" dirty="0">
                <a:solidFill>
                  <a:schemeClr val="tx1">
                    <a:alpha val="80000"/>
                  </a:schemeClr>
                </a:solidFill>
              </a:rPr>
              <a:t> αφα</a:t>
            </a:r>
            <a:r>
              <a:rPr lang="en-US" sz="1700" dirty="0" err="1">
                <a:solidFill>
                  <a:schemeClr val="tx1">
                    <a:alpha val="80000"/>
                  </a:schemeClr>
                </a:solidFill>
              </a:rPr>
              <a:t>ιρούσ</a:t>
            </a:r>
            <a:r>
              <a:rPr lang="en-US" sz="1700" dirty="0">
                <a:solidFill>
                  <a:schemeClr val="tx1">
                    <a:alpha val="80000"/>
                  </a:schemeClr>
                </a:solidFill>
              </a:rPr>
              <a:t>αμε σταδιακά τις πινέζες και συγκολλούσαμε τα κομμάτια με πιστόλι κόλλας. Κα</a:t>
            </a:r>
            <a:r>
              <a:rPr lang="en-US" sz="1700" dirty="0" err="1">
                <a:solidFill>
                  <a:schemeClr val="tx1">
                    <a:alpha val="80000"/>
                  </a:schemeClr>
                </a:solidFill>
              </a:rPr>
              <a:t>τά</a:t>
            </a:r>
            <a:r>
              <a:rPr lang="en-US" sz="1700" dirty="0">
                <a:solidFill>
                  <a:schemeClr val="tx1">
                    <a:alpha val="80000"/>
                  </a:schemeClr>
                </a:solidFill>
              </a:rPr>
              <a:t> </a:t>
            </a:r>
            <a:r>
              <a:rPr lang="en-US" sz="1700" dirty="0" err="1">
                <a:solidFill>
                  <a:schemeClr val="tx1">
                    <a:alpha val="80000"/>
                  </a:schemeClr>
                </a:solidFill>
              </a:rPr>
              <a:t>τη</a:t>
            </a:r>
            <a:r>
              <a:rPr lang="en-US" sz="1700" dirty="0">
                <a:solidFill>
                  <a:schemeClr val="tx1">
                    <a:alpha val="80000"/>
                  </a:schemeClr>
                </a:solidFill>
              </a:rPr>
              <a:t> </a:t>
            </a:r>
            <a:r>
              <a:rPr lang="en-US" sz="1700" dirty="0" err="1">
                <a:solidFill>
                  <a:schemeClr val="tx1">
                    <a:alpha val="80000"/>
                  </a:schemeClr>
                </a:solidFill>
              </a:rPr>
              <a:t>διάρκει</a:t>
            </a:r>
            <a:r>
              <a:rPr lang="en-US" sz="1700" dirty="0">
                <a:solidFill>
                  <a:schemeClr val="tx1">
                    <a:alpha val="80000"/>
                  </a:schemeClr>
                </a:solidFill>
              </a:rPr>
              <a:t>α της διαδικασίας αυτής </a:t>
            </a:r>
            <a:r>
              <a:rPr lang="el-GR" sz="1700" dirty="0">
                <a:solidFill>
                  <a:schemeClr val="tx1">
                    <a:alpha val="80000"/>
                  </a:schemeClr>
                </a:solidFill>
              </a:rPr>
              <a:t>κολλούσαμε </a:t>
            </a:r>
            <a:r>
              <a:rPr lang="en-US" sz="1700" dirty="0" err="1">
                <a:solidFill>
                  <a:schemeClr val="tx1">
                    <a:alpha val="80000"/>
                  </a:schemeClr>
                </a:solidFill>
              </a:rPr>
              <a:t>στο</a:t>
            </a:r>
            <a:r>
              <a:rPr lang="en-US" sz="1700" dirty="0">
                <a:solidFill>
                  <a:schemeClr val="tx1">
                    <a:alpha val="80000"/>
                  </a:schemeClr>
                </a:solidFill>
              </a:rPr>
              <a:t> εσωτερικό τη ledoταινία ,τα καλώδια, και τα λαμπάκια LED οπου χρειαζόταν .</a:t>
            </a:r>
          </a:p>
        </p:txBody>
      </p:sp>
      <p:sp>
        <p:nvSpPr>
          <p:cNvPr id="2063"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2065"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6721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242190E-0E0E-DC23-1773-54999C70183D}"/>
              </a:ext>
            </a:extLst>
          </p:cNvPr>
          <p:cNvSpPr txBox="1"/>
          <p:nvPr/>
        </p:nvSpPr>
        <p:spPr>
          <a:xfrm>
            <a:off x="5255260" y="1648870"/>
            <a:ext cx="4702848" cy="3560260"/>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400"/>
              <a:t>Επιπλέον στη στέγη προσθέσαμε ξυλάκια που είχαμε κόψει, και τέλος βάψαμε τις επειφάνειες της μακέτας στα ανάλογα χρώματα που αντιπροσωπεύουν την παραγωγική μονάδα.</a:t>
            </a:r>
          </a:p>
        </p:txBody>
      </p:sp>
      <p:pic>
        <p:nvPicPr>
          <p:cNvPr id="3074" name="Picture 2" descr="Ξυλάκια Γλωσσοπίεστρα Φυσικά 150x18x1.6mm (5 Τεμάχια)">
            <a:extLst>
              <a:ext uri="{FF2B5EF4-FFF2-40B4-BE49-F238E27FC236}">
                <a16:creationId xmlns:a16="http://schemas.microsoft.com/office/drawing/2014/main" id="{A4B5010F-46D0-449A-23ED-D483A2FD28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243" y="1852863"/>
            <a:ext cx="3434443" cy="3434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282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098" name="Picture 2" descr="1,900+ The End Movie Stock Photos, Pictures &amp; Royalty-Free Images - iStock  | Fin, The end sign, Film">
            <a:extLst>
              <a:ext uri="{FF2B5EF4-FFF2-40B4-BE49-F238E27FC236}">
                <a16:creationId xmlns:a16="http://schemas.microsoft.com/office/drawing/2014/main" id="{FB6C2C7C-1038-A73D-A049-48F6028451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042" b="12653"/>
          <a:stretch>
            <a:fillRect/>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style.rotation</p:attrName>
                                        </p:attrNameLst>
                                      </p:cBhvr>
                                      <p:tavLst>
                                        <p:tav tm="0">
                                          <p:val>
                                            <p:fltVal val="90"/>
                                          </p:val>
                                        </p:tav>
                                        <p:tav tm="100000">
                                          <p:val>
                                            <p:fltVal val="0"/>
                                          </p:val>
                                        </p:tav>
                                      </p:tavLst>
                                    </p:anim>
                                    <p:animEffect transition="in" filter="fade">
                                      <p:cBhvr>
                                        <p:cTn id="10"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7" name="Rectangle 1036">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64C8DFE-991F-82CC-A5EE-FBC3D5E80113}"/>
              </a:ext>
            </a:extLst>
          </p:cNvPr>
          <p:cNvSpPr txBox="1"/>
          <p:nvPr/>
        </p:nvSpPr>
        <p:spPr>
          <a:xfrm>
            <a:off x="835025" y="957943"/>
            <a:ext cx="4391025" cy="4441371"/>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1600" b="1" dirty="0" err="1">
                <a:solidFill>
                  <a:schemeClr val="bg1">
                    <a:alpha val="80000"/>
                  </a:schemeClr>
                </a:solidFill>
              </a:rPr>
              <a:t>Λόγοι</a:t>
            </a:r>
            <a:r>
              <a:rPr lang="en-US" sz="1600" b="1" dirty="0">
                <a:solidFill>
                  <a:schemeClr val="bg1">
                    <a:alpha val="80000"/>
                  </a:schemeClr>
                </a:solidFill>
              </a:rPr>
              <a:t> επ</a:t>
            </a:r>
            <a:r>
              <a:rPr lang="en-US" sz="1600" b="1" dirty="0" err="1">
                <a:solidFill>
                  <a:schemeClr val="bg1">
                    <a:alpha val="80000"/>
                  </a:schemeClr>
                </a:solidFill>
              </a:rPr>
              <a:t>ιλογής</a:t>
            </a:r>
            <a:r>
              <a:rPr lang="en-US" sz="1600" b="1" dirty="0">
                <a:solidFill>
                  <a:schemeClr val="bg1">
                    <a:alpha val="80000"/>
                  </a:schemeClr>
                </a:solidFill>
              </a:rPr>
              <a:t> </a:t>
            </a:r>
            <a:r>
              <a:rPr lang="en-US" sz="1600" b="1" dirty="0" err="1">
                <a:solidFill>
                  <a:schemeClr val="bg1">
                    <a:alpha val="80000"/>
                  </a:schemeClr>
                </a:solidFill>
              </a:rPr>
              <a:t>της</a:t>
            </a:r>
            <a:r>
              <a:rPr lang="en-US" sz="1600" b="1" dirty="0">
                <a:solidFill>
                  <a:schemeClr val="bg1">
                    <a:alpha val="80000"/>
                  </a:schemeClr>
                </a:solidFill>
              </a:rPr>
              <a:t> παρα</a:t>
            </a:r>
            <a:r>
              <a:rPr lang="en-US" sz="1600" b="1" dirty="0" err="1">
                <a:solidFill>
                  <a:schemeClr val="bg1">
                    <a:alpha val="80000"/>
                  </a:schemeClr>
                </a:solidFill>
              </a:rPr>
              <a:t>γωγικής</a:t>
            </a:r>
            <a:r>
              <a:rPr lang="en-US" sz="1600" b="1" dirty="0">
                <a:solidFill>
                  <a:schemeClr val="bg1">
                    <a:alpha val="80000"/>
                  </a:schemeClr>
                </a:solidFill>
              </a:rPr>
              <a:t> </a:t>
            </a:r>
            <a:r>
              <a:rPr lang="en-US" sz="1600" b="1" dirty="0" err="1">
                <a:solidFill>
                  <a:schemeClr val="bg1">
                    <a:alpha val="80000"/>
                  </a:schemeClr>
                </a:solidFill>
              </a:rPr>
              <a:t>μονάδ</a:t>
            </a:r>
            <a:r>
              <a:rPr lang="en-US" sz="1600" b="1" dirty="0">
                <a:solidFill>
                  <a:schemeClr val="bg1">
                    <a:alpha val="80000"/>
                  </a:schemeClr>
                </a:solidFill>
              </a:rPr>
              <a:t>ας</a:t>
            </a:r>
          </a:p>
          <a:p>
            <a:pPr indent="-228600">
              <a:lnSpc>
                <a:spcPct val="90000"/>
              </a:lnSpc>
              <a:spcAft>
                <a:spcPts val="600"/>
              </a:spcAft>
              <a:buFont typeface="Arial" panose="020B0604020202020204" pitchFamily="34" charset="0"/>
              <a:buChar char="•"/>
            </a:pPr>
            <a:r>
              <a:rPr lang="en-US" sz="1600" dirty="0">
                <a:solidFill>
                  <a:schemeClr val="bg1">
                    <a:alpha val="80000"/>
                  </a:schemeClr>
                </a:solidFill>
              </a:rPr>
              <a:t>Επ</a:t>
            </a:r>
            <a:r>
              <a:rPr lang="en-US" sz="1600" dirty="0" err="1">
                <a:solidFill>
                  <a:schemeClr val="bg1">
                    <a:alpha val="80000"/>
                  </a:schemeClr>
                </a:solidFill>
              </a:rPr>
              <a:t>ιλέξ</a:t>
            </a:r>
            <a:r>
              <a:rPr lang="en-US" sz="1600" dirty="0">
                <a:solidFill>
                  <a:schemeClr val="bg1">
                    <a:alpha val="80000"/>
                  </a:schemeClr>
                </a:solidFill>
              </a:rPr>
              <a:t>αμε να ασχοληθούμε με την παραγωγική μονάδα σοκολάτας, καθώς η σοκολάτα αποτελεί ένα από τα πιο δημοφιλή και αγαπημένα προϊόντα παγκοσμίως. Κατανα</a:t>
            </a:r>
            <a:r>
              <a:rPr lang="en-US" sz="1600" dirty="0" err="1">
                <a:solidFill>
                  <a:schemeClr val="bg1">
                    <a:alpha val="80000"/>
                  </a:schemeClr>
                </a:solidFill>
              </a:rPr>
              <a:t>λώνετ</a:t>
            </a:r>
            <a:r>
              <a:rPr lang="en-US" sz="1600" dirty="0">
                <a:solidFill>
                  <a:schemeClr val="bg1">
                    <a:alpha val="80000"/>
                  </a:schemeClr>
                </a:solidFill>
              </a:rPr>
              <a:t>αι καθημερινά από ανθρώπους όλων των ηλικιών και έχει σημαντική θέση τόσο στη διατροφή όσο και στον πολιτισμό πολλών χωρών.</a:t>
            </a:r>
          </a:p>
          <a:p>
            <a:pPr indent="-228600">
              <a:lnSpc>
                <a:spcPct val="90000"/>
              </a:lnSpc>
              <a:spcAft>
                <a:spcPts val="600"/>
              </a:spcAft>
              <a:buFont typeface="Arial" panose="020B0604020202020204" pitchFamily="34" charset="0"/>
              <a:buChar char="•"/>
            </a:pPr>
            <a:r>
              <a:rPr lang="en-US" sz="1600" dirty="0">
                <a:solidFill>
                  <a:schemeClr val="bg1">
                    <a:alpha val="80000"/>
                  </a:schemeClr>
                </a:solidFill>
              </a:rPr>
              <a:t>Επιπ</a:t>
            </a:r>
            <a:r>
              <a:rPr lang="en-US" sz="1600" dirty="0" err="1">
                <a:solidFill>
                  <a:schemeClr val="bg1">
                    <a:alpha val="80000"/>
                  </a:schemeClr>
                </a:solidFill>
              </a:rPr>
              <a:t>λέον</a:t>
            </a:r>
            <a:r>
              <a:rPr lang="en-US" sz="1600" dirty="0">
                <a:solidFill>
                  <a:schemeClr val="bg1">
                    <a:alpha val="80000"/>
                  </a:schemeClr>
                </a:solidFill>
              </a:rPr>
              <a:t>, μας </a:t>
            </a:r>
            <a:r>
              <a:rPr lang="en-US" sz="1600" dirty="0" err="1">
                <a:solidFill>
                  <a:schemeClr val="bg1">
                    <a:alpha val="80000"/>
                  </a:schemeClr>
                </a:solidFill>
              </a:rPr>
              <a:t>κίνησε</a:t>
            </a:r>
            <a:r>
              <a:rPr lang="en-US" sz="1600" dirty="0">
                <a:solidFill>
                  <a:schemeClr val="bg1">
                    <a:alpha val="80000"/>
                  </a:schemeClr>
                </a:solidFill>
              </a:rPr>
              <a:t> το </a:t>
            </a:r>
            <a:r>
              <a:rPr lang="en-US" sz="1600" dirty="0" err="1">
                <a:solidFill>
                  <a:schemeClr val="bg1">
                    <a:alpha val="80000"/>
                  </a:schemeClr>
                </a:solidFill>
              </a:rPr>
              <a:t>ενδι</a:t>
            </a:r>
            <a:r>
              <a:rPr lang="en-US" sz="1600" dirty="0">
                <a:solidFill>
                  <a:schemeClr val="bg1">
                    <a:alpha val="80000"/>
                  </a:schemeClr>
                </a:solidFill>
              </a:rPr>
              <a:t>αφέρον η διαδικασία παραγωγής της σοκολάτας, η οποία είναι αρκετά σύνθετη και περιλαμβάνει πολλά στάδια, από την επεξεργασία των κόκκων κακάο μέχρι τη δημιουργία του τελικού προϊόντος. </a:t>
            </a:r>
            <a:r>
              <a:rPr lang="en-US" sz="1600" dirty="0" err="1">
                <a:solidFill>
                  <a:schemeClr val="bg1">
                    <a:alpha val="80000"/>
                  </a:schemeClr>
                </a:solidFill>
              </a:rPr>
              <a:t>Τέλος</a:t>
            </a:r>
            <a:r>
              <a:rPr lang="en-US" sz="1600" dirty="0">
                <a:solidFill>
                  <a:schemeClr val="bg1">
                    <a:alpha val="80000"/>
                  </a:schemeClr>
                </a:solidFill>
              </a:rPr>
              <a:t>, </a:t>
            </a:r>
            <a:r>
              <a:rPr lang="en-US" sz="1600" dirty="0" err="1">
                <a:solidFill>
                  <a:schemeClr val="bg1">
                    <a:alpha val="80000"/>
                  </a:schemeClr>
                </a:solidFill>
              </a:rPr>
              <a:t>θεωρήσ</a:t>
            </a:r>
            <a:r>
              <a:rPr lang="en-US" sz="1600" dirty="0">
                <a:solidFill>
                  <a:schemeClr val="bg1">
                    <a:alpha val="80000"/>
                  </a:schemeClr>
                </a:solidFill>
              </a:rPr>
              <a:t>αμε ότι η συγκεκριμένη παραγωγική μονάδα συνδυάζει την τεχνολογία με τη βιομηχανία τροφίμων, κάτι που την καθιστά ιδιαίτερα ενδιαφέρουσα για μελέτη.</a:t>
            </a:r>
          </a:p>
        </p:txBody>
      </p:sp>
      <p:pic>
        <p:nvPicPr>
          <p:cNvPr id="1026" name="Picture 2" descr="Το πρώτο εργοστάσιο σοκολάτας με μηδενικό αποτύπωμα άνθρακα -  Industry-news.gr | INDUSTRY">
            <a:extLst>
              <a:ext uri="{FF2B5EF4-FFF2-40B4-BE49-F238E27FC236}">
                <a16:creationId xmlns:a16="http://schemas.microsoft.com/office/drawing/2014/main" id="{6257213C-0B25-F3C3-4CA9-E128A3FC2C6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5999" y="1903534"/>
            <a:ext cx="5260976" cy="3011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873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6C10596-51F5-FC3C-1DFF-CEE520079089}"/>
              </a:ext>
            </a:extLst>
          </p:cNvPr>
          <p:cNvSpPr txBox="1"/>
          <p:nvPr/>
        </p:nvSpPr>
        <p:spPr>
          <a:xfrm>
            <a:off x="1155548" y="2217343"/>
            <a:ext cx="9880893" cy="395961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200" b="1" dirty="0" err="1"/>
              <a:t>Τομέ</a:t>
            </a:r>
            <a:r>
              <a:rPr lang="en-US" sz="2200" b="1" dirty="0"/>
              <a:t>ας της οικονομίας</a:t>
            </a:r>
          </a:p>
          <a:p>
            <a:pPr indent="-228600">
              <a:lnSpc>
                <a:spcPct val="90000"/>
              </a:lnSpc>
              <a:spcAft>
                <a:spcPts val="600"/>
              </a:spcAft>
              <a:buFont typeface="Arial" panose="020B0604020202020204" pitchFamily="34" charset="0"/>
              <a:buChar char="•"/>
            </a:pPr>
            <a:r>
              <a:rPr lang="en-US" sz="2200" dirty="0"/>
              <a:t>Η παρα</a:t>
            </a:r>
            <a:r>
              <a:rPr lang="en-US" sz="2200" dirty="0" err="1"/>
              <a:t>γωγική</a:t>
            </a:r>
            <a:r>
              <a:rPr lang="en-US" sz="2200" dirty="0"/>
              <a:t> </a:t>
            </a:r>
            <a:r>
              <a:rPr lang="en-US" sz="2200" dirty="0" err="1"/>
              <a:t>μονάδ</a:t>
            </a:r>
            <a:r>
              <a:rPr lang="en-US" sz="2200" dirty="0"/>
              <a:t>α σοκολάτας ανήκει στον δευτερογενή τομέα της οικονομίας. Ο </a:t>
            </a:r>
            <a:r>
              <a:rPr lang="en-US" sz="2200" dirty="0" err="1"/>
              <a:t>δευτερογενής</a:t>
            </a:r>
            <a:r>
              <a:rPr lang="en-US" sz="2200" dirty="0"/>
              <a:t> </a:t>
            </a:r>
            <a:r>
              <a:rPr lang="en-US" sz="2200" dirty="0" err="1"/>
              <a:t>τομέ</a:t>
            </a:r>
            <a:r>
              <a:rPr lang="en-US" sz="2200" dirty="0"/>
              <a:t>ας περιλαμβάνει τις δραστηριότητες που σχετίζονται με τη μεταποίηση πρώτων υλών σε έτοιμα προϊόντα.</a:t>
            </a:r>
          </a:p>
          <a:p>
            <a:pPr indent="-228600">
              <a:lnSpc>
                <a:spcPct val="90000"/>
              </a:lnSpc>
              <a:spcAft>
                <a:spcPts val="600"/>
              </a:spcAft>
              <a:buFont typeface="Arial" panose="020B0604020202020204" pitchFamily="34" charset="0"/>
              <a:buChar char="•"/>
            </a:pPr>
            <a:r>
              <a:rPr lang="en-US" sz="2200" dirty="0" err="1"/>
              <a:t>Στην</a:t>
            </a:r>
            <a:r>
              <a:rPr lang="en-US" sz="2200" dirty="0"/>
              <a:t> π</a:t>
            </a:r>
            <a:r>
              <a:rPr lang="en-US" sz="2200" dirty="0" err="1"/>
              <a:t>ερί</a:t>
            </a:r>
            <a:r>
              <a:rPr lang="en-US" sz="2200" dirty="0"/>
              <a:t>πτωση της σοκολάτας, η βασική πρώτη ύλη είναι οι κόκκοι κακάο, οι οποίοι υφίστανται επεξεργασία μέσα στο εργοστάσιο μέσω διαφόρων σταδίων παραγωγής, όπως το καβούρδισμα, η άλεση και η ανάμειξη με άλλα υλικά, όπως ζάχαρη και γάλα. </a:t>
            </a:r>
            <a:r>
              <a:rPr lang="en-US" sz="2200" dirty="0" err="1"/>
              <a:t>Μέσ</a:t>
            </a:r>
            <a:r>
              <a:rPr lang="en-US" sz="2200" dirty="0"/>
              <a:t>α από αυτή τη διαδικασία, οι πρώτες ύλες μετατρέπονται σε τελικά προϊόντα, όπως σοκολάτες και άλλα γλυκίσματα.</a:t>
            </a:r>
          </a:p>
          <a:p>
            <a:pPr indent="-228600">
              <a:lnSpc>
                <a:spcPct val="90000"/>
              </a:lnSpc>
              <a:spcAft>
                <a:spcPts val="600"/>
              </a:spcAft>
              <a:buFont typeface="Arial" panose="020B0604020202020204" pitchFamily="34" charset="0"/>
              <a:buChar char="•"/>
            </a:pPr>
            <a:r>
              <a:rPr lang="en-US" sz="2200" dirty="0"/>
              <a:t>Επ</a:t>
            </a:r>
            <a:r>
              <a:rPr lang="en-US" sz="2200" dirty="0" err="1"/>
              <a:t>ομένως</a:t>
            </a:r>
            <a:r>
              <a:rPr lang="en-US" sz="2200" dirty="0"/>
              <a:t>, η </a:t>
            </a:r>
            <a:r>
              <a:rPr lang="en-US" sz="2200" dirty="0" err="1"/>
              <a:t>συγκεκριμένη</a:t>
            </a:r>
            <a:r>
              <a:rPr lang="en-US" sz="2200" dirty="0"/>
              <a:t> παρα</a:t>
            </a:r>
            <a:r>
              <a:rPr lang="en-US" sz="2200" dirty="0" err="1"/>
              <a:t>γωγική</a:t>
            </a:r>
            <a:r>
              <a:rPr lang="en-US" sz="2200" dirty="0"/>
              <a:t> </a:t>
            </a:r>
            <a:r>
              <a:rPr lang="en-US" sz="2200" dirty="0" err="1"/>
              <a:t>μονάδ</a:t>
            </a:r>
            <a:r>
              <a:rPr lang="en-US" sz="2200" dirty="0"/>
              <a:t>α αποτελεί χαρακτηριστικό παράδειγμα βιομηχανικής δραστηριότητας που ανήκει στον δευτερογενή τομέα της οικονομίας.</a:t>
            </a:r>
          </a:p>
        </p:txBody>
      </p:sp>
    </p:spTree>
    <p:extLst>
      <p:ext uri="{BB962C8B-B14F-4D97-AF65-F5344CB8AC3E}">
        <p14:creationId xmlns:p14="http://schemas.microsoft.com/office/powerpoint/2010/main" val="3104458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aphic 38">
            <a:extLst>
              <a:ext uri="{FF2B5EF4-FFF2-40B4-BE49-F238E27FC236}">
                <a16:creationId xmlns:a16="http://schemas.microsoft.com/office/drawing/2014/main" id="{9742E72B-7FDB-4BC3-84CE-9A86756476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6583" y="975545"/>
            <a:ext cx="1910252" cy="709660"/>
            <a:chOff x="2267504" y="2540250"/>
            <a:chExt cx="1990951" cy="739640"/>
          </a:xfrm>
          <a:solidFill>
            <a:schemeClr val="bg1"/>
          </a:solidFill>
        </p:grpSpPr>
        <p:sp>
          <p:nvSpPr>
            <p:cNvPr id="19" name="Freeform: Shape 18">
              <a:extLst>
                <a:ext uri="{FF2B5EF4-FFF2-40B4-BE49-F238E27FC236}">
                  <a16:creationId xmlns:a16="http://schemas.microsoft.com/office/drawing/2014/main" id="{9E41CB4E-1ACC-413B-9806-FF276C0F01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29B54E44-06C0-461C-A803-0F535321AD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42" name="Oval 41">
            <a:extLst>
              <a:ext uri="{FF2B5EF4-FFF2-40B4-BE49-F238E27FC236}">
                <a16:creationId xmlns:a16="http://schemas.microsoft.com/office/drawing/2014/main" id="{09645E15-CD1B-4EAA-B2F2-D41E53CA4E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59"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Oval 23">
            <a:extLst>
              <a:ext uri="{FF2B5EF4-FFF2-40B4-BE49-F238E27FC236}">
                <a16:creationId xmlns:a16="http://schemas.microsoft.com/office/drawing/2014/main" id="{0C571069-A359-469A-98CD-9458DBAA0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59" y="4752208"/>
            <a:ext cx="365021" cy="36502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 name="Picture 2" descr="Ψάχνω - Προσφέρω Δουλειά | Facebook">
            <a:extLst>
              <a:ext uri="{FF2B5EF4-FFF2-40B4-BE49-F238E27FC236}">
                <a16:creationId xmlns:a16="http://schemas.microsoft.com/office/drawing/2014/main" id="{D53487A3-F4C0-CEB6-DF18-9503476AFD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294" r="10035" b="-1"/>
          <a:stretch>
            <a:fillRect/>
          </a:stretch>
        </p:blipFill>
        <p:spPr bwMode="auto">
          <a:xfrm>
            <a:off x="1526293" y="2029846"/>
            <a:ext cx="3555043" cy="2798309"/>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aphic 4">
            <a:extLst>
              <a:ext uri="{FF2B5EF4-FFF2-40B4-BE49-F238E27FC236}">
                <a16:creationId xmlns:a16="http://schemas.microsoft.com/office/drawing/2014/main" id="{A61BDD87-32CE-4DE2-AAE1-62C2F47938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09667" y="4903343"/>
            <a:ext cx="975169" cy="975171"/>
            <a:chOff x="5829300" y="3162300"/>
            <a:chExt cx="532256" cy="532257"/>
          </a:xfrm>
          <a:solidFill>
            <a:schemeClr val="bg1"/>
          </a:solidFill>
        </p:grpSpPr>
        <p:sp>
          <p:nvSpPr>
            <p:cNvPr id="27" name="Freeform: Shape 26">
              <a:extLst>
                <a:ext uri="{FF2B5EF4-FFF2-40B4-BE49-F238E27FC236}">
                  <a16:creationId xmlns:a16="http://schemas.microsoft.com/office/drawing/2014/main" id="{EF0F3645-6645-44FD-A4C7-06D41C0991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65458736-D4A2-40D4-9420-C40AEB2AB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768FA6A4-209B-443A-9CF2-FFDC90EC34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EEB0A6C9-E0F4-403E-8FB7-5FF4F1F64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6DA5950E-75DA-4E34-99EB-8982548700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6F609E6F-709D-42D6-8E54-91E37E2B1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0C4707FB-9E68-4EBA-A4E0-4516F1506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799771A-5CA8-4CCE-B4F5-FE8C20379A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461D636C-9A38-466B-BD92-39795F493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399F3BD6-49A2-4D64-A3C0-8EFCEF9D9D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4ABC753B-C028-4FCD-9D53-2BDBB26446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DA8F316F-3B46-4F37-AB8C-E69368303B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2636F8A8-BD35-4E0B-901B-1589A0534D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sp>
        <p:nvSpPr>
          <p:cNvPr id="3" name="TextBox 2">
            <a:extLst>
              <a:ext uri="{FF2B5EF4-FFF2-40B4-BE49-F238E27FC236}">
                <a16:creationId xmlns:a16="http://schemas.microsoft.com/office/drawing/2014/main" id="{40629C5E-E13C-8CB5-2104-7D197D544B36}"/>
              </a:ext>
            </a:extLst>
          </p:cNvPr>
          <p:cNvSpPr txBox="1"/>
          <p:nvPr/>
        </p:nvSpPr>
        <p:spPr>
          <a:xfrm>
            <a:off x="5956783" y="1747592"/>
            <a:ext cx="5217173" cy="435133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300" b="1">
                <a:solidFill>
                  <a:schemeClr val="bg1"/>
                </a:solidFill>
              </a:rPr>
              <a:t>+-Επαγγέλματα που δραστηριοποιούνται στην παραγωγική μονάδα</a:t>
            </a:r>
          </a:p>
          <a:p>
            <a:pPr indent="-228600">
              <a:lnSpc>
                <a:spcPct val="90000"/>
              </a:lnSpc>
              <a:spcAft>
                <a:spcPts val="600"/>
              </a:spcAft>
              <a:buFont typeface="Arial" panose="020B0604020202020204" pitchFamily="34" charset="0"/>
              <a:buChar char="•"/>
            </a:pPr>
            <a:r>
              <a:rPr lang="en-US" sz="1300">
                <a:solidFill>
                  <a:schemeClr val="bg1"/>
                </a:solidFill>
              </a:rPr>
              <a:t>Στην παραγωγική μονάδα σοκολάτας δραστηριοποιούνται πολλά και διαφορετικά επαγγέλματα, τα οποία συνεργάζονται για την ομαλή λειτουργία του εργοστασίου και την παραγωγή των προϊόντων.</a:t>
            </a:r>
          </a:p>
          <a:p>
            <a:pPr indent="-228600">
              <a:lnSpc>
                <a:spcPct val="90000"/>
              </a:lnSpc>
              <a:spcAft>
                <a:spcPts val="600"/>
              </a:spcAft>
              <a:buFont typeface="Arial" panose="020B0604020202020204" pitchFamily="34" charset="0"/>
              <a:buChar char="•"/>
            </a:pPr>
            <a:r>
              <a:rPr lang="en-US" sz="1300">
                <a:solidFill>
                  <a:schemeClr val="bg1"/>
                </a:solidFill>
              </a:rPr>
              <a:t>Αρχικά, σημαντικό ρόλο έχουν οι εργάτες παραγωγής, οι οποίοι ασχολούνται με τη λειτουργία των μηχανημάτων και την επεξεργασία των πρώτων υλών. Επίσης, υπάρχουν τεχνολόγοι τροφίμων και χημικοί, οι οποίοι ελέγχουν την ποιότητα της σοκολάτας και διασφαλίζουν ότι τηρούνται οι κανόνες υγιεινής και ασφάλειας.</a:t>
            </a:r>
          </a:p>
          <a:p>
            <a:pPr indent="-228600">
              <a:lnSpc>
                <a:spcPct val="90000"/>
              </a:lnSpc>
              <a:spcAft>
                <a:spcPts val="600"/>
              </a:spcAft>
              <a:buFont typeface="Arial" panose="020B0604020202020204" pitchFamily="34" charset="0"/>
              <a:buChar char="•"/>
            </a:pPr>
            <a:r>
              <a:rPr lang="en-US" sz="1300">
                <a:solidFill>
                  <a:schemeClr val="bg1"/>
                </a:solidFill>
              </a:rPr>
              <a:t>Ακόμη, απαραίτητοι είναι οι μηχανικοί και οι τεχνικοί συντήρησης, που φροντίζουν για την καλή λειτουργία και επισκευή των μηχανημάτων. Στον τομέα της διοίκησης εργάζονται διευθυντές και υπάλληλοι γραφείου, οι οποίοι οργανώνουν την παραγωγή και διαχειρίζονται τις οικονομικές δραστηριότητες της επιχείρησης.</a:t>
            </a:r>
          </a:p>
          <a:p>
            <a:pPr indent="-228600">
              <a:lnSpc>
                <a:spcPct val="90000"/>
              </a:lnSpc>
              <a:spcAft>
                <a:spcPts val="600"/>
              </a:spcAft>
              <a:buFont typeface="Arial" panose="020B0604020202020204" pitchFamily="34" charset="0"/>
              <a:buChar char="•"/>
            </a:pPr>
            <a:r>
              <a:rPr lang="en-US" sz="1300">
                <a:solidFill>
                  <a:schemeClr val="bg1"/>
                </a:solidFill>
              </a:rPr>
              <a:t>Τέλος, σημαντική είναι και η συμβολή των εργαζομένων στον τομέα της συσκευασίας, της αποθήκευσης και της διανομής των προϊόντων, καθώς και των υπεύθυνων πωλήσεων και marketing, που προωθούν τα προϊόντα στην αγορά.</a:t>
            </a:r>
          </a:p>
        </p:txBody>
      </p:sp>
    </p:spTree>
    <p:extLst>
      <p:ext uri="{BB962C8B-B14F-4D97-AF65-F5344CB8AC3E}">
        <p14:creationId xmlns:p14="http://schemas.microsoft.com/office/powerpoint/2010/main" val="1194369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A650BD-AC68-1992-F18E-21EFCC1300CD}"/>
              </a:ext>
            </a:extLst>
          </p:cNvPr>
          <p:cNvPicPr>
            <a:picLocks noChangeAspect="1"/>
          </p:cNvPicPr>
          <p:nvPr/>
        </p:nvPicPr>
        <p:blipFill>
          <a:blip r:embed="rId2"/>
          <a:stretch>
            <a:fillRect/>
          </a:stretch>
        </p:blipFill>
        <p:spPr>
          <a:xfrm>
            <a:off x="636814" y="1007812"/>
            <a:ext cx="10918372" cy="5719560"/>
          </a:xfrm>
          <a:prstGeom prst="rect">
            <a:avLst/>
          </a:prstGeom>
        </p:spPr>
      </p:pic>
      <p:sp>
        <p:nvSpPr>
          <p:cNvPr id="5" name="TextBox 4">
            <a:extLst>
              <a:ext uri="{FF2B5EF4-FFF2-40B4-BE49-F238E27FC236}">
                <a16:creationId xmlns:a16="http://schemas.microsoft.com/office/drawing/2014/main" id="{ABCA7977-A52A-EE8F-806A-5E4EA4838550}"/>
              </a:ext>
            </a:extLst>
          </p:cNvPr>
          <p:cNvSpPr txBox="1"/>
          <p:nvPr/>
        </p:nvSpPr>
        <p:spPr>
          <a:xfrm>
            <a:off x="3530997" y="355060"/>
            <a:ext cx="6096000" cy="369332"/>
          </a:xfrm>
          <a:prstGeom prst="rect">
            <a:avLst/>
          </a:prstGeom>
          <a:noFill/>
        </p:spPr>
        <p:txBody>
          <a:bodyPr wrap="square">
            <a:spAutoFit/>
          </a:bodyPr>
          <a:lstStyle/>
          <a:p>
            <a:r>
              <a:rPr lang="el-GR" dirty="0"/>
              <a:t>Οργανόγραμμα της παραγωγικής μονάδας</a:t>
            </a:r>
          </a:p>
        </p:txBody>
      </p:sp>
    </p:spTree>
    <p:extLst>
      <p:ext uri="{BB962C8B-B14F-4D97-AF65-F5344CB8AC3E}">
        <p14:creationId xmlns:p14="http://schemas.microsoft.com/office/powerpoint/2010/main" val="3987840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5E8D860-7E76-5620-A3DC-86BE68AD0DE7}"/>
              </a:ext>
            </a:extLst>
          </p:cNvPr>
          <p:cNvSpPr txBox="1"/>
          <p:nvPr/>
        </p:nvSpPr>
        <p:spPr>
          <a:xfrm>
            <a:off x="1392667" y="2398957"/>
            <a:ext cx="9406666" cy="3526144"/>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400" b="1">
                <a:solidFill>
                  <a:schemeClr val="bg1"/>
                </a:solidFill>
              </a:rPr>
              <a:t>Προσφορά της παραγωγικής μονάδας στην κοινωνία</a:t>
            </a:r>
          </a:p>
          <a:p>
            <a:pPr indent="-228600">
              <a:lnSpc>
                <a:spcPct val="90000"/>
              </a:lnSpc>
              <a:spcAft>
                <a:spcPts val="600"/>
              </a:spcAft>
              <a:buFont typeface="Arial" panose="020B0604020202020204" pitchFamily="34" charset="0"/>
              <a:buChar char="•"/>
            </a:pPr>
            <a:r>
              <a:rPr lang="en-US" sz="1400">
                <a:solidFill>
                  <a:schemeClr val="bg1"/>
                </a:solidFill>
              </a:rPr>
              <a:t>Η παραγωγική μονάδα σοκολάτας προσφέρει σημαντικά οφέλη σε πολλούς τομείς της κοινωνίας, όπως στην οικονομία, τον πολιτισμό, την εκπαίδευση και την υγεία.</a:t>
            </a:r>
          </a:p>
          <a:p>
            <a:pPr indent="-228600">
              <a:lnSpc>
                <a:spcPct val="90000"/>
              </a:lnSpc>
              <a:spcAft>
                <a:spcPts val="600"/>
              </a:spcAft>
              <a:buFont typeface="Arial" panose="020B0604020202020204" pitchFamily="34" charset="0"/>
              <a:buChar char="•"/>
            </a:pPr>
            <a:r>
              <a:rPr lang="en-US" sz="1400">
                <a:solidFill>
                  <a:schemeClr val="bg1"/>
                </a:solidFill>
              </a:rPr>
              <a:t>Αρχικά, στον τομέα της οικονομίας, συμβάλλει στη δημιουργία θέσεων εργασίας, καθώς απασχολεί εργαζομένους σε διάφορες ειδικότητες. Παράλληλα, ενισχύει την οικονομική ανάπτυξη μέσω της παραγωγής και πώλησης προϊόντων, τόσο στην εγχώρια όσο και στη διεθνή αγορά.</a:t>
            </a:r>
          </a:p>
          <a:p>
            <a:pPr indent="-228600">
              <a:lnSpc>
                <a:spcPct val="90000"/>
              </a:lnSpc>
              <a:spcAft>
                <a:spcPts val="600"/>
              </a:spcAft>
              <a:buFont typeface="Arial" panose="020B0604020202020204" pitchFamily="34" charset="0"/>
              <a:buChar char="•"/>
            </a:pPr>
            <a:r>
              <a:rPr lang="en-US" sz="1400">
                <a:solidFill>
                  <a:schemeClr val="bg1"/>
                </a:solidFill>
              </a:rPr>
              <a:t>Στον τομέα του πολιτισμού, η σοκολάτα αποτελεί μέρος της καθημερινής ζωής και συνδέεται με παραδόσεις, γιορτές και κοινωνικές εκδηλώσεις, όπως γενέθλια και εορτές. Επιπλέον, σε πολλές χώρες η παραγωγή σοκολάτας αποτελεί σημαντικό στοιχείο της τοπικής κουλτούρας.</a:t>
            </a:r>
          </a:p>
          <a:p>
            <a:pPr indent="-228600">
              <a:lnSpc>
                <a:spcPct val="90000"/>
              </a:lnSpc>
              <a:spcAft>
                <a:spcPts val="600"/>
              </a:spcAft>
              <a:buFont typeface="Arial" panose="020B0604020202020204" pitchFamily="34" charset="0"/>
              <a:buChar char="•"/>
            </a:pPr>
            <a:r>
              <a:rPr lang="en-US" sz="1400">
                <a:solidFill>
                  <a:schemeClr val="bg1"/>
                </a:solidFill>
              </a:rPr>
              <a:t>Όσον αφορά την εκπαίδευση, τέτοιες παραγωγικές μονάδες μπορούν να συνεργάζονται με σχολεία και πανεπιστήμια, προσφέροντας εκπαιδευτικές επισκέψεις και πρακτική άσκηση, βοηθώντας τους μαθητές να γνωρίσουν από κοντά τη βιομηχανική παραγωγή και τα επαγγέλματα του κλάδου.</a:t>
            </a:r>
          </a:p>
          <a:p>
            <a:pPr indent="-228600">
              <a:lnSpc>
                <a:spcPct val="90000"/>
              </a:lnSpc>
              <a:spcAft>
                <a:spcPts val="600"/>
              </a:spcAft>
              <a:buFont typeface="Arial" panose="020B0604020202020204" pitchFamily="34" charset="0"/>
              <a:buChar char="•"/>
            </a:pPr>
            <a:r>
              <a:rPr lang="en-US" sz="1400">
                <a:solidFill>
                  <a:schemeClr val="bg1"/>
                </a:solidFill>
              </a:rPr>
              <a:t>Τέλος, στον τομέα της υγείας, η σοκολάτα, όταν καταναλώνεται με μέτρο, μπορεί να προσφέρει ενέργεια και ευεξία, ενώ ειδικά η μαύρη σοκολάτα περιέχει αντιοξειδωτικές ουσίες που είναι ωφέλιμες για τον οργανισμό.</a:t>
            </a: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0770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4" name="Group 13">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5" name="Freeform: Shape 14">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CEBC92E4-D0FF-BA95-CAC5-BECCE7D2E9A1}"/>
              </a:ext>
            </a:extLst>
          </p:cNvPr>
          <p:cNvSpPr txBox="1"/>
          <p:nvPr/>
        </p:nvSpPr>
        <p:spPr>
          <a:xfrm>
            <a:off x="1179226" y="1752601"/>
            <a:ext cx="9833548" cy="4034346"/>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b="1" dirty="0" err="1">
                <a:solidFill>
                  <a:schemeClr val="tx2"/>
                </a:solidFill>
              </a:rPr>
              <a:t>Δράσεις</a:t>
            </a:r>
            <a:r>
              <a:rPr lang="en-US" b="1" dirty="0">
                <a:solidFill>
                  <a:schemeClr val="tx2"/>
                </a:solidFill>
              </a:rPr>
              <a:t> </a:t>
            </a:r>
            <a:r>
              <a:rPr lang="en-US" b="1" dirty="0" err="1">
                <a:solidFill>
                  <a:schemeClr val="tx2"/>
                </a:solidFill>
              </a:rPr>
              <a:t>κοινωνικής</a:t>
            </a:r>
            <a:r>
              <a:rPr lang="en-US" b="1" dirty="0">
                <a:solidFill>
                  <a:schemeClr val="tx2"/>
                </a:solidFill>
              </a:rPr>
              <a:t> </a:t>
            </a:r>
            <a:r>
              <a:rPr lang="en-US" b="1" dirty="0" err="1">
                <a:solidFill>
                  <a:schemeClr val="tx2"/>
                </a:solidFill>
              </a:rPr>
              <a:t>ευθύνης</a:t>
            </a:r>
            <a:r>
              <a:rPr lang="en-US" b="1" dirty="0">
                <a:solidFill>
                  <a:schemeClr val="tx2"/>
                </a:solidFill>
              </a:rPr>
              <a:t> </a:t>
            </a:r>
            <a:r>
              <a:rPr lang="en-US" b="1" dirty="0" err="1">
                <a:solidFill>
                  <a:schemeClr val="tx2"/>
                </a:solidFill>
              </a:rPr>
              <a:t>της</a:t>
            </a:r>
            <a:r>
              <a:rPr lang="en-US" b="1" dirty="0">
                <a:solidFill>
                  <a:schemeClr val="tx2"/>
                </a:solidFill>
              </a:rPr>
              <a:t> παρα</a:t>
            </a:r>
            <a:r>
              <a:rPr lang="en-US" b="1" dirty="0" err="1">
                <a:solidFill>
                  <a:schemeClr val="tx2"/>
                </a:solidFill>
              </a:rPr>
              <a:t>γωγικής</a:t>
            </a:r>
            <a:r>
              <a:rPr lang="en-US" b="1" dirty="0">
                <a:solidFill>
                  <a:schemeClr val="tx2"/>
                </a:solidFill>
              </a:rPr>
              <a:t> </a:t>
            </a:r>
            <a:r>
              <a:rPr lang="en-US" b="1" dirty="0" err="1">
                <a:solidFill>
                  <a:schemeClr val="tx2"/>
                </a:solidFill>
              </a:rPr>
              <a:t>μονάδ</a:t>
            </a:r>
            <a:r>
              <a:rPr lang="en-US" b="1" dirty="0">
                <a:solidFill>
                  <a:schemeClr val="tx2"/>
                </a:solidFill>
              </a:rPr>
              <a:t>ας</a:t>
            </a:r>
          </a:p>
          <a:p>
            <a:pPr indent="-228600">
              <a:lnSpc>
                <a:spcPct val="90000"/>
              </a:lnSpc>
              <a:spcAft>
                <a:spcPts val="600"/>
              </a:spcAft>
              <a:buFont typeface="Arial" panose="020B0604020202020204" pitchFamily="34" charset="0"/>
              <a:buChar char="•"/>
            </a:pPr>
            <a:r>
              <a:rPr lang="en-US" dirty="0">
                <a:solidFill>
                  <a:schemeClr val="tx2"/>
                </a:solidFill>
              </a:rPr>
              <a:t>Η παρα</a:t>
            </a:r>
            <a:r>
              <a:rPr lang="en-US" dirty="0" err="1">
                <a:solidFill>
                  <a:schemeClr val="tx2"/>
                </a:solidFill>
              </a:rPr>
              <a:t>γωγική</a:t>
            </a:r>
            <a:r>
              <a:rPr lang="en-US" dirty="0">
                <a:solidFill>
                  <a:schemeClr val="tx2"/>
                </a:solidFill>
              </a:rPr>
              <a:t> </a:t>
            </a:r>
            <a:r>
              <a:rPr lang="en-US" dirty="0" err="1">
                <a:solidFill>
                  <a:schemeClr val="tx2"/>
                </a:solidFill>
              </a:rPr>
              <a:t>μονάδ</a:t>
            </a:r>
            <a:r>
              <a:rPr lang="en-US" dirty="0">
                <a:solidFill>
                  <a:schemeClr val="tx2"/>
                </a:solidFill>
              </a:rPr>
              <a:t>α σοκολάτας μπορεί να αναπτύσσει σημαντικές δράσεις στο πλαίσιο της εταιρικής κοινωνικής ευθύνης, συμβάλλοντας θετικά στην κοινωνία και το περιβάλλον.</a:t>
            </a:r>
          </a:p>
          <a:p>
            <a:pPr indent="-228600">
              <a:lnSpc>
                <a:spcPct val="90000"/>
              </a:lnSpc>
              <a:spcAft>
                <a:spcPts val="600"/>
              </a:spcAft>
              <a:buFont typeface="Arial" panose="020B0604020202020204" pitchFamily="34" charset="0"/>
              <a:buChar char="•"/>
            </a:pPr>
            <a:r>
              <a:rPr lang="en-US" dirty="0" err="1">
                <a:solidFill>
                  <a:schemeClr val="tx2"/>
                </a:solidFill>
              </a:rPr>
              <a:t>Αρχικά</a:t>
            </a:r>
            <a:r>
              <a:rPr lang="en-US" dirty="0">
                <a:solidFill>
                  <a:schemeClr val="tx2"/>
                </a:solidFill>
              </a:rPr>
              <a:t>, μπ</a:t>
            </a:r>
            <a:r>
              <a:rPr lang="en-US" dirty="0" err="1">
                <a:solidFill>
                  <a:schemeClr val="tx2"/>
                </a:solidFill>
              </a:rPr>
              <a:t>ορεί</a:t>
            </a:r>
            <a:r>
              <a:rPr lang="en-US" dirty="0">
                <a:solidFill>
                  <a:schemeClr val="tx2"/>
                </a:solidFill>
              </a:rPr>
              <a:t> να </a:t>
            </a:r>
            <a:r>
              <a:rPr lang="en-US" dirty="0" err="1">
                <a:solidFill>
                  <a:schemeClr val="tx2"/>
                </a:solidFill>
              </a:rPr>
              <a:t>στηρίζει</a:t>
            </a:r>
            <a:r>
              <a:rPr lang="en-US" dirty="0">
                <a:solidFill>
                  <a:schemeClr val="tx2"/>
                </a:solidFill>
              </a:rPr>
              <a:t> </a:t>
            </a:r>
            <a:r>
              <a:rPr lang="en-US" dirty="0" err="1">
                <a:solidFill>
                  <a:schemeClr val="tx2"/>
                </a:solidFill>
              </a:rPr>
              <a:t>κοινωνικές</a:t>
            </a:r>
            <a:r>
              <a:rPr lang="en-US" dirty="0">
                <a:solidFill>
                  <a:schemeClr val="tx2"/>
                </a:solidFill>
              </a:rPr>
              <a:t> </a:t>
            </a:r>
            <a:r>
              <a:rPr lang="en-US" dirty="0" err="1">
                <a:solidFill>
                  <a:schemeClr val="tx2"/>
                </a:solidFill>
              </a:rPr>
              <a:t>ομάδες</a:t>
            </a:r>
            <a:r>
              <a:rPr lang="en-US" dirty="0">
                <a:solidFill>
                  <a:schemeClr val="tx2"/>
                </a:solidFill>
              </a:rPr>
              <a:t> π</a:t>
            </a:r>
            <a:r>
              <a:rPr lang="en-US" dirty="0" err="1">
                <a:solidFill>
                  <a:schemeClr val="tx2"/>
                </a:solidFill>
              </a:rPr>
              <a:t>ου</a:t>
            </a:r>
            <a:r>
              <a:rPr lang="en-US" dirty="0">
                <a:solidFill>
                  <a:schemeClr val="tx2"/>
                </a:solidFill>
              </a:rPr>
              <a:t> </a:t>
            </a:r>
            <a:r>
              <a:rPr lang="en-US" dirty="0" err="1">
                <a:solidFill>
                  <a:schemeClr val="tx2"/>
                </a:solidFill>
              </a:rPr>
              <a:t>έχουν</a:t>
            </a:r>
            <a:r>
              <a:rPr lang="en-US" dirty="0">
                <a:solidFill>
                  <a:schemeClr val="tx2"/>
                </a:solidFill>
              </a:rPr>
              <a:t> α</a:t>
            </a:r>
            <a:r>
              <a:rPr lang="en-US" dirty="0" err="1">
                <a:solidFill>
                  <a:schemeClr val="tx2"/>
                </a:solidFill>
              </a:rPr>
              <a:t>νάγκη</a:t>
            </a:r>
            <a:r>
              <a:rPr lang="en-US" dirty="0">
                <a:solidFill>
                  <a:schemeClr val="tx2"/>
                </a:solidFill>
              </a:rPr>
              <a:t>, π</a:t>
            </a:r>
            <a:r>
              <a:rPr lang="en-US" dirty="0" err="1">
                <a:solidFill>
                  <a:schemeClr val="tx2"/>
                </a:solidFill>
              </a:rPr>
              <a:t>ροσφέροντ</a:t>
            </a:r>
            <a:r>
              <a:rPr lang="en-US" dirty="0">
                <a:solidFill>
                  <a:schemeClr val="tx2"/>
                </a:solidFill>
              </a:rPr>
              <a:t>ας προϊόντα σε ιδρύματα, σχολεία ή φιλανθρωπικές οργανώσεις, καθώς και συμμετέχοντας σε δράσεις αλληλεγγύης.</a:t>
            </a:r>
          </a:p>
          <a:p>
            <a:pPr indent="-228600">
              <a:lnSpc>
                <a:spcPct val="90000"/>
              </a:lnSpc>
              <a:spcAft>
                <a:spcPts val="600"/>
              </a:spcAft>
              <a:buFont typeface="Arial" panose="020B0604020202020204" pitchFamily="34" charset="0"/>
              <a:buChar char="•"/>
            </a:pPr>
            <a:r>
              <a:rPr lang="en-US" dirty="0">
                <a:solidFill>
                  <a:schemeClr val="tx2"/>
                </a:solidFill>
              </a:rPr>
              <a:t>Επιπ</a:t>
            </a:r>
            <a:r>
              <a:rPr lang="en-US" dirty="0" err="1">
                <a:solidFill>
                  <a:schemeClr val="tx2"/>
                </a:solidFill>
              </a:rPr>
              <a:t>λέον</a:t>
            </a:r>
            <a:r>
              <a:rPr lang="en-US" dirty="0">
                <a:solidFill>
                  <a:schemeClr val="tx2"/>
                </a:solidFill>
              </a:rPr>
              <a:t>, </a:t>
            </a:r>
            <a:r>
              <a:rPr lang="en-US" dirty="0" err="1">
                <a:solidFill>
                  <a:schemeClr val="tx2"/>
                </a:solidFill>
              </a:rPr>
              <a:t>δίνει</a:t>
            </a:r>
            <a:r>
              <a:rPr lang="en-US" dirty="0">
                <a:solidFill>
                  <a:schemeClr val="tx2"/>
                </a:solidFill>
              </a:rPr>
              <a:t> </a:t>
            </a:r>
            <a:r>
              <a:rPr lang="en-US" dirty="0" err="1">
                <a:solidFill>
                  <a:schemeClr val="tx2"/>
                </a:solidFill>
              </a:rPr>
              <a:t>έμφ</a:t>
            </a:r>
            <a:r>
              <a:rPr lang="en-US" dirty="0">
                <a:solidFill>
                  <a:schemeClr val="tx2"/>
                </a:solidFill>
              </a:rPr>
              <a:t>αση στην προστασία του περιβάλλοντος, μειώνοντας τα απορρίμματα και χρησιμοποιώντας ανακυκλώσιμα ή οικολογικά υλικά συσκευασίας. Πα</a:t>
            </a:r>
            <a:r>
              <a:rPr lang="en-US" dirty="0" err="1">
                <a:solidFill>
                  <a:schemeClr val="tx2"/>
                </a:solidFill>
              </a:rPr>
              <a:t>ράλληλ</a:t>
            </a:r>
            <a:r>
              <a:rPr lang="en-US" dirty="0">
                <a:solidFill>
                  <a:schemeClr val="tx2"/>
                </a:solidFill>
              </a:rPr>
              <a:t>α, μπορεί να εφαρμόζει πρακτικές εξοικονόμησης ενέργειας και νερού κατά τη διαδικασία παραγωγής.</a:t>
            </a:r>
          </a:p>
          <a:p>
            <a:pPr indent="-228600">
              <a:lnSpc>
                <a:spcPct val="90000"/>
              </a:lnSpc>
              <a:spcAft>
                <a:spcPts val="600"/>
              </a:spcAft>
              <a:buFont typeface="Arial" panose="020B0604020202020204" pitchFamily="34" charset="0"/>
              <a:buChar char="•"/>
            </a:pPr>
            <a:r>
              <a:rPr lang="en-US" dirty="0" err="1">
                <a:solidFill>
                  <a:schemeClr val="tx2"/>
                </a:solidFill>
              </a:rPr>
              <a:t>Ακόμη</a:t>
            </a:r>
            <a:r>
              <a:rPr lang="en-US" dirty="0">
                <a:solidFill>
                  <a:schemeClr val="tx2"/>
                </a:solidFill>
              </a:rPr>
              <a:t>, η επ</a:t>
            </a:r>
            <a:r>
              <a:rPr lang="en-US" dirty="0" err="1">
                <a:solidFill>
                  <a:schemeClr val="tx2"/>
                </a:solidFill>
              </a:rPr>
              <a:t>ιχείρηση</a:t>
            </a:r>
            <a:r>
              <a:rPr lang="en-US" dirty="0">
                <a:solidFill>
                  <a:schemeClr val="tx2"/>
                </a:solidFill>
              </a:rPr>
              <a:t> μπ</a:t>
            </a:r>
            <a:r>
              <a:rPr lang="en-US" dirty="0" err="1">
                <a:solidFill>
                  <a:schemeClr val="tx2"/>
                </a:solidFill>
              </a:rPr>
              <a:t>ορεί</a:t>
            </a:r>
            <a:r>
              <a:rPr lang="en-US" dirty="0">
                <a:solidFill>
                  <a:schemeClr val="tx2"/>
                </a:solidFill>
              </a:rPr>
              <a:t> να επ</a:t>
            </a:r>
            <a:r>
              <a:rPr lang="en-US" dirty="0" err="1">
                <a:solidFill>
                  <a:schemeClr val="tx2"/>
                </a:solidFill>
              </a:rPr>
              <a:t>ενδύει</a:t>
            </a:r>
            <a:r>
              <a:rPr lang="en-US" dirty="0">
                <a:solidFill>
                  <a:schemeClr val="tx2"/>
                </a:solidFill>
              </a:rPr>
              <a:t> </a:t>
            </a:r>
            <a:r>
              <a:rPr lang="en-US" dirty="0" err="1">
                <a:solidFill>
                  <a:schemeClr val="tx2"/>
                </a:solidFill>
              </a:rPr>
              <a:t>στους</a:t>
            </a:r>
            <a:r>
              <a:rPr lang="en-US" dirty="0">
                <a:solidFill>
                  <a:schemeClr val="tx2"/>
                </a:solidFill>
              </a:rPr>
              <a:t> </a:t>
            </a:r>
            <a:r>
              <a:rPr lang="en-US" dirty="0" err="1">
                <a:solidFill>
                  <a:schemeClr val="tx2"/>
                </a:solidFill>
              </a:rPr>
              <a:t>εργ</a:t>
            </a:r>
            <a:r>
              <a:rPr lang="en-US" dirty="0">
                <a:solidFill>
                  <a:schemeClr val="tx2"/>
                </a:solidFill>
              </a:rPr>
              <a:t>αζομένους της, προσφέροντας ασφαλείς συνθήκες εργασίας, εκπαίδευση και ίσες ευκαιρίες εξέλιξης, προωθώντας έτσι ένα δίκαιο και υποστηρικτικό εργασιακό περιβάλλον.</a:t>
            </a:r>
          </a:p>
          <a:p>
            <a:pPr indent="-228600">
              <a:lnSpc>
                <a:spcPct val="90000"/>
              </a:lnSpc>
              <a:spcAft>
                <a:spcPts val="600"/>
              </a:spcAft>
              <a:buFont typeface="Arial" panose="020B0604020202020204" pitchFamily="34" charset="0"/>
              <a:buChar char="•"/>
            </a:pPr>
            <a:r>
              <a:rPr lang="en-US" dirty="0" err="1">
                <a:solidFill>
                  <a:schemeClr val="tx2"/>
                </a:solidFill>
              </a:rPr>
              <a:t>Τέλος</a:t>
            </a:r>
            <a:r>
              <a:rPr lang="en-US" dirty="0">
                <a:solidFill>
                  <a:schemeClr val="tx2"/>
                </a:solidFill>
              </a:rPr>
              <a:t>, μπ</a:t>
            </a:r>
            <a:r>
              <a:rPr lang="en-US" dirty="0" err="1">
                <a:solidFill>
                  <a:schemeClr val="tx2"/>
                </a:solidFill>
              </a:rPr>
              <a:t>ορεί</a:t>
            </a:r>
            <a:r>
              <a:rPr lang="en-US" dirty="0">
                <a:solidFill>
                  <a:schemeClr val="tx2"/>
                </a:solidFill>
              </a:rPr>
              <a:t> να </a:t>
            </a:r>
            <a:r>
              <a:rPr lang="en-US" dirty="0" err="1">
                <a:solidFill>
                  <a:schemeClr val="tx2"/>
                </a:solidFill>
              </a:rPr>
              <a:t>συμμετέχει</a:t>
            </a:r>
            <a:r>
              <a:rPr lang="en-US" dirty="0">
                <a:solidFill>
                  <a:schemeClr val="tx2"/>
                </a:solidFill>
              </a:rPr>
              <a:t> σε </a:t>
            </a:r>
            <a:r>
              <a:rPr lang="en-US" dirty="0" err="1">
                <a:solidFill>
                  <a:schemeClr val="tx2"/>
                </a:solidFill>
              </a:rPr>
              <a:t>εκ</a:t>
            </a:r>
            <a:r>
              <a:rPr lang="en-US" dirty="0">
                <a:solidFill>
                  <a:schemeClr val="tx2"/>
                </a:solidFill>
              </a:rPr>
              <a:t>παιδευτικά προγράμματα και επισκέψεις σχολείων, ενημερώνοντας τους μαθητές για τη διαδικασία παραγωγής σοκολάτας και ενισχύοντας τη σύνδεση της βιομηχανίας με την εκπαίδευση.</a:t>
            </a:r>
          </a:p>
        </p:txBody>
      </p:sp>
      <p:grpSp>
        <p:nvGrpSpPr>
          <p:cNvPr id="20" name="Group 19">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21" name="Freeform: Shape 20">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21229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EF2170-7314-CB12-024C-5F41EF2F6025}"/>
              </a:ext>
            </a:extLst>
          </p:cNvPr>
          <p:cNvPicPr>
            <a:picLocks noChangeAspect="1"/>
          </p:cNvPicPr>
          <p:nvPr/>
        </p:nvPicPr>
        <p:blipFill>
          <a:blip r:embed="rId2"/>
          <a:srcRect l="7926" r="9497" b="1"/>
          <a:stretch>
            <a:fillRect/>
          </a:stretch>
        </p:blipFill>
        <p:spPr>
          <a:xfrm>
            <a:off x="217713" y="246456"/>
            <a:ext cx="5442151" cy="6121005"/>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7" name="TextBox 6">
            <a:extLst>
              <a:ext uri="{FF2B5EF4-FFF2-40B4-BE49-F238E27FC236}">
                <a16:creationId xmlns:a16="http://schemas.microsoft.com/office/drawing/2014/main" id="{1621E09A-EBCB-3F5B-B318-4405F4823BC4}"/>
              </a:ext>
            </a:extLst>
          </p:cNvPr>
          <p:cNvSpPr txBox="1"/>
          <p:nvPr/>
        </p:nvSpPr>
        <p:spPr>
          <a:xfrm>
            <a:off x="6417733" y="490539"/>
            <a:ext cx="5291663" cy="3752849"/>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1400" b="1" dirty="0" err="1"/>
              <a:t>Θέση</a:t>
            </a:r>
            <a:r>
              <a:rPr lang="en-US" sz="1400" b="1" dirty="0"/>
              <a:t> </a:t>
            </a:r>
            <a:r>
              <a:rPr lang="en-US" sz="1400" b="1" dirty="0" err="1"/>
              <a:t>της</a:t>
            </a:r>
            <a:r>
              <a:rPr lang="en-US" sz="1400" b="1" dirty="0"/>
              <a:t> παρα</a:t>
            </a:r>
            <a:r>
              <a:rPr lang="en-US" sz="1400" b="1" dirty="0" err="1"/>
              <a:t>γωγικής</a:t>
            </a:r>
            <a:r>
              <a:rPr lang="en-US" sz="1400" b="1" dirty="0"/>
              <a:t> </a:t>
            </a:r>
            <a:r>
              <a:rPr lang="en-US" sz="1400" b="1" dirty="0" err="1"/>
              <a:t>μονάδ</a:t>
            </a:r>
            <a:r>
              <a:rPr lang="en-US" sz="1400" b="1" dirty="0"/>
              <a:t>ας στον εγχώριο και διεθνή ανταγωνισμό</a:t>
            </a:r>
          </a:p>
          <a:p>
            <a:pPr indent="-228600">
              <a:lnSpc>
                <a:spcPct val="90000"/>
              </a:lnSpc>
              <a:spcAft>
                <a:spcPts val="600"/>
              </a:spcAft>
              <a:buFont typeface="Arial" panose="020B0604020202020204" pitchFamily="34" charset="0"/>
              <a:buChar char="•"/>
            </a:pPr>
            <a:r>
              <a:rPr lang="en-US" sz="1400" dirty="0"/>
              <a:t>Η παρα</a:t>
            </a:r>
            <a:r>
              <a:rPr lang="en-US" sz="1400" dirty="0" err="1"/>
              <a:t>γωγική</a:t>
            </a:r>
            <a:r>
              <a:rPr lang="en-US" sz="1400" dirty="0"/>
              <a:t> </a:t>
            </a:r>
            <a:r>
              <a:rPr lang="en-US" sz="1400" dirty="0" err="1"/>
              <a:t>μονάδ</a:t>
            </a:r>
            <a:r>
              <a:rPr lang="en-US" sz="1400" dirty="0"/>
              <a:t>α σοκολάτας δραστηριοποιείται σε έναν ιδιαίτερα ανταγωνιστικό κλάδο, τόσο στην εγχώρια όσο και στη διεθνή αγορά, καθώς υπάρχουν πολλές μεγάλες και μικρότερες εταιρείες παραγωγής γλυκισμάτων.</a:t>
            </a:r>
          </a:p>
          <a:p>
            <a:pPr indent="-228600">
              <a:lnSpc>
                <a:spcPct val="90000"/>
              </a:lnSpc>
              <a:spcAft>
                <a:spcPts val="600"/>
              </a:spcAft>
              <a:buFont typeface="Arial" panose="020B0604020202020204" pitchFamily="34" charset="0"/>
              <a:buChar char="•"/>
            </a:pPr>
            <a:r>
              <a:rPr lang="en-US" sz="1400" dirty="0"/>
              <a:t>Σε </a:t>
            </a:r>
            <a:r>
              <a:rPr lang="en-US" sz="1400" dirty="0" err="1"/>
              <a:t>εγχώριο</a:t>
            </a:r>
            <a:r>
              <a:rPr lang="en-US" sz="1400" dirty="0"/>
              <a:t> επίπ</a:t>
            </a:r>
            <a:r>
              <a:rPr lang="en-US" sz="1400" dirty="0" err="1"/>
              <a:t>εδο</a:t>
            </a:r>
            <a:r>
              <a:rPr lang="en-US" sz="1400" dirty="0"/>
              <a:t>, η επ</a:t>
            </a:r>
            <a:r>
              <a:rPr lang="en-US" sz="1400" dirty="0" err="1"/>
              <a:t>ιχείρηση</a:t>
            </a:r>
            <a:r>
              <a:rPr lang="en-US" sz="1400" dirty="0"/>
              <a:t> α</a:t>
            </a:r>
            <a:r>
              <a:rPr lang="en-US" sz="1400" dirty="0" err="1"/>
              <a:t>ντ</a:t>
            </a:r>
            <a:r>
              <a:rPr lang="en-US" sz="1400" dirty="0"/>
              <a:t>αγωνίζεται άλλες βιομηχανίες τροφίμων που παράγουν παρόμοια προϊόντα. Η επ</a:t>
            </a:r>
            <a:r>
              <a:rPr lang="en-US" sz="1400" dirty="0" err="1"/>
              <a:t>ιτυχί</a:t>
            </a:r>
            <a:r>
              <a:rPr lang="en-US" sz="1400" dirty="0"/>
              <a:t>α της εξαρτάται από την ποιότητα των προϊόντων, την τιμή, την ποικιλία, αλλά και την εμπιστοσύνη των καταναλωτών. Η </a:t>
            </a:r>
            <a:r>
              <a:rPr lang="en-US" sz="1400" dirty="0" err="1"/>
              <a:t>σωστή</a:t>
            </a:r>
            <a:r>
              <a:rPr lang="en-US" sz="1400" dirty="0"/>
              <a:t> </a:t>
            </a:r>
            <a:r>
              <a:rPr lang="en-US" sz="1400" dirty="0" err="1"/>
              <a:t>δι</a:t>
            </a:r>
            <a:r>
              <a:rPr lang="en-US" sz="1400" dirty="0"/>
              <a:t>αχείριση της παραγωγής και η διατήρηση υψηλών προδιαγραφών υγιεινής και ασφάλειας αποτελούν σημαντικά πλεονεκτήματα στον ανταγωνισμό.</a:t>
            </a:r>
          </a:p>
          <a:p>
            <a:pPr indent="-228600">
              <a:lnSpc>
                <a:spcPct val="90000"/>
              </a:lnSpc>
              <a:spcAft>
                <a:spcPts val="600"/>
              </a:spcAft>
              <a:buFont typeface="Arial" panose="020B0604020202020204" pitchFamily="34" charset="0"/>
              <a:buChar char="•"/>
            </a:pPr>
            <a:r>
              <a:rPr lang="en-US" sz="1400" dirty="0"/>
              <a:t>Σε </a:t>
            </a:r>
            <a:r>
              <a:rPr lang="en-US" sz="1400" dirty="0" err="1"/>
              <a:t>διεθνές</a:t>
            </a:r>
            <a:r>
              <a:rPr lang="en-US" sz="1400" dirty="0"/>
              <a:t> επίπ</a:t>
            </a:r>
            <a:r>
              <a:rPr lang="en-US" sz="1400" dirty="0" err="1"/>
              <a:t>εδο</a:t>
            </a:r>
            <a:r>
              <a:rPr lang="en-US" sz="1400" dirty="0"/>
              <a:t>, ο α</a:t>
            </a:r>
            <a:r>
              <a:rPr lang="en-US" sz="1400" dirty="0" err="1"/>
              <a:t>ντ</a:t>
            </a:r>
            <a:r>
              <a:rPr lang="en-US" sz="1400" dirty="0"/>
              <a:t>αγωνισμός είναι ακόμη πιο έντονος, καθώς μεγάλες πολυεθνικές εταιρείες κυριαρχούν στην αγορά της σοκολάτας. </a:t>
            </a:r>
            <a:r>
              <a:rPr lang="en-US" sz="1400" dirty="0" err="1"/>
              <a:t>Γι</a:t>
            </a:r>
            <a:r>
              <a:rPr lang="en-US" sz="1400" dirty="0"/>
              <a:t>α να μπορέσει μια παραγωγική μονάδα να ανταγωνιστεί, χρειάζεται καινοτομία, ισχυρό brand, αποτελεσματικό marketing και συνεχή βελτίωση της ποιότητας των προϊόντων της.</a:t>
            </a:r>
          </a:p>
          <a:p>
            <a:pPr indent="-228600">
              <a:lnSpc>
                <a:spcPct val="90000"/>
              </a:lnSpc>
              <a:spcAft>
                <a:spcPts val="600"/>
              </a:spcAft>
              <a:buFont typeface="Arial" panose="020B0604020202020204" pitchFamily="34" charset="0"/>
              <a:buChar char="•"/>
            </a:pPr>
            <a:r>
              <a:rPr lang="en-US" sz="1400" dirty="0"/>
              <a:t>Επιπ</a:t>
            </a:r>
            <a:r>
              <a:rPr lang="en-US" sz="1400" dirty="0" err="1"/>
              <a:t>λέον</a:t>
            </a:r>
            <a:r>
              <a:rPr lang="en-US" sz="1400" dirty="0"/>
              <a:t>, η π</a:t>
            </a:r>
            <a:r>
              <a:rPr lang="en-US" sz="1400" dirty="0" err="1"/>
              <a:t>ροσ</a:t>
            </a:r>
            <a:r>
              <a:rPr lang="en-US" sz="1400" dirty="0"/>
              <a:t>αρμογή στις σύγχρονες τάσεις της αγοράς, όπως η παραγωγή πιο υγιεινών προϊόντων ή προϊόντων με βιολογικά συστατικά, ενισχύει τη θέση της επιχείρησης στον διεθνή ανταγωνισμό.</a:t>
            </a:r>
          </a:p>
          <a:p>
            <a:pPr indent="-228600">
              <a:lnSpc>
                <a:spcPct val="90000"/>
              </a:lnSpc>
              <a:spcAft>
                <a:spcPts val="600"/>
              </a:spcAft>
              <a:buFont typeface="Arial" panose="020B0604020202020204" pitchFamily="34" charset="0"/>
              <a:buChar char="•"/>
            </a:pPr>
            <a:r>
              <a:rPr lang="en-US" sz="1400" dirty="0" err="1"/>
              <a:t>Συμ</a:t>
            </a:r>
            <a:r>
              <a:rPr lang="en-US" sz="1400" dirty="0"/>
              <a:t>περασματικά, η παραγωγική μονάδα μπορεί να διατηρήσει και να ενισχύσει τη θέση της στην αγορά μέσω της ποιότητας, της καινοτομίας και της σωστής στρατηγικής ανάπτυξης.</a:t>
            </a:r>
          </a:p>
        </p:txBody>
      </p:sp>
      <p:sp>
        <p:nvSpPr>
          <p:cNvPr id="5" name="TextBox 4">
            <a:extLst>
              <a:ext uri="{FF2B5EF4-FFF2-40B4-BE49-F238E27FC236}">
                <a16:creationId xmlns:a16="http://schemas.microsoft.com/office/drawing/2014/main" id="{4975AD7D-B049-2F19-3B0B-8255F5EAA76D}"/>
              </a:ext>
            </a:extLst>
          </p:cNvPr>
          <p:cNvSpPr txBox="1"/>
          <p:nvPr/>
        </p:nvSpPr>
        <p:spPr>
          <a:xfrm>
            <a:off x="6417734" y="2917371"/>
            <a:ext cx="5291663" cy="345009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1100" dirty="0"/>
          </a:p>
        </p:txBody>
      </p:sp>
    </p:spTree>
    <p:extLst>
      <p:ext uri="{BB962C8B-B14F-4D97-AF65-F5344CB8AC3E}">
        <p14:creationId xmlns:p14="http://schemas.microsoft.com/office/powerpoint/2010/main" val="35168936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1101</TotalTime>
  <Words>1947</Words>
  <Application>Microsoft Office PowerPoint</Application>
  <PresentationFormat>Widescreen</PresentationFormat>
  <Paragraphs>74</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Aptos</vt:lpstr>
      <vt:lpstr>Aptos Display</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Nikos Gkigkelos</dc:creator>
  <cp:lastModifiedBy>Nikos Gkigkelos</cp:lastModifiedBy>
  <cp:revision>2</cp:revision>
  <dcterms:created xsi:type="dcterms:W3CDTF">2026-03-28T12:16:07Z</dcterms:created>
  <dcterms:modified xsi:type="dcterms:W3CDTF">2026-04-16T09:08:12Z</dcterms:modified>
</cp:coreProperties>
</file>