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8" autoAdjust="0"/>
  </p:normalViewPr>
  <p:slideViewPr>
    <p:cSldViewPr snapToGrid="0">
      <p:cViewPr varScale="1">
        <p:scale>
          <a:sx n="66" d="100"/>
          <a:sy n="66" d="100"/>
        </p:scale>
        <p:origin x="96" y="2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7"/>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8324602" y="935646"/>
            <a:ext cx="3181597" cy="3841735"/>
          </a:xfrm>
        </p:spPr>
        <p:txBody>
          <a:bodyPr>
            <a:normAutofit/>
          </a:bodyPr>
          <a:lstStyle/>
          <a:p>
            <a:pPr>
              <a:lnSpc>
                <a:spcPct val="90000"/>
              </a:lnSpc>
            </a:pPr>
            <a:r>
              <a:rPr lang="el-GR" sz="3700" dirty="0">
                <a:solidFill>
                  <a:schemeClr val="tx1"/>
                </a:solidFill>
              </a:rPr>
              <a:t>«Το σιτάρι και οι συμβολισμοί του στη λατρευτική ζωή της εκκλησίας»</a:t>
            </a:r>
          </a:p>
        </p:txBody>
      </p:sp>
      <p:sp>
        <p:nvSpPr>
          <p:cNvPr id="3" name="Υπότιτλος 2">
            <a:extLst>
              <a:ext uri="{FF2B5EF4-FFF2-40B4-BE49-F238E27FC236}">
                <a16:creationId xmlns:a16="http://schemas.microsoft.com/office/drawing/2014/main" id="{FBB2671F-A774-D15D-68AB-96C898B590AF}"/>
              </a:ext>
            </a:extLst>
          </p:cNvPr>
          <p:cNvSpPr>
            <a:spLocks noGrp="1"/>
          </p:cNvSpPr>
          <p:nvPr>
            <p:ph type="subTitle" idx="1"/>
          </p:nvPr>
        </p:nvSpPr>
        <p:spPr>
          <a:xfrm>
            <a:off x="8324602" y="4777379"/>
            <a:ext cx="3181598" cy="1126283"/>
          </a:xfrm>
        </p:spPr>
        <p:txBody>
          <a:bodyPr>
            <a:normAutofit/>
          </a:bodyPr>
          <a:lstStyle/>
          <a:p>
            <a:endParaRPr lang="el-GR">
              <a:solidFill>
                <a:schemeClr val="tx1"/>
              </a:solidFill>
            </a:endParaRPr>
          </a:p>
        </p:txBody>
      </p:sp>
      <p:sp>
        <p:nvSpPr>
          <p:cNvPr id="16" name="Rectangle 10">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1960F393-A18D-A105-3427-F4F416BBDEED}"/>
              </a:ext>
            </a:extLst>
          </p:cNvPr>
          <p:cNvPicPr>
            <a:picLocks noChangeAspect="1"/>
          </p:cNvPicPr>
          <p:nvPr/>
        </p:nvPicPr>
        <p:blipFill rotWithShape="1">
          <a:blip r:embed="rId2"/>
          <a:srcRect r="-1" b="14279"/>
          <a:stretch/>
        </p:blipFill>
        <p:spPr>
          <a:xfrm>
            <a:off x="20" y="10"/>
            <a:ext cx="6100383" cy="6857990"/>
          </a:xfrm>
          <a:prstGeom prst="rect">
            <a:avLst/>
          </a:prstGeom>
        </p:spPr>
      </p:pic>
    </p:spTree>
    <p:extLst>
      <p:ext uri="{BB962C8B-B14F-4D97-AF65-F5344CB8AC3E}">
        <p14:creationId xmlns:p14="http://schemas.microsoft.com/office/powerpoint/2010/main" val="227100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5627285" y="2685962"/>
            <a:ext cx="5878915" cy="23263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lvl="0" defTabSz="914400" eaLnBrk="0" fontAlgn="base" hangingPunct="0">
              <a:lnSpc>
                <a:spcPct val="90000"/>
              </a:lnSpc>
              <a:spcAft>
                <a:spcPct val="0"/>
              </a:spcAft>
            </a:pPr>
            <a:r>
              <a:rPr lang="el-GR" sz="2000" dirty="0"/>
              <a:t>Ο μαϊντανός: Είναι η ευχή για ανάπαυση “εν </a:t>
            </a:r>
            <a:r>
              <a:rPr lang="el-GR" sz="2000" dirty="0" err="1"/>
              <a:t>τόπω</a:t>
            </a:r>
            <a:r>
              <a:rPr lang="el-GR" sz="2000" dirty="0"/>
              <a:t> </a:t>
            </a:r>
            <a:r>
              <a:rPr lang="el-GR" sz="2000" dirty="0" err="1"/>
              <a:t>χλοερώ</a:t>
            </a:r>
            <a:r>
              <a:rPr lang="el-GR" sz="2000" dirty="0"/>
              <a:t>”.</a:t>
            </a:r>
            <a:endParaRPr kumimoji="0" lang="el-GR" altLang="el-GR" sz="200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777379"/>
            <a:ext cx="5681134" cy="1126283"/>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3117703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nodePh="1">
                                  <p:stCondLst>
                                    <p:cond delay="1500"/>
                                  </p:stCondLst>
                                  <p:endCondLst>
                                    <p:cond evt="begin" delay="0">
                                      <p:tn val="8"/>
                                    </p:cond>
                                  </p:end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6321778" y="2080620"/>
            <a:ext cx="5184422" cy="41641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r>
              <a:rPr lang="el-GR" sz="2000" dirty="0"/>
              <a:t>Οι ξηροί καρποί: Είναι η ζωή που αναπαράγεται.</a:t>
            </a:r>
            <a:br>
              <a:rPr lang="el-GR" sz="2000" dirty="0"/>
            </a:br>
            <a:br>
              <a:rPr lang="el-GR" sz="2000" dirty="0"/>
            </a:br>
            <a:r>
              <a:rPr lang="el-GR" sz="2000" dirty="0"/>
              <a:t>Το τρίμμα από τα στραγάλια ή η φρυγανιά ή το αλεύρι: Συμβολίζει το ελαφρύ χώμα.</a:t>
            </a:r>
            <a:br>
              <a:rPr lang="el-GR" sz="2000" dirty="0"/>
            </a:br>
            <a:br>
              <a:rPr lang="el-GR" sz="2000" dirty="0"/>
            </a:br>
            <a:r>
              <a:rPr lang="el-GR" sz="2000" dirty="0"/>
              <a:t>Η σταφίδα: Τον Χριστό που είναι η άμπελος. Και τέλος…</a:t>
            </a:r>
            <a:br>
              <a:rPr lang="el-GR" sz="2000" dirty="0"/>
            </a:br>
            <a:endParaRPr kumimoji="0" lang="el-GR" altLang="el-GR" sz="200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777379"/>
            <a:ext cx="5681134" cy="1126283"/>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1298226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nodePh="1">
                                  <p:stCondLst>
                                    <p:cond delay="1500"/>
                                  </p:stCondLst>
                                  <p:endCondLst>
                                    <p:cond evt="begin" delay="0">
                                      <p:tn val="8"/>
                                    </p:cond>
                                  </p:end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6321778" y="3714044"/>
            <a:ext cx="5184422" cy="21486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p>
            <a:r>
              <a:rPr lang="el-GR" sz="2000" dirty="0"/>
              <a:t>Η ζάχαρη: Συμβολίζει τον γλυκό παράδεισο ενώ η λευκότητά της, συμβολίζει το χρώμα του θριάμβου και το «άληκτο </a:t>
            </a:r>
            <a:r>
              <a:rPr lang="el-GR" sz="2000" dirty="0" err="1"/>
              <a:t>φώς</a:t>
            </a:r>
            <a:r>
              <a:rPr lang="el-GR" sz="2000" dirty="0"/>
              <a:t>». </a:t>
            </a:r>
            <a:br>
              <a:rPr lang="el-GR" sz="2000" dirty="0"/>
            </a:br>
            <a:br>
              <a:rPr lang="el-GR" sz="2000" dirty="0"/>
            </a:br>
            <a:r>
              <a:rPr lang="el-GR" sz="2000" dirty="0"/>
              <a:t>Η Κανέλλα : Τα αρώματα του παραδείσου.</a:t>
            </a:r>
            <a:endParaRPr kumimoji="0" lang="el-GR" altLang="el-GR" sz="200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483497"/>
            <a:ext cx="5681134" cy="1420165"/>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3291351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nodePh="1">
                                  <p:stCondLst>
                                    <p:cond delay="1500"/>
                                  </p:stCondLst>
                                  <p:endCondLst>
                                    <p:cond evt="begin" delay="0">
                                      <p:tn val="10"/>
                                    </p:cond>
                                  </p:endCondLst>
                                  <p:iterate>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2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2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2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2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2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2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2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3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3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3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34" name="Group 3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3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3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3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3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4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4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4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4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4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4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4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5471027" y="1274805"/>
            <a:ext cx="5681134" cy="2262781"/>
          </a:xfrm>
        </p:spPr>
        <p:txBody>
          <a:bodyPr>
            <a:normAutofit/>
          </a:bodyPr>
          <a:lstStyle/>
          <a:p>
            <a:r>
              <a:rPr lang="el-GR" sz="2400" dirty="0"/>
              <a:t>Τι είναι τα κόλλυβα;</a:t>
            </a:r>
            <a:endParaRPr lang="el-GR" sz="4400" dirty="0"/>
          </a:p>
        </p:txBody>
      </p:sp>
      <p:sp>
        <p:nvSpPr>
          <p:cNvPr id="3" name="Υπότιτλος 2">
            <a:extLst>
              <a:ext uri="{FF2B5EF4-FFF2-40B4-BE49-F238E27FC236}">
                <a16:creationId xmlns:a16="http://schemas.microsoft.com/office/drawing/2014/main" id="{FBB2671F-A774-D15D-68AB-96C898B590AF}"/>
              </a:ext>
            </a:extLst>
          </p:cNvPr>
          <p:cNvSpPr>
            <a:spLocks noGrp="1"/>
          </p:cNvSpPr>
          <p:nvPr>
            <p:ph type="subTitle" idx="1"/>
          </p:nvPr>
        </p:nvSpPr>
        <p:spPr>
          <a:xfrm>
            <a:off x="5825066" y="4777379"/>
            <a:ext cx="5681134" cy="1126283"/>
          </a:xfrm>
        </p:spPr>
        <p:txBody>
          <a:bodyPr>
            <a:normAutofit/>
          </a:bodyPr>
          <a:lstStyle/>
          <a:p>
            <a:pPr>
              <a:lnSpc>
                <a:spcPct val="90000"/>
              </a:lnSpc>
            </a:pPr>
            <a:r>
              <a:rPr lang="el-GR" sz="1100" dirty="0"/>
              <a:t>».</a:t>
            </a:r>
          </a:p>
        </p:txBody>
      </p:sp>
      <p:sp>
        <p:nvSpPr>
          <p:cNvPr id="48" name="Rectangle 4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34182" r="25562"/>
          <a:stretch/>
        </p:blipFill>
        <p:spPr>
          <a:xfrm>
            <a:off x="0" y="-129395"/>
            <a:ext cx="3721995" cy="6934278"/>
          </a:xfrm>
          <a:prstGeom prst="rect">
            <a:avLst/>
          </a:prstGeom>
        </p:spPr>
      </p:pic>
      <p:sp>
        <p:nvSpPr>
          <p:cNvPr id="6" name="TextBox 5">
            <a:extLst>
              <a:ext uri="{FF2B5EF4-FFF2-40B4-BE49-F238E27FC236}">
                <a16:creationId xmlns:a16="http://schemas.microsoft.com/office/drawing/2014/main" id="{B6FB8ACB-40EF-C9E4-FF24-C712D3731C39}"/>
              </a:ext>
            </a:extLst>
          </p:cNvPr>
          <p:cNvSpPr txBox="1"/>
          <p:nvPr/>
        </p:nvSpPr>
        <p:spPr>
          <a:xfrm>
            <a:off x="5656870" y="3826933"/>
            <a:ext cx="6015841" cy="2062103"/>
          </a:xfrm>
          <a:prstGeom prst="rect">
            <a:avLst/>
          </a:prstGeom>
          <a:noFill/>
        </p:spPr>
        <p:txBody>
          <a:bodyPr wrap="square">
            <a:spAutoFit/>
          </a:bodyPr>
          <a:lstStyle/>
          <a:p>
            <a:r>
              <a:rPr lang="el-GR" sz="1600" dirty="0"/>
              <a:t>Τα κόλλυβα είναι βρασμένο σιτάρι, το όποιο σιτάρι είναι σύμβολο του ανθρώπινου σώματος, επειδή το ανθρώπινο σώμα τρέφεται και αυξάνει με το σιτάρι. Γι’ αυτό άλλωστε και ο Κύριος παρομοίασε το  Σώμα Του με το σπυρί του σιταριού, έτσι λέγοντας στο δωδέκατο κεφάλαιο του κατά Ιωάννη αγίου Ευαγγελίου: «το σπυρί του σιταριού εάν πέφτοντας στη γη δεν πεθάνει, μένει μοναχό του (και δεν πολλαπλασιάζεται) εάν όμως πεθάνει, πολύ καρπό φέρνει.</a:t>
            </a:r>
          </a:p>
        </p:txBody>
      </p:sp>
    </p:spTree>
    <p:extLst>
      <p:ext uri="{BB962C8B-B14F-4D97-AF65-F5344CB8AC3E}">
        <p14:creationId xmlns:p14="http://schemas.microsoft.com/office/powerpoint/2010/main" val="21657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2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2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2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2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2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2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2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3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3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3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34" name="Group 3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3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3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3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3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4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4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4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4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4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4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4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6392046" y="1114039"/>
            <a:ext cx="5530294" cy="2262781"/>
          </a:xfrm>
        </p:spPr>
        <p:txBody>
          <a:bodyPr>
            <a:normAutofit/>
          </a:bodyPr>
          <a:lstStyle/>
          <a:p>
            <a:r>
              <a:rPr lang="el-GR" sz="1800" dirty="0"/>
              <a:t>Πως συνδέονται τα κόλλυβα με την εκκλησία;</a:t>
            </a:r>
            <a:br>
              <a:rPr lang="el-GR" sz="1800" dirty="0"/>
            </a:br>
            <a:br>
              <a:rPr lang="el-GR" sz="1800" dirty="0"/>
            </a:br>
            <a:endParaRPr lang="el-GR" sz="1800" dirty="0"/>
          </a:p>
        </p:txBody>
      </p:sp>
      <p:sp>
        <p:nvSpPr>
          <p:cNvPr id="3" name="Υπότιτλος 2">
            <a:extLst>
              <a:ext uri="{FF2B5EF4-FFF2-40B4-BE49-F238E27FC236}">
                <a16:creationId xmlns:a16="http://schemas.microsoft.com/office/drawing/2014/main" id="{FBB2671F-A774-D15D-68AB-96C898B590AF}"/>
              </a:ext>
            </a:extLst>
          </p:cNvPr>
          <p:cNvSpPr>
            <a:spLocks noGrp="1"/>
          </p:cNvSpPr>
          <p:nvPr>
            <p:ph type="subTitle" idx="1"/>
          </p:nvPr>
        </p:nvSpPr>
        <p:spPr>
          <a:xfrm>
            <a:off x="5825066" y="4777379"/>
            <a:ext cx="5681134" cy="1126283"/>
          </a:xfrm>
        </p:spPr>
        <p:txBody>
          <a:bodyPr>
            <a:normAutofit/>
          </a:bodyPr>
          <a:lstStyle/>
          <a:p>
            <a:pPr>
              <a:lnSpc>
                <a:spcPct val="90000"/>
              </a:lnSpc>
            </a:pPr>
            <a:r>
              <a:rPr lang="el-GR" sz="1100" dirty="0"/>
              <a:t>».</a:t>
            </a:r>
          </a:p>
        </p:txBody>
      </p:sp>
      <p:sp>
        <p:nvSpPr>
          <p:cNvPr id="48" name="Rectangle 4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a:blip r:embed="rId2"/>
          <a:srcRect l="14843" r="14843"/>
          <a:stretch/>
        </p:blipFill>
        <p:spPr>
          <a:xfrm>
            <a:off x="3048" y="-44097"/>
            <a:ext cx="3583765" cy="6934278"/>
          </a:xfrm>
          <a:prstGeom prst="rect">
            <a:avLst/>
          </a:prstGeom>
        </p:spPr>
      </p:pic>
      <p:sp>
        <p:nvSpPr>
          <p:cNvPr id="6" name="TextBox 5">
            <a:extLst>
              <a:ext uri="{FF2B5EF4-FFF2-40B4-BE49-F238E27FC236}">
                <a16:creationId xmlns:a16="http://schemas.microsoft.com/office/drawing/2014/main" id="{B6FB8ACB-40EF-C9E4-FF24-C712D3731C39}"/>
              </a:ext>
            </a:extLst>
          </p:cNvPr>
          <p:cNvSpPr txBox="1"/>
          <p:nvPr/>
        </p:nvSpPr>
        <p:spPr>
          <a:xfrm>
            <a:off x="5535318" y="3826933"/>
            <a:ext cx="6137394" cy="2339102"/>
          </a:xfrm>
          <a:prstGeom prst="rect">
            <a:avLst/>
          </a:prstGeom>
          <a:noFill/>
        </p:spPr>
        <p:txBody>
          <a:bodyPr wrap="square">
            <a:spAutoFit/>
          </a:bodyPr>
          <a:lstStyle/>
          <a:p>
            <a:r>
              <a:rPr lang="el-GR" sz="1600" dirty="0"/>
              <a:t>Τα κόλλυβα τα πηγαίνουμε στην Εκκλησία στα μνημόσυνα, αλλά και τα Ψυχοσάββατα. Γίνεται, λοιπόν, εύκολα αντιληπτό ότι όταν τρώμε τα κόλλυβα υπάρχει ένας συμβολισμός.</a:t>
            </a:r>
          </a:p>
          <a:p>
            <a:r>
              <a:rPr lang="el-GR" sz="1600" dirty="0"/>
              <a:t>Το σιτάρι λοιπόν, συμβολίζει το θάνατο, την ταφή και την ανάσταση των σωμάτων. Μόνο όμως το σιτάρι και όχι οι άλλοι καρποί (κριθάρι, </a:t>
            </a:r>
            <a:r>
              <a:rPr lang="el-GR" sz="1600" dirty="0" err="1"/>
              <a:t>βρώμη</a:t>
            </a:r>
            <a:r>
              <a:rPr lang="el-GR" sz="1600" dirty="0"/>
              <a:t> </a:t>
            </a:r>
            <a:r>
              <a:rPr lang="el-GR" sz="1600" dirty="0" err="1"/>
              <a:t>κλπ</a:t>
            </a:r>
            <a:r>
              <a:rPr lang="el-GR" sz="1600" dirty="0"/>
              <a:t>).Ο νεκρός μας, θα διαλυθεί «εις τα εξ ων </a:t>
            </a:r>
            <a:r>
              <a:rPr lang="el-GR" sz="1600" dirty="0" err="1"/>
              <a:t>συνετέθη</a:t>
            </a:r>
            <a:r>
              <a:rPr lang="el-GR" sz="1600" dirty="0"/>
              <a:t>» και θα αναστηθεί πάλι με τη δύναμη του Θεού, κατά την κοινή Ανάσταση, με άφθαρτο πλέον σώμα σαν το σιτάρι</a:t>
            </a:r>
            <a:r>
              <a:rPr lang="el-GR" dirty="0"/>
              <a:t>.</a:t>
            </a:r>
          </a:p>
        </p:txBody>
      </p:sp>
    </p:spTree>
    <p:extLst>
      <p:ext uri="{BB962C8B-B14F-4D97-AF65-F5344CB8AC3E}">
        <p14:creationId xmlns:p14="http://schemas.microsoft.com/office/powerpoint/2010/main" val="2523099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2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2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2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2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2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2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2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3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3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3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34" name="Group 3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3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3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3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3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4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4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4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4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4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4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4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6392046" y="1114039"/>
            <a:ext cx="5530294" cy="2262781"/>
          </a:xfrm>
        </p:spPr>
        <p:txBody>
          <a:bodyPr>
            <a:normAutofit/>
          </a:bodyPr>
          <a:lstStyle/>
          <a:p>
            <a:r>
              <a:rPr lang="el-GR" sz="1800" dirty="0"/>
              <a:t>Πως συνδέονται τα κόλλυβα με την εκκλησία;</a:t>
            </a:r>
            <a:br>
              <a:rPr lang="el-GR" sz="1800" dirty="0"/>
            </a:br>
            <a:br>
              <a:rPr lang="el-GR" sz="1800" dirty="0"/>
            </a:br>
            <a:endParaRPr lang="el-GR" sz="1800" dirty="0"/>
          </a:p>
        </p:txBody>
      </p:sp>
      <p:sp>
        <p:nvSpPr>
          <p:cNvPr id="3" name="Υπότιτλος 2">
            <a:extLst>
              <a:ext uri="{FF2B5EF4-FFF2-40B4-BE49-F238E27FC236}">
                <a16:creationId xmlns:a16="http://schemas.microsoft.com/office/drawing/2014/main" id="{FBB2671F-A774-D15D-68AB-96C898B590AF}"/>
              </a:ext>
            </a:extLst>
          </p:cNvPr>
          <p:cNvSpPr>
            <a:spLocks noGrp="1"/>
          </p:cNvSpPr>
          <p:nvPr>
            <p:ph type="subTitle" idx="1"/>
          </p:nvPr>
        </p:nvSpPr>
        <p:spPr>
          <a:xfrm>
            <a:off x="5825066" y="4777379"/>
            <a:ext cx="5681134" cy="1126283"/>
          </a:xfrm>
        </p:spPr>
        <p:txBody>
          <a:bodyPr>
            <a:normAutofit/>
          </a:bodyPr>
          <a:lstStyle/>
          <a:p>
            <a:pPr>
              <a:lnSpc>
                <a:spcPct val="90000"/>
              </a:lnSpc>
            </a:pPr>
            <a:r>
              <a:rPr lang="el-GR" sz="1100" dirty="0"/>
              <a:t>».</a:t>
            </a:r>
          </a:p>
        </p:txBody>
      </p:sp>
      <p:sp>
        <p:nvSpPr>
          <p:cNvPr id="48" name="Rectangle 4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a:blip r:embed="rId2"/>
          <a:srcRect l="14843" r="14843"/>
          <a:stretch/>
        </p:blipFill>
        <p:spPr>
          <a:xfrm>
            <a:off x="3048" y="-44097"/>
            <a:ext cx="3583765" cy="6934278"/>
          </a:xfrm>
          <a:prstGeom prst="rect">
            <a:avLst/>
          </a:prstGeom>
        </p:spPr>
      </p:pic>
      <p:sp>
        <p:nvSpPr>
          <p:cNvPr id="6" name="TextBox 5">
            <a:extLst>
              <a:ext uri="{FF2B5EF4-FFF2-40B4-BE49-F238E27FC236}">
                <a16:creationId xmlns:a16="http://schemas.microsoft.com/office/drawing/2014/main" id="{B6FB8ACB-40EF-C9E4-FF24-C712D3731C39}"/>
              </a:ext>
            </a:extLst>
          </p:cNvPr>
          <p:cNvSpPr txBox="1"/>
          <p:nvPr/>
        </p:nvSpPr>
        <p:spPr>
          <a:xfrm>
            <a:off x="5535318" y="3826933"/>
            <a:ext cx="6137394" cy="1815882"/>
          </a:xfrm>
          <a:prstGeom prst="rect">
            <a:avLst/>
          </a:prstGeom>
          <a:noFill/>
        </p:spPr>
        <p:txBody>
          <a:bodyPr wrap="square">
            <a:spAutoFit/>
          </a:bodyPr>
          <a:lstStyle/>
          <a:p>
            <a:r>
              <a:rPr lang="el-GR" sz="1600" dirty="0"/>
              <a:t>Τα Κόλλυβα, ή όπως αλλιώς επικράτησε σε πολλά μέρη η ονομασία «το στάρι», είναι ένα από τα πιο παλαιά χριστιανικά έθιμα που διατηρήθηκε στη ζωή της Ορθόδοξης Εκκλησίας και συνδέεται άμεσα με τα μνημόσυνα των νεκρών τα οποία τελούνται σε συγκεκριμένες ημέρες, όπως τριήμερα, εννιάμερα, τεσσαρακονθήμερα, τριμηνιαία, ετήσια, αλλά και ψυχοσάββατα.</a:t>
            </a:r>
          </a:p>
        </p:txBody>
      </p:sp>
    </p:spTree>
    <p:extLst>
      <p:ext uri="{BB962C8B-B14F-4D97-AF65-F5344CB8AC3E}">
        <p14:creationId xmlns:p14="http://schemas.microsoft.com/office/powerpoint/2010/main" val="96884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2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2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2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2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2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2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2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3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3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3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34" name="Group 3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3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3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3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3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4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4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4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4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4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4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4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5402251" y="496711"/>
            <a:ext cx="6520089" cy="1309511"/>
          </a:xfrm>
        </p:spPr>
        <p:txBody>
          <a:bodyPr>
            <a:normAutofit/>
          </a:bodyPr>
          <a:lstStyle/>
          <a:p>
            <a:endParaRPr lang="el-GR" sz="1800" dirty="0"/>
          </a:p>
        </p:txBody>
      </p:sp>
      <p:sp>
        <p:nvSpPr>
          <p:cNvPr id="3" name="Υπότιτλος 2">
            <a:extLst>
              <a:ext uri="{FF2B5EF4-FFF2-40B4-BE49-F238E27FC236}">
                <a16:creationId xmlns:a16="http://schemas.microsoft.com/office/drawing/2014/main" id="{FBB2671F-A774-D15D-68AB-96C898B590AF}"/>
              </a:ext>
            </a:extLst>
          </p:cNvPr>
          <p:cNvSpPr>
            <a:spLocks noGrp="1"/>
          </p:cNvSpPr>
          <p:nvPr>
            <p:ph type="subTitle" idx="1"/>
          </p:nvPr>
        </p:nvSpPr>
        <p:spPr>
          <a:xfrm>
            <a:off x="5430991" y="3905955"/>
            <a:ext cx="6075209" cy="1997707"/>
          </a:xfrm>
        </p:spPr>
        <p:txBody>
          <a:bodyPr>
            <a:normAutofit/>
          </a:bodyPr>
          <a:lstStyle/>
          <a:p>
            <a:pPr>
              <a:lnSpc>
                <a:spcPct val="90000"/>
              </a:lnSpc>
            </a:pPr>
            <a:endParaRPr lang="el-GR" sz="1100" dirty="0"/>
          </a:p>
        </p:txBody>
      </p:sp>
      <p:sp>
        <p:nvSpPr>
          <p:cNvPr id="48" name="Rectangle 4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a:blip r:embed="rId2"/>
          <a:srcRect l="14843" r="14843"/>
          <a:stretch/>
        </p:blipFill>
        <p:spPr>
          <a:xfrm>
            <a:off x="3048" y="-44097"/>
            <a:ext cx="3583765" cy="6934278"/>
          </a:xfrm>
          <a:prstGeom prst="rect">
            <a:avLst/>
          </a:prstGeom>
        </p:spPr>
      </p:pic>
      <p:sp>
        <p:nvSpPr>
          <p:cNvPr id="6" name="TextBox 5">
            <a:extLst>
              <a:ext uri="{FF2B5EF4-FFF2-40B4-BE49-F238E27FC236}">
                <a16:creationId xmlns:a16="http://schemas.microsoft.com/office/drawing/2014/main" id="{B6FB8ACB-40EF-C9E4-FF24-C712D3731C39}"/>
              </a:ext>
            </a:extLst>
          </p:cNvPr>
          <p:cNvSpPr txBox="1"/>
          <p:nvPr/>
        </p:nvSpPr>
        <p:spPr>
          <a:xfrm>
            <a:off x="5621694" y="3873773"/>
            <a:ext cx="6300646" cy="1569660"/>
          </a:xfrm>
          <a:prstGeom prst="rect">
            <a:avLst/>
          </a:prstGeom>
          <a:noFill/>
        </p:spPr>
        <p:txBody>
          <a:bodyPr wrap="square">
            <a:spAutoFit/>
          </a:bodyPr>
          <a:lstStyle/>
          <a:p>
            <a:endParaRPr lang="el-GR" sz="1600" dirty="0"/>
          </a:p>
          <a:p>
            <a:endParaRPr lang="el-GR" sz="1600" dirty="0"/>
          </a:p>
          <a:p>
            <a:r>
              <a:rPr lang="el-GR" sz="1600" dirty="0"/>
              <a:t>Το σιτάρι είναι το βασικό στοιχείο για να φτιάξει κανείς κόλλυβα όμως τα υπόλοιπα υλικά ποικίλουν από τόπο σε τόπο. Τα υλικά πρέπει να είναι 9 όσες και οι τάξεις των Αγγέλων και το καθένα έχει ξεχωριστό συμβολισμό.</a:t>
            </a:r>
          </a:p>
        </p:txBody>
      </p:sp>
    </p:spTree>
    <p:extLst>
      <p:ext uri="{BB962C8B-B14F-4D97-AF65-F5344CB8AC3E}">
        <p14:creationId xmlns:p14="http://schemas.microsoft.com/office/powerpoint/2010/main" val="39622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4" name="Rectangle 9">
            <a:extLst>
              <a:ext uri="{FF2B5EF4-FFF2-40B4-BE49-F238E27FC236}">
                <a16:creationId xmlns:a16="http://schemas.microsoft.com/office/drawing/2014/main" id="{97A5CE44-9D07-4AD7-B94C-7C935136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1">
            <a:extLst>
              <a:ext uri="{FF2B5EF4-FFF2-40B4-BE49-F238E27FC236}">
                <a16:creationId xmlns:a16="http://schemas.microsoft.com/office/drawing/2014/main" id="{1A703601-C9B7-448F-B403-01CBCB088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3">
            <a:extLst>
              <a:ext uri="{FF2B5EF4-FFF2-40B4-BE49-F238E27FC236}">
                <a16:creationId xmlns:a16="http://schemas.microsoft.com/office/drawing/2014/main" id="{7923CDCA-D161-4CE7-BA92-92AE20B96D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67" name="Freeform 11">
              <a:extLst>
                <a:ext uri="{FF2B5EF4-FFF2-40B4-BE49-F238E27FC236}">
                  <a16:creationId xmlns:a16="http://schemas.microsoft.com/office/drawing/2014/main" id="{AFFB0997-74F4-42F6-80A7-7C1B6BD3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68" name="Freeform 12">
              <a:extLst>
                <a:ext uri="{FF2B5EF4-FFF2-40B4-BE49-F238E27FC236}">
                  <a16:creationId xmlns:a16="http://schemas.microsoft.com/office/drawing/2014/main" id="{A14E1792-3BAD-41B1-A563-2180A26E6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69" name="Freeform 13">
              <a:extLst>
                <a:ext uri="{FF2B5EF4-FFF2-40B4-BE49-F238E27FC236}">
                  <a16:creationId xmlns:a16="http://schemas.microsoft.com/office/drawing/2014/main" id="{C30D05BD-CE6E-4143-946E-A2C5EC7C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70" name="Freeform 14">
              <a:extLst>
                <a:ext uri="{FF2B5EF4-FFF2-40B4-BE49-F238E27FC236}">
                  <a16:creationId xmlns:a16="http://schemas.microsoft.com/office/drawing/2014/main" id="{4317EBD8-70E0-492B-B401-C72697C7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71" name="Freeform 15">
              <a:extLst>
                <a:ext uri="{FF2B5EF4-FFF2-40B4-BE49-F238E27FC236}">
                  <a16:creationId xmlns:a16="http://schemas.microsoft.com/office/drawing/2014/main" id="{60545381-EDB5-47D8-9497-D5802F5A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72" name="Freeform 16">
              <a:extLst>
                <a:ext uri="{FF2B5EF4-FFF2-40B4-BE49-F238E27FC236}">
                  <a16:creationId xmlns:a16="http://schemas.microsoft.com/office/drawing/2014/main" id="{E67012E4-2FDC-4F96-A145-1E426784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73" name="Freeform 17">
              <a:extLst>
                <a:ext uri="{FF2B5EF4-FFF2-40B4-BE49-F238E27FC236}">
                  <a16:creationId xmlns:a16="http://schemas.microsoft.com/office/drawing/2014/main" id="{C088EA8D-BA27-4043-967F-595BE451C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74" name="Freeform 18">
              <a:extLst>
                <a:ext uri="{FF2B5EF4-FFF2-40B4-BE49-F238E27FC236}">
                  <a16:creationId xmlns:a16="http://schemas.microsoft.com/office/drawing/2014/main" id="{7D7B306D-2572-4DF7-BC2E-6752033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75" name="Freeform 19">
              <a:extLst>
                <a:ext uri="{FF2B5EF4-FFF2-40B4-BE49-F238E27FC236}">
                  <a16:creationId xmlns:a16="http://schemas.microsoft.com/office/drawing/2014/main" id="{EBFED6A3-D5D7-4F26-B6EB-091492A9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76" name="Freeform 20">
              <a:extLst>
                <a:ext uri="{FF2B5EF4-FFF2-40B4-BE49-F238E27FC236}">
                  <a16:creationId xmlns:a16="http://schemas.microsoft.com/office/drawing/2014/main" id="{57CA315F-B9C5-4899-A337-C1389083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77" name="Freeform 21">
              <a:extLst>
                <a:ext uri="{FF2B5EF4-FFF2-40B4-BE49-F238E27FC236}">
                  <a16:creationId xmlns:a16="http://schemas.microsoft.com/office/drawing/2014/main" id="{F3C62C3A-023D-428B-AEEA-68C9B037B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78" name="Freeform 22">
              <a:extLst>
                <a:ext uri="{FF2B5EF4-FFF2-40B4-BE49-F238E27FC236}">
                  <a16:creationId xmlns:a16="http://schemas.microsoft.com/office/drawing/2014/main" id="{6132B97B-0D55-426A-8D75-9E7F8FCE7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79" name="Group 27">
            <a:extLst>
              <a:ext uri="{FF2B5EF4-FFF2-40B4-BE49-F238E27FC236}">
                <a16:creationId xmlns:a16="http://schemas.microsoft.com/office/drawing/2014/main" id="{B28C8CE4-C5A6-4B6C-B428-1D2852C394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80" name="Freeform 27">
              <a:extLst>
                <a:ext uri="{FF2B5EF4-FFF2-40B4-BE49-F238E27FC236}">
                  <a16:creationId xmlns:a16="http://schemas.microsoft.com/office/drawing/2014/main" id="{6C6C0EAF-AF4D-4E28-B480-93C9A324D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81" name="Freeform 28">
              <a:extLst>
                <a:ext uri="{FF2B5EF4-FFF2-40B4-BE49-F238E27FC236}">
                  <a16:creationId xmlns:a16="http://schemas.microsoft.com/office/drawing/2014/main" id="{C254D393-7673-4399-AE7D-933ED61B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82" name="Freeform 29">
              <a:extLst>
                <a:ext uri="{FF2B5EF4-FFF2-40B4-BE49-F238E27FC236}">
                  <a16:creationId xmlns:a16="http://schemas.microsoft.com/office/drawing/2014/main" id="{76A48428-8958-41F8-BCFD-F9EB16A17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83" name="Freeform 30">
              <a:extLst>
                <a:ext uri="{FF2B5EF4-FFF2-40B4-BE49-F238E27FC236}">
                  <a16:creationId xmlns:a16="http://schemas.microsoft.com/office/drawing/2014/main" id="{F895B04F-691C-404F-A9F1-47B315756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84" name="Freeform 31">
              <a:extLst>
                <a:ext uri="{FF2B5EF4-FFF2-40B4-BE49-F238E27FC236}">
                  <a16:creationId xmlns:a16="http://schemas.microsoft.com/office/drawing/2014/main" id="{38BAB3B8-E8BB-4327-9E73-FFAD5597B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85" name="Freeform 32">
              <a:extLst>
                <a:ext uri="{FF2B5EF4-FFF2-40B4-BE49-F238E27FC236}">
                  <a16:creationId xmlns:a16="http://schemas.microsoft.com/office/drawing/2014/main" id="{88ED23AE-358F-4EEC-8D62-917EBED7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86" name="Freeform 33">
              <a:extLst>
                <a:ext uri="{FF2B5EF4-FFF2-40B4-BE49-F238E27FC236}">
                  <a16:creationId xmlns:a16="http://schemas.microsoft.com/office/drawing/2014/main" id="{776F07C9-FA92-406A-B934-95BE8CAED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87" name="Freeform 34">
              <a:extLst>
                <a:ext uri="{FF2B5EF4-FFF2-40B4-BE49-F238E27FC236}">
                  <a16:creationId xmlns:a16="http://schemas.microsoft.com/office/drawing/2014/main" id="{BDA1CEAF-E0AD-4A46-8E40-9251837C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88" name="Freeform 35">
              <a:extLst>
                <a:ext uri="{FF2B5EF4-FFF2-40B4-BE49-F238E27FC236}">
                  <a16:creationId xmlns:a16="http://schemas.microsoft.com/office/drawing/2014/main" id="{53D21C6F-F2ED-4F73-8B4D-9E2FECBB9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89" name="Freeform 36">
              <a:extLst>
                <a:ext uri="{FF2B5EF4-FFF2-40B4-BE49-F238E27FC236}">
                  <a16:creationId xmlns:a16="http://schemas.microsoft.com/office/drawing/2014/main" id="{2FED37FF-C037-4A76-A8D6-33525D19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90" name="Freeform 37">
              <a:extLst>
                <a:ext uri="{FF2B5EF4-FFF2-40B4-BE49-F238E27FC236}">
                  <a16:creationId xmlns:a16="http://schemas.microsoft.com/office/drawing/2014/main" id="{8DE0DC4B-718F-4E78-A0AB-8442F28A8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91" name="Freeform 38">
              <a:extLst>
                <a:ext uri="{FF2B5EF4-FFF2-40B4-BE49-F238E27FC236}">
                  <a16:creationId xmlns:a16="http://schemas.microsoft.com/office/drawing/2014/main" id="{8F80CA79-E2F4-4B1D-97DE-04F9215B0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a:extLst>
              <a:ext uri="{FF2B5EF4-FFF2-40B4-BE49-F238E27FC236}">
                <a16:creationId xmlns:a16="http://schemas.microsoft.com/office/drawing/2014/main" id="{603D6C4B-42FB-E2CE-1541-70D47162BBB1}"/>
              </a:ext>
            </a:extLst>
          </p:cNvPr>
          <p:cNvSpPr>
            <a:spLocks noGrp="1"/>
          </p:cNvSpPr>
          <p:nvPr>
            <p:ph type="ctrTitle"/>
          </p:nvPr>
        </p:nvSpPr>
        <p:spPr>
          <a:xfrm>
            <a:off x="8324602" y="935646"/>
            <a:ext cx="3181597" cy="3841735"/>
          </a:xfrm>
        </p:spPr>
        <p:txBody>
          <a:bodyPr>
            <a:normAutofit/>
          </a:bodyPr>
          <a:lstStyle/>
          <a:p>
            <a:r>
              <a:rPr lang="el-GR" sz="3700" dirty="0"/>
              <a:t>Τι συμβολίζουν όμως τα υλικά που περιέχουν τα κόλλυβα;</a:t>
            </a: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8324602" y="4777379"/>
            <a:ext cx="3181598" cy="1126283"/>
          </a:xfrm>
        </p:spPr>
        <p:txBody>
          <a:bodyPr>
            <a:normAutofit/>
          </a:bodyPr>
          <a:lstStyle/>
          <a:p>
            <a:endParaRPr lang="el-GR" dirty="0"/>
          </a:p>
          <a:p>
            <a:endParaRPr lang="el-GR" dirty="0"/>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r="1" b="21705"/>
          <a:stretch/>
        </p:blipFill>
        <p:spPr>
          <a:xfrm>
            <a:off x="929675" y="1250067"/>
            <a:ext cx="4213521" cy="4326599"/>
          </a:xfrm>
          <a:prstGeom prst="rect">
            <a:avLst/>
          </a:prstGeom>
        </p:spPr>
      </p:pic>
      <p:sp>
        <p:nvSpPr>
          <p:cNvPr id="92" name="Rectangle 41">
            <a:extLst>
              <a:ext uri="{FF2B5EF4-FFF2-40B4-BE49-F238E27FC236}">
                <a16:creationId xmlns:a16="http://schemas.microsoft.com/office/drawing/2014/main" id="{E15F4FDF-1B24-4F56-AF01-4D0645A8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93" name="Freeform 33">
            <a:extLst>
              <a:ext uri="{FF2B5EF4-FFF2-40B4-BE49-F238E27FC236}">
                <a16:creationId xmlns:a16="http://schemas.microsoft.com/office/drawing/2014/main" id="{4FD76CDA-1C6B-40B2-9A61-FD38CE1B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spTree>
    <p:extLst>
      <p:ext uri="{BB962C8B-B14F-4D97-AF65-F5344CB8AC3E}">
        <p14:creationId xmlns:p14="http://schemas.microsoft.com/office/powerpoint/2010/main" val="2383489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6464312" y="3823041"/>
            <a:ext cx="5041887" cy="19495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90000"/>
              </a:lnSpc>
              <a:spcBef>
                <a:spcPct val="0"/>
              </a:spcBef>
              <a:spcAft>
                <a:spcPct val="0"/>
              </a:spcAft>
              <a:buClrTx/>
              <a:buSzTx/>
              <a:buFontTx/>
              <a:buNone/>
              <a:tabLst/>
            </a:pPr>
            <a:br>
              <a:rPr kumimoji="0" lang="el-GR" altLang="el-GR" sz="2000" b="0" i="0" u="none" strike="noStrike" cap="none" normalizeH="0" baseline="0" dirty="0">
                <a:ln>
                  <a:noFill/>
                </a:ln>
                <a:effectLst/>
                <a:latin typeface="Arial" panose="020B0604020202020204" pitchFamily="34" charset="0"/>
              </a:rPr>
            </a:br>
            <a:r>
              <a:rPr kumimoji="0" lang="el-GR" altLang="el-GR" sz="2000" b="0" i="0" u="none" strike="noStrike" cap="none" normalizeH="0" baseline="0" dirty="0">
                <a:ln>
                  <a:noFill/>
                </a:ln>
                <a:effectLst/>
                <a:latin typeface="Arial" panose="020B0604020202020204" pitchFamily="34" charset="0"/>
              </a:rPr>
              <a:t>Το σ</a:t>
            </a:r>
            <a:r>
              <a:rPr lang="el-GR" altLang="el-GR" sz="2000" dirty="0">
                <a:latin typeface="Arial" panose="020B0604020202020204" pitchFamily="34" charset="0"/>
              </a:rPr>
              <a:t>ι</a:t>
            </a:r>
            <a:r>
              <a:rPr kumimoji="0" lang="el-GR" altLang="el-GR" sz="2000" b="0" i="0" u="none" strike="noStrike" cap="none" normalizeH="0" baseline="0" dirty="0">
                <a:ln>
                  <a:noFill/>
                </a:ln>
                <a:effectLst/>
                <a:latin typeface="Arial" panose="020B0604020202020204" pitchFamily="34" charset="0"/>
              </a:rPr>
              <a:t>τάρι: Είναι το σύμβολο της γης και συμβολίζει και την ψυχή του νεκρού.</a:t>
            </a:r>
          </a:p>
          <a:p>
            <a:pPr marL="0" marR="0" lvl="0" indent="0" defTabSz="914400" rtl="0" eaLnBrk="0" fontAlgn="base" latinLnBrk="0" hangingPunct="0">
              <a:lnSpc>
                <a:spcPct val="90000"/>
              </a:lnSpc>
              <a:spcBef>
                <a:spcPct val="0"/>
              </a:spcBef>
              <a:spcAft>
                <a:spcPct val="0"/>
              </a:spcAft>
              <a:buClrTx/>
              <a:buSzTx/>
              <a:buFontTx/>
              <a:buNone/>
              <a:tabLst/>
            </a:pPr>
            <a:endParaRPr kumimoji="0" lang="el-GR" altLang="el-GR" sz="3700" b="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777379"/>
            <a:ext cx="5681134" cy="1126283"/>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21957765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nodePh="1">
                                  <p:stCondLst>
                                    <p:cond delay="1500"/>
                                  </p:stCondLst>
                                  <p:endCondLst>
                                    <p:cond evt="begin" delay="0">
                                      <p:tn val="8"/>
                                    </p:cond>
                                  </p:end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5408677" y="3059288"/>
            <a:ext cx="6097523" cy="252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lvl="0" defTabSz="914400" eaLnBrk="0" fontAlgn="base" hangingPunct="0">
              <a:lnSpc>
                <a:spcPct val="90000"/>
              </a:lnSpc>
              <a:spcAft>
                <a:spcPct val="0"/>
              </a:spcAft>
            </a:pPr>
            <a:r>
              <a:rPr lang="el-GR" sz="2200" dirty="0"/>
              <a:t>Το ρόδι: Συμβολίζει την λαμπρότητα του παραδείσου.</a:t>
            </a:r>
            <a:r>
              <a:rPr kumimoji="0" lang="el-GR" altLang="el-GR" sz="22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lnSpc>
                <a:spcPct val="90000"/>
              </a:lnSpc>
              <a:spcBef>
                <a:spcPct val="0"/>
              </a:spcBef>
              <a:spcAft>
                <a:spcPct val="0"/>
              </a:spcAft>
              <a:buClrTx/>
              <a:buSzTx/>
              <a:buFontTx/>
              <a:buNone/>
              <a:tabLst/>
            </a:pPr>
            <a:endParaRPr kumimoji="0" lang="el-GR" altLang="el-GR" sz="3700" b="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777379"/>
            <a:ext cx="5681134" cy="1126283"/>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2062240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iterate>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0" name="Group 99">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01"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02"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3"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04"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05"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06"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07"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08"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09"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10"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11"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12"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114" name="Group 113">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115"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116"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117"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118"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119"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120"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121"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122"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123"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124"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125"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126"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3" name="Rectangle 1">
            <a:extLst>
              <a:ext uri="{FF2B5EF4-FFF2-40B4-BE49-F238E27FC236}">
                <a16:creationId xmlns:a16="http://schemas.microsoft.com/office/drawing/2014/main" id="{2BBF495A-94DD-2FE1-4979-671BC8519610}"/>
              </a:ext>
            </a:extLst>
          </p:cNvPr>
          <p:cNvSpPr>
            <a:spLocks noGrp="1" noChangeArrowheads="1"/>
          </p:cNvSpPr>
          <p:nvPr>
            <p:ph type="ctrTitle"/>
          </p:nvPr>
        </p:nvSpPr>
        <p:spPr bwMode="auto">
          <a:xfrm>
            <a:off x="5408677" y="3059288"/>
            <a:ext cx="6097523" cy="2300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lvl="0" defTabSz="914400" eaLnBrk="0" fontAlgn="base" hangingPunct="0">
              <a:lnSpc>
                <a:spcPct val="90000"/>
              </a:lnSpc>
              <a:spcAft>
                <a:spcPct val="0"/>
              </a:spcAft>
            </a:pPr>
            <a:r>
              <a:rPr lang="el-GR" sz="2000" dirty="0"/>
              <a:t>Τα ασπρισμένα αμύγδαλα ή τα καρύδια: συμβολίζουν τα οστά για να μας θυμίζουν την μοίρα που θα έχουμε όλοι</a:t>
            </a:r>
            <a:endParaRPr kumimoji="0" lang="el-GR" altLang="el-GR" sz="2000" i="0" u="none" strike="noStrike" cap="none" normalizeH="0" baseline="0" dirty="0">
              <a:ln>
                <a:noFill/>
              </a:ln>
              <a:effectLst/>
              <a:latin typeface="Arial" panose="020B0604020202020204" pitchFamily="34" charset="0"/>
            </a:endParaRPr>
          </a:p>
        </p:txBody>
      </p:sp>
      <p:sp>
        <p:nvSpPr>
          <p:cNvPr id="5" name="Υπότιτλος 4">
            <a:extLst>
              <a:ext uri="{FF2B5EF4-FFF2-40B4-BE49-F238E27FC236}">
                <a16:creationId xmlns:a16="http://schemas.microsoft.com/office/drawing/2014/main" id="{3EF36F98-7CC2-1161-0182-83709B9090DD}"/>
              </a:ext>
            </a:extLst>
          </p:cNvPr>
          <p:cNvSpPr txBox="1">
            <a:spLocks noGrp="1"/>
          </p:cNvSpPr>
          <p:nvPr>
            <p:ph type="subTitle" idx="1"/>
          </p:nvPr>
        </p:nvSpPr>
        <p:spPr>
          <a:xfrm>
            <a:off x="5825066" y="4777379"/>
            <a:ext cx="5681134" cy="1126283"/>
          </a:xfrm>
        </p:spPr>
        <p:txBody>
          <a:bodyPr>
            <a:normAutofit/>
          </a:bodyPr>
          <a:lstStyle/>
          <a:p>
            <a:endParaRPr lang="el-GR" dirty="0"/>
          </a:p>
          <a:p>
            <a:endParaRPr lang="el-GR" dirty="0"/>
          </a:p>
        </p:txBody>
      </p:sp>
      <p:sp>
        <p:nvSpPr>
          <p:cNvPr id="128" name="Rectangle 127">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pic>
        <p:nvPicPr>
          <p:cNvPr id="4" name="Εικόνα 3">
            <a:extLst>
              <a:ext uri="{FF2B5EF4-FFF2-40B4-BE49-F238E27FC236}">
                <a16:creationId xmlns:a16="http://schemas.microsoft.com/office/drawing/2014/main" id="{E65A8098-334F-D19A-3951-605ACD0C7652}"/>
              </a:ext>
            </a:extLst>
          </p:cNvPr>
          <p:cNvPicPr>
            <a:picLocks noChangeAspect="1"/>
          </p:cNvPicPr>
          <p:nvPr/>
        </p:nvPicPr>
        <p:blipFill rotWithShape="1">
          <a:blip r:embed="rId2"/>
          <a:srcRect l="14803" r="14804"/>
          <a:stretch/>
        </p:blipFill>
        <p:spPr>
          <a:xfrm>
            <a:off x="-2650" y="10"/>
            <a:ext cx="3681047" cy="6857990"/>
          </a:xfrm>
          <a:prstGeom prst="rect">
            <a:avLst/>
          </a:prstGeom>
        </p:spPr>
      </p:pic>
    </p:spTree>
    <p:extLst>
      <p:ext uri="{BB962C8B-B14F-4D97-AF65-F5344CB8AC3E}">
        <p14:creationId xmlns:p14="http://schemas.microsoft.com/office/powerpoint/2010/main" val="237923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nodePh="1">
                                  <p:stCondLst>
                                    <p:cond delay="1500"/>
                                  </p:stCondLst>
                                  <p:endCondLst>
                                    <p:cond evt="begin" delay="0">
                                      <p:tn val="8"/>
                                    </p:cond>
                                  </p:end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467</Words>
  <Application>Microsoft Office PowerPoint</Application>
  <PresentationFormat>Ευρεία οθόνη</PresentationFormat>
  <Paragraphs>21</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Century Gothic</vt:lpstr>
      <vt:lpstr>Wingdings 3</vt:lpstr>
      <vt:lpstr>Θρόισμα</vt:lpstr>
      <vt:lpstr>«Το σιτάρι και οι συμβολισμοί του στη λατρευτική ζωή της εκκλησίας»</vt:lpstr>
      <vt:lpstr>Τι είναι τα κόλλυβα;</vt:lpstr>
      <vt:lpstr>Πως συνδέονται τα κόλλυβα με την εκκλησία;  </vt:lpstr>
      <vt:lpstr>Πως συνδέονται τα κόλλυβα με την εκκλησία;  </vt:lpstr>
      <vt:lpstr>Παρουσίαση του PowerPoint</vt:lpstr>
      <vt:lpstr>Τι συμβολίζουν όμως τα υλικά που περιέχουν τα κόλλυβα;</vt:lpstr>
      <vt:lpstr> Το σιτάρι: Είναι το σύμβολο της γης και συμβολίζει και την ψυχή του νεκρού. </vt:lpstr>
      <vt:lpstr>Το ρόδι: Συμβολίζει την λαμπρότητα του παραδείσου.. </vt:lpstr>
      <vt:lpstr>Τα ασπρισμένα αμύγδαλα ή τα καρύδια: συμβολίζουν τα οστά για να μας θυμίζουν την μοίρα που θα έχουμε όλοι</vt:lpstr>
      <vt:lpstr>Ο μαϊντανός: Είναι η ευχή για ανάπαυση “εν τόπω χλοερώ”.</vt:lpstr>
      <vt:lpstr>Οι ξηροί καρποί: Είναι η ζωή που αναπαράγεται.  Το τρίμμα από τα στραγάλια ή η φρυγανιά ή το αλεύρι: Συμβολίζει το ελαφρύ χώμα.  Η σταφίδα: Τον Χριστό που είναι η άμπελος. Και τέλος… </vt:lpstr>
      <vt:lpstr>Η ζάχαρη: Συμβολίζει τον γλυκό παράδεισο ενώ η λευκότητά της, συμβολίζει το χρώμα του θριάμβου και το «άληκτο φώς».   Η Κανέλλα : Τα αρώματα του παραδείσου.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σιτάρι και οι συμβολισμοί του στη λατρευτική ζωή της εκκλησίας»</dc:title>
  <dc:creator>Vassiliki Dokou</dc:creator>
  <cp:lastModifiedBy>Vassiliki Dokou</cp:lastModifiedBy>
  <cp:revision>22</cp:revision>
  <dcterms:created xsi:type="dcterms:W3CDTF">2024-03-05T23:14:56Z</dcterms:created>
  <dcterms:modified xsi:type="dcterms:W3CDTF">2024-03-06T10:36:35Z</dcterms:modified>
</cp:coreProperties>
</file>