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64" r:id="rId6"/>
    <p:sldId id="265" r:id="rId7"/>
    <p:sldId id="266" r:id="rId8"/>
    <p:sldId id="267" r:id="rId9"/>
    <p:sldId id="269" r:id="rId10"/>
    <p:sldId id="270" r:id="rId11"/>
    <p:sldId id="271" r:id="rId12"/>
    <p:sldId id="272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079DC-59C7-0114-A3E2-C67D19B25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F11650-CEBF-858C-F91A-2C79472BF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469A5-D673-3598-488E-D72A66BA3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32A7D-F3E2-07DA-0147-07009D03E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B45E9-0475-7508-6153-919ADE6C6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21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9AB8A-7D6D-0FF5-F81F-1B7DF8E9B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0389B2-0F68-A774-5F09-6D5E77AB75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48139-BD2A-5471-2EAB-2DD17F76A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5B135-64CA-3162-CB75-470957A19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050EB-B1DF-FF1E-AA47-7100D61F3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32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15F84F-4D49-2824-E4EE-845C2D2337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1F2E71-4CE9-A014-395B-7ED303A908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FA915-7A50-9C42-B1A3-B0999172C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60BA2-B7F5-D6CC-CE91-95EF1DD0E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BCF5D-660C-3DEB-EF15-F1830040E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866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6FE4D-671A-D217-CF5C-01F8FCC78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69AF1-EB39-FEED-B371-4CDC0C614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393B0-6896-B9D3-7ACA-DCE4DAD2A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7FD4D-17FB-02D9-3A2E-434523CCF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B5FEB-D342-CB96-DB22-31F08C137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16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B99F-804D-11F8-3D13-25D8B49E2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C9819-7B18-003E-83A3-90F40A337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0C70B-07B5-E590-6CDD-884145E4B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338EC-D6CF-8F25-49FA-B8BE310AF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8E9D3-8A1C-A98A-901C-02A9AD590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04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B54E4-B306-0D7A-B4C6-3253425C0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A465B-D6C0-35EF-5E82-9E62C5305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E7AD7-08B0-AF28-50F0-76C826869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58BFA5-2E03-9CA9-ADF7-891088BD9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AD40C-2935-538F-1CA4-B3A4118A3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BF7549-3534-437E-BD27-4CDBC1A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481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12FF9-AC37-AEEA-95A9-D0D7D7F8C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601CDA-EEB0-CB44-6CCD-62ECE4CC7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277B0-3356-BA1C-305E-23F0BF9A8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8DB334-D165-E73E-BE26-863CA65536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4AF36-AD56-4A81-0B84-C960255C6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560A08-FD68-E208-1AE6-35089CED3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D987C6-5696-C000-5BD6-D6FCD276D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3226BB-AA5A-62E3-3532-076F78CC5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105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FC07B-4F22-2593-FF1A-C9CF45EFA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696C51-0D7E-737C-FC9C-F882D2376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6EE859-02E3-A1F9-D4A8-6511389BE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0937D9-F2A9-C80A-681D-C661F9887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853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DA8C88-4627-1B6A-CA3C-473E23738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1FDD41-4703-FB59-A732-76C956E20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ED604-282E-2758-8955-663E0637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958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03028-F210-5DC2-8F37-DBFAE2362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0EDBF-7C53-8C55-F05A-722F7C5FC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6F2E68-3C25-E716-5D16-DCC14AD8D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E57634-A0F0-B698-66B7-30F208353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425FB-6822-CCF2-BC14-76278F3BB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219D69-74C2-FD65-4B23-F7483FAE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905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B675B-EFC3-60D7-7A1F-9A8FC2D4F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978D9C-8093-7903-FE89-F381A2EC5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27B04-661C-CF35-E9DE-BA129C718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69CA96-78D3-667A-D0E5-124CB4618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18F2BF-F870-A111-AF43-F032AD73D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A2F79-43C6-0AA5-42D8-CA5823B5A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14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A8901-D7DA-4E65-4E8D-FCE5A5987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E7C8C-2F01-5B97-78BE-BCBA65D9D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F966D-AE0E-A7D4-4A7C-98C5383CEB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18A60-6A77-497E-A175-790DD75C406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7B981-ADE5-C36D-4905-B3CDECFC6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1FEEC-EBB7-5CB0-5169-AB0CABF1F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E40E6-BCE3-4879-8C1F-3727D39D9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5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BC6B8F3-2F5D-36FC-DA06-79293DED18CA}"/>
              </a:ext>
            </a:extLst>
          </p:cNvPr>
          <p:cNvSpPr txBox="1"/>
          <p:nvPr/>
        </p:nvSpPr>
        <p:spPr>
          <a:xfrm>
            <a:off x="1023257" y="314504"/>
            <a:ext cx="62701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l-GR" sz="4400" b="1" dirty="0">
                <a:ln/>
                <a:solidFill>
                  <a:schemeClr val="accent6">
                    <a:lumMod val="50000"/>
                  </a:schemeClr>
                </a:solidFill>
              </a:rPr>
              <a:t>Ο ΝΟΜΟΣ ΤΟΥ </a:t>
            </a:r>
            <a:r>
              <a:rPr lang="en-US" sz="4400" b="1" dirty="0">
                <a:ln/>
                <a:solidFill>
                  <a:schemeClr val="accent6">
                    <a:lumMod val="50000"/>
                  </a:schemeClr>
                </a:solidFill>
              </a:rPr>
              <a:t>AMBERE</a:t>
            </a:r>
            <a:endParaRPr lang="en-GB" sz="4400" b="1" dirty="0">
              <a:ln/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E367D2DF-CF03-B735-2805-D6DC2516AA90}"/>
              </a:ext>
            </a:extLst>
          </p:cNvPr>
          <p:cNvGrpSpPr/>
          <p:nvPr/>
        </p:nvGrpSpPr>
        <p:grpSpPr>
          <a:xfrm>
            <a:off x="7611289" y="1339198"/>
            <a:ext cx="3839357" cy="4179603"/>
            <a:chOff x="7707084" y="787854"/>
            <a:chExt cx="3839357" cy="4179603"/>
          </a:xfrm>
        </p:grpSpPr>
        <p:pic>
          <p:nvPicPr>
            <p:cNvPr id="1026" name="Picture 2" descr="ampere">
              <a:extLst>
                <a:ext uri="{FF2B5EF4-FFF2-40B4-BE49-F238E27FC236}">
                  <a16:creationId xmlns:a16="http://schemas.microsoft.com/office/drawing/2014/main" id="{A1069940-C1FA-4E9B-1423-AAC9A38838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7084" y="787854"/>
              <a:ext cx="3839357" cy="38102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338C8D-1180-D485-127A-70180BA2D028}"/>
                </a:ext>
              </a:extLst>
            </p:cNvPr>
            <p:cNvSpPr txBox="1"/>
            <p:nvPr/>
          </p:nvSpPr>
          <p:spPr>
            <a:xfrm>
              <a:off x="8133807" y="4598125"/>
              <a:ext cx="262128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0" i="0" dirty="0">
                  <a:solidFill>
                    <a:srgbClr val="000000"/>
                  </a:solidFill>
                  <a:effectLst/>
                  <a:latin typeface="Roboto Slab" pitchFamily="2" charset="0"/>
                </a:rPr>
                <a:t>Andre Marie Ampere</a:t>
              </a:r>
              <a:endParaRPr lang="en-GB" dirty="0"/>
            </a:p>
          </p:txBody>
        </p:sp>
      </p:grp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169FF225-8128-E956-AB15-F4F67824A3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23257" y="1709967"/>
            <a:ext cx="5791200" cy="4333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F3B46F-0A8F-C551-1587-10AF7BEE61FD}"/>
              </a:ext>
            </a:extLst>
          </p:cNvPr>
          <p:cNvSpPr txBox="1"/>
          <p:nvPr/>
        </p:nvSpPr>
        <p:spPr>
          <a:xfrm>
            <a:off x="8038013" y="6283570"/>
            <a:ext cx="262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Σοφία Αραβανή, φυσικός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640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4C24143-498D-195B-A1A3-FF947C41D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727" y="868218"/>
            <a:ext cx="10004545" cy="494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88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9D7EA67-FF7C-62D8-ABC4-5FB9505D8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30" y="508000"/>
            <a:ext cx="11198232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96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60EBEA4-0DF8-68AF-A4B8-D20C19805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878" y="757382"/>
            <a:ext cx="9462243" cy="491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71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D7B50A-FEBE-3771-AC97-2B07B65E14DA}"/>
              </a:ext>
            </a:extLst>
          </p:cNvPr>
          <p:cNvSpPr txBox="1"/>
          <p:nvPr/>
        </p:nvSpPr>
        <p:spPr>
          <a:xfrm>
            <a:off x="8932985" y="5681784"/>
            <a:ext cx="283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Επιμέλεια παρουσίασης </a:t>
            </a:r>
          </a:p>
          <a:p>
            <a:r>
              <a:rPr lang="el-GR" dirty="0"/>
              <a:t>Σοφία Αραβανή, φυσικός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40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7D84EE1-F1A1-AD6C-10F8-1E1671A04D4F}"/>
              </a:ext>
            </a:extLst>
          </p:cNvPr>
          <p:cNvSpPr txBox="1"/>
          <p:nvPr/>
        </p:nvSpPr>
        <p:spPr>
          <a:xfrm>
            <a:off x="1958184" y="975359"/>
            <a:ext cx="34612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6000" dirty="0"/>
              <a:t>Σ </a:t>
            </a:r>
            <a:r>
              <a:rPr lang="el-GR" sz="2800" dirty="0"/>
              <a:t>Δ</a:t>
            </a:r>
            <a:r>
              <a:rPr lang="en-US" sz="2800" dirty="0"/>
              <a:t>I</a:t>
            </a:r>
            <a:r>
              <a:rPr lang="el-GR" sz="2800" dirty="0"/>
              <a:t> </a:t>
            </a:r>
            <a:r>
              <a:rPr lang="en-US" sz="2800" dirty="0"/>
              <a:t>B</a:t>
            </a:r>
            <a:r>
              <a:rPr lang="el-GR" sz="2800" dirty="0"/>
              <a:t> </a:t>
            </a:r>
            <a:r>
              <a:rPr lang="el-GR" sz="2800" dirty="0" err="1"/>
              <a:t>συνθ</a:t>
            </a:r>
            <a:r>
              <a:rPr lang="el-GR" sz="2800" dirty="0"/>
              <a:t> = μ</a:t>
            </a:r>
            <a:r>
              <a:rPr lang="el-GR" sz="1600" b="1" dirty="0"/>
              <a:t>0</a:t>
            </a:r>
            <a:r>
              <a:rPr lang="el-GR" sz="2800" dirty="0"/>
              <a:t> </a:t>
            </a:r>
            <a:r>
              <a:rPr lang="el-GR" sz="2800" dirty="0" err="1"/>
              <a:t>Ιεγκ</a:t>
            </a:r>
            <a:r>
              <a:rPr lang="el-GR" dirty="0"/>
              <a:t>.</a:t>
            </a:r>
            <a:endParaRPr lang="en-GB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CF02259B-590C-CC4D-116A-090C861DA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038" y="3123137"/>
            <a:ext cx="7343226" cy="2023628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C1977AC0-4A55-C641-5C9C-3063C9D92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801" y="299508"/>
            <a:ext cx="4419015" cy="2653811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B87FA61B-E11E-5741-CCDF-937280594A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026" y="5486400"/>
            <a:ext cx="7551238" cy="71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12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4885BC-C12C-91C5-557B-713EE1C5256A}"/>
              </a:ext>
            </a:extLst>
          </p:cNvPr>
          <p:cNvSpPr txBox="1"/>
          <p:nvPr/>
        </p:nvSpPr>
        <p:spPr>
          <a:xfrm>
            <a:off x="733842" y="1252644"/>
            <a:ext cx="9353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 νόμος του </a:t>
            </a:r>
            <a:r>
              <a:rPr lang="en-US" dirty="0" err="1"/>
              <a:t>Ambere</a:t>
            </a:r>
            <a:r>
              <a:rPr lang="en-US" dirty="0"/>
              <a:t> </a:t>
            </a:r>
            <a:r>
              <a:rPr lang="el-GR" dirty="0"/>
              <a:t>εφαρμόζεται σε πολύ ειδικές περιπτώσεις που παρουσιάζουν συμμετρία.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9F5CE2-BA86-282F-0F1A-03DB0DADD272}"/>
              </a:ext>
            </a:extLst>
          </p:cNvPr>
          <p:cNvSpPr txBox="1"/>
          <p:nvPr/>
        </p:nvSpPr>
        <p:spPr>
          <a:xfrm>
            <a:off x="2072640" y="339634"/>
            <a:ext cx="7376159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l-GR" sz="3200" b="1" dirty="0">
                <a:ln/>
                <a:solidFill>
                  <a:schemeClr val="accent6">
                    <a:lumMod val="50000"/>
                  </a:schemeClr>
                </a:solidFill>
              </a:rPr>
              <a:t>ΕΦΑΡΜΟΓΕΣ ΤΟΥ ΝΟΜΟΥ ΤΟΥ </a:t>
            </a:r>
            <a:r>
              <a:rPr lang="en-US" sz="3200" b="1" dirty="0">
                <a:ln/>
                <a:solidFill>
                  <a:schemeClr val="accent6">
                    <a:lumMod val="50000"/>
                  </a:schemeClr>
                </a:solidFill>
              </a:rPr>
              <a:t>AMBERE</a:t>
            </a:r>
            <a:endParaRPr lang="en-GB" sz="3200" b="1" dirty="0">
              <a:ln/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9DEF3B4-7122-7BEB-7FA1-8F832E262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293" y="2128950"/>
            <a:ext cx="3130810" cy="30363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741CCE-40E7-1F70-FF4B-968CFF9CBAA1}"/>
              </a:ext>
            </a:extLst>
          </p:cNvPr>
          <p:cNvSpPr txBox="1"/>
          <p:nvPr/>
        </p:nvSpPr>
        <p:spPr>
          <a:xfrm>
            <a:off x="627017" y="1959429"/>
            <a:ext cx="630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rgbClr val="C00000"/>
                </a:solidFill>
              </a:rPr>
              <a:t>ΕΥΘΥΓΡΑΜΜΟΣ ΡΕΥΜΑΤΟΦΟΡΟΣ ΑΓΩΓΟΣ ΑΠΕΙΡΟΥ ΜΗΚΟΥΣ</a:t>
            </a:r>
            <a:endParaRPr lang="en-GB" b="1" dirty="0">
              <a:solidFill>
                <a:srgbClr val="C00000"/>
              </a:solidFill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C53F77A2-B606-B104-BE25-803D198BD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842" y="2803394"/>
            <a:ext cx="2900825" cy="1120773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50DFC676-7461-C2E5-B51F-124F87B48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299" y="4250149"/>
            <a:ext cx="5297650" cy="55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29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47647D9-228F-0C5D-E196-80C4146F1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204" y="1309702"/>
            <a:ext cx="4809277" cy="2168434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88D1C864-A469-9D48-1A6B-09AE35DA5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249" y="1661159"/>
            <a:ext cx="4882186" cy="38165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886917-E294-9392-D762-88FAB5CF2348}"/>
              </a:ext>
            </a:extLst>
          </p:cNvPr>
          <p:cNvSpPr txBox="1"/>
          <p:nvPr/>
        </p:nvSpPr>
        <p:spPr>
          <a:xfrm>
            <a:off x="2967308" y="206887"/>
            <a:ext cx="6257381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l-GR" sz="3200" b="1" dirty="0">
                <a:ln/>
                <a:solidFill>
                  <a:srgbClr val="C00000"/>
                </a:solidFill>
              </a:rPr>
              <a:t>ΜΑΓΝΗΤΙΚΟ ΠΕΔΙΟ ΣΩΛΗΝΟΕΙΔΟΥΣ</a:t>
            </a:r>
            <a:endParaRPr lang="en-GB" sz="3200" b="1" dirty="0">
              <a:ln/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CAC59A-9AD8-8B45-1EC0-29B5D3D99F93}"/>
              </a:ext>
            </a:extLst>
          </p:cNvPr>
          <p:cNvSpPr txBox="1"/>
          <p:nvPr/>
        </p:nvSpPr>
        <p:spPr>
          <a:xfrm>
            <a:off x="7442728" y="866016"/>
            <a:ext cx="2386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C00000"/>
                </a:solidFill>
              </a:rPr>
              <a:t>ΤΟΜΗ ΣΩΛΗΝΟΕΙΔΟΥΣ</a:t>
            </a:r>
            <a:endParaRPr lang="en-GB" b="1" dirty="0">
              <a:solidFill>
                <a:srgbClr val="C00000"/>
              </a:solidFill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97AE4A25-14C3-0AC0-9880-5EDB5EDB8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8929" y="3478136"/>
            <a:ext cx="3078408" cy="288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10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A3FE5989-1D34-8D12-52E3-C5640AB15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655" y="544014"/>
            <a:ext cx="6172200" cy="371475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DA89238-CE0C-2C70-72C8-8E91490BE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56" y="4432664"/>
            <a:ext cx="2812538" cy="609614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702CFD8A-A967-C11C-7BB0-50F2B8F0E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6119" y="4554583"/>
            <a:ext cx="5400332" cy="4876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851D87-3898-F527-5E99-436A42F43AB0}"/>
                  </a:ext>
                </a:extLst>
              </p:cNvPr>
              <p:cNvSpPr txBox="1"/>
              <p:nvPr/>
            </p:nvSpPr>
            <p:spPr>
              <a:xfrm>
                <a:off x="4791137" y="5381762"/>
                <a:ext cx="3674286" cy="704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400" dirty="0"/>
                  <a:t>Το</a:t>
                </a:r>
                <a:r>
                  <a:rPr lang="el-GR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en-GB" sz="2800" dirty="0"/>
                  <a:t>=n, </a:t>
                </a:r>
                <a:r>
                  <a:rPr lang="el-GR" sz="2800" dirty="0"/>
                  <a:t>οπότε Β= μ</a:t>
                </a:r>
                <a:r>
                  <a:rPr lang="el-GR" sz="1400" b="1" dirty="0"/>
                  <a:t>0</a:t>
                </a:r>
                <a:r>
                  <a:rPr lang="el-GR" sz="2800" dirty="0"/>
                  <a:t>Ι</a:t>
                </a:r>
                <a:r>
                  <a:rPr lang="en-US" sz="2800" dirty="0"/>
                  <a:t>n</a:t>
                </a:r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851D87-3898-F527-5E99-436A42F43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137" y="5381762"/>
                <a:ext cx="3674286" cy="704167"/>
              </a:xfrm>
              <a:prstGeom prst="rect">
                <a:avLst/>
              </a:prstGeom>
              <a:blipFill>
                <a:blip r:embed="rId5"/>
                <a:stretch>
                  <a:fillRect l="-2653" b="-121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5D3B8C-DB22-87B2-48AC-44CF4351B026}"/>
                  </a:ext>
                </a:extLst>
              </p:cNvPr>
              <p:cNvSpPr txBox="1"/>
              <p:nvPr/>
            </p:nvSpPr>
            <p:spPr>
              <a:xfrm>
                <a:off x="1667632" y="5381762"/>
                <a:ext cx="1858650" cy="6168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dirty="0"/>
                  <a:t>Οπότε</a:t>
                </a:r>
                <a:r>
                  <a:rPr lang="el-GR" dirty="0"/>
                  <a:t> </a:t>
                </a:r>
                <a:r>
                  <a:rPr lang="el-GR" sz="2400" dirty="0"/>
                  <a:t>Β= μ</a:t>
                </a:r>
                <a:r>
                  <a:rPr lang="el-GR" sz="1200" b="1" dirty="0"/>
                  <a:t>0</a:t>
                </a:r>
                <a:r>
                  <a:rPr lang="el-GR" sz="2400" dirty="0"/>
                  <a:t>Ι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5D3B8C-DB22-87B2-48AC-44CF4351B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632" y="5381762"/>
                <a:ext cx="1858650" cy="616836"/>
              </a:xfrm>
              <a:prstGeom prst="rect">
                <a:avLst/>
              </a:prstGeom>
              <a:blipFill>
                <a:blip r:embed="rId6"/>
                <a:stretch>
                  <a:fillRect l="-3618" b="-99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4788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790ED3-6F9A-766E-0FD2-A7C7B5ABCDF5}"/>
              </a:ext>
            </a:extLst>
          </p:cNvPr>
          <p:cNvSpPr txBox="1"/>
          <p:nvPr/>
        </p:nvSpPr>
        <p:spPr>
          <a:xfrm>
            <a:off x="4889863" y="461554"/>
            <a:ext cx="241227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l-GR" sz="3200" b="1" dirty="0">
                <a:ln/>
                <a:solidFill>
                  <a:srgbClr val="C00000"/>
                </a:solidFill>
              </a:rPr>
              <a:t>ΕΦΑΡΜΟΓΕΣ</a:t>
            </a:r>
            <a:endParaRPr lang="en-GB" sz="3200" b="1" dirty="0">
              <a:ln/>
              <a:solidFill>
                <a:srgbClr val="C00000"/>
              </a:solidFill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A123596-5C06-E282-783E-1E3962240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454" y="1496575"/>
            <a:ext cx="7851091" cy="185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88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99596D3-6631-6FD8-46C4-2B8D619EB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851" y="1393371"/>
            <a:ext cx="7618297" cy="318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2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1EF84A8-ECB6-1638-8CB1-526DE279E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726" y="417323"/>
            <a:ext cx="7872548" cy="589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74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5BE53E3-1933-63F7-B549-645477DEB5F1}"/>
                  </a:ext>
                </a:extLst>
              </p:cNvPr>
              <p:cNvSpPr txBox="1"/>
              <p:nvPr/>
            </p:nvSpPr>
            <p:spPr>
              <a:xfrm>
                <a:off x="1706877" y="3599065"/>
                <a:ext cx="8125097" cy="2893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l-GR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Επτά σύρματα που διαρρέονται από ρεύματα εντάσεων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𝛪</m:t>
                        </m:r>
                      </m:e>
                      <m:sub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𝛪</m:t>
                        </m:r>
                      </m:e>
                      <m:sub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sub>
                    </m:sSub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=2 </m:t>
                    </m:r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𝛢</m:t>
                    </m:r>
                  </m:oMath>
                </a14:m>
                <a:r>
                  <a:rPr lang="el-GR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και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𝛪</m:t>
                        </m:r>
                      </m:e>
                      <m:sub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sub>
                    </m:sSub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𝛪</m:t>
                        </m:r>
                      </m:e>
                      <m:sub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sub>
                    </m:sSub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𝛪</m:t>
                        </m:r>
                      </m:e>
                      <m:sub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sub>
                    </m:sSub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=1</m:t>
                    </m:r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𝛢</m:t>
                    </m:r>
                  </m:oMath>
                </a14:m>
                <a:r>
                  <a:rPr lang="el-GR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κόβουν κάθετα τη σελίδα στα σημεία και με τις φορές που φαίνονται στο σχήμα. Τα ρεύματα με το σύμβολο </a:t>
                </a:r>
                <a:r>
                  <a:rPr lang="el-GR" sz="1800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</a:rPr>
                  <a:t>⊚</a:t>
                </a:r>
                <a:r>
                  <a:rPr lang="el-GR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έχουν φορά προς τον αναγνώστη ενώ στα σύρματα με το σύμβολο </a:t>
                </a:r>
                <a:r>
                  <a:rPr lang="el-GR" sz="1800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</a:rPr>
                  <a:t>⊗</a:t>
                </a:r>
                <a:r>
                  <a:rPr lang="el-GR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έχουν φορά από τον αναγνώστη προς τη σελίδα. Το άθροισμα των γινομένων </a:t>
                </a:r>
                <a14:m>
                  <m:oMath xmlns:m="http://schemas.openxmlformats.org/officeDocument/2006/math"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𝛣</m:t>
                    </m:r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∙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𝓁</m:t>
                    </m:r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∙</m:t>
                    </m:r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𝜎𝜐𝜈𝜃</m:t>
                    </m:r>
                  </m:oMath>
                </a14:m>
                <a:r>
                  <a:rPr lang="el-GR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είναι ίσο με μηδέν στην κλειστή διαδρομή:</a:t>
                </a:r>
                <a:endParaRPr lang="en-GB" sz="2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el-GR" sz="20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(α)</a:t>
                </a:r>
                <a:r>
                  <a:rPr lang="el-GR" sz="2000" i="1" dirty="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l-GR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			(</a:t>
                </a:r>
                <a:r>
                  <a:rPr lang="el-GR" sz="20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β)</a:t>
                </a:r>
                <a:r>
                  <a:rPr lang="el-GR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l-GR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			(</a:t>
                </a:r>
                <a:r>
                  <a:rPr lang="el-GR" sz="20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γ)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l-G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GB" sz="2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5BE53E3-1933-63F7-B549-645477DEB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6877" y="3599065"/>
                <a:ext cx="8125097" cy="2893100"/>
              </a:xfrm>
              <a:prstGeom prst="rect">
                <a:avLst/>
              </a:prstGeom>
              <a:blipFill>
                <a:blip r:embed="rId2"/>
                <a:stretch>
                  <a:fillRect l="-600" r="-600" b="-2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Εικόνα 3">
            <a:extLst>
              <a:ext uri="{FF2B5EF4-FFF2-40B4-BE49-F238E27FC236}">
                <a16:creationId xmlns:a16="http://schemas.microsoft.com/office/drawing/2014/main" id="{86441846-12BF-A6EA-8F5B-2D1007FC3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749" y="522922"/>
            <a:ext cx="4745355" cy="30079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6163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174</Words>
  <Application>Microsoft Office PowerPoint</Application>
  <PresentationFormat>Ευρεία οθόνη</PresentationFormat>
  <Paragraphs>16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Roboto Slab</vt:lpstr>
      <vt:lpstr>Times New Roman</vt:lpstr>
      <vt:lpstr>Wingdings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Sofia Aravani</dc:creator>
  <cp:lastModifiedBy>Sofia Aravani</cp:lastModifiedBy>
  <cp:revision>21</cp:revision>
  <dcterms:created xsi:type="dcterms:W3CDTF">2022-09-11T11:45:46Z</dcterms:created>
  <dcterms:modified xsi:type="dcterms:W3CDTF">2025-11-05T17:55:44Z</dcterms:modified>
</cp:coreProperties>
</file>