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79DC-59C7-0114-A3E2-C67D19B2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11650-CEBF-858C-F91A-2C79472BF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469A5-D673-3598-488E-D72A66BA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32A7D-F3E2-07DA-0147-07009D03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B45E9-0475-7508-6153-919ADE6C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1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AB8A-7D6D-0FF5-F81F-1B7DF8E9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389B2-0F68-A774-5F09-6D5E77AB7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48139-BD2A-5471-2EAB-2DD17F76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B135-64CA-3162-CB75-470957A1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50EB-B1DF-FF1E-AA47-7100D61F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84F-4D49-2824-E4EE-845C2D233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F2E71-4CE9-A014-395B-7ED303A9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FA915-7A50-9C42-B1A3-B0999172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0BA2-B7F5-D6CC-CE91-95EF1DD0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BCF5D-660C-3DEB-EF15-F1830040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FE4D-671A-D217-CF5C-01F8FCC7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9AF1-EB39-FEED-B371-4CDC0C61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93B0-6896-B9D3-7ACA-DCE4DAD2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FD4D-17FB-02D9-3A2E-434523CC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5FEB-D342-CB96-DB22-31F08C13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99F-804D-11F8-3D13-25D8B49E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C9819-7B18-003E-83A3-90F40A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0C70B-07B5-E590-6CDD-884145E4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38EC-D6CF-8F25-49FA-B8BE310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E9D3-8A1C-A98A-901C-02A9AD59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4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54E4-B306-0D7A-B4C6-3253425C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465B-D6C0-35EF-5E82-9E62C5305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7AD7-08B0-AF28-50F0-76C826869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8BFA5-2E03-9CA9-ADF7-891088BD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AD40C-2935-538F-1CA4-B3A4118A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F7549-3534-437E-BD27-4CDBC1A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8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2FF9-AC37-AEEA-95A9-D0D7D7F8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01CDA-EEB0-CB44-6CCD-62ECE4CC7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277B0-3356-BA1C-305E-23F0BF9A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DB334-D165-E73E-BE26-863CA6553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4AF36-AD56-4A81-0B84-C960255C6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60A08-FD68-E208-1AE6-35089CED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D987C6-5696-C000-5BD6-D6FCD276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226BB-AA5A-62E3-3532-076F78CC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0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C07B-4F22-2593-FF1A-C9CF45EF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96C51-0D7E-737C-FC9C-F882D237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EE859-02E3-A1F9-D4A8-6511389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937D9-F2A9-C80A-681D-C661F988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5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A8C88-4627-1B6A-CA3C-473E2373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FDD41-4703-FB59-A732-76C956E2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ED604-282E-2758-8955-663E063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5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3028-F210-5DC2-8F37-DBFAE236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0EDBF-7C53-8C55-F05A-722F7C5F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F2E68-3C25-E716-5D16-DCC14AD8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57634-A0F0-B698-66B7-30F20835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425FB-6822-CCF2-BC14-76278F3B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19D69-74C2-FD65-4B23-F7483FAE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675B-EFC3-60D7-7A1F-9A8FC2D4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78D9C-8093-7903-FE89-F381A2EC5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27B04-661C-CF35-E9DE-BA129C718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9CA96-78D3-667A-D0E5-124CB461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8F2BF-F870-A111-AF43-F032AD73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A2F79-43C6-0AA5-42D8-CA5823B5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A8901-D7DA-4E65-4E8D-FCE5A598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E7C8C-2F01-5B97-78BE-BCBA65D9D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F966D-AE0E-A7D4-4A7C-98C5383CE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8A60-6A77-497E-A175-790DD75C4064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7B981-ADE5-C36D-4905-B3CDECFC6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1FEEC-EBB7-5CB0-5169-AB0CABF1F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40E6-BCE3-4879-8C1F-3727D39D9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C6B8F3-2F5D-36FC-DA06-79293DED18CA}"/>
              </a:ext>
            </a:extLst>
          </p:cNvPr>
          <p:cNvSpPr txBox="1"/>
          <p:nvPr/>
        </p:nvSpPr>
        <p:spPr>
          <a:xfrm>
            <a:off x="1023257" y="314504"/>
            <a:ext cx="62701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sz="4400" b="1" dirty="0">
                <a:ln/>
                <a:solidFill>
                  <a:schemeClr val="accent6">
                    <a:lumMod val="50000"/>
                  </a:schemeClr>
                </a:solidFill>
              </a:rPr>
              <a:t>Ο ΝΟΜΟΣ ΤΟΥ </a:t>
            </a:r>
            <a:r>
              <a:rPr lang="en-US" sz="4400" b="1" dirty="0">
                <a:ln/>
                <a:solidFill>
                  <a:schemeClr val="accent6">
                    <a:lumMod val="50000"/>
                  </a:schemeClr>
                </a:solidFill>
              </a:rPr>
              <a:t>AMBERE</a:t>
            </a:r>
            <a:endParaRPr lang="en-GB" sz="44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E367D2DF-CF03-B735-2805-D6DC2516AA90}"/>
              </a:ext>
            </a:extLst>
          </p:cNvPr>
          <p:cNvGrpSpPr/>
          <p:nvPr/>
        </p:nvGrpSpPr>
        <p:grpSpPr>
          <a:xfrm>
            <a:off x="7611289" y="1339198"/>
            <a:ext cx="3839357" cy="4179603"/>
            <a:chOff x="7707084" y="787854"/>
            <a:chExt cx="3839357" cy="4179603"/>
          </a:xfrm>
        </p:grpSpPr>
        <p:pic>
          <p:nvPicPr>
            <p:cNvPr id="1026" name="Picture 2" descr="ampere">
              <a:extLst>
                <a:ext uri="{FF2B5EF4-FFF2-40B4-BE49-F238E27FC236}">
                  <a16:creationId xmlns:a16="http://schemas.microsoft.com/office/drawing/2014/main" id="{A1069940-C1FA-4E9B-1423-AAC9A3883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084" y="787854"/>
              <a:ext cx="3839357" cy="381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338C8D-1180-D485-127A-70180BA2D028}"/>
                </a:ext>
              </a:extLst>
            </p:cNvPr>
            <p:cNvSpPr txBox="1"/>
            <p:nvPr/>
          </p:nvSpPr>
          <p:spPr>
            <a:xfrm>
              <a:off x="8133807" y="4598125"/>
              <a:ext cx="26212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000000"/>
                  </a:solidFill>
                  <a:effectLst/>
                  <a:latin typeface="Roboto Slab" pitchFamily="2" charset="0"/>
                </a:rPr>
                <a:t>Andre Marie Ampere</a:t>
              </a:r>
              <a:endParaRPr lang="en-GB" dirty="0"/>
            </a:p>
          </p:txBody>
        </p:sp>
      </p:grp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69FF225-8128-E956-AB15-F4F67824A3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257" y="1709967"/>
            <a:ext cx="5791200" cy="4333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3B46F-0A8F-C551-1587-10AF7BEE61FD}"/>
              </a:ext>
            </a:extLst>
          </p:cNvPr>
          <p:cNvSpPr txBox="1"/>
          <p:nvPr/>
        </p:nvSpPr>
        <p:spPr>
          <a:xfrm>
            <a:off x="8038013" y="628357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64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C24143-498D-195B-A1A3-FF947C41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27" y="868218"/>
            <a:ext cx="10004545" cy="49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D7EA67-FF7C-62D8-ABC4-5FB9505D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0" y="508000"/>
            <a:ext cx="11198232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0EBEA4-0DF8-68AF-A4B8-D20C1980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78" y="757382"/>
            <a:ext cx="9462243" cy="49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7B50A-FEBE-3771-AC97-2B07B65E14DA}"/>
              </a:ext>
            </a:extLst>
          </p:cNvPr>
          <p:cNvSpPr txBox="1"/>
          <p:nvPr/>
        </p:nvSpPr>
        <p:spPr>
          <a:xfrm>
            <a:off x="8932985" y="5681784"/>
            <a:ext cx="283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Επιμέλεια παρουσίασης </a:t>
            </a:r>
          </a:p>
          <a:p>
            <a:r>
              <a:rPr lang="el-GR" dirty="0"/>
              <a:t>Σοφία Αραβανή, φυσικός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4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D84EE1-F1A1-AD6C-10F8-1E1671A04D4F}"/>
              </a:ext>
            </a:extLst>
          </p:cNvPr>
          <p:cNvSpPr txBox="1"/>
          <p:nvPr/>
        </p:nvSpPr>
        <p:spPr>
          <a:xfrm>
            <a:off x="1958184" y="975359"/>
            <a:ext cx="3461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/>
              <a:t>Σ </a:t>
            </a:r>
            <a:r>
              <a:rPr lang="el-GR" sz="2800" dirty="0"/>
              <a:t>Δ</a:t>
            </a:r>
            <a:r>
              <a:rPr lang="en-US" sz="2800" dirty="0"/>
              <a:t>I</a:t>
            </a:r>
            <a:r>
              <a:rPr lang="el-GR" sz="2800" dirty="0"/>
              <a:t> </a:t>
            </a:r>
            <a:r>
              <a:rPr lang="en-US" sz="2800" dirty="0"/>
              <a:t>B</a:t>
            </a:r>
            <a:r>
              <a:rPr lang="el-GR" sz="2800" dirty="0"/>
              <a:t> </a:t>
            </a:r>
            <a:r>
              <a:rPr lang="el-GR" sz="2800" dirty="0" err="1"/>
              <a:t>συνθ</a:t>
            </a:r>
            <a:r>
              <a:rPr lang="el-GR" sz="2800" dirty="0"/>
              <a:t> = μ</a:t>
            </a:r>
            <a:r>
              <a:rPr lang="el-GR" sz="1600" b="1" dirty="0"/>
              <a:t>0</a:t>
            </a:r>
            <a:r>
              <a:rPr lang="el-GR" sz="2800" dirty="0"/>
              <a:t> </a:t>
            </a:r>
            <a:r>
              <a:rPr lang="el-GR" sz="2800" dirty="0" err="1"/>
              <a:t>Ιεγκ</a:t>
            </a:r>
            <a:r>
              <a:rPr lang="el-GR" dirty="0"/>
              <a:t>.</a:t>
            </a:r>
            <a:endParaRPr lang="en-GB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F02259B-590C-CC4D-116A-090C861D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38" y="3123137"/>
            <a:ext cx="7343226" cy="202362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1977AC0-4A55-C641-5C9C-3063C9D9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01" y="299508"/>
            <a:ext cx="4419015" cy="265381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87FA61B-E11E-5741-CCDF-937280594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26" y="5486400"/>
            <a:ext cx="7551238" cy="7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885BC-C12C-91C5-557B-713EE1C5256A}"/>
              </a:ext>
            </a:extLst>
          </p:cNvPr>
          <p:cNvSpPr txBox="1"/>
          <p:nvPr/>
        </p:nvSpPr>
        <p:spPr>
          <a:xfrm>
            <a:off x="733842" y="1252644"/>
            <a:ext cx="93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νόμος του </a:t>
            </a:r>
            <a:r>
              <a:rPr lang="en-US" dirty="0" err="1"/>
              <a:t>Ambere</a:t>
            </a:r>
            <a:r>
              <a:rPr lang="en-US" dirty="0"/>
              <a:t> </a:t>
            </a:r>
            <a:r>
              <a:rPr lang="el-GR" dirty="0"/>
              <a:t>εφαρμόζεται σε πολύ ειδικές περιπτώσεις που παρουσιάζουν συμμετρία.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F5CE2-BA86-282F-0F1A-03DB0DADD272}"/>
              </a:ext>
            </a:extLst>
          </p:cNvPr>
          <p:cNvSpPr txBox="1"/>
          <p:nvPr/>
        </p:nvSpPr>
        <p:spPr>
          <a:xfrm>
            <a:off x="2072640" y="339634"/>
            <a:ext cx="73761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sz="3200" b="1" dirty="0">
                <a:ln/>
                <a:solidFill>
                  <a:schemeClr val="accent6">
                    <a:lumMod val="50000"/>
                  </a:schemeClr>
                </a:solidFill>
              </a:rPr>
              <a:t>ΕΦΑΡΜΟΓΕΣ ΤΟΥ ΝΟΜΟΥ ΤΟΥ </a:t>
            </a:r>
            <a:r>
              <a:rPr lang="en-US" sz="3200" b="1" dirty="0">
                <a:ln/>
                <a:solidFill>
                  <a:schemeClr val="accent6">
                    <a:lumMod val="50000"/>
                  </a:schemeClr>
                </a:solidFill>
              </a:rPr>
              <a:t>AMBERE</a:t>
            </a:r>
            <a:endParaRPr lang="en-GB" sz="3200" b="1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DEF3B4-7122-7BEB-7FA1-8F832E26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93" y="2128950"/>
            <a:ext cx="3130810" cy="3036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41CCE-40E7-1F70-FF4B-968CFF9CBAA1}"/>
              </a:ext>
            </a:extLst>
          </p:cNvPr>
          <p:cNvSpPr txBox="1"/>
          <p:nvPr/>
        </p:nvSpPr>
        <p:spPr>
          <a:xfrm>
            <a:off x="627017" y="1959429"/>
            <a:ext cx="630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C00000"/>
                </a:solidFill>
              </a:rPr>
              <a:t>ΕΥΘΥΓΡΑΜΜΟΣ ΡΕΥΜΑΤΟΦΟΡΟΣ ΑΓΩΓΟΣ ΑΠΕΙΡΟΥ ΜΗΚΟΥΣ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53F77A2-B606-B104-BE25-803D198BD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42" y="2803394"/>
            <a:ext cx="2900825" cy="112077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0DFC676-7461-C2E5-B51F-124F87B48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99" y="4250149"/>
            <a:ext cx="5297650" cy="5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7647D9-228F-0C5D-E196-80C4146F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04" y="1309702"/>
            <a:ext cx="4809277" cy="216843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8D1C864-A469-9D48-1A6B-09AE35DA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9" y="1661159"/>
            <a:ext cx="4882186" cy="3816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886917-E294-9392-D762-88FAB5CF2348}"/>
              </a:ext>
            </a:extLst>
          </p:cNvPr>
          <p:cNvSpPr txBox="1"/>
          <p:nvPr/>
        </p:nvSpPr>
        <p:spPr>
          <a:xfrm>
            <a:off x="2967308" y="206887"/>
            <a:ext cx="625738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sz="3200" b="1" dirty="0">
                <a:ln/>
                <a:solidFill>
                  <a:srgbClr val="C00000"/>
                </a:solidFill>
              </a:rPr>
              <a:t>ΜΑΓΝΗΤΙΚΟ ΠΕΔΙΟ ΣΩΛΗΝΟΕΙΔΟΥΣ</a:t>
            </a:r>
            <a:endParaRPr lang="en-GB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AC59A-9AD8-8B45-1EC0-29B5D3D99F93}"/>
              </a:ext>
            </a:extLst>
          </p:cNvPr>
          <p:cNvSpPr txBox="1"/>
          <p:nvPr/>
        </p:nvSpPr>
        <p:spPr>
          <a:xfrm>
            <a:off x="7442728" y="866016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ΤΟΜΗ ΣΩΛΗΝΟΕΙΔΟΥΣ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7AE4A25-14C3-0AC0-9880-5EDB5EDB8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929" y="3478136"/>
            <a:ext cx="3078408" cy="2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1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FE5989-1D34-8D12-52E3-C5640AB1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55" y="544014"/>
            <a:ext cx="6172200" cy="37147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A89238-CE0C-2C70-72C8-8E91490B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6" y="4432664"/>
            <a:ext cx="2812538" cy="6096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02CFD8A-A967-C11C-7BB0-50F2B8F0E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119" y="4554583"/>
            <a:ext cx="5400332" cy="48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51D87-3898-F527-5E99-436A42F43AB0}"/>
                  </a:ext>
                </a:extLst>
              </p:cNvPr>
              <p:cNvSpPr txBox="1"/>
              <p:nvPr/>
            </p:nvSpPr>
            <p:spPr>
              <a:xfrm>
                <a:off x="4791137" y="5381762"/>
                <a:ext cx="3674286" cy="70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Το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GB" sz="2800" dirty="0"/>
                  <a:t>=n, </a:t>
                </a:r>
                <a:r>
                  <a:rPr lang="el-GR" sz="2800" dirty="0"/>
                  <a:t>οπότε Β= μ</a:t>
                </a:r>
                <a:r>
                  <a:rPr lang="el-GR" sz="1400" b="1" dirty="0"/>
                  <a:t>0</a:t>
                </a:r>
                <a:r>
                  <a:rPr lang="el-GR" sz="2800" dirty="0"/>
                  <a:t>Ι</a:t>
                </a:r>
                <a:r>
                  <a:rPr lang="en-US" sz="2800" dirty="0"/>
                  <a:t>n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51D87-3898-F527-5E99-436A42F4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137" y="5381762"/>
                <a:ext cx="3674286" cy="704167"/>
              </a:xfrm>
              <a:prstGeom prst="rect">
                <a:avLst/>
              </a:prstGeom>
              <a:blipFill>
                <a:blip r:embed="rId5"/>
                <a:stretch>
                  <a:fillRect l="-2653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D3B8C-DB22-87B2-48AC-44CF4351B026}"/>
                  </a:ext>
                </a:extLst>
              </p:cNvPr>
              <p:cNvSpPr txBox="1"/>
              <p:nvPr/>
            </p:nvSpPr>
            <p:spPr>
              <a:xfrm>
                <a:off x="1667632" y="5381762"/>
                <a:ext cx="1858650" cy="61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Οπότε</a:t>
                </a:r>
                <a:r>
                  <a:rPr lang="el-GR" dirty="0"/>
                  <a:t> </a:t>
                </a:r>
                <a:r>
                  <a:rPr lang="el-GR" sz="2400" dirty="0"/>
                  <a:t>Β= μ</a:t>
                </a:r>
                <a:r>
                  <a:rPr lang="el-GR" sz="1200" b="1" dirty="0"/>
                  <a:t>0</a:t>
                </a:r>
                <a:r>
                  <a:rPr lang="el-GR" sz="2400" dirty="0"/>
                  <a:t>Ι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5D3B8C-DB22-87B2-48AC-44CF4351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632" y="5381762"/>
                <a:ext cx="1858650" cy="616836"/>
              </a:xfrm>
              <a:prstGeom prst="rect">
                <a:avLst/>
              </a:prstGeom>
              <a:blipFill>
                <a:blip r:embed="rId6"/>
                <a:stretch>
                  <a:fillRect l="-3618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78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90ED3-6F9A-766E-0FD2-A7C7B5ABCDF5}"/>
              </a:ext>
            </a:extLst>
          </p:cNvPr>
          <p:cNvSpPr txBox="1"/>
          <p:nvPr/>
        </p:nvSpPr>
        <p:spPr>
          <a:xfrm>
            <a:off x="4889863" y="461554"/>
            <a:ext cx="241227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sz="3200" b="1" dirty="0">
                <a:ln/>
                <a:solidFill>
                  <a:srgbClr val="C00000"/>
                </a:solidFill>
              </a:rPr>
              <a:t>ΕΦΑΡΜΟΓΕΣ</a:t>
            </a:r>
            <a:endParaRPr lang="en-GB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A123596-5C06-E282-783E-1E396224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54" y="1496575"/>
            <a:ext cx="7851091" cy="18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9596D3-6631-6FD8-46C4-2B8D619E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51" y="1393371"/>
            <a:ext cx="7618297" cy="31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EF84A8-ECB6-1638-8CB1-526DE279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26" y="417323"/>
            <a:ext cx="7872548" cy="58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BE53E3-1933-63F7-B549-645477DEB5F1}"/>
                  </a:ext>
                </a:extLst>
              </p:cNvPr>
              <p:cNvSpPr txBox="1"/>
              <p:nvPr/>
            </p:nvSpPr>
            <p:spPr>
              <a:xfrm>
                <a:off x="1706877" y="3599065"/>
                <a:ext cx="8125097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Επτά σύρματα που διαρρέονται από ρεύματα εντάσεων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𝛪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𝛪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 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𝛢</m:t>
                    </m:r>
                  </m:oMath>
                </a14:m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𝛪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𝛪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𝛪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𝛢</m:t>
                    </m:r>
                  </m:oMath>
                </a14:m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κόβουν κάθετα τη σελίδα στα σημεία και με τις φορές που φαίνονται στο σχήμα. Τα ρεύματα με το σύμβολο </a:t>
                </a:r>
                <a:r>
                  <a:rPr lang="el-GR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⊚</a:t>
                </a:r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έχουν φορά προς τον αναγνώστη ενώ στα σύρματα με το σύμβολο </a:t>
                </a:r>
                <a:r>
                  <a:rPr lang="el-GR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⊗</a:t>
                </a:r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έχουν φορά από τον αναγνώστη προς τη σελίδα. Το άθροισμα των γινομένων </a:t>
                </a:r>
                <a14:m>
                  <m:oMath xmlns:m="http://schemas.openxmlformats.org/officeDocument/2006/math"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𝛣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𝓁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l-G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𝜎𝜐𝜈𝜃</m:t>
                    </m:r>
                  </m:oMath>
                </a14:m>
                <a:r>
                  <a:rPr lang="el-G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είναι ίσο με μηδέν στην κλειστή διαδρομή:</a:t>
                </a:r>
                <a:endParaRPr lang="en-GB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l-G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(α)</a:t>
                </a:r>
                <a:r>
                  <a:rPr lang="el-GR" sz="20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(</a:t>
                </a:r>
                <a:r>
                  <a:rPr lang="el-G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β)</a:t>
                </a:r>
                <a:r>
                  <a:rPr lang="el-G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(</a:t>
                </a:r>
                <a:r>
                  <a:rPr lang="el-GR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γ)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l-G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BE53E3-1933-63F7-B549-645477DEB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77" y="3599065"/>
                <a:ext cx="8125097" cy="2893100"/>
              </a:xfrm>
              <a:prstGeom prst="rect">
                <a:avLst/>
              </a:prstGeom>
              <a:blipFill>
                <a:blip r:embed="rId2"/>
                <a:stretch>
                  <a:fillRect l="-600" r="-600" b="-2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441846-12BF-A6EA-8F5B-2D1007FC3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49" y="522922"/>
            <a:ext cx="4745355" cy="300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16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174</Words>
  <Application>Microsoft Office PowerPoint</Application>
  <PresentationFormat>Ευρεία οθόνη</PresentationFormat>
  <Paragraphs>16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Roboto Slab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Aravani</dc:creator>
  <cp:lastModifiedBy>Sofia Aravani</cp:lastModifiedBy>
  <cp:revision>21</cp:revision>
  <dcterms:created xsi:type="dcterms:W3CDTF">2022-09-11T11:45:46Z</dcterms:created>
  <dcterms:modified xsi:type="dcterms:W3CDTF">2025-11-05T17:55:44Z</dcterms:modified>
</cp:coreProperties>
</file>