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51" autoAdjust="0"/>
    <p:restoredTop sz="94660"/>
  </p:normalViewPr>
  <p:slideViewPr>
    <p:cSldViewPr>
      <p:cViewPr varScale="1">
        <p:scale>
          <a:sx n="38" d="100"/>
          <a:sy n="38" d="100"/>
        </p:scale>
        <p:origin x="-75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kumimoji="0" lang="el-GR" smtClean="0"/>
              <a:t>Kλικ για επεξεργασία του τίτλου</a:t>
            </a:r>
            <a:endParaRPr kumimoji="0"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7" name="6 - Θέση ημερομηνίας"/>
          <p:cNvSpPr>
            <a:spLocks noGrp="1"/>
          </p:cNvSpPr>
          <p:nvPr>
            <p:ph type="dt" sz="half" idx="10"/>
          </p:nvPr>
        </p:nvSpPr>
        <p:spPr/>
        <p:txBody>
          <a:bodyPr/>
          <a:lstStyle>
            <a:extLst/>
          </a:lstStyle>
          <a:p>
            <a:fld id="{A8A4DAF5-65D5-49A2-8268-2CD250E23FB2}" type="datetimeFigureOut">
              <a:rPr lang="el-GR" smtClean="0"/>
              <a:pPr/>
              <a:t>11/1/2014</a:t>
            </a:fld>
            <a:endParaRPr lang="el-GR"/>
          </a:p>
        </p:txBody>
      </p:sp>
      <p:sp>
        <p:nvSpPr>
          <p:cNvPr id="20" name="19 - Θέση υποσέλιδου"/>
          <p:cNvSpPr>
            <a:spLocks noGrp="1"/>
          </p:cNvSpPr>
          <p:nvPr>
            <p:ph type="ftr" sz="quarter" idx="11"/>
          </p:nvPr>
        </p:nvSpPr>
        <p:spPr/>
        <p:txBody>
          <a:bodyPr/>
          <a:lstStyle>
            <a:extLst/>
          </a:lstStyle>
          <a:p>
            <a:endParaRPr lang="el-GR"/>
          </a:p>
        </p:txBody>
      </p:sp>
      <p:sp>
        <p:nvSpPr>
          <p:cNvPr id="10" name="9 - Θέση αριθμού διαφάνειας"/>
          <p:cNvSpPr>
            <a:spLocks noGrp="1"/>
          </p:cNvSpPr>
          <p:nvPr>
            <p:ph type="sldNum" sz="quarter" idx="12"/>
          </p:nvPr>
        </p:nvSpPr>
        <p:spPr/>
        <p:txBody>
          <a:bodyPr/>
          <a:lstStyle>
            <a:extLst/>
          </a:lstStyle>
          <a:p>
            <a:fld id="{9C07C36F-2B25-433B-ABAC-EAD14D05606E}" type="slidenum">
              <a:rPr lang="el-GR" smtClean="0"/>
              <a:pPr/>
              <a:t>‹#›</a:t>
            </a:fld>
            <a:endParaRPr lang="el-GR"/>
          </a:p>
        </p:txBody>
      </p:sp>
      <p:sp>
        <p:nvSpPr>
          <p:cNvPr id="8" name="7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A8A4DAF5-65D5-49A2-8268-2CD250E23FB2}" type="datetimeFigureOut">
              <a:rPr lang="el-GR" smtClean="0"/>
              <a:pPr/>
              <a:t>11/1/2014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9C07C36F-2B25-433B-ABAC-EAD14D05606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A8A4DAF5-65D5-49A2-8268-2CD250E23FB2}" type="datetimeFigureOut">
              <a:rPr lang="el-GR" smtClean="0"/>
              <a:pPr/>
              <a:t>11/1/2014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9C07C36F-2B25-433B-ABAC-EAD14D05606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A8A4DAF5-65D5-49A2-8268-2CD250E23FB2}" type="datetimeFigureOut">
              <a:rPr lang="el-GR" smtClean="0"/>
              <a:pPr/>
              <a:t>11/1/2014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9C07C36F-2B25-433B-ABAC-EAD14D05606E}"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A8A4DAF5-65D5-49A2-8268-2CD250E23FB2}" type="datetimeFigureOut">
              <a:rPr lang="el-GR" smtClean="0"/>
              <a:pPr/>
              <a:t>11/1/2014</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9C07C36F-2B25-433B-ABAC-EAD14D05606E}" type="slidenum">
              <a:rPr lang="el-GR" smtClean="0"/>
              <a:pPr/>
              <a:t>‹#›</a:t>
            </a:fld>
            <a:endParaRPr lang="el-GR"/>
          </a:p>
        </p:txBody>
      </p:sp>
      <p:sp>
        <p:nvSpPr>
          <p:cNvPr id="10" name="9 - Ορθογώνιο"/>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A8A4DAF5-65D5-49A2-8268-2CD250E23FB2}" type="datetimeFigureOut">
              <a:rPr lang="el-GR" smtClean="0"/>
              <a:pPr/>
              <a:t>11/1/2014</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9C07C36F-2B25-433B-ABAC-EAD14D05606E}"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A8A4DAF5-65D5-49A2-8268-2CD250E23FB2}" type="datetimeFigureOut">
              <a:rPr lang="el-GR" smtClean="0"/>
              <a:pPr/>
              <a:t>11/1/2014</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9C07C36F-2B25-433B-ABAC-EAD14D05606E}"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nchor="ct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A8A4DAF5-65D5-49A2-8268-2CD250E23FB2}" type="datetimeFigureOut">
              <a:rPr lang="el-GR" smtClean="0"/>
              <a:pPr/>
              <a:t>11/1/2014</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9C07C36F-2B25-433B-ABAC-EAD14D05606E}"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4 - Ορθογώνιο"/>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fld id="{A8A4DAF5-65D5-49A2-8268-2CD250E23FB2}" type="datetimeFigureOut">
              <a:rPr lang="el-GR" smtClean="0"/>
              <a:pPr/>
              <a:t>11/1/2014</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9C07C36F-2B25-433B-ABAC-EAD14D05606E}" type="slidenum">
              <a:rPr lang="el-GR" smtClean="0"/>
              <a:pPr/>
              <a:t>‹#›</a:t>
            </a:fld>
            <a:endParaRPr lang="el-GR"/>
          </a:p>
        </p:txBody>
      </p:sp>
      <p:sp>
        <p:nvSpPr>
          <p:cNvPr id="6" name="5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A8A4DAF5-65D5-49A2-8268-2CD250E23FB2}" type="datetimeFigureOut">
              <a:rPr lang="el-GR" smtClean="0"/>
              <a:pPr/>
              <a:t>11/1/2014</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9C07C36F-2B25-433B-ABAC-EAD14D05606E}"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extLst/>
          </a:lstStyle>
          <a:p>
            <a:fld id="{A8A4DAF5-65D5-49A2-8268-2CD250E23FB2}" type="datetimeFigureOut">
              <a:rPr lang="el-GR" smtClean="0"/>
              <a:pPr/>
              <a:t>11/1/2014</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9C07C36F-2B25-433B-ABAC-EAD14D05606E}" type="slidenum">
              <a:rPr lang="el-GR" smtClean="0"/>
              <a:pPr/>
              <a:t>‹#›</a:t>
            </a:fld>
            <a:endParaRPr lang="el-GR"/>
          </a:p>
        </p:txBody>
      </p:sp>
      <p:sp>
        <p:nvSpPr>
          <p:cNvPr id="8" name="7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smtClean="0"/>
              <a:t>Κάντε κλικ στο εικονίδιο για να προσθέσετε μια εικόνα</a:t>
            </a:r>
            <a:endParaRPr kumimoji="0" lang="en-US" dirty="0"/>
          </a:p>
        </p:txBody>
      </p:sp>
      <p:sp>
        <p:nvSpPr>
          <p:cNvPr id="9" name="8 - Διάγραμμα ροής: Διεργασία"/>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Διάγραμμα ροής: Διεργασία"/>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 Ορθογώνιο"/>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Θέση τίτλου"/>
          <p:cNvSpPr>
            <a:spLocks noGrp="1"/>
          </p:cNvSpPr>
          <p:nvPr>
            <p:ph type="title"/>
          </p:nvPr>
        </p:nvSpPr>
        <p:spPr>
          <a:xfrm>
            <a:off x="1435608" y="274638"/>
            <a:ext cx="7498080" cy="1143000"/>
          </a:xfrm>
          <a:prstGeom prst="rect">
            <a:avLst/>
          </a:prstGeom>
        </p:spPr>
        <p:txBody>
          <a:bodyPr anchor="ctr">
            <a:normAutofit/>
          </a:bodyPr>
          <a:lstStyle>
            <a:extLst/>
          </a:lstStyle>
          <a:p>
            <a:r>
              <a:rPr kumimoji="0" lang="el-GR" smtClean="0"/>
              <a:t>Kλικ για επεξεργασία του τίτλου</a:t>
            </a:r>
            <a:endParaRPr kumimoji="0" lang="en-US"/>
          </a:p>
        </p:txBody>
      </p:sp>
      <p:sp>
        <p:nvSpPr>
          <p:cNvPr id="9" name="8 - Θέση κειμένου"/>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8A4DAF5-65D5-49A2-8268-2CD250E23FB2}" type="datetimeFigureOut">
              <a:rPr lang="el-GR" smtClean="0"/>
              <a:pPr/>
              <a:t>11/1/2014</a:t>
            </a:fld>
            <a:endParaRPr lang="el-GR"/>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l-GR"/>
          </a:p>
        </p:txBody>
      </p:sp>
      <p:sp>
        <p:nvSpPr>
          <p:cNvPr id="22" name="21 - Θέση αριθμού διαφάνειας"/>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C07C36F-2B25-433B-ABAC-EAD14D05606E}" type="slidenum">
              <a:rPr lang="el-GR" smtClean="0"/>
              <a:pPr/>
              <a:t>‹#›</a:t>
            </a:fld>
            <a:endParaRPr lang="el-GR"/>
          </a:p>
        </p:txBody>
      </p:sp>
      <p:sp>
        <p:nvSpPr>
          <p:cNvPr id="15" name="14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395536" y="2564904"/>
            <a:ext cx="8208912" cy="923330"/>
          </a:xfrm>
          <a:prstGeom prst="rect">
            <a:avLst/>
          </a:prstGeom>
          <a:noFill/>
        </p:spPr>
        <p:txBody>
          <a:bodyPr wrap="square" lIns="91440" tIns="45720" rIns="91440" bIns="45720">
            <a:spAutoFit/>
          </a:bodyPr>
          <a:lstStyle/>
          <a:p>
            <a:pPr algn="ctr"/>
            <a:r>
              <a:rPr lang="el-GR"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Μεσογειακή Διατροφή</a:t>
            </a:r>
            <a:endParaRPr lang="el-GR"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mediteranean_diet1.jpg"/>
          <p:cNvPicPr>
            <a:picLocks noGrp="1" noChangeAspect="1"/>
          </p:cNvPicPr>
          <p:nvPr>
            <p:ph idx="1"/>
          </p:nvPr>
        </p:nvPicPr>
        <p:blipFill>
          <a:blip r:embed="rId2" cstate="print"/>
          <a:stretch>
            <a:fillRect/>
          </a:stretch>
        </p:blipFill>
        <p:spPr>
          <a:xfrm>
            <a:off x="0" y="0"/>
            <a:ext cx="4860032" cy="6858000"/>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5" name="4 - Ορθογώνιο"/>
          <p:cNvSpPr/>
          <p:nvPr/>
        </p:nvSpPr>
        <p:spPr>
          <a:xfrm>
            <a:off x="4211960" y="908720"/>
            <a:ext cx="5148064" cy="5122941"/>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nSpc>
                <a:spcPct val="150000"/>
              </a:lnSpc>
            </a:pPr>
            <a:r>
              <a:rPr lang="el-GR" sz="2000" dirty="0" smtClean="0"/>
              <a:t>→ Άφθονες φυτικές ίνες(φρούτα, λαχανικά, ψωμί/δημητριακά, πατάτες, όσπρια, καρποί).</a:t>
            </a:r>
          </a:p>
          <a:p>
            <a:pPr>
              <a:lnSpc>
                <a:spcPct val="150000"/>
              </a:lnSpc>
            </a:pPr>
            <a:r>
              <a:rPr lang="el-GR" sz="2000" dirty="0" smtClean="0"/>
              <a:t>→ Ελάχιστα επεξεργασμένα προϊόντα</a:t>
            </a:r>
          </a:p>
          <a:p>
            <a:pPr>
              <a:lnSpc>
                <a:spcPct val="150000"/>
              </a:lnSpc>
            </a:pPr>
            <a:r>
              <a:rPr lang="el-GR" sz="2000" dirty="0" smtClean="0"/>
              <a:t>→ Γαλακτοκομικά προϊόντα (κυρίως τυρί και γιαούρτι) καθημερινά σε μικρές έως μέτριες ποσότητες</a:t>
            </a:r>
          </a:p>
          <a:p>
            <a:pPr>
              <a:lnSpc>
                <a:spcPct val="150000"/>
              </a:lnSpc>
            </a:pPr>
            <a:r>
              <a:rPr lang="el-GR" sz="2000" dirty="0" smtClean="0"/>
              <a:t>→ Ψάρια και πουλερικά σε μικρές έως μέτριες ποσότητες</a:t>
            </a:r>
          </a:p>
          <a:p>
            <a:pPr>
              <a:lnSpc>
                <a:spcPct val="150000"/>
              </a:lnSpc>
            </a:pPr>
            <a:r>
              <a:rPr lang="el-GR" sz="2000" dirty="0" smtClean="0"/>
              <a:t>→ Κόκκινο κρέας 2 φορές το μήνα</a:t>
            </a:r>
          </a:p>
          <a:p>
            <a:pPr>
              <a:lnSpc>
                <a:spcPct val="150000"/>
              </a:lnSpc>
            </a:pPr>
            <a:r>
              <a:rPr lang="el-GR" sz="2000" dirty="0" smtClean="0"/>
              <a:t>→ Ελαιόλαδο ως κύρια πηγή λιπαρών που περιέχουν </a:t>
            </a:r>
            <a:r>
              <a:rPr lang="el-GR" sz="2000" dirty="0" err="1" smtClean="0"/>
              <a:t>μονοκόρεστα</a:t>
            </a:r>
            <a:r>
              <a:rPr lang="el-GR" sz="2000" dirty="0" smtClean="0"/>
              <a:t> λιπαρά οξέα.</a:t>
            </a:r>
          </a:p>
        </p:txBody>
      </p:sp>
      <p:sp>
        <p:nvSpPr>
          <p:cNvPr id="6" name="5 - Ορθογώνιο"/>
          <p:cNvSpPr/>
          <p:nvPr/>
        </p:nvSpPr>
        <p:spPr>
          <a:xfrm>
            <a:off x="4211960" y="0"/>
            <a:ext cx="5148064" cy="707886"/>
          </a:xfrm>
          <a:prstGeom prst="rect">
            <a:avLst/>
          </a:prstGeom>
        </p:spPr>
        <p:txBody>
          <a:bodyPr wrap="square">
            <a:spAutoFit/>
          </a:bodyPr>
          <a:lstStyle/>
          <a:p>
            <a:r>
              <a:rPr lang="el-GR" sz="2000" dirty="0" smtClean="0"/>
              <a:t>Η παραδοσιακή Μεσογειακή Διατροφή ορίστηκε με τα ακόλουθα χαρακτηριστικά:</a:t>
            </a:r>
            <a:endParaRPr lang="el-GR" sz="2000" dirty="0"/>
          </a:p>
        </p:txBody>
      </p:sp>
    </p:spTree>
  </p:cSld>
  <p:clrMapOvr>
    <a:masterClrMapping/>
  </p:clrMapOvr>
  <p:transition>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187624" y="332656"/>
            <a:ext cx="7956376" cy="6696744"/>
          </a:xfrm>
        </p:spPr>
        <p:style>
          <a:lnRef idx="2">
            <a:schemeClr val="dk1"/>
          </a:lnRef>
          <a:fillRef idx="1">
            <a:schemeClr val="lt1"/>
          </a:fillRef>
          <a:effectRef idx="0">
            <a:schemeClr val="dk1"/>
          </a:effectRef>
          <a:fontRef idx="minor">
            <a:schemeClr val="dk1"/>
          </a:fontRef>
        </p:style>
        <p:txBody>
          <a:bodyPr>
            <a:normAutofit/>
          </a:bodyPr>
          <a:lstStyle/>
          <a:p>
            <a:pPr>
              <a:buNone/>
            </a:pPr>
            <a:r>
              <a:rPr lang="el-GR" sz="2400" dirty="0" smtClean="0"/>
              <a:t>    ► Η Μεσογειακή Διατροφή, ύστερα από μελέτες και στη χώρα μας και αλλού, έχει αποδειχτεί η πιο υγιεινή διατροφή. Η Μεσογειακή διατροφή χαρακτηρίζεται από τις διατροφικές συνήθειες που βρέθηκε ότι είχαν οι κάτοικοι της Κρήτης και της Νότιας Ιταλίας στις αρχές της δεκαετίας του 1960. Είναι ξακουστή για τις ευεργετικές της ιδιότητες καθώς προφυλάσσει από διάφορες μορφές καρκίνου, είναι φτωχή σε θερμίδες, τονώνει τον οργανισμό, βοηθάει την καλή λειτουργία του εντέρου κ.ά. </a:t>
            </a:r>
          </a:p>
          <a:p>
            <a:pPr>
              <a:buNone/>
            </a:pPr>
            <a:r>
              <a:rPr lang="el-GR" sz="2400" dirty="0" smtClean="0"/>
              <a:t/>
            </a:r>
            <a:br>
              <a:rPr lang="el-GR" sz="2400" dirty="0" smtClean="0"/>
            </a:br>
            <a:r>
              <a:rPr lang="el-GR" sz="2400" dirty="0" smtClean="0"/>
              <a:t>► Ο τρόπος αυτός διατροφής κερδίζει όλο και περισσότερο τα τελευταία χρόνια, καθώς μελέτες δείχνουν ότι οι κάτοικοι Μεσογειακών περιοχών ζουν περισσότερο…</a:t>
            </a:r>
            <a:endParaRPr lang="el-GR" sz="2400" dirty="0"/>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899592" y="0"/>
            <a:ext cx="8244408" cy="3068960"/>
          </a:xfrm>
          <a:ln>
            <a:solidFill>
              <a:schemeClr val="bg1"/>
            </a:solidFill>
          </a:ln>
        </p:spPr>
        <p:style>
          <a:lnRef idx="2">
            <a:schemeClr val="accent5"/>
          </a:lnRef>
          <a:fillRef idx="1">
            <a:schemeClr val="lt1"/>
          </a:fillRef>
          <a:effectRef idx="0">
            <a:schemeClr val="accent5"/>
          </a:effectRef>
          <a:fontRef idx="minor">
            <a:schemeClr val="dk1"/>
          </a:fontRef>
        </p:style>
        <p:txBody>
          <a:bodyPr>
            <a:normAutofit fontScale="85000" lnSpcReduction="10000"/>
          </a:bodyPr>
          <a:lstStyle/>
          <a:p>
            <a:pPr>
              <a:buNone/>
            </a:pPr>
            <a:r>
              <a:rPr lang="el-GR" dirty="0" smtClean="0"/>
              <a:t>   ►  Η διατροφή αυτή προστατεύει εκτός των άλλων, και το δέρμα από τα σημάδια του χρόνου, δηλαδή τις ρυτίδες. Και σε συνδυασμό με καθημερινή σωματική άσκηση (π.χ. περπάτημα, χορός, κλπ) το Μεσογειακό διατροφικό μενού αποτελεί </a:t>
            </a:r>
          </a:p>
          <a:p>
            <a:pPr>
              <a:buNone/>
            </a:pPr>
            <a:r>
              <a:rPr lang="el-GR" dirty="0" smtClean="0"/>
              <a:t>    συνταγή για μακροζωία,</a:t>
            </a:r>
          </a:p>
          <a:p>
            <a:pPr>
              <a:buNone/>
            </a:pPr>
            <a:r>
              <a:rPr lang="el-GR" dirty="0" smtClean="0"/>
              <a:t>    υγεία και ομορφιά. </a:t>
            </a:r>
            <a:endParaRPr lang="el-GR" dirty="0"/>
          </a:p>
        </p:txBody>
      </p:sp>
      <p:pic>
        <p:nvPicPr>
          <p:cNvPr id="4" name="3 - Εικόνα" descr="mediterranean_diet_food_wine_pyramid-copyGR_2.gif"/>
          <p:cNvPicPr>
            <a:picLocks noChangeAspect="1"/>
          </p:cNvPicPr>
          <p:nvPr/>
        </p:nvPicPr>
        <p:blipFill>
          <a:blip r:embed="rId2" cstate="print"/>
          <a:stretch>
            <a:fillRect/>
          </a:stretch>
        </p:blipFill>
        <p:spPr>
          <a:xfrm>
            <a:off x="5076056" y="1824110"/>
            <a:ext cx="4067944" cy="5033889"/>
          </a:xfrm>
          <a:prstGeom prst="rect">
            <a:avLst/>
          </a:prstGeom>
          <a:ln>
            <a:noFill/>
          </a:ln>
          <a:effectLst>
            <a:outerShdw blurRad="190500" algn="tl" rotWithShape="0">
              <a:srgbClr val="000000">
                <a:alpha val="70000"/>
              </a:srgbClr>
            </a:outerShdw>
          </a:effectLst>
        </p:spPr>
      </p:pic>
      <p:pic>
        <p:nvPicPr>
          <p:cNvPr id="5" name="4 - Εικόνα" descr="fooditerranean-food pyramid.jpg"/>
          <p:cNvPicPr>
            <a:picLocks noChangeAspect="1"/>
          </p:cNvPicPr>
          <p:nvPr/>
        </p:nvPicPr>
        <p:blipFill>
          <a:blip r:embed="rId3" cstate="print"/>
          <a:stretch>
            <a:fillRect/>
          </a:stretch>
        </p:blipFill>
        <p:spPr>
          <a:xfrm>
            <a:off x="179512" y="2829463"/>
            <a:ext cx="4644008" cy="402853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115616" y="188640"/>
            <a:ext cx="7498080" cy="1143000"/>
          </a:xfrm>
        </p:spPr>
        <p:txBody>
          <a:bodyPr>
            <a:normAutofit/>
          </a:bodyPr>
          <a:lstStyle/>
          <a:p>
            <a:r>
              <a:rPr lang="el-GR" dirty="0" smtClean="0"/>
              <a:t>Το Ελαιόλαδο</a:t>
            </a:r>
            <a:endParaRPr lang="el-GR" dirty="0"/>
          </a:p>
        </p:txBody>
      </p:sp>
      <p:sp>
        <p:nvSpPr>
          <p:cNvPr id="3" name="2 - Θέση περιεχομένου"/>
          <p:cNvSpPr>
            <a:spLocks noGrp="1"/>
          </p:cNvSpPr>
          <p:nvPr>
            <p:ph idx="1"/>
          </p:nvPr>
        </p:nvSpPr>
        <p:spPr>
          <a:xfrm>
            <a:off x="1043608" y="1340768"/>
            <a:ext cx="8100392" cy="5328592"/>
          </a:xfrm>
        </p:spPr>
        <p:style>
          <a:lnRef idx="2">
            <a:schemeClr val="accent1"/>
          </a:lnRef>
          <a:fillRef idx="1">
            <a:schemeClr val="lt1"/>
          </a:fillRef>
          <a:effectRef idx="0">
            <a:schemeClr val="accent1"/>
          </a:effectRef>
          <a:fontRef idx="minor">
            <a:schemeClr val="dk1"/>
          </a:fontRef>
        </p:style>
        <p:txBody>
          <a:bodyPr>
            <a:normAutofit fontScale="85000" lnSpcReduction="10000"/>
          </a:bodyPr>
          <a:lstStyle/>
          <a:p>
            <a:pPr>
              <a:buNone/>
            </a:pPr>
            <a:r>
              <a:rPr lang="el-GR" dirty="0" smtClean="0"/>
              <a:t>► Αποτελεί τη βάση της μεσογειακής διατροφής και είναι το πλέον υγιεινό λάδι, χάρη στην υψηλή περιεκτικότητά του σε μονοακόρεστα λιπαρά οξέα (έως 83%). Σύμφωνα με πολυάριθμες επιστημονικές έρευνες, το ελαιόλαδο ως συστατικό της καθημερινής μας διατροφής προσφέρει:</a:t>
            </a:r>
          </a:p>
          <a:p>
            <a:pPr>
              <a:buNone/>
            </a:pPr>
            <a:endParaRPr lang="el-GR" dirty="0" smtClean="0"/>
          </a:p>
          <a:p>
            <a:r>
              <a:rPr lang="el-GR" dirty="0" smtClean="0"/>
              <a:t>Μείωση της ολικής και της κακής χοληστερίνης</a:t>
            </a:r>
          </a:p>
          <a:p>
            <a:r>
              <a:rPr lang="el-GR" dirty="0" smtClean="0"/>
              <a:t>Προστατεύει από τη στεφανιαία νόσο</a:t>
            </a:r>
          </a:p>
          <a:p>
            <a:r>
              <a:rPr lang="el-GR" dirty="0" smtClean="0"/>
              <a:t>Δημιουργεί προδιάθεση για χαμηλότερη πίεση αίματος</a:t>
            </a:r>
          </a:p>
          <a:p>
            <a:r>
              <a:rPr lang="el-GR" dirty="0" smtClean="0"/>
              <a:t>Φαίνεται να προφυλάσσει από τον καρκίνο </a:t>
            </a:r>
          </a:p>
          <a:p>
            <a:pPr>
              <a:buNone/>
            </a:pPr>
            <a:endParaRPr lang="el-GR" dirty="0"/>
          </a:p>
        </p:txBody>
      </p:sp>
    </p:spTree>
  </p:cSld>
  <p:clrMapOvr>
    <a:masterClrMapping/>
  </p:clrMapOvr>
  <p:transition>
    <p:plus/>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Ηλιοστάσιο">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73</TotalTime>
  <Words>278</Words>
  <Application>Microsoft Office PowerPoint</Application>
  <PresentationFormat>Προβολή στην οθόνη (4:3)</PresentationFormat>
  <Paragraphs>20</Paragraphs>
  <Slides>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vt:i4>
      </vt:variant>
    </vt:vector>
  </HeadingPairs>
  <TitlesOfParts>
    <vt:vector size="6" baseType="lpstr">
      <vt:lpstr>Ηλιοστάσιο</vt:lpstr>
      <vt:lpstr>Διαφάνεια 1</vt:lpstr>
      <vt:lpstr>Διαφάνεια 2</vt:lpstr>
      <vt:lpstr>Διαφάνεια 3</vt:lpstr>
      <vt:lpstr>Διαφάνεια 4</vt:lpstr>
      <vt:lpstr>Το Ελαιόλαδο</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Master</cp:lastModifiedBy>
  <cp:revision>8</cp:revision>
  <dcterms:created xsi:type="dcterms:W3CDTF">2014-01-08T21:30:27Z</dcterms:created>
  <dcterms:modified xsi:type="dcterms:W3CDTF">2014-01-11T16:48:49Z</dcterms:modified>
</cp:coreProperties>
</file>